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65" r:id="rId2"/>
    <p:sldId id="274" r:id="rId3"/>
    <p:sldId id="275" r:id="rId4"/>
    <p:sldId id="292" r:id="rId5"/>
    <p:sldId id="277" r:id="rId6"/>
    <p:sldId id="278" r:id="rId7"/>
    <p:sldId id="279" r:id="rId8"/>
    <p:sldId id="280" r:id="rId9"/>
    <p:sldId id="285" r:id="rId10"/>
    <p:sldId id="291" r:id="rId11"/>
    <p:sldId id="286" r:id="rId12"/>
    <p:sldId id="287" r:id="rId13"/>
    <p:sldId id="283" r:id="rId14"/>
    <p:sldId id="281" r:id="rId15"/>
    <p:sldId id="28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7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92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3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43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02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1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3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5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ib.iupui.edu/collections/IFSAP" TargetMode="External"/><Relationship Id="rId2" Type="http://schemas.openxmlformats.org/officeDocument/2006/relationships/hyperlink" Target="https://www.academia.edu/38456268/Desig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CF46-C2CC-4F58-B128-204BC80E5B9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93764" y="485776"/>
            <a:ext cx="9876906" cy="396590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Presentation </a:t>
            </a:r>
            <a:br>
              <a:rPr lang="en-US" sz="4400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4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on</a:t>
            </a:r>
            <a:br>
              <a:rPr lang="en-US" sz="4000" b="1" u="sng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Automated Farm Security System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3600" b="1" u="sng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DEPARTMENT OF INFORMATION TECHNOLOGY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DAFE9C-825B-490B-A3E1-5E1D45B5D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97701"/>
              </p:ext>
            </p:extLst>
          </p:nvPr>
        </p:nvGraphicFramePr>
        <p:xfrm>
          <a:off x="514735" y="4451683"/>
          <a:ext cx="1115108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9309">
                  <a:extLst>
                    <a:ext uri="{9D8B030D-6E8A-4147-A177-3AD203B41FA5}">
                      <a16:colId xmlns:a16="http://schemas.microsoft.com/office/drawing/2014/main" val="1004998663"/>
                    </a:ext>
                  </a:extLst>
                </a:gridCol>
                <a:gridCol w="5091775">
                  <a:extLst>
                    <a:ext uri="{9D8B030D-6E8A-4147-A177-3AD203B41FA5}">
                      <a16:colId xmlns:a16="http://schemas.microsoft.com/office/drawing/2014/main" val="1274101629"/>
                    </a:ext>
                  </a:extLst>
                </a:gridCol>
              </a:tblGrid>
              <a:tr h="1453414">
                <a:tc>
                  <a:txBody>
                    <a:bodyPr/>
                    <a:lstStyle/>
                    <a:p>
                      <a:endParaRPr lang="en-US" sz="2400" u="sng" dirty="0"/>
                    </a:p>
                    <a:p>
                      <a:r>
                        <a:rPr lang="en-US" sz="2400" u="sng" dirty="0">
                          <a:solidFill>
                            <a:schemeClr val="tx1"/>
                          </a:solidFill>
                        </a:rPr>
                        <a:t>UNDER THE GUIDANCE 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MR. SANTOSH KUMAR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ASSISTANT PROFESSOR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Information Technology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u="sng" dirty="0"/>
                    </a:p>
                    <a:p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PRESENTED BY :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PRATYUSH PRAJAPATI           (1907350130049)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SHIVAM BARANWAL             (1907350130057)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NITIN KUMAR GHANSURYA  (2007350139004)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352740"/>
                  </a:ext>
                </a:extLst>
              </a:tr>
            </a:tbl>
          </a:graphicData>
        </a:graphic>
      </p:graphicFrame>
      <p:sp>
        <p:nvSpPr>
          <p:cNvPr id="10" name="AutoShape 2" descr="recb.webp (80×80)">
            <a:extLst>
              <a:ext uri="{FF2B5EF4-FFF2-40B4-BE49-F238E27FC236}">
                <a16:creationId xmlns:a16="http://schemas.microsoft.com/office/drawing/2014/main" id="{707F13A3-EB40-ECD4-8C33-4335B92A4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EBDE8-8DD8-F6F4-AF0A-05EB312E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94" y="2447224"/>
            <a:ext cx="2273166" cy="15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31C5-37ED-4B53-9B37-1307B77C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33" y="-725906"/>
            <a:ext cx="4321666" cy="4683761"/>
          </a:xfrm>
        </p:spPr>
        <p:txBody>
          <a:bodyPr/>
          <a:lstStyle/>
          <a:p>
            <a:r>
              <a:rPr lang="en-US" sz="4800" b="1" dirty="0"/>
              <a:t>FLOW CHART</a:t>
            </a:r>
            <a:endParaRPr lang="en-IN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71B962-3C58-F896-D19B-4CDF406DC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0759" y="548641"/>
            <a:ext cx="5062888" cy="62371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348F8-B9DB-2D31-D963-0231F1A07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597916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06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BF34-336D-141C-1845-8910601F8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6392"/>
            <a:ext cx="8825658" cy="861421"/>
          </a:xfrm>
        </p:spPr>
        <p:txBody>
          <a:bodyPr/>
          <a:lstStyle/>
          <a:p>
            <a:pPr algn="ctr"/>
            <a:r>
              <a:rPr lang="en-US" sz="4800" b="1" dirty="0"/>
              <a:t>WORKING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27C0B-631D-6420-F77C-8AF48EA0F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70" y="1467813"/>
            <a:ext cx="10751418" cy="478379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D102B-CF59-9A8F-EA22-17BB06B7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1" y="1467813"/>
            <a:ext cx="10751418" cy="47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4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CF27-6ADF-4F79-9A4D-1255D1FB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92" y="712269"/>
            <a:ext cx="3965607" cy="583131"/>
          </a:xfrm>
        </p:spPr>
        <p:txBody>
          <a:bodyPr/>
          <a:lstStyle/>
          <a:p>
            <a:r>
              <a:rPr lang="en-US" sz="3200" b="1" u="sng" dirty="0"/>
              <a:t>SENSOR WORKING</a:t>
            </a:r>
            <a:endParaRPr lang="en-IN" sz="3200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0ECE2F-FB12-19F8-95EC-04EDF0DE3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146" y="1295400"/>
            <a:ext cx="6525928" cy="46145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9A45619-F8BC-BA2F-6507-3BF299E4CDD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06392" y="1482292"/>
                <a:ext cx="4042610" cy="4542588"/>
              </a:xfrm>
            </p:spPr>
            <p:txBody>
              <a:bodyPr/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000" b="1" i="0" dirty="0">
                    <a:solidFill>
                      <a:schemeClr val="bg1"/>
                    </a:solidFill>
                    <a:effectLst/>
                    <a:latin typeface="Raleway" pitchFamily="2" charset="0"/>
                  </a:rPr>
                  <a:t>Work same as  radar system.</a:t>
                </a:r>
              </a:p>
              <a:p>
                <a:pPr algn="just"/>
                <a:r>
                  <a:rPr lang="en-US" sz="2000" b="1" i="0" dirty="0">
                    <a:solidFill>
                      <a:schemeClr val="bg1"/>
                    </a:solidFill>
                    <a:effectLst/>
                    <a:latin typeface="Raleway" pitchFamily="2" charset="0"/>
                  </a:rPr>
                  <a:t>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000" b="1" i="0" dirty="0">
                    <a:solidFill>
                      <a:schemeClr val="bg1"/>
                    </a:solidFill>
                    <a:effectLst/>
                    <a:latin typeface="Raleway" pitchFamily="2" charset="0"/>
                  </a:rPr>
                  <a:t>Convert electrical energy into acoustic waves and vice versa. </a:t>
                </a:r>
              </a:p>
              <a:p>
                <a:pPr algn="just"/>
                <a:endParaRPr lang="en-US" sz="2000" b="1" i="0" dirty="0">
                  <a:solidFill>
                    <a:schemeClr val="bg1"/>
                  </a:solidFill>
                  <a:effectLst/>
                  <a:latin typeface="Raleway" pitchFamily="2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000" b="1" i="0" dirty="0">
                    <a:solidFill>
                      <a:schemeClr val="bg1"/>
                    </a:solidFill>
                    <a:effectLst/>
                    <a:latin typeface="Raleway" pitchFamily="2" charset="0"/>
                  </a:rPr>
                  <a:t>The acoustic wave signal is an ultrasonic wave traveling at a frequency above 18kHz.</a:t>
                </a:r>
              </a:p>
              <a:p>
                <a:pPr algn="just"/>
                <a:endParaRPr lang="en-US" sz="2000" b="1" i="0" dirty="0">
                  <a:solidFill>
                    <a:schemeClr val="bg1"/>
                  </a:solidFill>
                  <a:effectLst/>
                  <a:latin typeface="Raleway" pitchFamily="2" charset="0"/>
                </a:endParaRPr>
              </a:p>
              <a:p>
                <a:pPr algn="just"/>
                <a:r>
                  <a:rPr lang="en-IN" sz="1800" b="1" dirty="0"/>
                  <a:t>Distance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9A45619-F8BC-BA2F-6507-3BF299E4C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06392" y="1482292"/>
                <a:ext cx="4042610" cy="4542588"/>
              </a:xfrm>
              <a:blipFill>
                <a:blip r:embed="rId3"/>
                <a:stretch>
                  <a:fillRect l="-1205" t="-671" r="-1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A274-4512-F48E-2C1C-A35EBCD5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APPLICATIONS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4015-BA9C-6B9B-8433-9B2F7B3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14" y="2223436"/>
            <a:ext cx="11194181" cy="4634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000" b="1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Raleway" pitchFamily="2" charset="0"/>
              </a:rPr>
              <a:t>ACCESS CONTROL</a:t>
            </a:r>
            <a:endParaRPr lang="en-US" sz="2000" b="1" dirty="0">
              <a:solidFill>
                <a:schemeClr val="tx1"/>
              </a:solidFill>
              <a:latin typeface="Raleway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000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Raleway" pitchFamily="2" charset="0"/>
              </a:rPr>
              <a:t>VIDEO SURVEILLANCEING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1"/>
              </a:solidFill>
              <a:latin typeface="Raleway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Raleway" pitchFamily="2" charset="0"/>
              </a:rPr>
              <a:t>REMOTE SECURITY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1"/>
              </a:solidFill>
              <a:latin typeface="Raleway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Raleway" pitchFamily="2" charset="0"/>
              </a:rPr>
              <a:t>PANIC AND FIRE ALARMS</a:t>
            </a:r>
          </a:p>
          <a:p>
            <a:pPr marL="0" indent="0" algn="just">
              <a:buNone/>
            </a:pPr>
            <a:endParaRPr lang="en-US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 algn="just">
              <a:buNone/>
            </a:pPr>
            <a:endParaRPr lang="en-US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568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A342-5D23-DC98-8D3F-EA5DDC8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587C-DAE2-2221-FFD0-430A3CF7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2603500"/>
            <a:ext cx="11396312" cy="398018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b="1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The model could be carried commercially a minimal amount of operating cost and production. Thus, the farm of the very vast field can be make safe easily without human effort.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It is much portable and can be directed with smart phone so, one can easily operate it with their hand 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This project is environmentally safe because it has been operated by ecofriendly components, In future more research would be possible to development with different features.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148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D72A-FB2C-EDFF-A1B5-595AAAE0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REFERENCES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2D9F-C3D9-59A5-19A1-5D281A10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406316"/>
            <a:ext cx="11300059" cy="42543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Security and Privacy in Smart Farming Challenges and Opportunities </a:t>
            </a:r>
            <a:r>
              <a:rPr lang="en-US" dirty="0">
                <a:solidFill>
                  <a:srgbClr val="00B0F0"/>
                </a:solidFill>
              </a:rPr>
              <a:t>https://www.researchgate.net/publication/3393 72082 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Security and Privacy in Smart Farming: Challenges and Opportunities </a:t>
            </a:r>
            <a:r>
              <a:rPr lang="en-US" dirty="0">
                <a:solidFill>
                  <a:srgbClr val="00B0F0"/>
                </a:solidFill>
              </a:rPr>
              <a:t>https://ieeexplore.ieee.org/stamp/stamp.jsp?arn umber=9003290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Design and Implementation of an Advanced Security System for Farm Protection from Wild Animals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/>
              <a:t>nd Implementation of an Advanced Security System for Farm Protection from Wild Animals 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https://www.academia.edu/38456268/Design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US" b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Animal detection system in farm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areashttps://ijarcce.com/upload/2017/march17/IJARCCE%20137.pd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Farm security administration project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http://www.ulib.iupui.edu/collections/IFSAP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Farm security system time and benefit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  </a:t>
            </a:r>
            <a:r>
              <a:rPr lang="en-US" dirty="0">
                <a:solidFill>
                  <a:srgbClr val="00B0F0"/>
                </a:solidFill>
              </a:rPr>
              <a:t>https://www.farmpractices.com/farm-securitysystem-types-and-their-benefit</a:t>
            </a:r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7861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B2D7-9BFA-416F-9269-8CB238690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968" y="2531444"/>
            <a:ext cx="4562375" cy="1561699"/>
          </a:xfrm>
        </p:spPr>
        <p:txBody>
          <a:bodyPr/>
          <a:lstStyle/>
          <a:p>
            <a:r>
              <a:rPr lang="en-US" b="1" dirty="0"/>
              <a:t>THANKS FOR LISTINING 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05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651B-87F1-8C61-2BBA-94C76283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/>
              <a:t>INDEX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D521-B7FF-C4AA-FEFF-AFED74E3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2362869"/>
            <a:ext cx="11040177" cy="42545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LITERATURE SURVEY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COMPONENTS REQUIRED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BLOCK DIAGRAM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FLOW CHART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WORKING OPERATION OF FARM SECURITY SYSTEM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APPLICATIONS &amp; ADVANTAGES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CONCLUSION &amp; FUTURE SCOPE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REFERENCE’S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691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FD85-12A6-102F-D1D8-E6B5705A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INTRODUCTION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0B71-4F2B-F35C-3AED-1C4C0FF3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319688"/>
            <a:ext cx="7632834" cy="444687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Farm Security System helps farmers to detect the intruders.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Farm Security System is smart way to protect the farm.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This device maintaining farm security digitally.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It assures minimal physical efforts of farmer in farm security.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This system provides security on the basis of </a:t>
            </a:r>
            <a:r>
              <a:rPr lang="en-US" sz="2400" b="1" dirty="0" err="1"/>
              <a:t>surveillancing</a:t>
            </a:r>
            <a:r>
              <a:rPr lang="en-US" sz="2400" b="1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F70B9-EAE2-613B-4202-A5592E3F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75" y="2399999"/>
            <a:ext cx="3532470" cy="41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ED7E-0609-4068-B113-AC54C80EE3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1413" cy="895149"/>
          </a:xfrm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</a:rPr>
              <a:t>LITERATURE SURVEY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8F11FD-5A9E-F748-02FF-E7810DBD3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39584"/>
              </p:ext>
            </p:extLst>
          </p:nvPr>
        </p:nvGraphicFramePr>
        <p:xfrm>
          <a:off x="134753" y="779647"/>
          <a:ext cx="11906450" cy="62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59">
                  <a:extLst>
                    <a:ext uri="{9D8B030D-6E8A-4147-A177-3AD203B41FA5}">
                      <a16:colId xmlns:a16="http://schemas.microsoft.com/office/drawing/2014/main" val="855126862"/>
                    </a:ext>
                  </a:extLst>
                </a:gridCol>
                <a:gridCol w="2073820">
                  <a:extLst>
                    <a:ext uri="{9D8B030D-6E8A-4147-A177-3AD203B41FA5}">
                      <a16:colId xmlns:a16="http://schemas.microsoft.com/office/drawing/2014/main" val="1543352968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836836423"/>
                    </a:ext>
                  </a:extLst>
                </a:gridCol>
                <a:gridCol w="4039761">
                  <a:extLst>
                    <a:ext uri="{9D8B030D-6E8A-4147-A177-3AD203B41FA5}">
                      <a16:colId xmlns:a16="http://schemas.microsoft.com/office/drawing/2014/main" val="1981636488"/>
                    </a:ext>
                  </a:extLst>
                </a:gridCol>
                <a:gridCol w="2861551">
                  <a:extLst>
                    <a:ext uri="{9D8B030D-6E8A-4147-A177-3AD203B41FA5}">
                      <a16:colId xmlns:a16="http://schemas.microsoft.com/office/drawing/2014/main" val="4034245466"/>
                    </a:ext>
                  </a:extLst>
                </a:gridCol>
              </a:tblGrid>
              <a:tr h="5470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Paper 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Objectives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Strength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Limitations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420631"/>
                  </a:ext>
                </a:extLst>
              </a:tr>
              <a:tr h="3309633">
                <a:tc>
                  <a:txBody>
                    <a:bodyPr/>
                    <a:lstStyle/>
                    <a:p>
                      <a:r>
                        <a:rPr lang="en-US" b="1" dirty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Security systems for remote farm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Focuses on the application of machine learning for pattern recognition of captured CCTV videos used in farm security.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Security system for remote farms.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Real time monitoring and notifications in smart farming. Image Processing and pattern recognition detected through surveillance system of smart farms.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The proposed solution is not scalable.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It is not clear how multiple images from several cameras can be processed and analyzed in parallel in order to satisfy the real time property of the proposed system.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44158"/>
                  </a:ext>
                </a:extLst>
              </a:tr>
              <a:tr h="2362848">
                <a:tc>
                  <a:txBody>
                    <a:bodyPr/>
                    <a:lstStyle/>
                    <a:p>
                      <a:r>
                        <a:rPr lang="en-US" b="1" dirty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Security in Agri-Food Sector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Discusses data security challenges within the agrifood sector.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Provides use cases showing the increase of data in the agrifood sector and their need of data security measurements.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Interviewed companies about their cybersecurity concerns.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No security solutions.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Limited scope to data security.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0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8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FA24-9A7F-2091-5EF8-7E841388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COMPONENTS REQUIRED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FBC9-C72F-08B8-2465-605213C3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1" y="2603499"/>
            <a:ext cx="11097927" cy="412455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/>
              <a:t>Arduino UNO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/>
              <a:t>PIR Sensor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/>
              <a:t>Ultrasonic Sensor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/>
              <a:t>Buzzer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/>
              <a:t>ESP32 Cam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/>
              <a:t>LDR Sensor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/>
              <a:t>Servo Motor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/>
              <a:t>Power Supply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E5379-DF36-2AB7-D628-B2B6274B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994" y="2006028"/>
            <a:ext cx="1907600" cy="1814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AC8DA-E594-3B0F-07FE-7CB12372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482" y="5123350"/>
            <a:ext cx="1934941" cy="1354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36AFD-7B36-2644-5A25-AF4B44574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551" y="3829364"/>
            <a:ext cx="3091949" cy="13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B51822-B8DC-3B1F-2D5F-E55B4BAA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87579"/>
              </p:ext>
            </p:extLst>
          </p:nvPr>
        </p:nvGraphicFramePr>
        <p:xfrm>
          <a:off x="210152" y="206943"/>
          <a:ext cx="11771696" cy="693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404">
                  <a:extLst>
                    <a:ext uri="{9D8B030D-6E8A-4147-A177-3AD203B41FA5}">
                      <a16:colId xmlns:a16="http://schemas.microsoft.com/office/drawing/2014/main" val="2560798579"/>
                    </a:ext>
                  </a:extLst>
                </a:gridCol>
                <a:gridCol w="3593494">
                  <a:extLst>
                    <a:ext uri="{9D8B030D-6E8A-4147-A177-3AD203B41FA5}">
                      <a16:colId xmlns:a16="http://schemas.microsoft.com/office/drawing/2014/main" val="4205347331"/>
                    </a:ext>
                  </a:extLst>
                </a:gridCol>
                <a:gridCol w="5224798">
                  <a:extLst>
                    <a:ext uri="{9D8B030D-6E8A-4147-A177-3AD203B41FA5}">
                      <a16:colId xmlns:a16="http://schemas.microsoft.com/office/drawing/2014/main" val="3679767067"/>
                    </a:ext>
                  </a:extLst>
                </a:gridCol>
              </a:tblGrid>
              <a:tr h="5047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Component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Image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Specifications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4757"/>
                  </a:ext>
                </a:extLst>
              </a:tr>
              <a:tr h="3013312"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IN" sz="2000" b="1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Microcontroller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ATmega38P 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Voltage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5V, 3.3V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 I/P Voltage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to 12V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Voltage Limits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to 20V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Analog Input Pins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6(A0-A5)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I/O Pins -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pins</a:t>
                      </a:r>
                    </a:p>
                    <a:p>
                      <a:pPr algn="just"/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73995"/>
                  </a:ext>
                </a:extLst>
              </a:tr>
              <a:tr h="3414364"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2000" b="1" dirty="0"/>
                        <a:t>LDR Sensor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Resistance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50-100 K Ohms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Rated Power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W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Diameter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3-20 mm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Photoresistor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977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F9920D1-7ACC-53D9-D750-F4F25B2D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16" y="554043"/>
            <a:ext cx="3445844" cy="3277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3E5E4-AE41-166C-D940-5FE4E2EA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014" y="3831633"/>
            <a:ext cx="2493248" cy="24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BA1653-40B9-8711-F459-AD420F4A3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16658"/>
              </p:ext>
            </p:extLst>
          </p:nvPr>
        </p:nvGraphicFramePr>
        <p:xfrm>
          <a:off x="113899" y="0"/>
          <a:ext cx="11964201" cy="68069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70973">
                  <a:extLst>
                    <a:ext uri="{9D8B030D-6E8A-4147-A177-3AD203B41FA5}">
                      <a16:colId xmlns:a16="http://schemas.microsoft.com/office/drawing/2014/main" val="3896793565"/>
                    </a:ext>
                  </a:extLst>
                </a:gridCol>
                <a:gridCol w="3878981">
                  <a:extLst>
                    <a:ext uri="{9D8B030D-6E8A-4147-A177-3AD203B41FA5}">
                      <a16:colId xmlns:a16="http://schemas.microsoft.com/office/drawing/2014/main" val="3686668619"/>
                    </a:ext>
                  </a:extLst>
                </a:gridCol>
                <a:gridCol w="4514247">
                  <a:extLst>
                    <a:ext uri="{9D8B030D-6E8A-4147-A177-3AD203B41FA5}">
                      <a16:colId xmlns:a16="http://schemas.microsoft.com/office/drawing/2014/main" val="724368440"/>
                    </a:ext>
                  </a:extLst>
                </a:gridCol>
              </a:tblGrid>
              <a:tr h="2338570"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2000" b="1" dirty="0"/>
                        <a:t>Servo Motor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Dimension: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39.5mm x 20.5mm x 40.7mm. 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Stall Torque: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9.4kg/cm (4.8v); 11kg/cm (6v) 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Op. speed: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0.20sec/60degree (4.8v); 0.16sec/60degree (6.0v)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1362"/>
                  </a:ext>
                </a:extLst>
              </a:tr>
              <a:tr h="1875640"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</a:pPr>
                      <a:r>
                        <a:rPr lang="en-IN" sz="2000" b="1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3,300Hz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Temp.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20°c to 60°c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Voltage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3V to 24V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 Sound pressure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85dBA or 10cm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Supply current 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15mA</a:t>
                      </a:r>
                    </a:p>
                    <a:p>
                      <a:pPr algn="just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61422"/>
                  </a:ext>
                </a:extLst>
              </a:tr>
              <a:tr h="2259293"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IN" sz="2000" b="1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output format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Spectrum range-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2412 MHz to 2484MHz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 form -  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 antenna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Transmit power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11to 54Mbps</a:t>
                      </a:r>
                    </a:p>
                    <a:p>
                      <a:pPr algn="just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312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608741F-5AFF-FF9F-495A-D3575390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32" y="2630378"/>
            <a:ext cx="3359769" cy="2352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45993-6EB1-E26C-E586-4B769A80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3965332" y="4552941"/>
            <a:ext cx="3619099" cy="3071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744D9-7DDF-9E0C-9793-BED24D6E6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94" y="522711"/>
            <a:ext cx="2720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3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F776E3-D5D9-7A6D-9837-1D0A8FB3D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40353"/>
              </p:ext>
            </p:extLst>
          </p:nvPr>
        </p:nvGraphicFramePr>
        <p:xfrm>
          <a:off x="179671" y="204773"/>
          <a:ext cx="11871158" cy="64847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3767">
                  <a:extLst>
                    <a:ext uri="{9D8B030D-6E8A-4147-A177-3AD203B41FA5}">
                      <a16:colId xmlns:a16="http://schemas.microsoft.com/office/drawing/2014/main" val="3623873270"/>
                    </a:ext>
                  </a:extLst>
                </a:gridCol>
                <a:gridCol w="3735264">
                  <a:extLst>
                    <a:ext uri="{9D8B030D-6E8A-4147-A177-3AD203B41FA5}">
                      <a16:colId xmlns:a16="http://schemas.microsoft.com/office/drawing/2014/main" val="3909708392"/>
                    </a:ext>
                  </a:extLst>
                </a:gridCol>
                <a:gridCol w="4832127">
                  <a:extLst>
                    <a:ext uri="{9D8B030D-6E8A-4147-A177-3AD203B41FA5}">
                      <a16:colId xmlns:a16="http://schemas.microsoft.com/office/drawing/2014/main" val="2773855992"/>
                    </a:ext>
                  </a:extLst>
                </a:gridCol>
              </a:tblGrid>
              <a:tr h="1906565"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IN" sz="2000" b="1" dirty="0"/>
                        <a:t>Ultrasonic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Supply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DC 5V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Current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-15mA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Frequency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- 40Hz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Ranging Distance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- 2cm – 400cm/4m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- 0.3 cm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42205"/>
                  </a:ext>
                </a:extLst>
              </a:tr>
              <a:tr h="16240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4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PIR Sensor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4.8V to 20V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(idle)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&lt;50 µA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output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3.3V/0V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time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 s to 200 s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 time -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 s (default)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27355"/>
                  </a:ext>
                </a:extLst>
              </a:tr>
              <a:tr h="295416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6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Power Supply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 regulation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regulation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Ripple and noise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 stability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Stability with time</a:t>
                      </a:r>
                    </a:p>
                    <a:p>
                      <a:pPr algn="just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38613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16B279E-FB0E-FA31-C473-AC2DCD3D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45" y="-325402"/>
            <a:ext cx="3707331" cy="3023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7B963-141B-83AA-AFDD-B1F4AFC14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91" y="1764644"/>
            <a:ext cx="5957811" cy="2516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7D75E-EAED-79AB-E70B-391495AF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398" y="4458895"/>
            <a:ext cx="2600200" cy="13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6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FD2F-3CA5-1F6C-22CE-49BE49397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2014"/>
            <a:ext cx="8825658" cy="913894"/>
          </a:xfrm>
        </p:spPr>
        <p:txBody>
          <a:bodyPr/>
          <a:lstStyle/>
          <a:p>
            <a:pPr algn="ctr"/>
            <a:r>
              <a:rPr lang="en-US" sz="4800" b="1" dirty="0"/>
              <a:t>BLOCK </a:t>
            </a:r>
            <a:r>
              <a:rPr lang="en-US" sz="4400" b="1" dirty="0"/>
              <a:t>DIAGRAM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F9C6-1243-46F7-C01E-73B624307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99924"/>
            <a:ext cx="9067074" cy="3838876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47441-9456-E891-C018-8F2C0635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2" y="1375908"/>
            <a:ext cx="10645541" cy="49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6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1677</TotalTime>
  <Words>825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Baskerville Old Face</vt:lpstr>
      <vt:lpstr>Cambria Math</vt:lpstr>
      <vt:lpstr>Century Gothic</vt:lpstr>
      <vt:lpstr>Open Sans</vt:lpstr>
      <vt:lpstr>Raleway</vt:lpstr>
      <vt:lpstr>Wingdings</vt:lpstr>
      <vt:lpstr>Wingdings 3</vt:lpstr>
      <vt:lpstr>Ion Boardroom</vt:lpstr>
      <vt:lpstr> Presentation  on  Automated Farm Security System    DEPARTMENT OF INFORMATION TECHNOLOGY</vt:lpstr>
      <vt:lpstr>INDEX</vt:lpstr>
      <vt:lpstr>INTRODUCTION</vt:lpstr>
      <vt:lpstr>LITERATURE SURVEY</vt:lpstr>
      <vt:lpstr>COMPONENTS REQUIRED</vt:lpstr>
      <vt:lpstr>PowerPoint Presentation</vt:lpstr>
      <vt:lpstr>PowerPoint Presentation</vt:lpstr>
      <vt:lpstr>PowerPoint Presentation</vt:lpstr>
      <vt:lpstr>BLOCK DIAGRAM</vt:lpstr>
      <vt:lpstr>FLOW CHART</vt:lpstr>
      <vt:lpstr>WORKING</vt:lpstr>
      <vt:lpstr>SENSOR WORKING</vt:lpstr>
      <vt:lpstr>APPLICATIONS </vt:lpstr>
      <vt:lpstr>CONCLUSION &amp; FUTURE SCOPE</vt:lpstr>
      <vt:lpstr>REFERENCES</vt:lpstr>
      <vt:lpstr>THANKS FOR LISTINING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WILL DISCUSS NOW</dc:title>
  <dc:creator>Ashish Nailwal</dc:creator>
  <cp:lastModifiedBy>ajay</cp:lastModifiedBy>
  <cp:revision>145</cp:revision>
  <dcterms:created xsi:type="dcterms:W3CDTF">2021-12-01T06:18:05Z</dcterms:created>
  <dcterms:modified xsi:type="dcterms:W3CDTF">2023-05-11T01:41:48Z</dcterms:modified>
</cp:coreProperties>
</file>