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19" r:id="rId1"/>
  </p:sldMasterIdLst>
  <p:notesMasterIdLst>
    <p:notesMasterId r:id="rId11"/>
  </p:notesMasterIdLst>
  <p:sldIdLst>
    <p:sldId id="256" r:id="rId2"/>
    <p:sldId id="266" r:id="rId3"/>
    <p:sldId id="257" r:id="rId4"/>
    <p:sldId id="265" r:id="rId5"/>
    <p:sldId id="261" r:id="rId6"/>
    <p:sldId id="267" r:id="rId7"/>
    <p:sldId id="268" r:id="rId8"/>
    <p:sldId id="260" r:id="rId9"/>
    <p:sldId id="264"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
      <p:font typeface="Franklin Gothic" panose="020B0604020202020204" charset="0"/>
      <p:bold r:id="rId18"/>
    </p:embeddedFont>
    <p:embeddedFont>
      <p:font typeface="Libre Franklin" pitchFamily="2"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varScale="1">
        <p:scale>
          <a:sx n="62" d="100"/>
          <a:sy n="62" d="100"/>
        </p:scale>
        <p:origin x="996" y="44"/>
      </p:cViewPr>
      <p:guideLst>
        <p:guide orient="horz" pos="2160"/>
        <p:guide pos="3840"/>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32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90132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4383278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48483001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405779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93033167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01010785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90222206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4496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37895184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1023689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6958559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78090212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5661581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65778643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36502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2517533" y="810462"/>
            <a:ext cx="6743935"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5400" u="sng" dirty="0">
                <a:latin typeface="Times New Roman" panose="02020603050405020304" pitchFamily="18" charset="0"/>
                <a:cs typeface="Times New Roman" panose="02020603050405020304" pitchFamily="18" charset="0"/>
              </a:rPr>
              <a:t>Data Science Project</a:t>
            </a:r>
            <a:endParaRPr sz="5400" u="sng" dirty="0">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1700552" y="2765324"/>
            <a:ext cx="8377895" cy="3282214"/>
          </a:xfrm>
          <a:prstGeom prst="rect">
            <a:avLst/>
          </a:prstGeom>
          <a:solidFill>
            <a:schemeClr val="bg1"/>
          </a:solidFill>
          <a:ln>
            <a:noFill/>
          </a:ln>
        </p:spPr>
        <p:txBody>
          <a:bodyPr spcFirstLastPara="1" wrap="square" lIns="0" tIns="0" rIns="0" bIns="0" anchor="t" anchorCtr="0">
            <a:noAutofit/>
          </a:bodyPr>
          <a:lstStyle/>
          <a:p>
            <a:pPr marL="0" lvl="0" indent="0" algn="ctr" rtl="0">
              <a:lnSpc>
                <a:spcPct val="90000"/>
              </a:lnSpc>
              <a:spcBef>
                <a:spcPts val="1000"/>
              </a:spcBef>
              <a:spcAft>
                <a:spcPts val="0"/>
              </a:spcAft>
              <a:buClr>
                <a:schemeClr val="lt2"/>
              </a:buClr>
              <a:buSzPts val="1800"/>
              <a:buNone/>
            </a:pPr>
            <a:r>
              <a:rPr lang="en-US" sz="2800" dirty="0">
                <a:solidFill>
                  <a:schemeClr val="accent1"/>
                </a:solidFill>
                <a:latin typeface="Times New Roman" panose="02020603050405020304" pitchFamily="18" charset="0"/>
                <a:ea typeface="Franklin Gothic"/>
                <a:cs typeface="Times New Roman" panose="02020603050405020304" pitchFamily="18" charset="0"/>
                <a:sym typeface="Franklin Gothic"/>
              </a:rPr>
              <a:t>   </a:t>
            </a:r>
            <a:br>
              <a:rPr lang="en-US" sz="2800" dirty="0">
                <a:solidFill>
                  <a:schemeClr val="accent1"/>
                </a:solidFill>
                <a:latin typeface="Times New Roman" panose="02020603050405020304" pitchFamily="18" charset="0"/>
                <a:ea typeface="Franklin Gothic"/>
                <a:cs typeface="Times New Roman" panose="02020603050405020304" pitchFamily="18" charset="0"/>
                <a:sym typeface="Franklin Gothic"/>
              </a:rPr>
            </a:br>
            <a:r>
              <a:rPr lang="en-US" sz="2800" dirty="0">
                <a:solidFill>
                  <a:schemeClr val="accent1"/>
                </a:solidFill>
                <a:latin typeface="Times New Roman" panose="02020603050405020304" pitchFamily="18" charset="0"/>
                <a:ea typeface="Franklin Gothic"/>
                <a:cs typeface="Times New Roman" panose="02020603050405020304" pitchFamily="18" charset="0"/>
                <a:sym typeface="Franklin Gothic"/>
              </a:rPr>
              <a:t>Problem Statement Title: </a:t>
            </a:r>
            <a:r>
              <a:rPr lang="en-US" sz="2800" b="1" dirty="0">
                <a:solidFill>
                  <a:schemeClr val="accent1"/>
                </a:solidFill>
                <a:latin typeface="Times New Roman" panose="02020603050405020304" pitchFamily="18" charset="0"/>
                <a:ea typeface="Franklin Gothic"/>
                <a:cs typeface="Times New Roman" panose="02020603050405020304" pitchFamily="18" charset="0"/>
                <a:sym typeface="Franklin Gothic"/>
              </a:rPr>
              <a:t>Estimation of Obesity levels based on Eating Habits and Condition</a:t>
            </a:r>
            <a:endParaRPr sz="2800" b="1" dirty="0">
              <a:solidFill>
                <a:schemeClr val="accent1"/>
              </a:solidFill>
              <a:latin typeface="Times New Roman" panose="02020603050405020304" pitchFamily="18" charset="0"/>
              <a:cs typeface="Times New Roman" panose="02020603050405020304" pitchFamily="18" charset="0"/>
            </a:endParaRPr>
          </a:p>
          <a:p>
            <a:pPr marL="0" indent="0" algn="ctr"/>
            <a:r>
              <a:rPr lang="en-US" sz="2800" dirty="0">
                <a:solidFill>
                  <a:schemeClr val="tx1"/>
                </a:solidFill>
                <a:latin typeface="Times New Roman" panose="02020603050405020304" pitchFamily="18" charset="0"/>
                <a:ea typeface="Franklin Gothic"/>
                <a:cs typeface="Times New Roman" panose="02020603050405020304" pitchFamily="18" charset="0"/>
                <a:sym typeface="Franklin Gothic"/>
              </a:rPr>
              <a:t>Mentor’s Name- </a:t>
            </a:r>
            <a:r>
              <a:rPr lang="en-US" sz="2800" b="1" dirty="0">
                <a:solidFill>
                  <a:schemeClr val="tx1"/>
                </a:solidFill>
                <a:latin typeface="Times New Roman" panose="02020603050405020304" pitchFamily="18" charset="0"/>
                <a:ea typeface="Franklin Gothic"/>
                <a:cs typeface="Times New Roman" panose="02020603050405020304" pitchFamily="18" charset="0"/>
                <a:sym typeface="Franklin Gothic"/>
              </a:rPr>
              <a:t>Ms. </a:t>
            </a:r>
            <a:r>
              <a:rPr lang="en-US" sz="2800" b="1" dirty="0" err="1">
                <a:solidFill>
                  <a:schemeClr val="tx1"/>
                </a:solidFill>
                <a:latin typeface="Times New Roman" panose="02020603050405020304" pitchFamily="18" charset="0"/>
                <a:ea typeface="Franklin Gothic"/>
                <a:cs typeface="Times New Roman" panose="02020603050405020304" pitchFamily="18" charset="0"/>
                <a:sym typeface="Franklin Gothic"/>
              </a:rPr>
              <a:t>Shanu</a:t>
            </a:r>
            <a:r>
              <a:rPr lang="en-US" sz="2800" b="1" dirty="0">
                <a:solidFill>
                  <a:schemeClr val="tx1"/>
                </a:solidFill>
                <a:latin typeface="Times New Roman" panose="02020603050405020304" pitchFamily="18" charset="0"/>
                <a:ea typeface="Franklin Gothic"/>
                <a:cs typeface="Times New Roman" panose="02020603050405020304" pitchFamily="18" charset="0"/>
                <a:sym typeface="Franklin Gothic"/>
              </a:rPr>
              <a:t> Sharma</a:t>
            </a:r>
            <a:br>
              <a:rPr lang="en-US" sz="2800" b="1" dirty="0">
                <a:solidFill>
                  <a:schemeClr val="tx1"/>
                </a:solidFill>
                <a:latin typeface="Times New Roman" panose="02020603050405020304" pitchFamily="18" charset="0"/>
                <a:ea typeface="Franklin Gothic"/>
                <a:cs typeface="Times New Roman" panose="02020603050405020304" pitchFamily="18" charset="0"/>
                <a:sym typeface="Franklin Gothic"/>
              </a:rPr>
            </a:br>
            <a:br>
              <a:rPr lang="en-US" sz="2800" dirty="0">
                <a:solidFill>
                  <a:schemeClr val="accent1"/>
                </a:solidFill>
                <a:latin typeface="Times New Roman" panose="02020603050405020304" pitchFamily="18" charset="0"/>
                <a:ea typeface="Franklin Gothic"/>
                <a:cs typeface="Times New Roman" panose="02020603050405020304" pitchFamily="18" charset="0"/>
                <a:sym typeface="Franklin Gothic"/>
              </a:rPr>
            </a:br>
            <a:r>
              <a:rPr lang="en-US" sz="2800" dirty="0">
                <a:solidFill>
                  <a:schemeClr val="accent1"/>
                </a:solidFill>
                <a:latin typeface="Times New Roman" panose="02020603050405020304" pitchFamily="18" charset="0"/>
                <a:ea typeface="Franklin Gothic"/>
                <a:cs typeface="Times New Roman" panose="02020603050405020304" pitchFamily="18" charset="0"/>
                <a:sym typeface="Franklin Gothic"/>
              </a:rPr>
              <a:t>Team Member’s Name- </a:t>
            </a:r>
            <a:r>
              <a:rPr lang="en-US" sz="2800" b="1" dirty="0" err="1">
                <a:solidFill>
                  <a:schemeClr val="accent1"/>
                </a:solidFill>
                <a:latin typeface="Times New Roman" panose="02020603050405020304" pitchFamily="18" charset="0"/>
                <a:ea typeface="Franklin Gothic"/>
                <a:cs typeface="Times New Roman" panose="02020603050405020304" pitchFamily="18" charset="0"/>
                <a:sym typeface="Franklin Gothic"/>
              </a:rPr>
              <a:t>Shivam</a:t>
            </a:r>
            <a:r>
              <a:rPr lang="en-US" sz="2800" b="1" dirty="0">
                <a:solidFill>
                  <a:schemeClr val="accent1"/>
                </a:solidFill>
                <a:latin typeface="Times New Roman" panose="02020603050405020304" pitchFamily="18" charset="0"/>
                <a:ea typeface="Franklin Gothic"/>
                <a:cs typeface="Times New Roman" panose="02020603050405020304" pitchFamily="18" charset="0"/>
                <a:sym typeface="Franklin Gothic"/>
              </a:rPr>
              <a:t> Gupta, Rishav Chourasia</a:t>
            </a:r>
          </a:p>
          <a:p>
            <a:pPr marL="0" lvl="0" indent="0" algn="ctr" rtl="0">
              <a:lnSpc>
                <a:spcPct val="90000"/>
              </a:lnSpc>
              <a:spcBef>
                <a:spcPts val="1000"/>
              </a:spcBef>
              <a:spcAft>
                <a:spcPts val="0"/>
              </a:spcAft>
              <a:buClr>
                <a:schemeClr val="lt2"/>
              </a:buClr>
              <a:buSzPts val="1800"/>
              <a:buNone/>
            </a:pPr>
            <a:r>
              <a:rPr lang="en-US" sz="2800" dirty="0">
                <a:solidFill>
                  <a:schemeClr val="accent1"/>
                </a:solidFill>
                <a:latin typeface="Times New Roman" panose="02020603050405020304" pitchFamily="18" charset="0"/>
                <a:ea typeface="Franklin Gothic"/>
                <a:cs typeface="Times New Roman" panose="02020603050405020304" pitchFamily="18" charset="0"/>
                <a:sym typeface="Franklin Gothic"/>
              </a:rPr>
              <a:t>Roll Number- </a:t>
            </a:r>
            <a:r>
              <a:rPr lang="en-US" sz="2800" b="1" dirty="0">
                <a:solidFill>
                  <a:schemeClr val="accent1"/>
                </a:solidFill>
                <a:latin typeface="Times New Roman" panose="02020603050405020304" pitchFamily="18" charset="0"/>
                <a:ea typeface="Franklin Gothic"/>
                <a:cs typeface="Times New Roman" panose="02020603050405020304" pitchFamily="18" charset="0"/>
                <a:sym typeface="Franklin Gothic"/>
              </a:rPr>
              <a:t>2000320100159,2000320100137</a:t>
            </a:r>
          </a:p>
          <a:p>
            <a:pPr marL="0" lvl="0" indent="0" algn="ctr" rtl="0">
              <a:lnSpc>
                <a:spcPct val="90000"/>
              </a:lnSpc>
              <a:spcBef>
                <a:spcPts val="1000"/>
              </a:spcBef>
              <a:spcAft>
                <a:spcPts val="0"/>
              </a:spcAft>
              <a:buClr>
                <a:schemeClr val="lt2"/>
              </a:buClr>
              <a:buSzPts val="1800"/>
              <a:buNone/>
            </a:pPr>
            <a:endParaRPr sz="2800" dirty="0">
              <a:solidFill>
                <a:schemeClr val="accent1"/>
              </a:solidFill>
              <a:latin typeface="Times New Roman" panose="02020603050405020304" pitchFamily="18" charset="0"/>
              <a:ea typeface="Franklin Gothic"/>
              <a:cs typeface="Times New Roman" panose="02020603050405020304" pitchFamily="18" charset="0"/>
              <a:sym typeface="Franklin Gothic"/>
            </a:endParaRPr>
          </a:p>
        </p:txBody>
      </p:sp>
      <p:pic>
        <p:nvPicPr>
          <p:cNvPr id="8" name="Picture 7">
            <a:extLst>
              <a:ext uri="{FF2B5EF4-FFF2-40B4-BE49-F238E27FC236}">
                <a16:creationId xmlns:a16="http://schemas.microsoft.com/office/drawing/2014/main" id="{38DCDAD1-41FC-4D04-A186-29277FE95C57}"/>
              </a:ext>
            </a:extLst>
          </p:cNvPr>
          <p:cNvPicPr>
            <a:picLocks noChangeAspect="1"/>
          </p:cNvPicPr>
          <p:nvPr/>
        </p:nvPicPr>
        <p:blipFill>
          <a:blip r:embed="rId3"/>
          <a:stretch>
            <a:fillRect/>
          </a:stretch>
        </p:blipFill>
        <p:spPr>
          <a:xfrm>
            <a:off x="95014" y="83328"/>
            <a:ext cx="1342015" cy="18788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ED5-7872-8EA3-8761-C942E5693527}"/>
              </a:ext>
            </a:extLst>
          </p:cNvPr>
          <p:cNvSpPr>
            <a:spLocks noGrp="1"/>
          </p:cNvSpPr>
          <p:nvPr>
            <p:ph type="ctrTitle"/>
          </p:nvPr>
        </p:nvSpPr>
        <p:spPr>
          <a:xfrm>
            <a:off x="1670179" y="0"/>
            <a:ext cx="8266339" cy="1514019"/>
          </a:xfrm>
        </p:spPr>
        <p:txBody>
          <a:bodyPr/>
          <a:lstStyle/>
          <a:p>
            <a:r>
              <a:rPr lang="en-IN" dirty="0"/>
              <a:t>Problem Statement</a:t>
            </a:r>
          </a:p>
        </p:txBody>
      </p:sp>
      <p:sp>
        <p:nvSpPr>
          <p:cNvPr id="3" name="Text Placeholder 2">
            <a:extLst>
              <a:ext uri="{FF2B5EF4-FFF2-40B4-BE49-F238E27FC236}">
                <a16:creationId xmlns:a16="http://schemas.microsoft.com/office/drawing/2014/main" id="{D4A17A13-F6E0-D528-176A-BFAAD739EB4D}"/>
              </a:ext>
            </a:extLst>
          </p:cNvPr>
          <p:cNvSpPr>
            <a:spLocks noGrp="1"/>
          </p:cNvSpPr>
          <p:nvPr>
            <p:ph type="body" idx="1"/>
          </p:nvPr>
        </p:nvSpPr>
        <p:spPr>
          <a:xfrm>
            <a:off x="703197" y="2564025"/>
            <a:ext cx="10785605" cy="1729949"/>
          </a:xfrm>
        </p:spPr>
        <p:txBody>
          <a:bodyPr/>
          <a:lstStyle/>
          <a:p>
            <a:pPr marL="342900" lvl="0" indent="-342900" algn="just">
              <a:buFont typeface="Symbol" panose="05050102010706020507" pitchFamily="18" charset="2"/>
              <a:buChar char=""/>
            </a:pPr>
            <a:r>
              <a:rPr lang="en-US" sz="1800" b="1" dirty="0">
                <a:solidFill>
                  <a:schemeClr val="tx1"/>
                </a:solidFill>
                <a:effectLst/>
                <a:latin typeface="Times New Roman" panose="02020603050405020304" pitchFamily="18" charset="0"/>
                <a:ea typeface="Calibri" panose="020F0502020204030204" pitchFamily="34" charset="0"/>
              </a:rPr>
              <a:t>Motivation</a:t>
            </a:r>
            <a:r>
              <a:rPr lang="en-US" sz="1800" dirty="0">
                <a:solidFill>
                  <a:schemeClr val="tx1"/>
                </a:solidFill>
                <a:effectLst/>
                <a:latin typeface="Times New Roman" panose="02020603050405020304" pitchFamily="18" charset="0"/>
                <a:ea typeface="Calibri" panose="020F0502020204030204" pitchFamily="34" charset="0"/>
              </a:rPr>
              <a:t> - </a:t>
            </a:r>
            <a:r>
              <a:rPr lang="en-IN" sz="1800" dirty="0">
                <a:solidFill>
                  <a:srgbClr val="000000"/>
                </a:solidFill>
                <a:effectLst/>
                <a:latin typeface="Times New Roman" panose="02020603050405020304" pitchFamily="18" charset="0"/>
                <a:ea typeface="Calibri" panose="020F0502020204030204" pitchFamily="34" charset="0"/>
              </a:rPr>
              <a:t>The estimation of obesity levels based on eating habits and physical conditions is an important area of research as obesity is a major public health concern worldwide.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Symbol" panose="05050102010706020507" pitchFamily="18" charset="2"/>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Objective – </a:t>
            </a:r>
            <a:r>
              <a:rPr lang="en-IN" sz="1800" dirty="0">
                <a:solidFill>
                  <a:srgbClr val="000000"/>
                </a:solidFill>
                <a:effectLst/>
                <a:latin typeface="Times New Roman" panose="02020603050405020304" pitchFamily="18" charset="0"/>
                <a:ea typeface="Calibri" panose="020F0502020204030204" pitchFamily="34" charset="0"/>
              </a:rPr>
              <a:t>The ultimate objective of this problem statement is to develop a tool that can help individuals and healthcare professionals to better understand and address the issue of obesity.</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Scope of the Project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From collecting a large amount of already labeled data in order to make a proper medical machine learning model helps the medical fraternity lower their burden.</a:t>
            </a:r>
          </a:p>
          <a:p>
            <a:endParaRPr lang="en-IN" dirty="0">
              <a:solidFill>
                <a:schemeClr val="tx1"/>
              </a:solidFill>
            </a:endParaRPr>
          </a:p>
        </p:txBody>
      </p:sp>
    </p:spTree>
    <p:extLst>
      <p:ext uri="{BB962C8B-B14F-4D97-AF65-F5344CB8AC3E}">
        <p14:creationId xmlns:p14="http://schemas.microsoft.com/office/powerpoint/2010/main" val="230344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 Details</a:t>
            </a:r>
            <a:endParaRPr dirty="0"/>
          </a:p>
        </p:txBody>
      </p:sp>
      <p:sp>
        <p:nvSpPr>
          <p:cNvPr id="4" name="TextBox 3">
            <a:extLst>
              <a:ext uri="{FF2B5EF4-FFF2-40B4-BE49-F238E27FC236}">
                <a16:creationId xmlns:a16="http://schemas.microsoft.com/office/drawing/2014/main" id="{3254E3D3-8392-9C60-4692-0AEC004538D7}"/>
              </a:ext>
            </a:extLst>
          </p:cNvPr>
          <p:cNvSpPr txBox="1"/>
          <p:nvPr/>
        </p:nvSpPr>
        <p:spPr>
          <a:xfrm>
            <a:off x="359764" y="1903750"/>
            <a:ext cx="11137692" cy="3300006"/>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rPr>
              <a:t>Obesity is a growing concern in modern society, and it has been linked to various health issues such as heart disease, diabetes, and certain types of cancer. One way to tackle this issue is to develop effective methods for estimating obesity levels in individuals, based on their eating habits and physical condition</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rPr>
              <a:t>Eating Habits and Physical Conditions are the factors to develop a model that can accurately estimate obesity levels</a:t>
            </a:r>
          </a:p>
          <a:p>
            <a:pPr marL="285750" indent="-285750">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A patient needs to revisit the clinic often to track the progress of the disease over time.  </a:t>
            </a:r>
          </a:p>
          <a:p>
            <a:pPr marL="285750" indent="-285750">
              <a:buFont typeface="Arial" panose="020B0604020202020204" pitchFamily="34" charset="0"/>
              <a:buChar char="•"/>
            </a:pPr>
            <a:endParaRPr lang="en-US" sz="180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The productive screening process does not demand a medical visit and can be more helpful.</a:t>
            </a:r>
            <a:r>
              <a:rPr lang="en-US" dirty="0">
                <a:solidFill>
                  <a:srgbClr val="00000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To classify the people who are healthy and people who are suffering from </a:t>
            </a:r>
            <a:r>
              <a:rPr lang="en-US" dirty="0">
                <a:solidFill>
                  <a:srgbClr val="000000"/>
                </a:solidFill>
                <a:latin typeface="Times New Roman" panose="02020603050405020304" pitchFamily="18" charset="0"/>
                <a:cs typeface="Times New Roman" panose="02020603050405020304" pitchFamily="18" charset="0"/>
              </a:rPr>
              <a:t>Obesity</a:t>
            </a:r>
            <a:r>
              <a:rPr lang="en-US" sz="1800" i="0" u="none" strike="noStrike" dirty="0">
                <a:solidFill>
                  <a:srgbClr val="000000"/>
                </a:solidFill>
                <a:effectLst/>
                <a:latin typeface="Times New Roman" panose="02020603050405020304" pitchFamily="18" charset="0"/>
                <a:cs typeface="Times New Roman" panose="02020603050405020304" pitchFamily="18" charset="0"/>
              </a:rPr>
              <a:t> through ML-based methods/algorithms.</a:t>
            </a:r>
            <a:endParaRPr lang="en-US" sz="180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DF828A-C19C-72FD-3C58-A3CF710DB187}"/>
              </a:ext>
            </a:extLst>
          </p:cNvPr>
          <p:cNvSpPr>
            <a:spLocks noGrp="1"/>
          </p:cNvSpPr>
          <p:nvPr>
            <p:ph type="title"/>
          </p:nvPr>
        </p:nvSpPr>
        <p:spPr/>
        <p:txBody>
          <a:bodyPr>
            <a:normAutofit fontScale="90000"/>
          </a:bodyPr>
          <a:lstStyle/>
          <a:p>
            <a:r>
              <a:rPr lang="en-IN" dirty="0"/>
              <a:t>Pictorial </a:t>
            </a:r>
            <a:r>
              <a:rPr lang="en-IN" dirty="0" err="1"/>
              <a:t>Reprsentation</a:t>
            </a:r>
            <a:endParaRPr lang="en-IN" dirty="0"/>
          </a:p>
        </p:txBody>
      </p:sp>
      <p:sp>
        <p:nvSpPr>
          <p:cNvPr id="5" name="Slide Number Placeholder 4">
            <a:extLst>
              <a:ext uri="{FF2B5EF4-FFF2-40B4-BE49-F238E27FC236}">
                <a16:creationId xmlns:a16="http://schemas.microsoft.com/office/drawing/2014/main" id="{CCC8C10F-5D53-3ABD-C716-79FD7B83081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4</a:t>
            </a:fld>
            <a:endParaRPr lang="en-US">
              <a:latin typeface="Libre Franklin"/>
              <a:ea typeface="Libre Franklin"/>
              <a:cs typeface="Libre Franklin"/>
              <a:sym typeface="Libre Franklin"/>
            </a:endParaRPr>
          </a:p>
        </p:txBody>
      </p:sp>
      <p:pic>
        <p:nvPicPr>
          <p:cNvPr id="6" name="Picture 5">
            <a:extLst>
              <a:ext uri="{FF2B5EF4-FFF2-40B4-BE49-F238E27FC236}">
                <a16:creationId xmlns:a16="http://schemas.microsoft.com/office/drawing/2014/main" id="{54B5E202-F0BF-6C90-DA91-9C0392DAA32C}"/>
              </a:ext>
            </a:extLst>
          </p:cNvPr>
          <p:cNvPicPr>
            <a:picLocks noChangeAspect="1"/>
          </p:cNvPicPr>
          <p:nvPr/>
        </p:nvPicPr>
        <p:blipFill>
          <a:blip r:embed="rId2"/>
          <a:stretch>
            <a:fillRect/>
          </a:stretch>
        </p:blipFill>
        <p:spPr>
          <a:xfrm>
            <a:off x="2794488" y="2661605"/>
            <a:ext cx="6222023" cy="2909166"/>
          </a:xfrm>
          <a:prstGeom prst="rect">
            <a:avLst/>
          </a:prstGeom>
        </p:spPr>
      </p:pic>
      <p:sp>
        <p:nvSpPr>
          <p:cNvPr id="7" name="Arrow: Right 6">
            <a:extLst>
              <a:ext uri="{FF2B5EF4-FFF2-40B4-BE49-F238E27FC236}">
                <a16:creationId xmlns:a16="http://schemas.microsoft.com/office/drawing/2014/main" id="{87C86FCA-BBBA-7AE0-F148-8634273A6B0F}"/>
              </a:ext>
            </a:extLst>
          </p:cNvPr>
          <p:cNvSpPr/>
          <p:nvPr/>
        </p:nvSpPr>
        <p:spPr>
          <a:xfrm>
            <a:off x="653143" y="3429000"/>
            <a:ext cx="1539551" cy="1254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349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solidFill>
                  <a:srgbClr val="222222"/>
                </a:solidFill>
                <a:latin typeface="Times New Roman" panose="02020603050405020304" pitchFamily="18" charset="0"/>
                <a:ea typeface="Calibri" panose="020F0502020204030204" pitchFamily="34" charset="0"/>
              </a:rPr>
              <a:t>Methodology</a:t>
            </a:r>
            <a:endParaRPr sz="4000" dirty="0"/>
          </a:p>
        </p:txBody>
      </p:sp>
      <p:sp>
        <p:nvSpPr>
          <p:cNvPr id="222" name="Google Shape;222;p2"/>
          <p:cNvSpPr txBox="1"/>
          <p:nvPr/>
        </p:nvSpPr>
        <p:spPr>
          <a:xfrm>
            <a:off x="494470" y="2799635"/>
            <a:ext cx="10385024" cy="347916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342900" lvl="0" indent="-342900" algn="just">
              <a:lnSpc>
                <a:spcPct val="107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A dataset should be collected that includes information on various factors such as age, gender, daily caloric intake, type of food consumed, physical activity level, and BMI.</a:t>
            </a:r>
            <a:endParaRPr lang="en-IN" sz="1800" dirty="0">
              <a:solidFill>
                <a:srgbClr val="000000"/>
              </a:solidFill>
              <a:effectLst/>
              <a:latin typeface="Calibri" panose="020F0502020204030204" pitchFamily="34" charset="0"/>
              <a:ea typeface="Calibri" panose="020F0502020204030204" pitchFamily="34" charset="0"/>
            </a:endParaRPr>
          </a:p>
          <a:p>
            <a:pPr marL="457200" algn="just">
              <a:lnSpc>
                <a:spcPct val="107000"/>
              </a:lnSpc>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07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The collected data should be cleaned and </a:t>
            </a:r>
            <a:r>
              <a:rPr lang="en-IN" sz="1800" dirty="0" err="1">
                <a:solidFill>
                  <a:srgbClr val="000000"/>
                </a:solidFill>
                <a:effectLst/>
                <a:latin typeface="Times New Roman" panose="02020603050405020304" pitchFamily="18" charset="0"/>
                <a:ea typeface="Calibri" panose="020F0502020204030204" pitchFamily="34" charset="0"/>
              </a:rPr>
              <a:t>preprocessed</a:t>
            </a:r>
            <a:r>
              <a:rPr lang="en-IN" sz="1800" dirty="0">
                <a:solidFill>
                  <a:srgbClr val="000000"/>
                </a:solidFill>
                <a:effectLst/>
                <a:latin typeface="Times New Roman" panose="02020603050405020304" pitchFamily="18" charset="0"/>
                <a:ea typeface="Calibri" panose="020F0502020204030204" pitchFamily="34" charset="0"/>
              </a:rPr>
              <a:t> to remove any inconsistencies or missing values.</a:t>
            </a:r>
            <a:endParaRPr lang="en-IN" sz="1800" dirty="0">
              <a:solidFill>
                <a:srgbClr val="000000"/>
              </a:solidFill>
              <a:effectLst/>
              <a:latin typeface="Calibri" panose="020F0502020204030204" pitchFamily="34" charset="0"/>
              <a:ea typeface="Calibri" panose="020F0502020204030204" pitchFamily="34" charset="0"/>
            </a:endParaRPr>
          </a:p>
          <a:p>
            <a:pPr marL="457200">
              <a:lnSpc>
                <a:spcPct val="107000"/>
              </a:lnSpc>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07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Feature selection involves identifying the most relevant features that contribute to the prediction of obesity levels. This can be done using techniques such as correlation analysis, and feature importance scores.</a:t>
            </a:r>
            <a:endParaRPr lang="en-IN" sz="1800" dirty="0">
              <a:solidFill>
                <a:srgbClr val="000000"/>
              </a:solidFill>
              <a:effectLst/>
              <a:latin typeface="Calibri" panose="020F0502020204030204" pitchFamily="34" charset="0"/>
              <a:ea typeface="Calibri" panose="020F0502020204030204" pitchFamily="34" charset="0"/>
            </a:endParaRPr>
          </a:p>
          <a:p>
            <a:pPr marL="457200">
              <a:lnSpc>
                <a:spcPct val="107000"/>
              </a:lnSpc>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The selected features can then be used to train a machine learning model using regression analysis, classification analysis, decision tree, and clustering analysis techniques.</a:t>
            </a:r>
            <a:endParaRPr lang="en-IN" sz="1800" dirty="0">
              <a:solidFill>
                <a:srgbClr val="000000"/>
              </a:solidFill>
              <a:effectLst/>
              <a:latin typeface="Calibri" panose="020F0502020204030204" pitchFamily="34" charset="0"/>
              <a:ea typeface="Calibri" panose="020F0502020204030204" pitchFamily="34" charset="0"/>
            </a:endParaRPr>
          </a:p>
          <a:p>
            <a:pPr marL="285750" marR="0" lvl="0" indent="-285750" algn="just" rtl="0">
              <a:lnSpc>
                <a:spcPct val="100000"/>
              </a:lnSpc>
              <a:spcBef>
                <a:spcPts val="1000"/>
              </a:spcBef>
              <a:spcAft>
                <a:spcPts val="0"/>
              </a:spcAft>
              <a:buClr>
                <a:schemeClr val="dk1"/>
              </a:buClr>
              <a:buSzPts val="1600"/>
              <a:buFont typeface="Arial" panose="020B0604020202020204" pitchFamily="34" charset="0"/>
              <a:buChar char="•"/>
            </a:pPr>
            <a:endParaRPr sz="1600" i="0" dirty="0">
              <a:solidFill>
                <a:schemeClr val="dk1"/>
              </a:solidFill>
              <a:latin typeface="Times New Roman" panose="02020603050405020304" pitchFamily="18" charset="0"/>
              <a:ea typeface="Libre Franklin"/>
              <a:cs typeface="Times New Roman" panose="02020603050405020304" pitchFamily="18" charset="0"/>
              <a:sym typeface="Libre Franklin"/>
            </a:endParaRPr>
          </a:p>
        </p:txBody>
      </p:sp>
    </p:spTree>
    <p:extLst>
      <p:ext uri="{BB962C8B-B14F-4D97-AF65-F5344CB8AC3E}">
        <p14:creationId xmlns:p14="http://schemas.microsoft.com/office/powerpoint/2010/main" val="361817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6B4A5B-3D81-431E-0036-0B0EC4D4CCF9}"/>
              </a:ext>
            </a:extLst>
          </p:cNvPr>
          <p:cNvSpPr>
            <a:spLocks noGrp="1"/>
          </p:cNvSpPr>
          <p:nvPr>
            <p:ph type="title"/>
          </p:nvPr>
        </p:nvSpPr>
        <p:spPr/>
        <p:txBody>
          <a:bodyPr>
            <a:normAutofit fontScale="90000"/>
          </a:bodyPr>
          <a:lstStyle/>
          <a:p>
            <a:r>
              <a:rPr lang="en-IN" dirty="0"/>
              <a:t>Working of Algorithm</a:t>
            </a:r>
          </a:p>
        </p:txBody>
      </p:sp>
      <p:sp>
        <p:nvSpPr>
          <p:cNvPr id="5" name="Slide Number Placeholder 4">
            <a:extLst>
              <a:ext uri="{FF2B5EF4-FFF2-40B4-BE49-F238E27FC236}">
                <a16:creationId xmlns:a16="http://schemas.microsoft.com/office/drawing/2014/main" id="{23E9015F-C593-7469-D8B0-6183A435B6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6</a:t>
            </a:fld>
            <a:endParaRPr lang="en-US">
              <a:latin typeface="Libre Franklin"/>
              <a:ea typeface="Libre Franklin"/>
              <a:cs typeface="Libre Franklin"/>
              <a:sym typeface="Libre Franklin"/>
            </a:endParaRPr>
          </a:p>
        </p:txBody>
      </p:sp>
      <p:pic>
        <p:nvPicPr>
          <p:cNvPr id="11" name="Picture 10">
            <a:extLst>
              <a:ext uri="{FF2B5EF4-FFF2-40B4-BE49-F238E27FC236}">
                <a16:creationId xmlns:a16="http://schemas.microsoft.com/office/drawing/2014/main" id="{F0B4F2DC-E402-AF8E-2E2A-803539D5FDC7}"/>
              </a:ext>
            </a:extLst>
          </p:cNvPr>
          <p:cNvPicPr>
            <a:picLocks noChangeAspect="1"/>
          </p:cNvPicPr>
          <p:nvPr/>
        </p:nvPicPr>
        <p:blipFill>
          <a:blip r:embed="rId2"/>
          <a:stretch>
            <a:fillRect/>
          </a:stretch>
        </p:blipFill>
        <p:spPr>
          <a:xfrm>
            <a:off x="6096000" y="405473"/>
            <a:ext cx="4000500" cy="5547360"/>
          </a:xfrm>
          <a:prstGeom prst="rect">
            <a:avLst/>
          </a:prstGeom>
        </p:spPr>
      </p:pic>
      <p:sp>
        <p:nvSpPr>
          <p:cNvPr id="13" name="Arrow: Curved Right 12">
            <a:extLst>
              <a:ext uri="{FF2B5EF4-FFF2-40B4-BE49-F238E27FC236}">
                <a16:creationId xmlns:a16="http://schemas.microsoft.com/office/drawing/2014/main" id="{8A826125-7649-0128-F0F3-4A2DDAC01CDF}"/>
              </a:ext>
            </a:extLst>
          </p:cNvPr>
          <p:cNvSpPr/>
          <p:nvPr/>
        </p:nvSpPr>
        <p:spPr>
          <a:xfrm rot="19664712">
            <a:off x="2386383" y="2520811"/>
            <a:ext cx="2974134" cy="27805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0970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B9CA-E78D-EA0D-E752-A37ADA6C9954}"/>
              </a:ext>
            </a:extLst>
          </p:cNvPr>
          <p:cNvSpPr>
            <a:spLocks noGrp="1"/>
          </p:cNvSpPr>
          <p:nvPr>
            <p:ph type="title"/>
          </p:nvPr>
        </p:nvSpPr>
        <p:spPr/>
        <p:txBody>
          <a:bodyPr>
            <a:normAutofit fontScale="90000"/>
          </a:bodyPr>
          <a:lstStyle/>
          <a:p>
            <a:r>
              <a:rPr lang="en-IN" dirty="0"/>
              <a:t>Benefits of the project:-</a:t>
            </a:r>
          </a:p>
        </p:txBody>
      </p:sp>
      <p:sp>
        <p:nvSpPr>
          <p:cNvPr id="11" name="Text Placeholder 10">
            <a:extLst>
              <a:ext uri="{FF2B5EF4-FFF2-40B4-BE49-F238E27FC236}">
                <a16:creationId xmlns:a16="http://schemas.microsoft.com/office/drawing/2014/main" id="{2585100B-D8AA-E3B4-B1F3-3D24860ECDE5}"/>
              </a:ext>
            </a:extLst>
          </p:cNvPr>
          <p:cNvSpPr>
            <a:spLocks noGrp="1"/>
          </p:cNvSpPr>
          <p:nvPr>
            <p:ph type="body" idx="9"/>
          </p:nvPr>
        </p:nvSpPr>
        <p:spPr>
          <a:xfrm>
            <a:off x="971550" y="2548563"/>
            <a:ext cx="9428007" cy="908340"/>
          </a:xfrm>
        </p:spPr>
        <p:txBody>
          <a:bodyPr/>
          <a:lstStyle/>
          <a:p>
            <a:pPr marL="342900" lvl="0" indent="-342900" algn="just">
              <a:buFont typeface="Symbol" panose="05050102010706020507" pitchFamily="18" charset="2"/>
              <a:buChar char=""/>
            </a:pPr>
            <a:r>
              <a:rPr lang="en-US" sz="2000" dirty="0">
                <a:solidFill>
                  <a:srgbClr val="222222"/>
                </a:solidFill>
                <a:effectLst/>
                <a:latin typeface="Times New Roman" panose="02020603050405020304" pitchFamily="18" charset="0"/>
                <a:ea typeface="Times New Roman" panose="02020603050405020304" pitchFamily="18" charset="0"/>
              </a:rPr>
              <a:t>Medical Fraternity- The burden of medical professionals can be minimized, as this will help in prioritizing the patients.</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222222"/>
                </a:solidFill>
                <a:effectLst/>
                <a:latin typeface="Times New Roman" panose="02020603050405020304" pitchFamily="18" charset="0"/>
                <a:ea typeface="Times New Roman" panose="02020603050405020304" pitchFamily="18" charset="0"/>
              </a:rPr>
              <a:t>Policymakers- Policymakers can do suitable policies for the proper flow of funds for the maintenance and working of medical institutions for Parkinson’s disease. It can also help in assigning the appropriate funds for infrastructure</a:t>
            </a:r>
            <a:endParaRPr lang="en-IN"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222222"/>
                </a:solidFill>
                <a:effectLst/>
                <a:latin typeface="Times New Roman" panose="02020603050405020304" pitchFamily="18" charset="0"/>
                <a:ea typeface="Times New Roman" panose="02020603050405020304" pitchFamily="18" charset="0"/>
              </a:rPr>
              <a:t>People having symptoms of </a:t>
            </a:r>
            <a:r>
              <a:rPr lang="en-US" sz="2000" dirty="0">
                <a:solidFill>
                  <a:srgbClr val="222222"/>
                </a:solidFill>
                <a:latin typeface="Times New Roman" panose="02020603050405020304" pitchFamily="18" charset="0"/>
                <a:ea typeface="Times New Roman" panose="02020603050405020304" pitchFamily="18" charset="0"/>
              </a:rPr>
              <a:t>Obesity </a:t>
            </a:r>
            <a:r>
              <a:rPr lang="en-US" sz="2000" dirty="0">
                <a:solidFill>
                  <a:srgbClr val="222222"/>
                </a:solidFill>
                <a:effectLst/>
                <a:latin typeface="Times New Roman" panose="02020603050405020304" pitchFamily="18" charset="0"/>
                <a:ea typeface="Times New Roman" panose="02020603050405020304" pitchFamily="18" charset="0"/>
              </a:rPr>
              <a:t>- Knowing the severity of symptoms in less time will reduce the panic among the stakeholders</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13" name="Slide Number Placeholder 12">
            <a:extLst>
              <a:ext uri="{FF2B5EF4-FFF2-40B4-BE49-F238E27FC236}">
                <a16:creationId xmlns:a16="http://schemas.microsoft.com/office/drawing/2014/main" id="{874BA509-3AC8-826E-9A7D-F911503545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7</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26151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References</a:t>
            </a:r>
            <a:endParaRPr dirty="0"/>
          </a:p>
        </p:txBody>
      </p:sp>
      <p:sp>
        <p:nvSpPr>
          <p:cNvPr id="245" name="Google Shape;245;p5"/>
          <p:cNvSpPr txBox="1">
            <a:spLocks noGrp="1"/>
          </p:cNvSpPr>
          <p:nvPr>
            <p:ph type="body" idx="1"/>
          </p:nvPr>
        </p:nvSpPr>
        <p:spPr>
          <a:xfrm>
            <a:off x="809719" y="1667859"/>
            <a:ext cx="10572561" cy="4548006"/>
          </a:xfrm>
          <a:prstGeom prst="rect">
            <a:avLst/>
          </a:prstGeom>
          <a:noFill/>
          <a:ln>
            <a:noFill/>
          </a:ln>
        </p:spPr>
        <p:txBody>
          <a:bodyPr spcFirstLastPara="1" wrap="square" lIns="91425" tIns="45700" rIns="91425" bIns="45700" anchor="t" anchorCtr="0">
            <a:noAutofit/>
          </a:bodyPr>
          <a:lstStyle/>
          <a:p>
            <a:pPr marL="342900" lvl="0" indent="-342900" algn="just">
              <a:lnSpc>
                <a:spcPct val="150000"/>
              </a:lnSpc>
              <a:buClr>
                <a:srgbClr val="222222"/>
              </a:buClr>
              <a:buSzPts val="1000"/>
              <a:buFont typeface="+mj-lt"/>
              <a:buAutoNum type="arabicPeriod"/>
            </a:pP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Palechor</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F. M., &amp; de la </a:t>
            </a: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Hoz</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Manotas</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 (2019). Dataset for estimation of obesity levels based on eating habits and physical condition in individuals from Colombia, Peru and Mexico.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in brief</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104344.</a:t>
            </a:r>
          </a:p>
          <a:p>
            <a:pPr marL="342900" lvl="0" indent="-342900" algn="just">
              <a:lnSpc>
                <a:spcPct val="150000"/>
              </a:lnSpc>
              <a:buClr>
                <a:srgbClr val="222222"/>
              </a:buClr>
              <a:buSzPts val="1000"/>
              <a:buFont typeface="+mj-lt"/>
              <a:buAutoNum type="arabicPeriod"/>
            </a:pP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Kivrak</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(2021). Deep learning-based prediction of obesity levels according to eating habits and physical condition.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Journal of Cognitive Systems</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24-27.</a:t>
            </a:r>
          </a:p>
          <a:p>
            <a:pPr marL="342900" lvl="0" indent="-342900" algn="just">
              <a:lnSpc>
                <a:spcPct val="150000"/>
              </a:lnSpc>
              <a:buClr>
                <a:srgbClr val="222222"/>
              </a:buClr>
              <a:buSzPts val="1000"/>
              <a:buFont typeface="+mj-lt"/>
              <a:buAutoNum type="arabicPeriod"/>
            </a:pP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Quiroz, J. P. S. (2022). Estimation of obesity levels based on dietary habits and condition physical using computational intelligence.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Informatics in Medicine Unlocked</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29</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100901.</a:t>
            </a:r>
          </a:p>
          <a:p>
            <a:pPr marL="342900" lvl="0" indent="-342900" algn="just">
              <a:lnSpc>
                <a:spcPct val="150000"/>
              </a:lnSpc>
              <a:buClr>
                <a:srgbClr val="222222"/>
              </a:buClr>
              <a:buSzPts val="1000"/>
              <a:buFont typeface="+mj-lt"/>
              <a:buAutoNum type="arabicPeriod"/>
            </a:pP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Cui, T., Chen, Y., Wang, J., Deng, H., &amp; Huang, Y. (2021, May). Estimation of Obesity levels based on Decision trees. In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 International Symposium on Artificial Intelligence and its Application on Media (ISAIAM)</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(pp. 160-165). IEEE.</a:t>
            </a:r>
          </a:p>
          <a:p>
            <a:pPr marL="342900" lvl="0" indent="-342900" algn="just">
              <a:lnSpc>
                <a:spcPct val="150000"/>
              </a:lnSpc>
              <a:buClr>
                <a:srgbClr val="222222"/>
              </a:buClr>
              <a:buSzPts val="1000"/>
              <a:buFont typeface="+mj-lt"/>
              <a:buAutoNum type="arabicPeriod"/>
            </a:pP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Yagin</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F. H., </a:t>
            </a: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Gülü</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Gormez</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Y., </a:t>
            </a: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Castañeda-Babarro</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Colak</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C., Greco, G., ... &amp; </a:t>
            </a: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Cataldi</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S. (2023). Estimation of Obesity Levels with a Trained Neural Network Approach optimized by the Bayesian Technique.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Applied Sciences</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3875.</a:t>
            </a:r>
          </a:p>
          <a:p>
            <a:pPr marL="342900" lvl="0" indent="-342900" algn="just">
              <a:lnSpc>
                <a:spcPct val="150000"/>
              </a:lnSpc>
              <a:spcAft>
                <a:spcPts val="1000"/>
              </a:spcAft>
              <a:buClr>
                <a:srgbClr val="222222"/>
              </a:buClr>
              <a:buSzPts val="1000"/>
              <a:buFont typeface="+mj-lt"/>
              <a:buAutoNum type="arabicPeriod"/>
            </a:pP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Celik</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Y., Guney, S., &amp; </a:t>
            </a:r>
            <a:r>
              <a:rPr lang="en-IN" sz="1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Dengiz</a:t>
            </a: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B. (2021, July). Obesity Level Estimation based on Machine Learning Methods and Artificial Neural Networks. In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 44th International Conference on Telecommunications and Signal Processing (TSP)</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(pp. 329-332). IEEE.</a:t>
            </a:r>
          </a:p>
          <a:p>
            <a:pPr marL="342900" lvl="0" indent="-342900" algn="just">
              <a:buFont typeface="Symbol" panose="05050102010706020507" pitchFamily="18" charset="2"/>
              <a:buChar char=""/>
              <a:tabLst>
                <a:tab pos="457200" algn="l"/>
              </a:tabLst>
            </a:pPr>
            <a:endParaRPr lang="en-IN" sz="11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3C89-2C54-F52B-043A-2A527CE4022D}"/>
              </a:ext>
            </a:extLst>
          </p:cNvPr>
          <p:cNvSpPr>
            <a:spLocks noGrp="1"/>
          </p:cNvSpPr>
          <p:nvPr>
            <p:ph type="title"/>
          </p:nvPr>
        </p:nvSpPr>
        <p:spPr/>
        <p:txBody>
          <a:bodyPr>
            <a:noAutofit/>
          </a:bodyPr>
          <a:lstStyle/>
          <a:p>
            <a:r>
              <a:rPr lang="en-US" sz="6000" dirty="0"/>
              <a:t>THANK YOU</a:t>
            </a:r>
            <a:endParaRPr lang="en-IN" sz="6000" dirty="0"/>
          </a:p>
        </p:txBody>
      </p:sp>
      <p:sp>
        <p:nvSpPr>
          <p:cNvPr id="13" name="Slide Number Placeholder 12">
            <a:extLst>
              <a:ext uri="{FF2B5EF4-FFF2-40B4-BE49-F238E27FC236}">
                <a16:creationId xmlns:a16="http://schemas.microsoft.com/office/drawing/2014/main" id="{6CD6C3E1-D147-3FE5-DB55-943DEE0540F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9</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426960258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1685</TotalTime>
  <Words>752</Words>
  <Application>Microsoft Office PowerPoint</Application>
  <PresentationFormat>Widescreen</PresentationFormat>
  <Paragraphs>43</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Times New Roman</vt:lpstr>
      <vt:lpstr>Calibri Light</vt:lpstr>
      <vt:lpstr>Arial</vt:lpstr>
      <vt:lpstr>Calibri</vt:lpstr>
      <vt:lpstr>Libre Franklin</vt:lpstr>
      <vt:lpstr>Franklin Gothic</vt:lpstr>
      <vt:lpstr>Symbol</vt:lpstr>
      <vt:lpstr>Retrospect</vt:lpstr>
      <vt:lpstr>Data Science Project</vt:lpstr>
      <vt:lpstr>Problem Statement</vt:lpstr>
      <vt:lpstr>Idea Details</vt:lpstr>
      <vt:lpstr>Pictorial Reprsentation</vt:lpstr>
      <vt:lpstr>Methodology</vt:lpstr>
      <vt:lpstr>Working of Algorithm</vt:lpstr>
      <vt:lpstr>Benefits of the project:-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Shivam</cp:lastModifiedBy>
  <cp:revision>23</cp:revision>
  <dcterms:created xsi:type="dcterms:W3CDTF">2022-02-11T07:14:46Z</dcterms:created>
  <dcterms:modified xsi:type="dcterms:W3CDTF">2023-05-19T04:51:46Z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