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ACA50D25-C420-43AA-924C-1FE11F11070A}" type="datetime">
              <a:rPr b="0" lang="en-US" sz="1200" spc="-1" strike="noStrike">
                <a:solidFill>
                  <a:srgbClr val="8b8b8b"/>
                </a:solidFill>
                <a:latin typeface="Calibri"/>
              </a:rPr>
              <a:t>9/13/21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77DBD08-5354-4BBF-A448-9FA143321D52}"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FBE54B3-4B71-4FFC-BE60-91D93875BD2A}" type="datetime">
              <a:rPr b="0" lang="en-US" sz="1200" spc="-1" strike="noStrike">
                <a:solidFill>
                  <a:srgbClr val="8b8b8b"/>
                </a:solidFill>
                <a:latin typeface="Calibri"/>
              </a:rPr>
              <a:t>9/13/21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F2A19A4D-C97B-4567-B829-3ED31341C60F}"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0" y="0"/>
            <a:ext cx="4167000" cy="6857640"/>
          </a:xfrm>
          <a:custGeom>
            <a:avLst/>
            <a:gdLst/>
            <a:ah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 name="TextShape 3"/>
          <p:cNvSpPr txBox="1"/>
          <p:nvPr/>
        </p:nvSpPr>
        <p:spPr>
          <a:xfrm>
            <a:off x="686880" y="1153440"/>
            <a:ext cx="3200040" cy="4460760"/>
          </a:xfrm>
          <a:prstGeom prst="rect">
            <a:avLst/>
          </a:prstGeom>
          <a:noFill/>
          <a:ln w="0">
            <a:noFill/>
          </a:ln>
        </p:spPr>
        <p:txBody>
          <a:bodyPr anchor="ctr">
            <a:normAutofit/>
          </a:bodyPr>
          <a:p>
            <a:pPr>
              <a:lnSpc>
                <a:spcPct val="90000"/>
              </a:lnSpc>
            </a:pPr>
            <a:r>
              <a:rPr b="0" lang="en-US" sz="4400" spc="-1" strike="noStrike">
                <a:solidFill>
                  <a:srgbClr val="ffffff"/>
                </a:solidFill>
                <a:latin typeface="Calibri Light"/>
              </a:rPr>
              <a:t>DIFFERENT TYPES OF HACKERS</a:t>
            </a:r>
            <a:endParaRPr b="0" lang="en-US" sz="4400" spc="-1" strike="noStrike">
              <a:solidFill>
                <a:srgbClr val="000000"/>
              </a:solidFill>
              <a:latin typeface="Calibri"/>
            </a:endParaRPr>
          </a:p>
        </p:txBody>
      </p:sp>
      <p:sp>
        <p:nvSpPr>
          <p:cNvPr id="85" name="CustomShape 4"/>
          <p:cNvSpPr/>
          <p:nvPr/>
        </p:nvSpPr>
        <p:spPr>
          <a:xfrm flipV="1">
            <a:off x="7550280" y="2455200"/>
            <a:ext cx="4083120" cy="4083120"/>
          </a:xfrm>
          <a:prstGeom prst="arc">
            <a:avLst>
              <a:gd name="adj1" fmla="val 16200000"/>
              <a:gd name="adj2" fmla="val 0"/>
            </a:avLst>
          </a:prstGeom>
          <a:noFill/>
          <a:ln cap="rnd" w="127000">
            <a:solidFill>
              <a:schemeClr val="accent4"/>
            </a:solidFill>
            <a:prstDash val="dash"/>
          </a:ln>
        </p:spPr>
        <p:style>
          <a:lnRef idx="1">
            <a:schemeClr val="accent1"/>
          </a:lnRef>
          <a:fillRef idx="0">
            <a:schemeClr val="accent1"/>
          </a:fillRef>
          <a:effectRef idx="0">
            <a:schemeClr val="accent1"/>
          </a:effectRef>
          <a:fontRef idx="minor"/>
        </p:style>
      </p:sp>
      <p:sp>
        <p:nvSpPr>
          <p:cNvPr id="86" name="TextShape 5"/>
          <p:cNvSpPr txBox="1"/>
          <p:nvPr/>
        </p:nvSpPr>
        <p:spPr>
          <a:xfrm>
            <a:off x="4447440" y="591480"/>
            <a:ext cx="6906240" cy="5585400"/>
          </a:xfrm>
          <a:prstGeom prst="rect">
            <a:avLst/>
          </a:prstGeom>
          <a:noFill/>
          <a:ln w="0">
            <a:noFill/>
          </a:ln>
        </p:spPr>
        <p:txBody>
          <a:bodyPr anchor="ctr">
            <a:normAutofit fontScale="72000"/>
          </a:bodyPr>
          <a:p>
            <a:pPr marL="285840" indent="-228240">
              <a:lnSpc>
                <a:spcPct val="90000"/>
              </a:lnSpc>
              <a:spcBef>
                <a:spcPts val="1001"/>
              </a:spcBef>
              <a:buClr>
                <a:srgbClr val="000000"/>
              </a:buClr>
              <a:buFont typeface="Arial"/>
              <a:buChar char="•"/>
            </a:pPr>
            <a:r>
              <a:rPr b="0" lang="en-US" sz="3600" spc="-1" strike="noStrike">
                <a:solidFill>
                  <a:srgbClr val="000000"/>
                </a:solidFill>
                <a:latin typeface="Calibri"/>
              </a:rPr>
              <a:t>White hat</a:t>
            </a:r>
            <a:endParaRPr b="0" lang="en-US" sz="3600" spc="-1" strike="noStrike">
              <a:latin typeface="Arial"/>
            </a:endParaRPr>
          </a:p>
          <a:p>
            <a:pPr marL="285840" indent="-228240">
              <a:lnSpc>
                <a:spcPct val="90000"/>
              </a:lnSpc>
              <a:spcBef>
                <a:spcPts val="1001"/>
              </a:spcBef>
              <a:buClr>
                <a:srgbClr val="000000"/>
              </a:buClr>
              <a:buFont typeface="Arial"/>
              <a:buChar char="•"/>
            </a:pPr>
            <a:r>
              <a:rPr b="0" lang="en-US" sz="3600" spc="-1" strike="noStrike">
                <a:solidFill>
                  <a:srgbClr val="000000"/>
                </a:solidFill>
                <a:latin typeface="Calibri"/>
              </a:rPr>
              <a:t>Grey hat</a:t>
            </a:r>
            <a:endParaRPr b="0" lang="en-US" sz="3600" spc="-1" strike="noStrike">
              <a:latin typeface="Arial"/>
            </a:endParaRPr>
          </a:p>
          <a:p>
            <a:pPr marL="285840" indent="-228240">
              <a:lnSpc>
                <a:spcPct val="90000"/>
              </a:lnSpc>
              <a:spcBef>
                <a:spcPts val="1001"/>
              </a:spcBef>
              <a:buClr>
                <a:srgbClr val="000000"/>
              </a:buClr>
              <a:buFont typeface="Arial"/>
              <a:buChar char="•"/>
            </a:pPr>
            <a:r>
              <a:rPr b="0" lang="en-US" sz="3600" spc="-1" strike="noStrike">
                <a:solidFill>
                  <a:srgbClr val="000000"/>
                </a:solidFill>
                <a:latin typeface="Calibri"/>
              </a:rPr>
              <a:t>Black hat</a:t>
            </a:r>
            <a:endParaRPr b="0" lang="en-US" sz="3600" spc="-1" strike="noStrike">
              <a:latin typeface="Arial"/>
            </a:endParaRPr>
          </a:p>
          <a:p>
            <a:pPr marL="285840" indent="-228240">
              <a:lnSpc>
                <a:spcPct val="90000"/>
              </a:lnSpc>
              <a:spcBef>
                <a:spcPts val="1001"/>
              </a:spcBef>
              <a:buClr>
                <a:srgbClr val="000000"/>
              </a:buClr>
              <a:buFont typeface="Arial"/>
              <a:buChar char="•"/>
            </a:pPr>
            <a:r>
              <a:rPr b="0" lang="en-US" sz="3600" spc="-1" strike="noStrike">
                <a:solidFill>
                  <a:srgbClr val="000000"/>
                </a:solidFill>
                <a:latin typeface="Calibri"/>
              </a:rPr>
              <a:t>Blue hat</a:t>
            </a:r>
            <a:endParaRPr b="0" lang="en-US" sz="3600" spc="-1" strike="noStrike">
              <a:latin typeface="Arial"/>
            </a:endParaRPr>
          </a:p>
          <a:p>
            <a:pPr marL="285840" indent="-228240">
              <a:lnSpc>
                <a:spcPct val="90000"/>
              </a:lnSpc>
              <a:spcBef>
                <a:spcPts val="1001"/>
              </a:spcBef>
              <a:buClr>
                <a:srgbClr val="000000"/>
              </a:buClr>
              <a:buFont typeface="Arial"/>
              <a:buChar char="•"/>
            </a:pPr>
            <a:r>
              <a:rPr b="0" lang="en-US" sz="3600" spc="-1" strike="noStrike">
                <a:solidFill>
                  <a:srgbClr val="000000"/>
                </a:solidFill>
                <a:latin typeface="Calibri"/>
              </a:rPr>
              <a:t>Green hat</a:t>
            </a:r>
            <a:endParaRPr b="0" lang="en-US" sz="3600" spc="-1" strike="noStrike">
              <a:latin typeface="Arial"/>
            </a:endParaRPr>
          </a:p>
          <a:p>
            <a:pPr marL="285840" indent="-228240">
              <a:lnSpc>
                <a:spcPct val="90000"/>
              </a:lnSpc>
              <a:spcBef>
                <a:spcPts val="1001"/>
              </a:spcBef>
              <a:buClr>
                <a:srgbClr val="000000"/>
              </a:buClr>
              <a:buFont typeface="Arial"/>
              <a:buChar char="•"/>
            </a:pPr>
            <a:r>
              <a:rPr b="0" lang="en-US" sz="3600" spc="-1" strike="noStrike">
                <a:solidFill>
                  <a:srgbClr val="000000"/>
                </a:solidFill>
                <a:latin typeface="Calibri"/>
              </a:rPr>
              <a:t>Red hat</a:t>
            </a:r>
            <a:endParaRPr b="0" lang="en-US" sz="3600" spc="-1" strike="noStrike">
              <a:latin typeface="Arial"/>
            </a:endParaRPr>
          </a:p>
          <a:p>
            <a:pPr>
              <a:lnSpc>
                <a:spcPct val="90000"/>
              </a:lnSpc>
              <a:spcBef>
                <a:spcPts val="1001"/>
              </a:spcBef>
            </a:pPr>
            <a:endParaRPr b="0" lang="en-US" sz="3600" spc="-1" strike="noStrike">
              <a:latin typeface="Arial"/>
            </a:endParaRPr>
          </a:p>
          <a:p>
            <a:pPr>
              <a:lnSpc>
                <a:spcPct val="90000"/>
              </a:lnSpc>
              <a:spcBef>
                <a:spcPts val="1001"/>
              </a:spcBef>
            </a:pPr>
            <a:endParaRPr b="0" lang="en-US" sz="3600" spc="-1" strike="noStrike">
              <a:latin typeface="Arial"/>
            </a:endParaRPr>
          </a:p>
          <a:p>
            <a:pPr>
              <a:lnSpc>
                <a:spcPct val="90000"/>
              </a:lnSpc>
              <a:spcBef>
                <a:spcPts val="1001"/>
              </a:spcBef>
              <a:buClr>
                <a:srgbClr val="000000"/>
              </a:buClr>
              <a:buFont typeface="Arial"/>
              <a:buChar char="•"/>
            </a:pPr>
            <a:r>
              <a:rPr b="0" lang="en-US" sz="3600" spc="-1" strike="noStrike">
                <a:solidFill>
                  <a:srgbClr val="000000"/>
                </a:solidFill>
                <a:latin typeface="Calibri"/>
                <a:ea typeface="Calibri"/>
              </a:rPr>
              <a:t>A Hacker</a:t>
            </a:r>
            <a:r>
              <a:rPr b="1" lang="en-US" sz="3600" spc="-1" strike="noStrike">
                <a:solidFill>
                  <a:srgbClr val="000000"/>
                </a:solidFill>
                <a:latin typeface="Calibri"/>
                <a:ea typeface="Calibri"/>
              </a:rPr>
              <a:t> a person who finds and exploits the weakness in computer systems and/or networks to gain access.</a:t>
            </a:r>
            <a:r>
              <a:rPr b="0" lang="en-US" sz="3600" spc="-1" strike="noStrike">
                <a:solidFill>
                  <a:srgbClr val="000000"/>
                </a:solidFill>
                <a:latin typeface="Calibri"/>
                <a:ea typeface="Calibri"/>
              </a:rPr>
              <a:t> Hackers are usually skilled computer programmers with knowledge of computer security.</a:t>
            </a:r>
            <a:endParaRPr b="0" lang="en-US" sz="3600" spc="-1" strike="noStrike">
              <a:latin typeface="Arial"/>
            </a:endParaRPr>
          </a:p>
          <a:p>
            <a:pPr>
              <a:lnSpc>
                <a:spcPct val="90000"/>
              </a:lnSpc>
              <a:spcBef>
                <a:spcPts val="1001"/>
              </a:spcBef>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137520"/>
            <a:ext cx="10515240" cy="6039000"/>
          </a:xfrm>
          <a:prstGeom prst="rect">
            <a:avLst/>
          </a:prstGeom>
          <a:noFill/>
          <a:ln w="0">
            <a:noFill/>
          </a:ln>
        </p:spPr>
        <p:txBody>
          <a:bodyPr>
            <a:normAutofit/>
          </a:bodyPr>
          <a:p>
            <a:pPr marL="228600" indent="-228240">
              <a:lnSpc>
                <a:spcPct val="90000"/>
              </a:lnSpc>
              <a:spcBef>
                <a:spcPts val="1001"/>
              </a:spcBef>
              <a:buClr>
                <a:srgbClr val="ff0000"/>
              </a:buClr>
              <a:buFont typeface="Arial"/>
              <a:buChar char="•"/>
            </a:pPr>
            <a:r>
              <a:rPr b="0" lang="en-US" sz="2800" spc="-1" strike="noStrike">
                <a:solidFill>
                  <a:srgbClr val="ff0000"/>
                </a:solidFill>
                <a:latin typeface="Calibri"/>
                <a:ea typeface="Calibri"/>
              </a:rPr>
              <a:t>White hat hackers </a:t>
            </a:r>
            <a:r>
              <a:rPr b="0" lang="en-US" sz="2800" spc="-1" strike="noStrike">
                <a:solidFill>
                  <a:srgbClr val="000000"/>
                </a:solidFill>
                <a:latin typeface="Calibri"/>
                <a:ea typeface="Calibri"/>
              </a:rPr>
              <a:t>also referred to as “ethical hackers,” are cybersecurity specialists who test systems’ security.he is someone who exploits computer systems or networks to identify security flaws and make improvements</a:t>
            </a:r>
            <a:endParaRPr b="0" lang="en-US" sz="2800" spc="-1" strike="noStrike">
              <a:solidFill>
                <a:srgbClr val="000000"/>
              </a:solidFill>
              <a:latin typeface="Calibri"/>
            </a:endParaRPr>
          </a:p>
          <a:p>
            <a:pPr marL="228600" indent="-228240">
              <a:lnSpc>
                <a:spcPct val="90000"/>
              </a:lnSpc>
              <a:spcBef>
                <a:spcPts val="1001"/>
              </a:spcBef>
              <a:buClr>
                <a:srgbClr val="2f5597"/>
              </a:buClr>
              <a:buFont typeface="Arial"/>
              <a:buChar char="•"/>
            </a:pPr>
            <a:r>
              <a:rPr b="0" lang="en-US" sz="2800" spc="-1" strike="noStrike">
                <a:solidFill>
                  <a:srgbClr val="2f5597"/>
                </a:solidFill>
                <a:latin typeface="Calibri"/>
                <a:ea typeface="Calibri"/>
              </a:rPr>
              <a:t>Black Hat hackers</a:t>
            </a:r>
            <a:r>
              <a:rPr b="0" lang="en-US" sz="2800" spc="-1" strike="noStrike">
                <a:solidFill>
                  <a:srgbClr val="000000"/>
                </a:solidFill>
                <a:latin typeface="Calibri"/>
                <a:ea typeface="Calibri"/>
              </a:rPr>
              <a:t> are criminals who break into computer networks with malicious intent. They may also release malware that destroys files, holds computers hostage, or steals passwords, credit card numbers, and other personal information.</a:t>
            </a:r>
            <a:endParaRPr b="0" lang="en-US" sz="2800" spc="-1" strike="noStrike">
              <a:solidFill>
                <a:srgbClr val="000000"/>
              </a:solidFill>
              <a:latin typeface="Calibri"/>
            </a:endParaRPr>
          </a:p>
          <a:p>
            <a:pPr marL="228600" indent="-228240">
              <a:lnSpc>
                <a:spcPct val="90000"/>
              </a:lnSpc>
              <a:spcBef>
                <a:spcPts val="1001"/>
              </a:spcBef>
              <a:buClr>
                <a:srgbClr val="bf9000"/>
              </a:buClr>
              <a:buFont typeface="Arial"/>
              <a:buChar char="•"/>
            </a:pPr>
            <a:r>
              <a:rPr b="0" lang="en-US" sz="2800" spc="-1" strike="noStrike">
                <a:solidFill>
                  <a:srgbClr val="bf9000"/>
                </a:solidFill>
                <a:latin typeface="Calibri"/>
                <a:ea typeface="Calibri"/>
              </a:rPr>
              <a:t>Grey hat hackers </a:t>
            </a:r>
            <a:r>
              <a:rPr b="0" lang="en-US" sz="2800" spc="-1" strike="noStrike">
                <a:solidFill>
                  <a:srgbClr val="000000"/>
                </a:solidFill>
                <a:latin typeface="Calibri"/>
                <a:ea typeface="Calibri"/>
              </a:rPr>
              <a:t>are a blend of both black hat and white hat activities. Often, grey hat hackers will look for vulnerabilities in a system without the owner’s permission or knowledge. If issues are found, they will report them to the owner, sometimes requesting a small fee to fix the issue.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w="0">
            <a:noFill/>
          </a:ln>
        </p:spPr>
        <p:txBody>
          <a:bodyPr>
            <a:normAutofit fontScale="84000"/>
          </a:bodyPr>
          <a:p>
            <a:pPr marL="228600" indent="-228240">
              <a:lnSpc>
                <a:spcPct val="90000"/>
              </a:lnSpc>
              <a:spcBef>
                <a:spcPts val="1001"/>
              </a:spcBef>
              <a:buClr>
                <a:srgbClr val="2e75b6"/>
              </a:buClr>
              <a:buFont typeface="Arial"/>
              <a:buChar char="•"/>
            </a:pPr>
            <a:r>
              <a:rPr b="0" lang="en-US" sz="2800" spc="-1" strike="noStrike">
                <a:solidFill>
                  <a:srgbClr val="2e75b6"/>
                </a:solidFill>
                <a:latin typeface="Calibri"/>
                <a:ea typeface="Calibri"/>
              </a:rPr>
              <a:t>Blue hat hackers</a:t>
            </a:r>
            <a:r>
              <a:rPr b="0" lang="en-US" sz="2800" spc="-1" strike="noStrike">
                <a:solidFill>
                  <a:srgbClr val="000000"/>
                </a:solidFill>
                <a:latin typeface="Calibri"/>
                <a:ea typeface="Calibri"/>
              </a:rPr>
              <a:t> are also wannabe hackers like green hats, but vengeance is blue hat hackers' only motivation -- they have no desire to hone their hacking skills. A red hat hacker could refer to someone who targets Linux systems.</a:t>
            </a:r>
            <a:endParaRPr b="0" lang="en-US" sz="2800" spc="-1" strike="noStrike">
              <a:solidFill>
                <a:srgbClr val="000000"/>
              </a:solidFill>
              <a:latin typeface="Calibri"/>
            </a:endParaRPr>
          </a:p>
          <a:p>
            <a:pPr marL="228600" indent="-228240">
              <a:lnSpc>
                <a:spcPct val="90000"/>
              </a:lnSpc>
              <a:spcBef>
                <a:spcPts val="1001"/>
              </a:spcBef>
              <a:buClr>
                <a:srgbClr val="70ad47"/>
              </a:buClr>
              <a:buFont typeface="Arial"/>
              <a:buChar char="•"/>
            </a:pPr>
            <a:r>
              <a:rPr b="0" lang="en-US" sz="2800" spc="-1" strike="noStrike">
                <a:solidFill>
                  <a:srgbClr val="70ad47"/>
                </a:solidFill>
                <a:latin typeface="Calibri"/>
                <a:ea typeface="Calibri"/>
              </a:rPr>
              <a:t>Green Hat Hackers</a:t>
            </a:r>
            <a:r>
              <a:rPr b="0" lang="en-US" sz="2800" spc="-1" strike="noStrike">
                <a:solidFill>
                  <a:srgbClr val="000000"/>
                </a:solidFill>
                <a:latin typeface="Calibri"/>
                <a:ea typeface="Calibri"/>
              </a:rPr>
              <a:t> are another junior hacker type. They know hacking programs, codes and they are eager to learn more. They know hacking programs, codes and they are eager to learn more. Their main aim is to become an expert Hacker.</a:t>
            </a:r>
            <a:endParaRPr b="0" lang="en-US" sz="2800" spc="-1" strike="noStrike">
              <a:solidFill>
                <a:srgbClr val="000000"/>
              </a:solidFill>
              <a:latin typeface="Calibri"/>
            </a:endParaRPr>
          </a:p>
          <a:p>
            <a:pPr marL="228600" indent="-228240">
              <a:lnSpc>
                <a:spcPct val="90000"/>
              </a:lnSpc>
              <a:spcBef>
                <a:spcPts val="1001"/>
              </a:spcBef>
              <a:buClr>
                <a:srgbClr val="ff0000"/>
              </a:buClr>
              <a:buFont typeface="Arial"/>
              <a:buChar char="•"/>
            </a:pPr>
            <a:r>
              <a:rPr b="0" lang="en-US" sz="2800" spc="-1" strike="noStrike">
                <a:solidFill>
                  <a:srgbClr val="ff0000"/>
                </a:solidFill>
                <a:latin typeface="Calibri"/>
                <a:ea typeface="Calibri"/>
              </a:rPr>
              <a:t>Red hat hackers</a:t>
            </a:r>
            <a:r>
              <a:rPr b="0" lang="en-US" sz="2800" spc="-1" strike="noStrike">
                <a:solidFill>
                  <a:srgbClr val="000000"/>
                </a:solidFill>
                <a:latin typeface="Calibri"/>
                <a:ea typeface="Calibri"/>
              </a:rPr>
              <a:t> operate their rulebooks. Rather than reporting malicious hackers, they close them down by taking hostile.They are also known as the eagle-eyed hackers. Like white hat hackers, red hat hackers also aims to halt the black hat hackers. There is a major difference in the way they operate. They become ruthless while dealing with malware actions of the black hat hackers.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1" name="TextShape 2"/>
          <p:cNvSpPr txBox="1"/>
          <p:nvPr/>
        </p:nvSpPr>
        <p:spPr>
          <a:xfrm>
            <a:off x="667080" y="235440"/>
            <a:ext cx="10881360" cy="594108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en-US" sz="1400" spc="-1" strike="noStrike" cap="all">
                <a:solidFill>
                  <a:srgbClr val="000000"/>
                </a:solidFill>
                <a:latin typeface="Calibri"/>
              </a:rPr>
              <a:t>DIFFERENT TYPES OF ATTACKS</a:t>
            </a:r>
            <a:endParaRPr b="0" lang="en-US" sz="1400" spc="-1" strike="noStrike">
              <a:solidFill>
                <a:srgbClr val="000000"/>
              </a:solidFill>
              <a:latin typeface="Calibri"/>
            </a:endParaRPr>
          </a:p>
          <a:p>
            <a:pPr>
              <a:lnSpc>
                <a:spcPct val="90000"/>
              </a:lnSpc>
              <a:spcBef>
                <a:spcPts val="1001"/>
              </a:spcBef>
            </a:pP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400" spc="-1" strike="noStrike" cap="all">
                <a:solidFill>
                  <a:srgbClr val="000000"/>
                </a:solidFill>
                <a:latin typeface="Calibri"/>
              </a:rPr>
              <a:t>1. PHISHING ATTACKS:</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400" spc="-1" strike="noStrike">
                <a:solidFill>
                  <a:srgbClr val="000000"/>
                </a:solidFill>
                <a:latin typeface="Calibri"/>
                <a:ea typeface="Calibri"/>
              </a:rPr>
              <a:t>Phishing attacks are one of the most common types of cyber attacks. Using these attacks, attackers try to obtain personal information or data, like username, password, and credit card details, by disguising themselves as trustworthy entities. Phishing is mainly conducted through electronic media, like emails and telephone calls.</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400" spc="-1" strike="noStrike" cap="all">
                <a:solidFill>
                  <a:srgbClr val="000000"/>
                </a:solidFill>
                <a:latin typeface="Calibri"/>
                <a:ea typeface="Calibri"/>
              </a:rPr>
              <a:t>2. SPEAR PHISHING ATTACKS:</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400" spc="-1" strike="noStrike">
                <a:solidFill>
                  <a:srgbClr val="000000"/>
                </a:solidFill>
                <a:latin typeface="Calibri"/>
                <a:ea typeface="Calibri"/>
              </a:rPr>
              <a:t>Spear phishing refers to any fraudulent activity conducted through email or phone call to gain unauthorized access to an individual’s confidential information. It has become one of the most common types of cyber attacks these days.</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400" spc="-1" strike="noStrike" cap="all">
                <a:solidFill>
                  <a:srgbClr val="000000"/>
                </a:solidFill>
                <a:latin typeface="Calibri"/>
                <a:ea typeface="Calibri"/>
              </a:rPr>
              <a:t>3. WHALE PHISHING ATTACKS:</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400" spc="-1" strike="noStrike">
                <a:solidFill>
                  <a:srgbClr val="000000"/>
                </a:solidFill>
                <a:latin typeface="Calibri"/>
                <a:ea typeface="Calibri"/>
              </a:rPr>
              <a:t>One of the many types of hacking attacks, Whale Phishing aims to access sensitive and confidential information of powerful personalities (e.g. CEO, Head executive of any company). It is a significant type in the list of types of cyber attacks.</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400" spc="-1" strike="noStrike" cap="all">
                <a:solidFill>
                  <a:srgbClr val="000000"/>
                </a:solidFill>
                <a:latin typeface="Calibri"/>
                <a:ea typeface="Calibri"/>
              </a:rPr>
              <a:t>4. DRIVE-BY ATTACKS:</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400" spc="-1" strike="noStrike">
                <a:solidFill>
                  <a:srgbClr val="000000"/>
                </a:solidFill>
                <a:latin typeface="Calibri"/>
                <a:ea typeface="Calibri"/>
              </a:rPr>
              <a:t>Out of the various types of cyber attacks, drive-by attacks are quite prevalent. In these types of attacks in Cyber Security, hackers insert malicious scripts into multiple websites and end up getting access to all the confidential documents of the users who visit those websites. Through these malicious scripts, the whole system gets corrupted, and all the information gets accessed by the hacker.</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400" spc="-1" strike="noStrike" cap="all">
                <a:solidFill>
                  <a:srgbClr val="000000"/>
                </a:solidFill>
                <a:latin typeface="Calibri"/>
                <a:ea typeface="Calibri"/>
              </a:rPr>
              <a:t>5. RANSOMWARE:</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400" spc="-1" strike="noStrike">
                <a:solidFill>
                  <a:srgbClr val="000000"/>
                </a:solidFill>
                <a:latin typeface="Calibri"/>
                <a:ea typeface="Calibri"/>
              </a:rPr>
              <a:t>Among the types of cyber attacks, ransomware stands as one of the riskiest ones as highly critical information can be at stake. In a ransomware attack, the victim is forced to delete all necessary information from their system if they fail to pay a ransom within the timeline given by cybercriminals. It is also one of the major types of cyber attacks in Healthcare and Defense alongside other sectors. However, there is no guarantee as to whether paying the ransom would secure their documents or not.</a:t>
            </a:r>
            <a:endParaRPr b="0" lang="en-US" sz="1400" spc="-1" strike="noStrike">
              <a:solidFill>
                <a:srgbClr val="000000"/>
              </a:solidFill>
              <a:latin typeface="Calibri"/>
            </a:endParaRPr>
          </a:p>
          <a:p>
            <a:pPr>
              <a:lnSpc>
                <a:spcPct val="90000"/>
              </a:lnSpc>
              <a:spcBef>
                <a:spcPts val="1001"/>
              </a:spcBef>
            </a:pPr>
            <a:endParaRPr b="0" lang="en-US" sz="1400" spc="-1" strike="noStrike">
              <a:solidFill>
                <a:srgbClr val="000000"/>
              </a:solidFill>
              <a:latin typeface="Calibri"/>
            </a:endParaRPr>
          </a:p>
        </p:txBody>
      </p:sp>
      <p:sp>
        <p:nvSpPr>
          <p:cNvPr id="92" name="CustomShape 3"/>
          <p:cNvSpPr/>
          <p:nvPr/>
        </p:nvSpPr>
        <p:spPr>
          <a:xfrm rot="2700000">
            <a:off x="11052720" y="2120040"/>
            <a:ext cx="645120" cy="6451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93" name="CustomShape 4"/>
          <p:cNvSpPr/>
          <p:nvPr/>
        </p:nvSpPr>
        <p:spPr>
          <a:xfrm rot="16200000">
            <a:off x="10288800" y="1343520"/>
            <a:ext cx="2532600" cy="12726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94" name="CustomShape 5"/>
          <p:cNvSpPr/>
          <p:nvPr/>
        </p:nvSpPr>
        <p:spPr>
          <a:xfrm rot="5400000">
            <a:off x="-501120" y="5103000"/>
            <a:ext cx="2017080" cy="10137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95" name="CustomShape 6"/>
          <p:cNvSpPr/>
          <p:nvPr/>
        </p:nvSpPr>
        <p:spPr>
          <a:xfrm rot="2700000">
            <a:off x="427680" y="5728680"/>
            <a:ext cx="485280" cy="4852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7" name="TextShape 2"/>
          <p:cNvSpPr txBox="1"/>
          <p:nvPr/>
        </p:nvSpPr>
        <p:spPr>
          <a:xfrm>
            <a:off x="667080" y="892080"/>
            <a:ext cx="10881360" cy="528444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1" lang="en-US" sz="1300" spc="-1" strike="noStrike" cap="all">
                <a:solidFill>
                  <a:srgbClr val="000000"/>
                </a:solidFill>
                <a:latin typeface="Calibri"/>
              </a:rPr>
              <a:t>6. PASSWORD ATTACK:</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300" spc="-1" strike="noStrike">
                <a:solidFill>
                  <a:srgbClr val="000000"/>
                </a:solidFill>
                <a:latin typeface="Calibri"/>
                <a:ea typeface="Calibri"/>
              </a:rPr>
              <a:t>In these types of attacks in Cyber Security, the attackers attempt to hack different accounts of the victims by hacking their profiles and their passwords which gives them illegal access to all the information of the victim that is eventually used by the attackers as per their benefits.</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300" spc="-1" strike="noStrike" cap="all">
                <a:solidFill>
                  <a:srgbClr val="000000"/>
                </a:solidFill>
                <a:latin typeface="Calibri"/>
                <a:ea typeface="Calibri"/>
              </a:rPr>
              <a:t>7. EAVESDROPPING ATTACKS:</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300" spc="-1" strike="noStrike">
                <a:solidFill>
                  <a:srgbClr val="000000"/>
                </a:solidFill>
                <a:latin typeface="Calibri"/>
                <a:ea typeface="Calibri"/>
              </a:rPr>
              <a:t>An eavesdropping attack is a network security attack conducted by Cybercriminals from time to time to gain unauthorized access to the files they need. Cell phones, computers, and laptops are first hacked and then used by the attackers to fabricate information according to their wishes. It is vital to know the answer to – How many types of cyber attacks are there to learn about?</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300" spc="-1" strike="noStrike" cap="all">
                <a:solidFill>
                  <a:srgbClr val="000000"/>
                </a:solidFill>
                <a:latin typeface="Calibri"/>
                <a:ea typeface="Calibri"/>
              </a:rPr>
              <a:t>8. MALWARE ATTACKS:</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300" spc="-1" strike="noStrike">
                <a:solidFill>
                  <a:srgbClr val="000000"/>
                </a:solidFill>
                <a:latin typeface="Calibri"/>
                <a:ea typeface="Calibri"/>
              </a:rPr>
              <a:t>In a malware attack, the attackers create a code called malware, to hack digital devices, including laptops, computers, and mobiles to gain unauthorized access.</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300" spc="-1" strike="noStrike" cap="all">
                <a:solidFill>
                  <a:srgbClr val="000000"/>
                </a:solidFill>
                <a:latin typeface="Calibri"/>
                <a:ea typeface="Calibri"/>
              </a:rPr>
              <a:t>9. TROJAN HORSES:</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300" spc="-1" strike="noStrike">
                <a:solidFill>
                  <a:srgbClr val="000000"/>
                </a:solidFill>
                <a:latin typeface="Calibri"/>
                <a:ea typeface="Calibri"/>
              </a:rPr>
              <a:t>A Trojan is a malware software program that aims at hacking the digital devices by appearing as a useful software to the victims.</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300" spc="-1" strike="noStrike">
                <a:solidFill>
                  <a:srgbClr val="000000"/>
                </a:solidFill>
                <a:latin typeface="Calibri"/>
                <a:ea typeface="Calibri"/>
              </a:rPr>
              <a:t>It is one of the most dangerous types of cyber attacks. It helps attackers get financial details alongside all other confidential information of the victims.</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300" spc="-1" strike="noStrike" cap="all">
                <a:solidFill>
                  <a:srgbClr val="000000"/>
                </a:solidFill>
                <a:latin typeface="Calibri"/>
                <a:ea typeface="Calibri"/>
              </a:rPr>
              <a:t>10. MAN-IN-THE-MIDDLE ATTACKS:</a:t>
            </a:r>
            <a:endParaRPr b="0" lang="en-US" sz="13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300" spc="-1" strike="noStrike">
                <a:solidFill>
                  <a:srgbClr val="000000"/>
                </a:solidFill>
                <a:latin typeface="Calibri"/>
                <a:ea typeface="Calibri"/>
              </a:rPr>
              <a:t>A MitM attack takes place when the attacker inserts himself in between the client and the owner to misinform the client and get unauthorized access to their digital systems.</a:t>
            </a:r>
            <a:endParaRPr b="0" lang="en-US" sz="1300" spc="-1" strike="noStrike">
              <a:solidFill>
                <a:srgbClr val="000000"/>
              </a:solidFill>
              <a:latin typeface="Calibri"/>
            </a:endParaRPr>
          </a:p>
          <a:p>
            <a:pPr>
              <a:lnSpc>
                <a:spcPct val="90000"/>
              </a:lnSpc>
              <a:spcBef>
                <a:spcPts val="1001"/>
              </a:spcBef>
            </a:pPr>
            <a:endParaRPr b="0" lang="en-US" sz="1300" spc="-1" strike="noStrike">
              <a:solidFill>
                <a:srgbClr val="000000"/>
              </a:solidFill>
              <a:latin typeface="Calibri"/>
            </a:endParaRPr>
          </a:p>
        </p:txBody>
      </p:sp>
      <p:sp>
        <p:nvSpPr>
          <p:cNvPr id="98" name="CustomShape 3"/>
          <p:cNvSpPr/>
          <p:nvPr/>
        </p:nvSpPr>
        <p:spPr>
          <a:xfrm rot="2700000">
            <a:off x="11052720" y="2120040"/>
            <a:ext cx="645120" cy="6451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99" name="CustomShape 4"/>
          <p:cNvSpPr/>
          <p:nvPr/>
        </p:nvSpPr>
        <p:spPr>
          <a:xfrm rot="16200000">
            <a:off x="10288800" y="1343520"/>
            <a:ext cx="2532600" cy="12726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5"/>
          <p:cNvSpPr/>
          <p:nvPr/>
        </p:nvSpPr>
        <p:spPr>
          <a:xfrm rot="5400000">
            <a:off x="-501120" y="5103000"/>
            <a:ext cx="2017080" cy="10137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01" name="CustomShape 6"/>
          <p:cNvSpPr/>
          <p:nvPr/>
        </p:nvSpPr>
        <p:spPr>
          <a:xfrm rot="2700000">
            <a:off x="427680" y="5728680"/>
            <a:ext cx="485280" cy="4852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TextShape 2"/>
          <p:cNvSpPr txBox="1"/>
          <p:nvPr/>
        </p:nvSpPr>
        <p:spPr>
          <a:xfrm>
            <a:off x="667080" y="399600"/>
            <a:ext cx="10881360" cy="577692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ea typeface="Calibri"/>
              </a:rPr>
              <a:t>INTERFACE IN JAVA</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ea typeface="Calibri"/>
              </a:rPr>
              <a:t>An </a:t>
            </a:r>
            <a:r>
              <a:rPr b="0" lang="en-US" sz="1800" spc="-1" strike="noStrike">
                <a:solidFill>
                  <a:srgbClr val="000000"/>
                </a:solidFill>
                <a:latin typeface="Consolas"/>
                <a:ea typeface="Calibri"/>
              </a:rPr>
              <a:t>interface</a:t>
            </a:r>
            <a:r>
              <a:rPr b="0" lang="en-US" sz="1800" spc="-1" strike="noStrike">
                <a:solidFill>
                  <a:srgbClr val="000000"/>
                </a:solidFill>
                <a:latin typeface="Calibri"/>
                <a:ea typeface="Calibri"/>
              </a:rPr>
              <a:t> is a completely "</a:t>
            </a:r>
            <a:r>
              <a:rPr b="1" lang="en-US" sz="1800" spc="-1" strike="noStrike">
                <a:solidFill>
                  <a:srgbClr val="000000"/>
                </a:solidFill>
                <a:latin typeface="Calibri"/>
                <a:ea typeface="Calibri"/>
              </a:rPr>
              <a:t>abstract class</a:t>
            </a:r>
            <a:r>
              <a:rPr b="0" lang="en-US" sz="1800" spc="-1" strike="noStrike">
                <a:solidFill>
                  <a:srgbClr val="000000"/>
                </a:solidFill>
                <a:latin typeface="Calibri"/>
                <a:ea typeface="Calibri"/>
              </a:rPr>
              <a:t>" that is used to group related methods with empty bodies:</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ea typeface="Calibri"/>
              </a:rPr>
              <a:t>Example</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onsolas"/>
                <a:ea typeface="Calibri"/>
              </a:rPr>
              <a:t> </a:t>
            </a:r>
            <a:r>
              <a:rPr b="0" lang="en-US" sz="1800" spc="-1" strike="noStrike">
                <a:solidFill>
                  <a:srgbClr val="000000"/>
                </a:solidFill>
                <a:latin typeface="Consolas"/>
                <a:ea typeface="Calibri"/>
              </a:rPr>
              <a:t>interface</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onsolas"/>
                <a:ea typeface="Calibri"/>
              </a:rPr>
              <a:t>interface Animal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onsolas"/>
                <a:ea typeface="Calibri"/>
              </a:rPr>
              <a:t>  </a:t>
            </a:r>
            <a:r>
              <a:rPr b="0" lang="en-US" sz="1800" spc="-1" strike="noStrike">
                <a:solidFill>
                  <a:srgbClr val="000000"/>
                </a:solidFill>
                <a:latin typeface="Consolas"/>
                <a:ea typeface="Calibri"/>
              </a:rPr>
              <a:t>public void animalSound();</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onsolas"/>
                <a:ea typeface="Calibri"/>
              </a:rPr>
              <a:t>  </a:t>
            </a:r>
            <a:r>
              <a:rPr b="0" lang="en-US" sz="1800" spc="-1" strike="noStrike">
                <a:solidFill>
                  <a:srgbClr val="000000"/>
                </a:solidFill>
                <a:latin typeface="Consolas"/>
                <a:ea typeface="Calibri"/>
              </a:rPr>
              <a:t>public void run();</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onsolas"/>
                <a:ea typeface="Calibri"/>
              </a:rPr>
              <a:t>}</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onsolas"/>
                <a:ea typeface="Calibri"/>
              </a:rPr>
              <a:t>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onsolas"/>
                <a:ea typeface="Calibri"/>
              </a:rPr>
              <a:t>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ea typeface="Calibri"/>
              </a:rPr>
              <a:t>It is to achive abtraction</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ea typeface="Calibri"/>
              </a:rPr>
              <a:t>To access the interface methods, the interface must be "implemented" (kinda like inherited) by another class with the </a:t>
            </a:r>
            <a:r>
              <a:rPr b="0" lang="en-US" sz="1800" spc="-1" strike="noStrike">
                <a:solidFill>
                  <a:srgbClr val="000000"/>
                </a:solidFill>
                <a:latin typeface="Consolas"/>
                <a:ea typeface="Calibri"/>
              </a:rPr>
              <a:t>implements</a:t>
            </a:r>
            <a:r>
              <a:rPr b="0" lang="en-US" sz="1800" spc="-1" strike="noStrike">
                <a:solidFill>
                  <a:srgbClr val="000000"/>
                </a:solidFill>
                <a:latin typeface="Calibri"/>
                <a:ea typeface="Calibri"/>
              </a:rPr>
              <a:t> keyword (instead of </a:t>
            </a:r>
            <a:r>
              <a:rPr b="0" lang="en-US" sz="1800" spc="-1" strike="noStrike">
                <a:solidFill>
                  <a:srgbClr val="000000"/>
                </a:solidFill>
                <a:latin typeface="Consolas"/>
                <a:ea typeface="Calibri"/>
              </a:rPr>
              <a:t>extends</a:t>
            </a:r>
            <a:r>
              <a:rPr b="0" lang="en-US" sz="1800" spc="-1" strike="noStrike">
                <a:solidFill>
                  <a:srgbClr val="000000"/>
                </a:solidFill>
                <a:latin typeface="Calibri"/>
                <a:ea typeface="Calibri"/>
              </a:rPr>
              <a:t>). The body of the interface method is provided by the "implement" class:</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
        <p:nvSpPr>
          <p:cNvPr id="104" name="CustomShape 3"/>
          <p:cNvSpPr/>
          <p:nvPr/>
        </p:nvSpPr>
        <p:spPr>
          <a:xfrm rot="2700000">
            <a:off x="11052720" y="2120040"/>
            <a:ext cx="645120" cy="6451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05" name="CustomShape 4"/>
          <p:cNvSpPr/>
          <p:nvPr/>
        </p:nvSpPr>
        <p:spPr>
          <a:xfrm rot="16200000">
            <a:off x="10288800" y="1343520"/>
            <a:ext cx="2532600" cy="12726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5"/>
          <p:cNvSpPr/>
          <p:nvPr/>
        </p:nvSpPr>
        <p:spPr>
          <a:xfrm rot="5400000">
            <a:off x="-501120" y="5103000"/>
            <a:ext cx="2017080" cy="10137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07" name="CustomShape 6"/>
          <p:cNvSpPr/>
          <p:nvPr/>
        </p:nvSpPr>
        <p:spPr>
          <a:xfrm rot="2700000">
            <a:off x="427680" y="5728680"/>
            <a:ext cx="485280" cy="4852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83760"/>
            <a:ext cx="10515240" cy="57927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LAMDA IN JAVA</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A lambda expression is a short block of code which takes in parameters and returns a value. Lambda expressions are similar to methods, but they do not need a name and they can be implemented right in the body of a method.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br/>
            <a:r>
              <a:rPr b="0" i="1" lang="en-US" sz="2800" spc="-1" strike="noStrike">
                <a:solidFill>
                  <a:srgbClr val="000000"/>
                </a:solidFill>
                <a:latin typeface="Consolas"/>
                <a:ea typeface="Calibri"/>
              </a:rPr>
              <a:t>parameter</a:t>
            </a:r>
            <a:r>
              <a:rPr b="0" lang="en-US" sz="2800" spc="-1" strike="noStrike">
                <a:solidFill>
                  <a:srgbClr val="000000"/>
                </a:solidFill>
                <a:latin typeface="Consolas"/>
                <a:ea typeface="Calibri"/>
              </a:rPr>
              <a:t> -&gt; </a:t>
            </a:r>
            <a:r>
              <a:rPr b="0" i="1" lang="en-US" sz="2800" spc="-1" strike="noStrike">
                <a:solidFill>
                  <a:srgbClr val="000000"/>
                </a:solidFill>
                <a:latin typeface="Consolas"/>
                <a:ea typeface="Calibri"/>
              </a:rPr>
              <a:t>expression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CustomShape 1"/>
          <p:cNvSpPr/>
          <p:nvPr/>
        </p:nvSpPr>
        <p:spPr>
          <a:xfrm>
            <a:off x="0" y="0"/>
            <a:ext cx="1219176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10" name="Group 2"/>
          <p:cNvGrpSpPr/>
          <p:nvPr/>
        </p:nvGrpSpPr>
        <p:grpSpPr>
          <a:xfrm>
            <a:off x="0" y="1216440"/>
            <a:ext cx="731160" cy="673200"/>
            <a:chOff x="0" y="1216440"/>
            <a:chExt cx="731160" cy="673200"/>
          </a:xfrm>
        </p:grpSpPr>
        <p:sp>
          <p:nvSpPr>
            <p:cNvPr id="111" name="CustomShape 3"/>
            <p:cNvSpPr/>
            <p:nvPr/>
          </p:nvSpPr>
          <p:spPr>
            <a:xfrm>
              <a:off x="0" y="1216440"/>
              <a:ext cx="195480" cy="67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2" name="CustomShape 4"/>
            <p:cNvSpPr/>
            <p:nvPr/>
          </p:nvSpPr>
          <p:spPr>
            <a:xfrm>
              <a:off x="267840" y="1216440"/>
              <a:ext cx="195480" cy="67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3" name="CustomShape 5"/>
            <p:cNvSpPr/>
            <p:nvPr/>
          </p:nvSpPr>
          <p:spPr>
            <a:xfrm>
              <a:off x="535680" y="1216440"/>
              <a:ext cx="195480" cy="67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114" name="CustomShape 6"/>
          <p:cNvSpPr/>
          <p:nvPr/>
        </p:nvSpPr>
        <p:spPr>
          <a:xfrm>
            <a:off x="640080" y="613800"/>
            <a:ext cx="10907280" cy="1893600"/>
          </a:xfrm>
          <a:prstGeom prst="rect">
            <a:avLst/>
          </a:prstGeom>
          <a:solidFill>
            <a:schemeClr val="bg1"/>
          </a:solidFill>
          <a:ln>
            <a:noFill/>
          </a:ln>
          <a:effectLst>
            <a:outerShdw algn="t" blurRad="139700" dir="5400000" dist="127080"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sp>
      <p:sp>
        <p:nvSpPr>
          <p:cNvPr id="115" name="TextShape 7"/>
          <p:cNvSpPr txBox="1"/>
          <p:nvPr/>
        </p:nvSpPr>
        <p:spPr>
          <a:xfrm>
            <a:off x="1043640" y="810000"/>
            <a:ext cx="9942480" cy="1554120"/>
          </a:xfrm>
          <a:prstGeom prst="rect">
            <a:avLst/>
          </a:prstGeom>
          <a:noFill/>
          <a:ln w="0">
            <a:noFill/>
          </a:ln>
        </p:spPr>
        <p:txBody>
          <a:bodyPr anchor="ctr">
            <a:normAutofit/>
          </a:bodyPr>
          <a:p>
            <a:pPr>
              <a:lnSpc>
                <a:spcPct val="90000"/>
              </a:lnSpc>
            </a:pPr>
            <a:r>
              <a:rPr b="0" lang="en-US" sz="4800" spc="-1" strike="noStrike">
                <a:solidFill>
                  <a:srgbClr val="000000"/>
                </a:solidFill>
                <a:latin typeface="Calibri Light"/>
              </a:rPr>
              <a:t>#PRAGNA </a:t>
            </a:r>
            <a:endParaRPr b="0" lang="en-US" sz="4800" spc="-1" strike="noStrike">
              <a:solidFill>
                <a:srgbClr val="000000"/>
              </a:solidFill>
              <a:latin typeface="Calibri"/>
            </a:endParaRPr>
          </a:p>
        </p:txBody>
      </p:sp>
      <p:sp>
        <p:nvSpPr>
          <p:cNvPr id="116" name="TextShape 8"/>
          <p:cNvSpPr txBox="1"/>
          <p:nvPr/>
        </p:nvSpPr>
        <p:spPr>
          <a:xfrm>
            <a:off x="1045080" y="3017520"/>
            <a:ext cx="9941040" cy="3124440"/>
          </a:xfrm>
          <a:prstGeom prst="rect">
            <a:avLst/>
          </a:prstGeom>
          <a:noFill/>
          <a:ln w="0">
            <a:noFill/>
          </a:ln>
        </p:spPr>
        <p:txBody>
          <a:bodyPr anchor="ct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the #PRAGNA preprocessor directive in the C language.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ea typeface="Calibri"/>
              </a:rPr>
              <a:t>In the C Programming Language, the #PRAGNA directive tells the preprocessor to insert the contents of another file into the source code at the point where the #PRAGNA directive is found.</a:t>
            </a:r>
            <a:endParaRPr b="0" lang="en-US" sz="2400" spc="-1" strike="noStrike">
              <a:solidFill>
                <a:srgbClr val="000000"/>
              </a:solidFill>
              <a:latin typeface="Calibri"/>
            </a:endParaRPr>
          </a:p>
        </p:txBody>
      </p:sp>
      <p:sp>
        <p:nvSpPr>
          <p:cNvPr id="117" name="Line 9"/>
          <p:cNvSpPr/>
          <p:nvPr/>
        </p:nvSpPr>
        <p:spPr>
          <a:xfrm flipH="1">
            <a:off x="838080" y="64850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LibreOffice/7.0.4.2$Windows_X86_64 LibreOffice_project/dcf040e67528d9187c66b2379df5ea4407429775</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2021-09-13T10:57:37Z</dcterms:created>
  <dc:creator/>
  <dc:description/>
  <dc:language>en-US</dc:language>
  <cp:lastModifiedBy/>
  <dcterms:modified xsi:type="dcterms:W3CDTF">2021-09-13T11:45:06Z</dcterms:modified>
  <cp:revision>122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