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91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3025" y="354151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352" y="1779687"/>
            <a:ext cx="6937261" cy="41549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Problem </a:t>
            </a: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Statement </a:t>
            </a:r>
            <a:r>
              <a:rPr lang="en-US" sz="20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ID: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SIH1716</a:t>
            </a:r>
            <a:endParaRPr lang="en-US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Title: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	Indian </a:t>
            </a:r>
            <a:r>
              <a:rPr lang="en-US" dirty="0">
                <a:latin typeface="Bookman Old Style" panose="02050604050505020204" pitchFamily="18" charset="0"/>
              </a:rPr>
              <a:t>Sing Language to Text/Speech </a:t>
            </a:r>
            <a:r>
              <a:rPr lang="en-US" dirty="0" smtClean="0">
                <a:latin typeface="Bookman Old Style" panose="02050604050505020204" pitchFamily="18" charset="0"/>
              </a:rPr>
              <a:t>translation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Theme:</a:t>
            </a:r>
          </a:p>
          <a:p>
            <a:pPr algn="just"/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Bookman Old Style" panose="02050604050505020204" pitchFamily="18" charset="0"/>
              </a:rPr>
              <a:t>Miscellaneous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PS </a:t>
            </a:r>
            <a:r>
              <a:rPr lang="en-US" sz="20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Category:</a:t>
            </a:r>
          </a:p>
          <a:p>
            <a:pPr algn="just"/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Team </a:t>
            </a: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ID-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Team </a:t>
            </a:r>
            <a:r>
              <a:rPr lang="en-US" sz="20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Name (Registered </a:t>
            </a: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on portal</a:t>
            </a: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) </a:t>
            </a:r>
            <a:r>
              <a:rPr lang="en-US" sz="2400" b="1" dirty="0">
                <a:latin typeface="Bookman Old Style" panose="02050604050505020204" pitchFamily="18" charset="0"/>
                <a:cs typeface="Arial" panose="020B0604020202020204" pitchFamily="34" charset="0"/>
              </a:rPr>
              <a:t>: </a:t>
            </a:r>
            <a:endParaRPr lang="en-US" sz="2400" b="1" dirty="0" smtClean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Sorcerer’s 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Source Code</a:t>
            </a:r>
            <a:endParaRPr lang="en-IN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29772" y="1298148"/>
            <a:ext cx="1186222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  <a:cs typeface="Arial" pitchFamily="34" charset="0"/>
              </a:rPr>
              <a:t>Proposed solution:</a:t>
            </a:r>
          </a:p>
          <a:p>
            <a:pPr lvl="1" algn="just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Real-time translation of Indian Sign Language (ISL) into text and speech.</a:t>
            </a:r>
          </a:p>
          <a:p>
            <a:pPr lvl="1" algn="just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Utilizes computer vision and machine learning for accurate gesture recognition.</a:t>
            </a:r>
          </a:p>
          <a:p>
            <a:pPr lvl="1" algn="just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Supports translation in multiple Indian languages, facilitating broader communication. </a:t>
            </a:r>
            <a:endParaRPr lang="en-US" sz="2400" dirty="0">
              <a:latin typeface="Bookman Old Style" panose="02050604050505020204" pitchFamily="18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Detailed Explanation:</a:t>
            </a:r>
          </a:p>
          <a:p>
            <a:pPr lvl="1" algn="just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Gesture Recognition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Employs deep learning models to identify ISL gestures in real-time.</a:t>
            </a:r>
          </a:p>
          <a:p>
            <a:pPr lvl="1" algn="just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Text Translation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Maps gestures to corresponding text, supported by NLP for context.</a:t>
            </a:r>
          </a:p>
          <a:p>
            <a:pPr lvl="1" algn="just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Speech Output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Converts text into speech in multiple Indian languages.</a:t>
            </a:r>
          </a:p>
          <a:p>
            <a:pPr lvl="1" algn="just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User Experience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Customizable UI with accessibility features.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  <a:cs typeface="Arial" pitchFamily="34" charset="0"/>
              </a:rPr>
              <a:t>Innovation and uniqueness of the solution:</a:t>
            </a:r>
          </a:p>
          <a:p>
            <a:pPr lvl="1" algn="just"/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Comprehensive ISL Support: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Covers a wide range of gestures.</a:t>
            </a:r>
            <a:endParaRPr lang="en-US" b="1" dirty="0">
              <a:latin typeface="Bookman Old Style" panose="02050604050505020204" pitchFamily="18" charset="0"/>
              <a:cs typeface="Arial" pitchFamily="34" charset="0"/>
            </a:endParaRPr>
          </a:p>
          <a:p>
            <a:pPr lvl="1" algn="just"/>
            <a:r>
              <a:rPr lang="en-US" b="1" dirty="0">
                <a:latin typeface="Bookman Old Style" panose="02050604050505020204" pitchFamily="18" charset="0"/>
                <a:cs typeface="Arial" pitchFamily="34" charset="0"/>
              </a:rPr>
              <a:t>Real-time Processing: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Ensures smooth and accurate communication.</a:t>
            </a:r>
            <a:endParaRPr lang="en-US" b="1" dirty="0">
              <a:latin typeface="Bookman Old Style" panose="02050604050505020204" pitchFamily="18" charset="0"/>
              <a:cs typeface="Arial" pitchFamily="34" charset="0"/>
            </a:endParaRPr>
          </a:p>
          <a:p>
            <a:pPr lvl="1" algn="just"/>
            <a:r>
              <a:rPr lang="en-US" b="1" dirty="0">
                <a:latin typeface="Bookman Old Style" panose="02050604050505020204" pitchFamily="18" charset="0"/>
                <a:cs typeface="Arial" pitchFamily="34" charset="0"/>
              </a:rPr>
              <a:t>Contextual Understanding: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Uses NLP to generate meaningful translations.</a:t>
            </a:r>
          </a:p>
          <a:p>
            <a:pPr lvl="1" algn="just"/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Personalization: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Allows users to train the system for personalized accuracy.</a:t>
            </a:r>
            <a:endParaRPr lang="en-US" b="1" dirty="0">
              <a:latin typeface="Bookman Old Style" panose="02050604050505020204" pitchFamily="18" charset="0"/>
              <a:cs typeface="Arial" pitchFamily="34" charset="0"/>
            </a:endParaRPr>
          </a:p>
          <a:p>
            <a:pPr lvl="1" algn="just"/>
            <a:endParaRPr lang="en-US" sz="2400" b="1" dirty="0">
              <a:latin typeface="Bookman Old Style" panose="02050604050505020204" pitchFamily="18" charset="0"/>
              <a:cs typeface="Arial" pitchFamily="34" charset="0"/>
            </a:endParaRPr>
          </a:p>
          <a:p>
            <a:pPr lvl="1" algn="just"/>
            <a:endParaRPr lang="en-US" sz="2400" b="1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7803" y="1326170"/>
            <a:ext cx="9185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Technologies to be </a:t>
            </a:r>
            <a:r>
              <a:rPr lang="en-US" sz="2400" b="1" dirty="0" smtClean="0">
                <a:latin typeface="Bookman Old Style" panose="02050604050505020204" pitchFamily="18" charset="0"/>
              </a:rPr>
              <a:t>Used: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7531"/>
            <a:ext cx="12192001" cy="4147231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62861"/>
              </p:ext>
            </p:extLst>
          </p:nvPr>
        </p:nvGraphicFramePr>
        <p:xfrm>
          <a:off x="417805" y="1711702"/>
          <a:ext cx="1104951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173">
                  <a:extLst>
                    <a:ext uri="{9D8B030D-6E8A-4147-A177-3AD203B41FA5}">
                      <a16:colId xmlns:a16="http://schemas.microsoft.com/office/drawing/2014/main" val="3378150046"/>
                    </a:ext>
                  </a:extLst>
                </a:gridCol>
                <a:gridCol w="3683173">
                  <a:extLst>
                    <a:ext uri="{9D8B030D-6E8A-4147-A177-3AD203B41FA5}">
                      <a16:colId xmlns:a16="http://schemas.microsoft.com/office/drawing/2014/main" val="1729577331"/>
                    </a:ext>
                  </a:extLst>
                </a:gridCol>
                <a:gridCol w="3683173">
                  <a:extLst>
                    <a:ext uri="{9D8B030D-6E8A-4147-A177-3AD203B41FA5}">
                      <a16:colId xmlns:a16="http://schemas.microsoft.com/office/drawing/2014/main" val="2783539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Programming Languages: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Frameworks: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OpenCV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Hardware: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Camera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(for gesture capture)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10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22988" y="1703149"/>
            <a:ext cx="1176901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Analysis of the feasibility of the idea: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Technical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Leverages existing ML frameworks and widely available hardware.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Economic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Cost-effective as it runs on standard smartphones/computers.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Scalability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Can be expanded to include more gestures and languages</a:t>
            </a:r>
            <a:r>
              <a:rPr lang="en-US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.</a:t>
            </a:r>
          </a:p>
          <a:p>
            <a:pPr lvl="1" algn="just"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Potential challenges and risks: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Challenge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High accuracy in diverse lighting and background conditions.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lvl="1" algn="just">
              <a:defRPr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Risk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 Misinterpretation of complex gestures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.</a:t>
            </a:r>
          </a:p>
          <a:p>
            <a:pPr lvl="1" algn="just">
              <a:defRPr/>
            </a:pP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Strategies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 for overcoming these challenges: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Solution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Continuous model training and incorporating background noise filters.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Risk Mitigation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User feedback loop for error correction.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66531" y="1744926"/>
            <a:ext cx="10978709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Potential impact on the target audience:</a:t>
            </a:r>
          </a:p>
          <a:p>
            <a:pPr lvl="1" algn="just">
              <a:defRPr/>
            </a:pPr>
            <a:r>
              <a:rPr lang="en-US" sz="2000" b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Target Audience: </a:t>
            </a:r>
            <a:r>
              <a:rPr lang="en-US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Deaf and hard-of-hearing community, educators and caregivers.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Social Impact:</a:t>
            </a:r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Bridges communication gaps, enabling better integration.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Economic Impact:</a:t>
            </a:r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Reduces the need for human interpreters, saving costs.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b="1" noProof="0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Benefits of the solution: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Social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Increases inclusivity in education, employment, and daily life.</a:t>
            </a: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Economic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Affordable solution accessible on widely available devices.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lvl="1" algn="just">
              <a:defRPr/>
            </a:pPr>
            <a:r>
              <a:rPr lang="en-US" sz="2000" b="1" dirty="0">
                <a:latin typeface="Bookman Old Style" panose="02050604050505020204" pitchFamily="18" charset="0"/>
                <a:cs typeface="Arial" panose="020B0604020202020204" pitchFamily="34" charset="0"/>
              </a:rPr>
              <a:t>Environmental</a:t>
            </a:r>
            <a:r>
              <a:rPr lang="en-US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 Digital, minimizing the need for physical resources.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97632" y="2795263"/>
            <a:ext cx="9385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noProof="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Dataset of the project: </a:t>
            </a:r>
            <a:endParaRPr lang="en-US" sz="2400" b="1" noProof="0" dirty="0" smtClean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https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://www.kaggle.com/datasets/prathumarikeri/indian-sign-language-isl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417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Bookman Old Style</vt:lpstr>
      <vt:lpstr>Calibri</vt:lpstr>
      <vt:lpstr>Garamond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Shubham</cp:lastModifiedBy>
  <cp:revision>153</cp:revision>
  <dcterms:created xsi:type="dcterms:W3CDTF">2013-12-12T18:46:50Z</dcterms:created>
  <dcterms:modified xsi:type="dcterms:W3CDTF">2024-09-03T14:14:53Z</dcterms:modified>
  <cp:category/>
</cp:coreProperties>
</file>