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66" r:id="rId10"/>
    <p:sldId id="2146847057" r:id="rId11"/>
    <p:sldId id="2146847058" r:id="rId12"/>
    <p:sldId id="2146847060" r:id="rId13"/>
    <p:sldId id="2146847059" r:id="rId14"/>
    <p:sldId id="267"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644" y="-1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11/30/2023</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11/30/2023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11/30/2023</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11/30/2023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11/30/2023</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11/30/2023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11/30/2023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11/30/2023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11/30/2023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11/30/2023</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11/30/2023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11/30/2023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jpg"/><Relationship Id="rId7" Type="http://schemas.openxmlformats.org/officeDocument/2006/relationships/image" Target="../media/image23.jpg"/><Relationship Id="rId2" Type="http://schemas.openxmlformats.org/officeDocument/2006/relationships/image" Target="../media/image18.jpg"/><Relationship Id="rId1" Type="http://schemas.openxmlformats.org/officeDocument/2006/relationships/slideLayout" Target="../slideLayouts/slideLayout2.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738604" cy="1142946"/>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The Hope: Overcoming drug and alcohol addiction using Chatbot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CHATBOT</a:t>
            </a:r>
            <a:r>
              <a:rPr lang="en-US" sz="3200" b="1" dirty="0" smtClean="0">
                <a:solidFill>
                  <a:schemeClr val="accent1">
                    <a:lumMod val="75000"/>
                  </a:schemeClr>
                </a:solidFill>
                <a:latin typeface="Arial"/>
                <a:cs typeface="Arial"/>
              </a:rPr>
              <a:t> </a:t>
            </a: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Student Name- Kumari Shivyanshi Name- Masters Of Computer Application (MCA)</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622" y="1155754"/>
            <a:ext cx="4669258" cy="5312423"/>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758" y="1111130"/>
            <a:ext cx="3801979" cy="533779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7865" y="1111130"/>
            <a:ext cx="3192903" cy="4159175"/>
          </a:xfrm>
          <a:prstGeom prst="rect">
            <a:avLst/>
          </a:prstGeom>
        </p:spPr>
      </p:pic>
    </p:spTree>
    <p:extLst>
      <p:ext uri="{BB962C8B-B14F-4D97-AF65-F5344CB8AC3E}">
        <p14:creationId xmlns:p14="http://schemas.microsoft.com/office/powerpoint/2010/main" val="3397547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1" name="Content Placeholder 10"/>
          <p:cNvPicPr>
            <a:picLocks noGrp="1" noChangeAspect="1"/>
          </p:cNvPicPr>
          <p:nvPr>
            <p:ph idx="1"/>
          </p:nvPr>
        </p:nvPicPr>
        <p:blipFill rotWithShape="1">
          <a:blip r:embed="rId2">
            <a:extLst>
              <a:ext uri="{28A0092B-C50C-407E-A947-70E740481C1C}">
                <a14:useLocalDpi xmlns:a14="http://schemas.microsoft.com/office/drawing/2010/main" val="0"/>
              </a:ext>
            </a:extLst>
          </a:blip>
          <a:srcRect l="38" t="10748"/>
          <a:stretch/>
        </p:blipFill>
        <p:spPr>
          <a:xfrm>
            <a:off x="77001" y="1155033"/>
            <a:ext cx="2906831" cy="3493969"/>
          </a:xfrm>
        </p:spPr>
      </p:pic>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t="11509"/>
          <a:stretch/>
        </p:blipFill>
        <p:spPr>
          <a:xfrm>
            <a:off x="3086100" y="596768"/>
            <a:ext cx="3028550" cy="4052234"/>
          </a:xfrm>
          <a:prstGeom prst="rect">
            <a:avLst/>
          </a:prstGeom>
        </p:spPr>
      </p:pic>
      <p:pic>
        <p:nvPicPr>
          <p:cNvPr id="13" name="Picture 12"/>
          <p:cNvPicPr>
            <a:picLocks noChangeAspect="1"/>
          </p:cNvPicPr>
          <p:nvPr/>
        </p:nvPicPr>
        <p:blipFill rotWithShape="1">
          <a:blip r:embed="rId4">
            <a:extLst>
              <a:ext uri="{28A0092B-C50C-407E-A947-70E740481C1C}">
                <a14:useLocalDpi xmlns:a14="http://schemas.microsoft.com/office/drawing/2010/main" val="0"/>
              </a:ext>
            </a:extLst>
          </a:blip>
          <a:srcRect t="11087"/>
          <a:stretch/>
        </p:blipFill>
        <p:spPr>
          <a:xfrm>
            <a:off x="6188244" y="589627"/>
            <a:ext cx="2939114" cy="4232630"/>
          </a:xfrm>
          <a:prstGeom prst="rect">
            <a:avLst/>
          </a:prstGeom>
        </p:spPr>
      </p:pic>
      <p:pic>
        <p:nvPicPr>
          <p:cNvPr id="14" name="Picture 13"/>
          <p:cNvPicPr>
            <a:picLocks noChangeAspect="1"/>
          </p:cNvPicPr>
          <p:nvPr/>
        </p:nvPicPr>
        <p:blipFill rotWithShape="1">
          <a:blip r:embed="rId5">
            <a:extLst>
              <a:ext uri="{28A0092B-C50C-407E-A947-70E740481C1C}">
                <a14:useLocalDpi xmlns:a14="http://schemas.microsoft.com/office/drawing/2010/main" val="0"/>
              </a:ext>
            </a:extLst>
          </a:blip>
          <a:srcRect t="56345" b="3553"/>
          <a:stretch/>
        </p:blipFill>
        <p:spPr>
          <a:xfrm>
            <a:off x="1029903" y="4822257"/>
            <a:ext cx="3086100" cy="2035743"/>
          </a:xfrm>
          <a:prstGeom prst="rect">
            <a:avLst/>
          </a:prstGeom>
        </p:spPr>
      </p:pic>
      <p:pic>
        <p:nvPicPr>
          <p:cNvPr id="15" name="Picture 14"/>
          <p:cNvPicPr>
            <a:picLocks noChangeAspect="1"/>
          </p:cNvPicPr>
          <p:nvPr/>
        </p:nvPicPr>
        <p:blipFill rotWithShape="1">
          <a:blip r:embed="rId6">
            <a:extLst>
              <a:ext uri="{28A0092B-C50C-407E-A947-70E740481C1C}">
                <a14:useLocalDpi xmlns:a14="http://schemas.microsoft.com/office/drawing/2010/main" val="0"/>
              </a:ext>
            </a:extLst>
          </a:blip>
          <a:srcRect t="52228" b="3190"/>
          <a:stretch/>
        </p:blipFill>
        <p:spPr>
          <a:xfrm>
            <a:off x="6188244" y="4899259"/>
            <a:ext cx="2939114" cy="1958741"/>
          </a:xfrm>
          <a:prstGeom prst="rect">
            <a:avLst/>
          </a:prstGeom>
        </p:spPr>
      </p:pic>
      <p:pic>
        <p:nvPicPr>
          <p:cNvPr id="16" name="Picture 15"/>
          <p:cNvPicPr>
            <a:picLocks noChangeAspect="1"/>
          </p:cNvPicPr>
          <p:nvPr/>
        </p:nvPicPr>
        <p:blipFill rotWithShape="1">
          <a:blip r:embed="rId7">
            <a:extLst>
              <a:ext uri="{28A0092B-C50C-407E-A947-70E740481C1C}">
                <a14:useLocalDpi xmlns:a14="http://schemas.microsoft.com/office/drawing/2010/main" val="0"/>
              </a:ext>
            </a:extLst>
          </a:blip>
          <a:srcRect t="12772" b="8070"/>
          <a:stretch/>
        </p:blipFill>
        <p:spPr>
          <a:xfrm>
            <a:off x="9201752" y="589627"/>
            <a:ext cx="2906229" cy="5428649"/>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581192" y="1703672"/>
            <a:ext cx="11029615" cy="4271678"/>
          </a:xfrm>
        </p:spPr>
        <p:txBody>
          <a:bodyPr anchor="t">
            <a:normAutofit/>
          </a:bodyPr>
          <a:lstStyle/>
          <a:p>
            <a:pPr marL="305435" indent="-305435"/>
            <a:r>
              <a:rPr lang="en-US" sz="2000" dirty="0">
                <a:solidFill>
                  <a:srgbClr val="0F0F0F"/>
                </a:solidFill>
                <a:ea typeface="+mn-lt"/>
                <a:cs typeface="+mn-lt"/>
              </a:rPr>
              <a:t>In summary, The Hope Chatbot stands as a groundbreaking solution at the intersection of technology and healthcare, addressing the critical challenge of drug and alcohol addiction. With its user-centric design, incorporating features like personalized interventions and real-time support, The Hope Chatbot aims to revolutionize addiction support services. Privacy and security are paramount, recognizing the sensitivity of user information, while continuous improvement and collaboration with healthcare professionals ensure a dynamic and effective resource. </a:t>
            </a:r>
            <a:endParaRPr lang="en-US" sz="2000" dirty="0" smtClean="0">
              <a:solidFill>
                <a:srgbClr val="0F0F0F"/>
              </a:solidFill>
              <a:ea typeface="+mn-lt"/>
              <a:cs typeface="+mn-lt"/>
            </a:endParaRPr>
          </a:p>
          <a:p>
            <a:pPr marL="305435" indent="-305435"/>
            <a:r>
              <a:rPr lang="en-US" sz="2000" dirty="0" smtClean="0">
                <a:solidFill>
                  <a:srgbClr val="0F0F0F"/>
                </a:solidFill>
                <a:ea typeface="+mn-lt"/>
                <a:cs typeface="+mn-lt"/>
              </a:rPr>
              <a:t>As </a:t>
            </a:r>
            <a:r>
              <a:rPr lang="en-US" sz="2000" dirty="0">
                <a:solidFill>
                  <a:srgbClr val="0F0F0F"/>
                </a:solidFill>
                <a:ea typeface="+mn-lt"/>
                <a:cs typeface="+mn-lt"/>
              </a:rPr>
              <a:t>it enters implementation, The Hope Chatbot has the potential to be a transformative force in complementing traditional support systems, offering personalized assistance and fostering a more compassionate and stigma-free approach to addiction recovery. Ultimately, this initiative reflects a commitment to empowering individuals and contributing to a healthier, more supportive society.</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chor="t"/>
          <a:lstStyle/>
          <a:p>
            <a:pPr marL="0" indent="0">
              <a:buNone/>
            </a:pPr>
            <a:endParaRPr lang="en-US" sz="2000" b="1" dirty="0"/>
          </a:p>
          <a:p>
            <a:pPr marL="305435" indent="-305435"/>
            <a:r>
              <a:rPr lang="en-IN" sz="2000" b="1" dirty="0"/>
              <a:t>Personalization and AI Advancements</a:t>
            </a:r>
            <a:r>
              <a:rPr lang="en-IN" sz="2000" b="1" dirty="0" smtClean="0"/>
              <a:t>:</a:t>
            </a:r>
            <a:r>
              <a:rPr lang="en-US" dirty="0"/>
              <a:t> Future iterations can leverage advancements in artificial intelligence (AI) to enhance personalization, providing even more tailored interventions based on user preferences, learning styles, and real-time progress</a:t>
            </a:r>
            <a:r>
              <a:rPr lang="en-US" dirty="0" smtClean="0"/>
              <a:t>.</a:t>
            </a:r>
          </a:p>
          <a:p>
            <a:pPr marL="305435" indent="-305435"/>
            <a:r>
              <a:rPr lang="en-IN" b="1" dirty="0"/>
              <a:t>Integration with Wearable Technology</a:t>
            </a:r>
            <a:r>
              <a:rPr lang="en-IN" b="1" dirty="0" smtClean="0"/>
              <a:t>: </a:t>
            </a:r>
            <a:r>
              <a:rPr lang="en-US" dirty="0"/>
              <a:t>Integration with wearable devices could enable the </a:t>
            </a:r>
            <a:r>
              <a:rPr lang="en-US" dirty="0" err="1"/>
              <a:t>chatbot</a:t>
            </a:r>
            <a:r>
              <a:rPr lang="en-US" dirty="0"/>
              <a:t> to gather real-time data on users' physiological and behavioral patterns, allowing for more accurate assessments and timely interventions</a:t>
            </a:r>
            <a:r>
              <a:rPr lang="en-US" dirty="0" smtClean="0"/>
              <a:t>.</a:t>
            </a:r>
          </a:p>
          <a:p>
            <a:r>
              <a:rPr lang="en-US" b="1" dirty="0"/>
              <a:t>Gamification for </a:t>
            </a:r>
            <a:r>
              <a:rPr lang="en-US" b="1" dirty="0" smtClean="0"/>
              <a:t>Engagement:</a:t>
            </a:r>
            <a:r>
              <a:rPr lang="en-US" dirty="0"/>
              <a:t> </a:t>
            </a:r>
            <a:r>
              <a:rPr lang="en-US" dirty="0" smtClean="0"/>
              <a:t>Gamification </a:t>
            </a:r>
            <a:r>
              <a:rPr lang="en-US" dirty="0"/>
              <a:t>elements could be introduced to enhance user engagement, making the recovery process more interactive and rewarding, while fostering a sense of accomplishment and progress</a:t>
            </a:r>
            <a:r>
              <a:rPr lang="en-US" dirty="0" smtClean="0"/>
              <a:t>.</a:t>
            </a:r>
          </a:p>
          <a:p>
            <a:r>
              <a:rPr lang="en-IN" b="1" dirty="0"/>
              <a:t>Collaboration with Healthcare Professionals</a:t>
            </a:r>
            <a:r>
              <a:rPr lang="en-IN" b="1" dirty="0" smtClean="0"/>
              <a:t>: </a:t>
            </a:r>
            <a:r>
              <a:rPr lang="en-US" dirty="0"/>
              <a:t>Further collaboration with healthcare professionals, therapists, and addiction specialists can enhance the </a:t>
            </a:r>
            <a:r>
              <a:rPr lang="en-US" dirty="0" err="1"/>
              <a:t>chatbot's</a:t>
            </a:r>
            <a:r>
              <a:rPr lang="en-US" dirty="0"/>
              <a:t> efficacy, ensuring that it aligns seamlessly with traditional treatment plans and receives valuable input from experts.</a:t>
            </a:r>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chor="t">
            <a:normAutofit lnSpcReduction="10000"/>
          </a:bodyPr>
          <a:lstStyle/>
          <a:p>
            <a:pPr marL="305435" indent="-305435"/>
            <a:r>
              <a:rPr lang="en-IN" sz="2400" dirty="0"/>
              <a:t>https://www.tandfonline.com/doi/full/10.1080/17434440.2021.2013200 </a:t>
            </a:r>
            <a:endParaRPr lang="en-IN" sz="2400" dirty="0" smtClean="0"/>
          </a:p>
          <a:p>
            <a:pPr marL="305435" indent="-305435"/>
            <a:r>
              <a:rPr lang="en-IN" sz="2400" dirty="0" smtClean="0"/>
              <a:t>https</a:t>
            </a:r>
            <a:r>
              <a:rPr lang="en-IN" sz="2400" dirty="0"/>
              <a:t>://www.researchgate.net/publication/373116302_Chatbots_in_Drug_Discovery_A_Case_Study_on_Anti-Cocaine_Addiction_Drug_Development_with_ChatGPT </a:t>
            </a:r>
            <a:endParaRPr lang="en-IN" sz="2400" dirty="0" smtClean="0"/>
          </a:p>
          <a:p>
            <a:pPr marL="305435" indent="-305435"/>
            <a:r>
              <a:rPr lang="en-IN" sz="2400" dirty="0"/>
              <a:t>https://doi.org/10.1159/000525959 </a:t>
            </a:r>
            <a:endParaRPr lang="en-IN" sz="2400" dirty="0" smtClean="0"/>
          </a:p>
          <a:p>
            <a:pPr marL="305435" indent="-305435"/>
            <a:r>
              <a:rPr lang="en-IN" sz="2400" dirty="0" smtClean="0"/>
              <a:t>https</a:t>
            </a:r>
            <a:r>
              <a:rPr lang="en-IN" sz="2400" dirty="0"/>
              <a:t>://www.researchgate.net/publication/363147673_The_Use_of_Chatbots_as_Supportive_Agents_for_People_Seeking_Help_with_Substance_Use_Disorder_A_Systematic_Review </a:t>
            </a:r>
            <a:endParaRPr lang="en-IN" sz="2400" dirty="0" smtClean="0"/>
          </a:p>
          <a:p>
            <a:pPr marL="305435" indent="-305435"/>
            <a:r>
              <a:rPr lang="en-IN" sz="2400" dirty="0" smtClean="0"/>
              <a:t>https</a:t>
            </a:r>
            <a:r>
              <a:rPr lang="en-IN" sz="2400" dirty="0"/>
              <a:t>://www.mobihealthnews.com/news/study-chatbots-could-help-people-substance-use-disorder-avoid-relapse</a:t>
            </a:r>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r>
              <a:rPr lang="en-US" sz="2000" b="1">
                <a:latin typeface="Arial"/>
                <a:ea typeface="+mn-lt"/>
                <a:cs typeface="Arial"/>
              </a:rPr>
              <a:t>Problem Statement </a:t>
            </a:r>
            <a:r>
              <a:rPr lang="en-US" sz="2000">
                <a:latin typeface="Arial"/>
                <a:ea typeface="+mn-lt"/>
                <a:cs typeface="Arial"/>
              </a:rPr>
              <a:t>(Should not include solution)</a:t>
            </a:r>
            <a:endParaRPr lang="en-US">
              <a:latin typeface="Arial"/>
              <a:cs typeface="Arial"/>
            </a:endParaRPr>
          </a:p>
          <a:p>
            <a:r>
              <a:rPr lang="en-US" sz="2000" b="1">
                <a:latin typeface="Arial"/>
                <a:ea typeface="+mn-lt"/>
                <a:cs typeface="Arial"/>
              </a:rPr>
              <a:t>Proposed System/Solution</a:t>
            </a:r>
            <a:endParaRPr lang="en-US">
              <a:latin typeface="Arial"/>
              <a:cs typeface="Arial"/>
            </a:endParaRPr>
          </a:p>
          <a:p>
            <a:r>
              <a:rPr lang="en-US" sz="2000" b="1">
                <a:latin typeface="Arial"/>
                <a:ea typeface="+mn-lt"/>
                <a:cs typeface="Calibri"/>
              </a:rPr>
              <a:t>System </a:t>
            </a:r>
            <a:r>
              <a:rPr lang="en-US" sz="2000" b="1">
                <a:latin typeface="Arial"/>
                <a:ea typeface="+mn-lt"/>
                <a:cs typeface="+mn-lt"/>
              </a:rPr>
              <a:t>Development Approach </a:t>
            </a:r>
            <a:r>
              <a:rPr lang="en-US" sz="2000">
                <a:latin typeface="Arial"/>
                <a:ea typeface="+mn-lt"/>
                <a:cs typeface="+mn-lt"/>
              </a:rPr>
              <a:t>(Technology Used) </a:t>
            </a:r>
            <a:endParaRPr lang="en-US">
              <a:latin typeface="Arial"/>
              <a:ea typeface="+mn-lt"/>
              <a:cs typeface="+mn-lt"/>
            </a:endParaRPr>
          </a:p>
          <a:p>
            <a:r>
              <a:rPr lang="en-US" sz="2000" b="1">
                <a:latin typeface="Arial"/>
                <a:ea typeface="+mn-lt"/>
                <a:cs typeface="+mn-lt"/>
              </a:rPr>
              <a:t>Algorithm &amp; Deployment  </a:t>
            </a:r>
            <a:endParaRPr lang="en-US">
              <a:latin typeface="Arial"/>
              <a:cs typeface="Calibri"/>
            </a:endParaRPr>
          </a:p>
          <a:p>
            <a:r>
              <a:rPr lang="en-US" sz="2000" b="1">
                <a:latin typeface="Arial"/>
                <a:ea typeface="+mn-lt"/>
                <a:cs typeface="Arial"/>
              </a:rPr>
              <a:t>Result</a:t>
            </a:r>
          </a:p>
          <a:p>
            <a:r>
              <a:rPr lang="en-US" sz="2000" b="1">
                <a:latin typeface="Arial"/>
                <a:ea typeface="+mn-lt"/>
                <a:cs typeface="Arial"/>
              </a:rPr>
              <a:t>Conclusion</a:t>
            </a:r>
            <a:endParaRPr lang="en-US">
              <a:latin typeface="Arial"/>
              <a:cs typeface="Arial"/>
            </a:endParaRPr>
          </a:p>
          <a:p>
            <a:r>
              <a:rPr lang="en-US" sz="2000" b="1">
                <a:latin typeface="Arial"/>
                <a:ea typeface="+mn-lt"/>
                <a:cs typeface="Arial"/>
              </a:rPr>
              <a:t>Future Scope</a:t>
            </a:r>
          </a:p>
          <a:p>
            <a:r>
              <a:rPr lang="en-US" sz="2000" b="1">
                <a:latin typeface="Arial"/>
                <a:ea typeface="+mn-lt"/>
                <a:cs typeface="Arial"/>
              </a:rPr>
              <a:t>References</a:t>
            </a:r>
            <a:endParaRPr lang="en-US">
              <a:latin typeface="Arial"/>
              <a:cs typeface="Arial"/>
            </a:endParaRPr>
          </a:p>
          <a:p>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r>
              <a:rPr lang="en-US" sz="2000" dirty="0" smtClean="0"/>
              <a:t>"</a:t>
            </a:r>
            <a:r>
              <a:rPr lang="en-US" sz="2000" dirty="0"/>
              <a:t>The Hope </a:t>
            </a:r>
            <a:r>
              <a:rPr lang="en-US" sz="2000" dirty="0" err="1"/>
              <a:t>chatbot</a:t>
            </a:r>
            <a:r>
              <a:rPr lang="en-US" sz="2000" dirty="0"/>
              <a:t> aims to address the pressing issue of drug and alcohol addiction by providing an accessible and personalized virtual support system. The Hope </a:t>
            </a:r>
            <a:r>
              <a:rPr lang="en-US" sz="2000" dirty="0" err="1"/>
              <a:t>chatbot</a:t>
            </a:r>
            <a:r>
              <a:rPr lang="en-US" sz="2000" dirty="0"/>
              <a:t> addresses this problem by offering a targeted intervention platform for individuals seeking to overcome drug addiction. </a:t>
            </a:r>
            <a:r>
              <a:rPr lang="en-US" sz="2000" dirty="0" smtClean="0"/>
              <a:t>The </a:t>
            </a:r>
            <a:r>
              <a:rPr lang="en-US" sz="2000" dirty="0"/>
              <a:t>problem at hand involves the lack of easily available, individualized assistance for individuals seeking to overcome addiction, leading to higher rates of relapse and limited support networks. The Hope </a:t>
            </a:r>
            <a:r>
              <a:rPr lang="en-US" sz="2000" dirty="0" err="1"/>
              <a:t>chatbot</a:t>
            </a:r>
            <a:r>
              <a:rPr lang="en-US" sz="2000" dirty="0"/>
              <a:t> seeks to bridge this gap by offering a comprehensive and empathetic platform that tailors interventions, resources, and encouragement to the unique needs of users, fostering a supportive environment for sustained recovery</a:t>
            </a:r>
            <a:r>
              <a:rPr lang="en-US" sz="2000" dirty="0" smtClean="0"/>
              <a:t>.“</a:t>
            </a:r>
            <a:endParaRPr lang="en-US" sz="2000" dirty="0"/>
          </a:p>
          <a:p>
            <a:endParaRPr lang="en-US"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702155"/>
            <a:ext cx="11029616" cy="491377"/>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174282"/>
            <a:ext cx="11613485" cy="5477069"/>
          </a:xfrm>
        </p:spPr>
        <p:txBody>
          <a:bodyPr vert="horz" lIns="91440" tIns="45720" rIns="91440" bIns="45720" rtlCol="0" anchor="t">
            <a:noAutofit/>
          </a:bodyPr>
          <a:lstStyle/>
          <a:p>
            <a:pPr marL="0" indent="0">
              <a:buNone/>
            </a:pPr>
            <a:r>
              <a:rPr lang="en-US" sz="1200" dirty="0" smtClean="0">
                <a:latin typeface="Arial" panose="020B0604020202020204" pitchFamily="34" charset="0"/>
                <a:cs typeface="Arial" panose="020B0604020202020204" pitchFamily="34" charset="0"/>
              </a:rPr>
              <a:t>The </a:t>
            </a:r>
            <a:r>
              <a:rPr lang="en-US" sz="1200" dirty="0">
                <a:latin typeface="Arial" panose="020B0604020202020204" pitchFamily="34" charset="0"/>
                <a:cs typeface="Arial" panose="020B0604020202020204" pitchFamily="34" charset="0"/>
              </a:rPr>
              <a:t>proposed system for the </a:t>
            </a:r>
            <a:r>
              <a:rPr lang="en-US" sz="1200" dirty="0" err="1">
                <a:latin typeface="Arial" panose="020B0604020202020204" pitchFamily="34" charset="0"/>
                <a:cs typeface="Arial" panose="020B0604020202020204" pitchFamily="34" charset="0"/>
              </a:rPr>
              <a:t>chatbot</a:t>
            </a:r>
            <a:r>
              <a:rPr lang="en-US" sz="1200" dirty="0">
                <a:latin typeface="Arial" panose="020B0604020202020204" pitchFamily="34" charset="0"/>
                <a:cs typeface="Arial" panose="020B0604020202020204" pitchFamily="34" charset="0"/>
              </a:rPr>
              <a:t> designed to help individuals overcome drug and alcohol addiction, such as The Hope </a:t>
            </a:r>
            <a:r>
              <a:rPr lang="en-US" sz="1200" dirty="0" err="1">
                <a:latin typeface="Arial" panose="020B0604020202020204" pitchFamily="34" charset="0"/>
                <a:cs typeface="Arial" panose="020B0604020202020204" pitchFamily="34" charset="0"/>
              </a:rPr>
              <a:t>chatbot</a:t>
            </a:r>
            <a:r>
              <a:rPr lang="en-US" sz="1200" dirty="0">
                <a:latin typeface="Arial" panose="020B0604020202020204" pitchFamily="34" charset="0"/>
                <a:cs typeface="Arial" panose="020B0604020202020204" pitchFamily="34" charset="0"/>
              </a:rPr>
              <a:t>, could include the following key features and components: </a:t>
            </a:r>
            <a:endParaRPr lang="en-US" sz="1200" dirty="0" smtClean="0">
              <a:latin typeface="Arial" panose="020B0604020202020204" pitchFamily="34" charset="0"/>
              <a:cs typeface="Arial" panose="020B0604020202020204" pitchFamily="34" charset="0"/>
            </a:endParaRPr>
          </a:p>
          <a:p>
            <a:pPr marL="0" indent="0">
              <a:buNone/>
            </a:pPr>
            <a:endParaRPr lang="en-US" sz="1200" dirty="0" smtClean="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User </a:t>
            </a:r>
            <a:r>
              <a:rPr lang="en-US" sz="1400" b="1" dirty="0" smtClean="0">
                <a:latin typeface="Arial" panose="020B0604020202020204" pitchFamily="34" charset="0"/>
                <a:cs typeface="Arial" panose="020B0604020202020204" pitchFamily="34" charset="0"/>
              </a:rPr>
              <a:t>Assessment:</a:t>
            </a:r>
            <a:r>
              <a:rPr lang="en-US" sz="1400" dirty="0" smtClean="0">
                <a:latin typeface="Arial" panose="020B0604020202020204" pitchFamily="34" charset="0"/>
                <a:cs typeface="Arial" panose="020B0604020202020204" pitchFamily="34" charset="0"/>
              </a:rPr>
              <a:t>: Implement </a:t>
            </a:r>
            <a:r>
              <a:rPr lang="en-US" sz="1400" dirty="0">
                <a:latin typeface="Arial" panose="020B0604020202020204" pitchFamily="34" charset="0"/>
                <a:cs typeface="Arial" panose="020B0604020202020204" pitchFamily="34" charset="0"/>
              </a:rPr>
              <a:t>a comprehensive initial assessment to understand the user's specific addiction history, severity, and individual needs.</a:t>
            </a:r>
          </a:p>
          <a:p>
            <a:r>
              <a:rPr lang="en-US" sz="1400" b="1" dirty="0">
                <a:latin typeface="Arial" panose="020B0604020202020204" pitchFamily="34" charset="0"/>
                <a:cs typeface="Arial" panose="020B0604020202020204" pitchFamily="34" charset="0"/>
              </a:rPr>
              <a:t>Personalized </a:t>
            </a:r>
            <a:r>
              <a:rPr lang="en-US" sz="1400" b="1" dirty="0" smtClean="0">
                <a:latin typeface="Arial" panose="020B0604020202020204" pitchFamily="34" charset="0"/>
                <a:cs typeface="Arial" panose="020B0604020202020204" pitchFamily="34" charset="0"/>
              </a:rPr>
              <a:t>Intervention:</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Develop </a:t>
            </a:r>
            <a:r>
              <a:rPr lang="en-US" sz="1400" dirty="0">
                <a:latin typeface="Arial" panose="020B0604020202020204" pitchFamily="34" charset="0"/>
                <a:cs typeface="Arial" panose="020B0604020202020204" pitchFamily="34" charset="0"/>
              </a:rPr>
              <a:t>an adaptive system that tailors interventions based on the user's profile and progress</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p>
            <a:r>
              <a:rPr lang="en-US" sz="1400" b="1" dirty="0" smtClean="0">
                <a:latin typeface="Arial" panose="020B0604020202020204" pitchFamily="34" charset="0"/>
                <a:cs typeface="Arial" panose="020B0604020202020204" pitchFamily="34" charset="0"/>
              </a:rPr>
              <a:t>Progress Tracking: </a:t>
            </a:r>
            <a:r>
              <a:rPr lang="en-US" sz="1400" dirty="0" smtClean="0">
                <a:latin typeface="Arial" panose="020B0604020202020204" pitchFamily="34" charset="0"/>
                <a:cs typeface="Arial" panose="020B0604020202020204" pitchFamily="34" charset="0"/>
              </a:rPr>
              <a:t>Implement </a:t>
            </a:r>
            <a:r>
              <a:rPr lang="en-US" sz="1400" dirty="0">
                <a:latin typeface="Arial" panose="020B0604020202020204" pitchFamily="34" charset="0"/>
                <a:cs typeface="Arial" panose="020B0604020202020204" pitchFamily="34" charset="0"/>
              </a:rPr>
              <a:t>a system to track and analyze the user's progress over </a:t>
            </a:r>
            <a:r>
              <a:rPr lang="en-US" sz="1400" dirty="0" err="1" smtClean="0">
                <a:latin typeface="Arial" panose="020B0604020202020204" pitchFamily="34" charset="0"/>
                <a:cs typeface="Arial" panose="020B0604020202020204" pitchFamily="34" charset="0"/>
              </a:rPr>
              <a:t>time.Set</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milestones and celebrate achievements to motivate and reinforce positive behavior.</a:t>
            </a:r>
          </a:p>
          <a:p>
            <a:r>
              <a:rPr lang="en-US" sz="1400" b="1" dirty="0">
                <a:latin typeface="Arial" panose="020B0604020202020204" pitchFamily="34" charset="0"/>
                <a:cs typeface="Arial" panose="020B0604020202020204" pitchFamily="34" charset="0"/>
              </a:rPr>
              <a:t>Real-time </a:t>
            </a:r>
            <a:r>
              <a:rPr lang="en-US" sz="1400" b="1" dirty="0" smtClean="0">
                <a:latin typeface="Arial" panose="020B0604020202020204" pitchFamily="34" charset="0"/>
                <a:cs typeface="Arial" panose="020B0604020202020204" pitchFamily="34" charset="0"/>
              </a:rPr>
              <a:t>Support:</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Include </a:t>
            </a:r>
            <a:r>
              <a:rPr lang="en-US" sz="1400" dirty="0">
                <a:latin typeface="Arial" panose="020B0604020202020204" pitchFamily="34" charset="0"/>
                <a:cs typeface="Arial" panose="020B0604020202020204" pitchFamily="34" charset="0"/>
              </a:rPr>
              <a:t>a real-time chat feature for immediate support during moments of crisis or vulnerability.</a:t>
            </a:r>
          </a:p>
          <a:p>
            <a:r>
              <a:rPr lang="en-US" sz="1400" b="1" dirty="0" smtClean="0">
                <a:latin typeface="Arial" panose="020B0604020202020204" pitchFamily="34" charset="0"/>
                <a:cs typeface="Arial" panose="020B0604020202020204" pitchFamily="34" charset="0"/>
              </a:rPr>
              <a:t>Community Support:</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Facilitate </a:t>
            </a:r>
            <a:r>
              <a:rPr lang="en-US" sz="1400" dirty="0">
                <a:latin typeface="Arial" panose="020B0604020202020204" pitchFamily="34" charset="0"/>
                <a:cs typeface="Arial" panose="020B0604020202020204" pitchFamily="34" charset="0"/>
              </a:rPr>
              <a:t>connections with a supportive community where users can share experiences, advice, and encouragement.</a:t>
            </a:r>
          </a:p>
          <a:p>
            <a:r>
              <a:rPr lang="en-US" sz="1400" b="1" dirty="0" smtClean="0">
                <a:latin typeface="Arial" panose="020B0604020202020204" pitchFamily="34" charset="0"/>
                <a:cs typeface="Arial" panose="020B0604020202020204" pitchFamily="34" charset="0"/>
              </a:rPr>
              <a:t>Emergency Response:</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Implement </a:t>
            </a:r>
            <a:r>
              <a:rPr lang="en-US" sz="1400" dirty="0">
                <a:latin typeface="Arial" panose="020B0604020202020204" pitchFamily="34" charset="0"/>
                <a:cs typeface="Arial" panose="020B0604020202020204" pitchFamily="34" charset="0"/>
              </a:rPr>
              <a:t>protocols for handling emergency situations, including contact information for crisis hotlines and local emergency services.</a:t>
            </a:r>
          </a:p>
          <a:p>
            <a:r>
              <a:rPr lang="en-US" sz="1400" b="1" dirty="0">
                <a:latin typeface="Arial" panose="020B0604020202020204" pitchFamily="34" charset="0"/>
                <a:cs typeface="Arial" panose="020B0604020202020204" pitchFamily="34" charset="0"/>
              </a:rPr>
              <a:t>User Privacy and </a:t>
            </a:r>
            <a:r>
              <a:rPr lang="en-US" sz="1400" b="1" dirty="0" smtClean="0">
                <a:latin typeface="Arial" panose="020B0604020202020204" pitchFamily="34" charset="0"/>
                <a:cs typeface="Arial" panose="020B0604020202020204" pitchFamily="34" charset="0"/>
              </a:rPr>
              <a:t>Confidentiality: </a:t>
            </a:r>
            <a:r>
              <a:rPr lang="en-US" sz="1400" dirty="0" smtClean="0">
                <a:latin typeface="Arial" panose="020B0604020202020204" pitchFamily="34" charset="0"/>
                <a:cs typeface="Arial" panose="020B0604020202020204" pitchFamily="34" charset="0"/>
              </a:rPr>
              <a:t>Ensure </a:t>
            </a:r>
            <a:r>
              <a:rPr lang="en-US" sz="1400" dirty="0">
                <a:latin typeface="Arial" panose="020B0604020202020204" pitchFamily="34" charset="0"/>
                <a:cs typeface="Arial" panose="020B0604020202020204" pitchFamily="34" charset="0"/>
              </a:rPr>
              <a:t>robust security measures to protect user data and maintain confidentiality, complying with relevant privacy regulations.</a:t>
            </a:r>
          </a:p>
          <a:p>
            <a:r>
              <a:rPr lang="en-US" sz="1400" b="1" dirty="0">
                <a:latin typeface="Arial" panose="020B0604020202020204" pitchFamily="34" charset="0"/>
                <a:cs typeface="Arial" panose="020B0604020202020204" pitchFamily="34" charset="0"/>
              </a:rPr>
              <a:t>Integration with External </a:t>
            </a:r>
            <a:r>
              <a:rPr lang="en-US" sz="1400" b="1" dirty="0" smtClean="0">
                <a:latin typeface="Arial" panose="020B0604020202020204" pitchFamily="34" charset="0"/>
                <a:cs typeface="Arial" panose="020B0604020202020204" pitchFamily="34" charset="0"/>
              </a:rPr>
              <a:t>Resources:</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Provide </a:t>
            </a:r>
            <a:r>
              <a:rPr lang="en-US" sz="1400" dirty="0">
                <a:latin typeface="Arial" panose="020B0604020202020204" pitchFamily="34" charset="0"/>
                <a:cs typeface="Arial" panose="020B0604020202020204" pitchFamily="34" charset="0"/>
              </a:rPr>
              <a:t>links and information about external resources such as rehabilitation centers, support groups, and counseling services</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nchor="t"/>
          <a:lstStyle/>
          <a:p>
            <a:r>
              <a:rPr lang="en-IN" sz="1800" b="1" dirty="0" smtClean="0">
                <a:solidFill>
                  <a:srgbClr val="0F0F0F"/>
                </a:solidFill>
              </a:rPr>
              <a:t>System requirements:</a:t>
            </a:r>
          </a:p>
          <a:p>
            <a:pPr lvl="1"/>
            <a:r>
              <a:rPr lang="en-IN" sz="1800" b="1" dirty="0" smtClean="0">
                <a:solidFill>
                  <a:srgbClr val="0F0F0F"/>
                </a:solidFill>
              </a:rPr>
              <a:t>Hardware Requirements:</a:t>
            </a:r>
            <a:r>
              <a:rPr lang="en-US" sz="1600" dirty="0"/>
              <a:t> </a:t>
            </a:r>
            <a:endParaRPr lang="en-US" sz="1600" dirty="0" smtClean="0"/>
          </a:p>
          <a:p>
            <a:pPr lvl="2"/>
            <a:r>
              <a:rPr lang="en-US" sz="1600" dirty="0" smtClean="0"/>
              <a:t>Multicore </a:t>
            </a:r>
            <a:r>
              <a:rPr lang="en-US" sz="1600" dirty="0"/>
              <a:t>processor</a:t>
            </a:r>
          </a:p>
          <a:p>
            <a:pPr lvl="2"/>
            <a:r>
              <a:rPr lang="en-US" sz="1600" dirty="0"/>
              <a:t>Sufficient RAM (at least 8GB) </a:t>
            </a:r>
          </a:p>
          <a:p>
            <a:pPr lvl="2"/>
            <a:r>
              <a:rPr lang="en-US" sz="1600" dirty="0"/>
              <a:t>Adequate storage space for codebase, databases, and any other project-related assets.</a:t>
            </a:r>
          </a:p>
          <a:p>
            <a:pPr lvl="2"/>
            <a:r>
              <a:rPr lang="en-US" sz="1600" dirty="0"/>
              <a:t>A stable internet connection</a:t>
            </a:r>
            <a:endParaRPr lang="en-IN" sz="1600" b="1" dirty="0" smtClean="0">
              <a:solidFill>
                <a:srgbClr val="0F0F0F"/>
              </a:solidFill>
            </a:endParaRPr>
          </a:p>
          <a:p>
            <a:r>
              <a:rPr lang="en-IN" sz="1800" b="1" dirty="0" smtClean="0">
                <a:solidFill>
                  <a:srgbClr val="0F0F0F"/>
                </a:solidFill>
              </a:rPr>
              <a:t>Software Requirements:</a:t>
            </a:r>
            <a:endParaRPr lang="en-US" sz="1600" dirty="0"/>
          </a:p>
          <a:p>
            <a:pPr lvl="1"/>
            <a:r>
              <a:rPr lang="en-US" sz="1600" dirty="0" smtClean="0">
                <a:solidFill>
                  <a:srgbClr val="0F0F0F"/>
                </a:solidFill>
              </a:rPr>
              <a:t>Operating  System(Windows 10 and above)</a:t>
            </a:r>
          </a:p>
          <a:p>
            <a:pPr lvl="1"/>
            <a:r>
              <a:rPr lang="en-US" sz="1600" dirty="0" smtClean="0">
                <a:solidFill>
                  <a:srgbClr val="0F0F0F"/>
                </a:solidFill>
              </a:rPr>
              <a:t>IBM Cloud Account</a:t>
            </a:r>
          </a:p>
          <a:p>
            <a:pPr lvl="1"/>
            <a:r>
              <a:rPr lang="en-US" sz="1600" dirty="0" smtClean="0"/>
              <a:t>Integrated </a:t>
            </a:r>
            <a:r>
              <a:rPr lang="en-US" sz="1600" dirty="0"/>
              <a:t>development environment (IDE) such as Visual Studio </a:t>
            </a:r>
            <a:r>
              <a:rPr lang="en-US" sz="1600" dirty="0" smtClean="0"/>
              <a:t>Code or </a:t>
            </a:r>
            <a:r>
              <a:rPr lang="en-US" sz="1600" dirty="0"/>
              <a:t>Eclipse for streamlined coding.</a:t>
            </a:r>
          </a:p>
          <a:p>
            <a:pPr lvl="1"/>
            <a:endParaRPr lang="en-US" sz="1500" dirty="0" smtClean="0">
              <a:solidFill>
                <a:srgbClr val="0F0F0F"/>
              </a:solidFill>
            </a:endParaRPr>
          </a:p>
          <a:p>
            <a:pPr lvl="1"/>
            <a:endParaRPr lang="en-IN" sz="1500" dirty="0" smtClean="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pic>
        <p:nvPicPr>
          <p:cNvPr id="32" name="Content Placeholder 3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132" y="1316936"/>
            <a:ext cx="2579570" cy="5011263"/>
          </a:xfrm>
        </p:spPr>
      </p:pic>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9077" y="1316937"/>
            <a:ext cx="2800952" cy="4997236"/>
          </a:xfrm>
          <a:prstGeom prst="rect">
            <a:avLst/>
          </a:prstGeom>
        </p:spPr>
      </p:pic>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5532" y="1316937"/>
            <a:ext cx="2974207" cy="4997236"/>
          </a:xfrm>
          <a:prstGeom prst="rect">
            <a:avLst/>
          </a:prstGeom>
        </p:spPr>
      </p:pic>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16740" y="1316937"/>
            <a:ext cx="3006675" cy="4997236"/>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197" y="1179405"/>
            <a:ext cx="3202267" cy="5407058"/>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5899" y="1179405"/>
            <a:ext cx="3109654" cy="53946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0682" y="1083153"/>
            <a:ext cx="4908885" cy="5394650"/>
          </a:xfrm>
          <a:prstGeom prst="rect">
            <a:avLst/>
          </a:prstGeom>
        </p:spPr>
      </p:pic>
    </p:spTree>
    <p:extLst>
      <p:ext uri="{BB962C8B-B14F-4D97-AF65-F5344CB8AC3E}">
        <p14:creationId xmlns:p14="http://schemas.microsoft.com/office/powerpoint/2010/main" val="4138982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130" y="1193534"/>
            <a:ext cx="4235115" cy="5515274"/>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0121" y="1222408"/>
            <a:ext cx="2481256" cy="545752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6129" y="1222408"/>
            <a:ext cx="4986773" cy="4073811"/>
          </a:xfrm>
          <a:prstGeom prst="rect">
            <a:avLst/>
          </a:prstGeom>
        </p:spPr>
      </p:pic>
    </p:spTree>
    <p:extLst>
      <p:ext uri="{BB962C8B-B14F-4D97-AF65-F5344CB8AC3E}">
        <p14:creationId xmlns:p14="http://schemas.microsoft.com/office/powerpoint/2010/main" val="3914063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664" y="1243192"/>
            <a:ext cx="6077262" cy="1479626"/>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719" y="2801385"/>
            <a:ext cx="6011824" cy="391180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6589" y="1196360"/>
            <a:ext cx="5669487" cy="5098561"/>
          </a:xfrm>
          <a:prstGeom prst="rect">
            <a:avLst/>
          </a:prstGeom>
        </p:spPr>
      </p:pic>
    </p:spTree>
    <p:extLst>
      <p:ext uri="{BB962C8B-B14F-4D97-AF65-F5344CB8AC3E}">
        <p14:creationId xmlns:p14="http://schemas.microsoft.com/office/powerpoint/2010/main" val="85350950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http://schemas.microsoft.com/office/infopath/2007/PartnerControls"/>
    <ds:schemaRef ds:uri="http://schemas.microsoft.com/office/2006/documentManagement/types"/>
    <ds:schemaRef ds:uri="http://www.w3.org/XML/1998/namespace"/>
    <ds:schemaRef ds:uri="http://schemas.openxmlformats.org/package/2006/metadata/core-properties"/>
    <ds:schemaRef ds:uri="http://purl.org/dc/dcmitype/"/>
    <ds:schemaRef ds:uri="http://purl.org/dc/terms/"/>
    <ds:schemaRef ds:uri="http://purl.org/dc/elements/1.1/"/>
    <ds:schemaRef ds:uri="c0fa2617-96bd-425d-8578-e93563fe37c5"/>
    <ds:schemaRef ds:uri="http://schemas.microsoft.com/office/2006/metadata/propertie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675</TotalTime>
  <Words>728</Words>
  <Application>Microsoft Office PowerPoint</Application>
  <PresentationFormat>Custom</PresentationFormat>
  <Paragraphs>60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The Hope: Overcoming drug and alcohol addiction using Chatbot</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Pranjal Kumar Rai</cp:lastModifiedBy>
  <cp:revision>44</cp:revision>
  <dcterms:created xsi:type="dcterms:W3CDTF">2021-05-26T16:50:10Z</dcterms:created>
  <dcterms:modified xsi:type="dcterms:W3CDTF">2023-11-30T05:58:57Z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