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8" r:id="rId3"/>
    <p:sldId id="279" r:id="rId4"/>
    <p:sldId id="299" r:id="rId5"/>
    <p:sldId id="285" r:id="rId6"/>
    <p:sldId id="301" r:id="rId7"/>
    <p:sldId id="287" r:id="rId8"/>
    <p:sldId id="304" r:id="rId9"/>
    <p:sldId id="302" r:id="rId10"/>
    <p:sldId id="303" r:id="rId11"/>
    <p:sldId id="294" r:id="rId1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59" userDrawn="1">
          <p15:clr>
            <a:srgbClr val="A4A3A4"/>
          </p15:clr>
        </p15:guide>
        <p15:guide id="2" pos="281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75899827" name="Shiwangi Khanna"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8" d="100"/>
          <a:sy n="78" d="100"/>
        </p:scale>
        <p:origin x="1594" y="62"/>
      </p:cViewPr>
      <p:guideLst>
        <p:guide orient="horz" pos="2159"/>
        <p:guide pos="28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4" name="Google Shape;6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21"/>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200" b="1">
                <a:latin typeface="Times New Roman" panose="02020603050405020304"/>
                <a:ea typeface="Times New Roman" panose="02020603050405020304"/>
                <a:cs typeface="Times New Roman" panose="02020603050405020304"/>
                <a:sym typeface="Times New Roman" panose="02020603050405020304"/>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6" name="Google Shape;26;p21"/>
          <p:cNvSpPr txBox="1">
            <a:spLocks noGrp="1"/>
          </p:cNvSpPr>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7" name="Google Shape;27;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1pPr>
            <a:lvl2pPr marL="0" lvl="1"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2pPr>
            <a:lvl3pPr marL="0" lvl="2"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3pPr>
            <a:lvl4pPr marL="0" lvl="3"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4pPr>
            <a:lvl5pPr marL="0" lvl="4"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5pPr>
            <a:lvl6pPr marL="0" lvl="5"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6pPr>
            <a:lvl7pPr marL="0" lvl="6"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7pPr>
            <a:lvl8pPr marL="0" lvl="7"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8pPr>
            <a:lvl9pPr marL="0" lvl="8"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pic>
        <p:nvPicPr>
          <p:cNvPr id="31" name="Google Shape;31;p22" descr="LOGO.gif"/>
          <p:cNvPicPr preferRelativeResize="0"/>
          <p:nvPr/>
        </p:nvPicPr>
        <p:blipFill rotWithShape="1">
          <a:blip r:embed="rId2"/>
          <a:srcRect b="10713"/>
          <a:stretch>
            <a:fillRect/>
          </a:stretch>
        </p:blipFill>
        <p:spPr>
          <a:xfrm>
            <a:off x="6553200" y="228600"/>
            <a:ext cx="2057400" cy="635000"/>
          </a:xfrm>
          <a:prstGeom prst="rect">
            <a:avLst/>
          </a:prstGeom>
          <a:noFill/>
          <a:ln>
            <a:noFill/>
          </a:ln>
        </p:spPr>
      </p:pic>
      <p:grpSp>
        <p:nvGrpSpPr>
          <p:cNvPr id="32" name="Google Shape;32;p22"/>
          <p:cNvGrpSpPr/>
          <p:nvPr/>
        </p:nvGrpSpPr>
        <p:grpSpPr>
          <a:xfrm>
            <a:off x="6146800" y="0"/>
            <a:ext cx="2997200" cy="876300"/>
            <a:chOff x="6096000" y="3924300"/>
            <a:chExt cx="2997200" cy="876300"/>
          </a:xfrm>
        </p:grpSpPr>
        <p:sp>
          <p:nvSpPr>
            <p:cNvPr id="33" name="Google Shape;33;p22"/>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4" name="Google Shape;34;p22" descr="LOGO.gif"/>
            <p:cNvPicPr preferRelativeResize="0"/>
            <p:nvPr/>
          </p:nvPicPr>
          <p:blipFill rotWithShape="1">
            <a:blip r:embed="rId2"/>
            <a:srcRect b="10713"/>
            <a:stretch>
              <a:fillRect/>
            </a:stretch>
          </p:blipFill>
          <p:spPr>
            <a:xfrm>
              <a:off x="6502400" y="4152900"/>
              <a:ext cx="2057400" cy="635000"/>
            </a:xfrm>
            <a:prstGeom prst="rect">
              <a:avLst/>
            </a:prstGeom>
            <a:noFill/>
            <a:ln>
              <a:noFill/>
            </a:ln>
          </p:spPr>
        </p:pic>
        <p:sp>
          <p:nvSpPr>
            <p:cNvPr id="35" name="Google Shape;35;p22"/>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pSp>
      <p:pic>
        <p:nvPicPr>
          <p:cNvPr id="36" name="Google Shape;36;p22" descr="logo.jpg"/>
          <p:cNvPicPr preferRelativeResize="0"/>
          <p:nvPr/>
        </p:nvPicPr>
        <p:blipFill rotWithShape="1">
          <a:blip r:embed="rId3"/>
          <a:srcRect/>
          <a:stretch>
            <a:fillRect/>
          </a:stretch>
        </p:blipFill>
        <p:spPr>
          <a:xfrm>
            <a:off x="6553200" y="228600"/>
            <a:ext cx="1920875" cy="609600"/>
          </a:xfrm>
          <a:prstGeom prst="rect">
            <a:avLst/>
          </a:prstGeom>
          <a:noFill/>
          <a:ln>
            <a:noFill/>
          </a:ln>
        </p:spPr>
      </p:pic>
      <p:sp>
        <p:nvSpPr>
          <p:cNvPr id="37" name="Google Shape;37;p2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200">
                <a:latin typeface="Times New Roman" panose="02020603050405020304"/>
                <a:ea typeface="Times New Roman" panose="02020603050405020304"/>
                <a:cs typeface="Times New Roman" panose="02020603050405020304"/>
                <a:sym typeface="Times New Roman" panose="02020603050405020304"/>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22"/>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68300" algn="l">
              <a:spcBef>
                <a:spcPts val="440"/>
              </a:spcBef>
              <a:spcAft>
                <a:spcPts val="0"/>
              </a:spcAft>
              <a:buClr>
                <a:schemeClr val="dk1"/>
              </a:buClr>
              <a:buSzPts val="2200"/>
              <a:buChar char="•"/>
              <a:defRPr sz="2200">
                <a:latin typeface="Times New Roman" panose="02020603050405020304"/>
                <a:ea typeface="Times New Roman" panose="02020603050405020304"/>
                <a:cs typeface="Times New Roman" panose="02020603050405020304"/>
                <a:sym typeface="Times New Roman" panose="02020603050405020304"/>
              </a:defRPr>
            </a:lvl1pPr>
            <a:lvl2pPr marL="914400" lvl="1" indent="-368300" algn="l">
              <a:spcBef>
                <a:spcPts val="440"/>
              </a:spcBef>
              <a:spcAft>
                <a:spcPts val="0"/>
              </a:spcAft>
              <a:buClr>
                <a:schemeClr val="dk1"/>
              </a:buClr>
              <a:buSzPts val="2200"/>
              <a:buChar char="–"/>
              <a:defRPr sz="2200">
                <a:latin typeface="Times New Roman" panose="02020603050405020304"/>
                <a:ea typeface="Times New Roman" panose="02020603050405020304"/>
                <a:cs typeface="Times New Roman" panose="02020603050405020304"/>
                <a:sym typeface="Times New Roman" panose="02020603050405020304"/>
              </a:defRPr>
            </a:lvl2pPr>
            <a:lvl3pPr marL="1371600" lvl="2" indent="-368300" algn="l">
              <a:spcBef>
                <a:spcPts val="440"/>
              </a:spcBef>
              <a:spcAft>
                <a:spcPts val="0"/>
              </a:spcAft>
              <a:buClr>
                <a:schemeClr val="dk1"/>
              </a:buClr>
              <a:buSzPts val="2200"/>
              <a:buChar char="•"/>
              <a:defRPr sz="2200">
                <a:latin typeface="Times New Roman" panose="02020603050405020304"/>
                <a:ea typeface="Times New Roman" panose="02020603050405020304"/>
                <a:cs typeface="Times New Roman" panose="02020603050405020304"/>
                <a:sym typeface="Times New Roman" panose="02020603050405020304"/>
              </a:defRPr>
            </a:lvl3pPr>
            <a:lvl4pPr marL="1828800" lvl="3" indent="-368300" algn="l">
              <a:spcBef>
                <a:spcPts val="440"/>
              </a:spcBef>
              <a:spcAft>
                <a:spcPts val="0"/>
              </a:spcAft>
              <a:buClr>
                <a:schemeClr val="dk1"/>
              </a:buClr>
              <a:buSzPts val="2200"/>
              <a:buChar char="–"/>
              <a:defRPr sz="2200">
                <a:latin typeface="Times New Roman" panose="02020603050405020304"/>
                <a:ea typeface="Times New Roman" panose="02020603050405020304"/>
                <a:cs typeface="Times New Roman" panose="02020603050405020304"/>
                <a:sym typeface="Times New Roman" panose="02020603050405020304"/>
              </a:defRPr>
            </a:lvl4pPr>
            <a:lvl5pPr marL="2286000" lvl="4" indent="-368300" algn="l">
              <a:spcBef>
                <a:spcPts val="440"/>
              </a:spcBef>
              <a:spcAft>
                <a:spcPts val="0"/>
              </a:spcAft>
              <a:buClr>
                <a:schemeClr val="dk1"/>
              </a:buClr>
              <a:buSzPts val="2200"/>
              <a:buChar char="»"/>
              <a:defRPr sz="2200">
                <a:latin typeface="Times New Roman" panose="02020603050405020304"/>
                <a:ea typeface="Times New Roman" panose="02020603050405020304"/>
                <a:cs typeface="Times New Roman" panose="02020603050405020304"/>
                <a:sym typeface="Times New Roman" panose="02020603050405020304"/>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 name="Google Shape;39;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1pPr>
            <a:lvl2pPr marL="0" lvl="1"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2pPr>
            <a:lvl3pPr marL="0" lvl="2"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3pPr>
            <a:lvl4pPr marL="0" lvl="3"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4pPr>
            <a:lvl5pPr marL="0" lvl="4"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5pPr>
            <a:lvl6pPr marL="0" lvl="5"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6pPr>
            <a:lvl7pPr marL="0" lvl="6"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7pPr>
            <a:lvl8pPr marL="0" lvl="7"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8pPr>
            <a:lvl9pPr marL="0" lvl="8"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p19"/>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9" name="Google Shape;9;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 name="Google Shape;10;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rtl="0">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rtl="0">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rtl="0">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rtl="0">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rtl="0">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rtl="0">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rtl="0">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rtl="0">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t>‹#›</a:t>
            </a:fld>
            <a:endParaRPr lang="en-US"/>
          </a:p>
        </p:txBody>
      </p:sp>
      <p:sp>
        <p:nvSpPr>
          <p:cNvPr id="11" name="Google Shape;11;p19"/>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 name="Google Shape;12;p19"/>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3" name="Google Shape;13;p19" descr="LOGO.gif"/>
          <p:cNvPicPr preferRelativeResize="0"/>
          <p:nvPr/>
        </p:nvPicPr>
        <p:blipFill rotWithShape="1">
          <a:blip r:embed="rId5"/>
          <a:srcRect b="10713"/>
          <a:stretch>
            <a:fillRect/>
          </a:stretch>
        </p:blipFill>
        <p:spPr>
          <a:xfrm>
            <a:off x="6553200" y="228600"/>
            <a:ext cx="2057400" cy="635000"/>
          </a:xfrm>
          <a:prstGeom prst="rect">
            <a:avLst/>
          </a:prstGeom>
          <a:noFill/>
          <a:ln>
            <a:noFill/>
          </a:ln>
        </p:spPr>
      </p:pic>
      <p:pic>
        <p:nvPicPr>
          <p:cNvPr id="14" name="Google Shape;14;p19" descr="LOGO.gif"/>
          <p:cNvPicPr preferRelativeResize="0"/>
          <p:nvPr/>
        </p:nvPicPr>
        <p:blipFill rotWithShape="1">
          <a:blip r:embed="rId5"/>
          <a:srcRect b="10713"/>
          <a:stretch>
            <a:fillRect/>
          </a:stretch>
        </p:blipFill>
        <p:spPr>
          <a:xfrm>
            <a:off x="6553200" y="228600"/>
            <a:ext cx="2057400" cy="635000"/>
          </a:xfrm>
          <a:prstGeom prst="rect">
            <a:avLst/>
          </a:prstGeom>
          <a:noFill/>
          <a:ln>
            <a:noFill/>
          </a:ln>
        </p:spPr>
      </p:pic>
      <p:grpSp>
        <p:nvGrpSpPr>
          <p:cNvPr id="15" name="Google Shape;15;p19"/>
          <p:cNvGrpSpPr/>
          <p:nvPr/>
        </p:nvGrpSpPr>
        <p:grpSpPr>
          <a:xfrm>
            <a:off x="6146800" y="0"/>
            <a:ext cx="2997200" cy="876300"/>
            <a:chOff x="6096000" y="3924300"/>
            <a:chExt cx="2997200" cy="876300"/>
          </a:xfrm>
        </p:grpSpPr>
        <p:sp>
          <p:nvSpPr>
            <p:cNvPr id="16" name="Google Shape;16;p19"/>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7" name="Google Shape;17;p19" descr="LOGO.gif"/>
            <p:cNvPicPr preferRelativeResize="0"/>
            <p:nvPr/>
          </p:nvPicPr>
          <p:blipFill rotWithShape="1">
            <a:blip r:embed="rId5"/>
            <a:srcRect b="10713"/>
            <a:stretch>
              <a:fillRect/>
            </a:stretch>
          </p:blipFill>
          <p:spPr>
            <a:xfrm>
              <a:off x="6502400" y="4152900"/>
              <a:ext cx="2057400" cy="635000"/>
            </a:xfrm>
            <a:prstGeom prst="rect">
              <a:avLst/>
            </a:prstGeom>
            <a:noFill/>
            <a:ln>
              <a:noFill/>
            </a:ln>
          </p:spPr>
        </p:pic>
        <p:sp>
          <p:nvSpPr>
            <p:cNvPr id="18" name="Google Shape;18;p19"/>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pSp>
      <p:pic>
        <p:nvPicPr>
          <p:cNvPr id="19" name="Google Shape;19;p19" descr="logo.jpg"/>
          <p:cNvPicPr preferRelativeResize="0"/>
          <p:nvPr/>
        </p:nvPicPr>
        <p:blipFill rotWithShape="1">
          <a:blip r:embed="rId6"/>
          <a:srcRect/>
          <a:stretch>
            <a:fill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transition advTm="4000">
    <p:cut/>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p:nvPr/>
        </p:nvSpPr>
        <p:spPr>
          <a:xfrm>
            <a:off x="211015" y="1108762"/>
            <a:ext cx="8693834" cy="9518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FF0000"/>
                </a:solidFill>
                <a:latin typeface="Times New Roman" panose="02020603050405020304" pitchFamily="18" charset="0"/>
                <a:ea typeface="Arial Black" panose="020B0A04020102020204"/>
                <a:cs typeface="Times New Roman" panose="02020603050405020304" pitchFamily="18" charset="0"/>
                <a:sym typeface="Arial Black" panose="020B0A04020102020204"/>
              </a:rPr>
              <a:t>Back End Engineering-I Project</a:t>
            </a:r>
          </a:p>
          <a:p>
            <a:pPr algn="ctr"/>
            <a:endParaRPr lang="en-US" sz="2800" b="1" dirty="0">
              <a:solidFill>
                <a:schemeClr val="tx1"/>
              </a:solidFill>
              <a:latin typeface="Times New Roman" panose="02020603050405020304" pitchFamily="18" charset="0"/>
              <a:cs typeface="Times New Roman" panose="02020603050405020304" pitchFamily="18" charset="0"/>
            </a:endParaRPr>
          </a:p>
        </p:txBody>
      </p:sp>
      <p:sp>
        <p:nvSpPr>
          <p:cNvPr id="47" name="Google Shape;47;p1"/>
          <p:cNvSpPr txBox="1"/>
          <p:nvPr/>
        </p:nvSpPr>
        <p:spPr>
          <a:xfrm>
            <a:off x="3275856" y="4653136"/>
            <a:ext cx="255198"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p>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8" name="Google Shape;48;p1"/>
          <p:cNvSpPr txBox="1"/>
          <p:nvPr/>
        </p:nvSpPr>
        <p:spPr>
          <a:xfrm>
            <a:off x="211015" y="2552348"/>
            <a:ext cx="8693833" cy="2583180"/>
          </a:xfrm>
          <a:prstGeom prst="rect">
            <a:avLst/>
          </a:prstGeom>
          <a:solidFill>
            <a:schemeClr val="bg1">
              <a:lumMod val="95000"/>
            </a:schemeClr>
          </a:solid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1800" b="1"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TEAM DETAILS</a:t>
            </a:r>
            <a:r>
              <a:rPr lang="en-US" sz="18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t>
            </a:r>
            <a:endParaRPr lang="en-US" sz="1800" dirty="0">
              <a:solidFill>
                <a:schemeClr val="dk1"/>
              </a:solidFill>
              <a:latin typeface="Times New Roman" panose="02020603050405020304" pitchFamily="18" charset="0"/>
              <a:cs typeface="Times New Roman" panose="02020603050405020304" pitchFamily="18" charset="0"/>
            </a:endParaRPr>
          </a:p>
          <a:p>
            <a:r>
              <a:rPr lang="en-US" sz="18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SHIWANGI (TEAM LEADER) 2310992210(G-25)   shiwangi2210.be23@chitkara.edu.in</a:t>
            </a:r>
            <a:endParaRPr sz="1800" dirty="0">
              <a:solidFill>
                <a:schemeClr val="dk1"/>
              </a:solidFill>
              <a:latin typeface="Times New Roman" panose="02020603050405020304" pitchFamily="18" charset="0"/>
              <a:cs typeface="Times New Roman" panose="02020603050405020304" pitchFamily="18" charset="0"/>
            </a:endParaRPr>
          </a:p>
          <a:p>
            <a:r>
              <a:rPr lang="en-US" sz="18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RAMANJOT KAUR	     2310992189 (G-25)  ramanjot2189.be23@chitkara.edu.in</a:t>
            </a:r>
            <a:endParaRPr lang="en-US" sz="1800" dirty="0">
              <a:solidFill>
                <a:schemeClr val="dk1"/>
              </a:solidFill>
              <a:latin typeface="Times New Roman" panose="02020603050405020304" pitchFamily="18" charset="0"/>
              <a:cs typeface="Times New Roman" panose="02020603050405020304" pitchFamily="18" charset="0"/>
            </a:endParaRPr>
          </a:p>
          <a:p>
            <a:r>
              <a:rPr lang="en-US" sz="18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SAHIRA	 		     2310992199 (G-25)   sahira2199.be23@chitkara.edu.in</a:t>
            </a:r>
          </a:p>
          <a:p>
            <a:r>
              <a:rPr lang="en-US" sz="18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ISHITA                                         2310990777 (G-25)   ishita0777.be23@chitkara.edu.in</a:t>
            </a:r>
            <a:endParaRPr lang="en-US" sz="1800" dirty="0">
              <a:solidFill>
                <a:schemeClr val="dk1"/>
              </a:solidFill>
              <a:latin typeface="Times New Roman" panose="02020603050405020304" pitchFamily="18" charset="0"/>
              <a:cs typeface="Times New Roman" panose="02020603050405020304" pitchFamily="18" charset="0"/>
            </a:endParaRPr>
          </a:p>
          <a:p>
            <a:r>
              <a:rPr lang="en-US" sz="18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endParaRPr sz="1600" dirty="0">
              <a:solidFill>
                <a:schemeClr val="lt1"/>
              </a:solidFill>
              <a:latin typeface="Times New Roman" panose="02020603050405020304" pitchFamily="18" charset="0"/>
              <a:ea typeface="Calibri" panose="020F0502020204030204"/>
              <a:cs typeface="Times New Roman" panose="02020603050405020304" pitchFamily="18" charset="0"/>
            </a:endParaRPr>
          </a:p>
          <a:p>
            <a:r>
              <a:rPr lang="en-US" sz="18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Supervised By				</a:t>
            </a:r>
            <a:r>
              <a:rPr lang="en-US" sz="1800" dirty="0">
                <a:solidFill>
                  <a:schemeClr val="dk1"/>
                </a:solidFill>
                <a:latin typeface="Times New Roman" panose="02020603050405020304" pitchFamily="18" charset="0"/>
                <a:ea typeface="Calibri" panose="020F0502020204030204"/>
                <a:cs typeface="Times New Roman" panose="02020603050405020304" pitchFamily="18" charset="0"/>
              </a:rPr>
              <a:t>Batch-2023; G-25; Semester - IV</a:t>
            </a:r>
            <a:endParaRPr lang="en-US" sz="18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rtl="0">
              <a:spcBef>
                <a:spcPts val="0"/>
              </a:spcBef>
              <a:spcAft>
                <a:spcPts val="0"/>
              </a:spcAft>
              <a:buNone/>
            </a:pPr>
            <a:r>
              <a:rPr lang="en-US" sz="1800" dirty="0">
                <a:solidFill>
                  <a:schemeClr val="tx1"/>
                </a:solidFill>
                <a:latin typeface="Times New Roman" panose="02020603050405020304" pitchFamily="18" charset="0"/>
                <a:ea typeface="Calibri" panose="020F0502020204030204"/>
                <a:cs typeface="Times New Roman" panose="02020603050405020304" pitchFamily="18" charset="0"/>
                <a:sym typeface="Calibri" panose="020F0502020204030204"/>
              </a:rPr>
              <a:t>Internal Faculty: Dr. Shikha                                    Project Id: 5</a:t>
            </a:r>
          </a:p>
          <a:p>
            <a:pPr marL="0" marR="0" lvl="0" indent="0" rtl="0">
              <a:spcBef>
                <a:spcPts val="0"/>
              </a:spcBef>
              <a:spcAft>
                <a:spcPts val="0"/>
              </a:spcAft>
              <a:buNone/>
            </a:pPr>
            <a:r>
              <a:rPr lang="en-US" sz="1800" dirty="0">
                <a:solidFill>
                  <a:schemeClr val="tx1"/>
                </a:solidFill>
                <a:latin typeface="Times New Roman" panose="02020603050405020304" pitchFamily="18" charset="0"/>
                <a:ea typeface="Calibri" panose="020F0502020204030204"/>
                <a:cs typeface="Times New Roman" panose="02020603050405020304" pitchFamily="18" charset="0"/>
                <a:sym typeface="Calibri" panose="020F0502020204030204"/>
              </a:rPr>
              <a:t>External Faculty: Mr. </a:t>
            </a:r>
            <a:r>
              <a:rPr lang="en-US" sz="1800">
                <a:solidFill>
                  <a:schemeClr val="tx1"/>
                </a:solidFill>
                <a:latin typeface="Times New Roman" panose="02020603050405020304" pitchFamily="18" charset="0"/>
                <a:ea typeface="Calibri" panose="020F0502020204030204"/>
                <a:cs typeface="Times New Roman" panose="02020603050405020304" pitchFamily="18" charset="0"/>
                <a:sym typeface="Calibri" panose="020F0502020204030204"/>
              </a:rPr>
              <a:t>Aditya Kaushik</a:t>
            </a:r>
            <a:endParaRPr lang="en-US" sz="1800" dirty="0">
              <a:solidFill>
                <a:schemeClr val="tx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49" name="Google Shape;49;p1"/>
          <p:cNvSpPr txBox="1"/>
          <p:nvPr/>
        </p:nvSpPr>
        <p:spPr>
          <a:xfrm>
            <a:off x="1100951" y="5785758"/>
            <a:ext cx="6947095" cy="70784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err="1">
                <a:solidFill>
                  <a:srgbClr val="FF0000"/>
                </a:solidFill>
                <a:latin typeface="Times New Roman" panose="02020603050405020304"/>
                <a:ea typeface="Times New Roman" panose="02020603050405020304"/>
                <a:cs typeface="Times New Roman" panose="02020603050405020304"/>
                <a:sym typeface="Times New Roman" panose="02020603050405020304"/>
              </a:rPr>
              <a:t>Chitkara</a:t>
            </a:r>
            <a:r>
              <a:rPr lang="en-US" sz="2000" b="1" dirty="0">
                <a:solidFill>
                  <a:srgbClr val="FF0000"/>
                </a:solidFill>
                <a:latin typeface="Times New Roman" panose="02020603050405020304"/>
                <a:ea typeface="Times New Roman" panose="02020603050405020304"/>
                <a:cs typeface="Times New Roman" panose="02020603050405020304"/>
                <a:sym typeface="Times New Roman" panose="02020603050405020304"/>
              </a:rPr>
              <a:t> University Institute of Engineering and Technology, </a:t>
            </a:r>
            <a:endParaRPr dirty="0"/>
          </a:p>
          <a:p>
            <a:pPr marL="0" marR="0" lvl="0" indent="0" algn="ctr" rtl="0">
              <a:spcBef>
                <a:spcPts val="0"/>
              </a:spcBef>
              <a:spcAft>
                <a:spcPts val="0"/>
              </a:spcAft>
              <a:buNone/>
            </a:pPr>
            <a:r>
              <a:rPr lang="en-US" sz="2000" b="1" dirty="0" err="1">
                <a:solidFill>
                  <a:srgbClr val="FF0000"/>
                </a:solidFill>
                <a:latin typeface="Times New Roman" panose="02020603050405020304"/>
                <a:ea typeface="Times New Roman" panose="02020603050405020304"/>
                <a:cs typeface="Times New Roman" panose="02020603050405020304"/>
                <a:sym typeface="Times New Roman" panose="02020603050405020304"/>
              </a:rPr>
              <a:t>Chitkara</a:t>
            </a:r>
            <a:r>
              <a:rPr lang="en-US" sz="2000" b="1" dirty="0">
                <a:solidFill>
                  <a:srgbClr val="FF0000"/>
                </a:solidFill>
                <a:latin typeface="Times New Roman" panose="02020603050405020304"/>
                <a:ea typeface="Times New Roman" panose="02020603050405020304"/>
                <a:cs typeface="Times New Roman" panose="02020603050405020304"/>
                <a:sym typeface="Times New Roman" panose="02020603050405020304"/>
              </a:rPr>
              <a:t> University, Punjab</a:t>
            </a:r>
            <a:endParaRPr dirty="0"/>
          </a:p>
        </p:txBody>
      </p:sp>
      <p:sp>
        <p:nvSpPr>
          <p:cNvPr id="2" name="TextBox 1"/>
          <p:cNvSpPr txBox="1"/>
          <p:nvPr/>
        </p:nvSpPr>
        <p:spPr>
          <a:xfrm flipH="1">
            <a:off x="2139615" y="1715922"/>
            <a:ext cx="4836631"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Blog Management System </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46ECD-B32F-88A7-3761-53963A9F2B04}"/>
              </a:ext>
            </a:extLst>
          </p:cNvPr>
          <p:cNvSpPr>
            <a:spLocks noGrp="1"/>
          </p:cNvSpPr>
          <p:nvPr>
            <p:ph type="ctrTitle"/>
          </p:nvPr>
        </p:nvSpPr>
        <p:spPr>
          <a:xfrm>
            <a:off x="-1769807" y="-98322"/>
            <a:ext cx="5486400" cy="914400"/>
          </a:xfrm>
        </p:spPr>
        <p:txBody>
          <a:bodyPr/>
          <a:lstStyle/>
          <a:p>
            <a:r>
              <a:rPr lang="en-IN" b="0" dirty="0"/>
              <a:t>Output</a:t>
            </a:r>
          </a:p>
        </p:txBody>
      </p:sp>
      <p:sp>
        <p:nvSpPr>
          <p:cNvPr id="4" name="TextBox 3">
            <a:extLst>
              <a:ext uri="{FF2B5EF4-FFF2-40B4-BE49-F238E27FC236}">
                <a16:creationId xmlns:a16="http://schemas.microsoft.com/office/drawing/2014/main" id="{DEE621DE-25A7-EFD5-EFDA-0F7704C26974}"/>
              </a:ext>
            </a:extLst>
          </p:cNvPr>
          <p:cNvSpPr txBox="1"/>
          <p:nvPr/>
        </p:nvSpPr>
        <p:spPr>
          <a:xfrm>
            <a:off x="270150" y="980437"/>
            <a:ext cx="4349787" cy="52197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Delete</a:t>
            </a:r>
            <a:r>
              <a:rPr lang="en-IN" sz="2800" dirty="0">
                <a:latin typeface="Times New Roman" panose="02020603050405020304" pitchFamily="18" charset="0"/>
                <a:cs typeface="Times New Roman" panose="02020603050405020304" pitchFamily="18" charset="0"/>
              </a:rPr>
              <a:t>:</a:t>
            </a:r>
          </a:p>
        </p:txBody>
      </p:sp>
      <p:pic>
        <p:nvPicPr>
          <p:cNvPr id="6" name="Picture 5">
            <a:extLst>
              <a:ext uri="{FF2B5EF4-FFF2-40B4-BE49-F238E27FC236}">
                <a16:creationId xmlns:a16="http://schemas.microsoft.com/office/drawing/2014/main" id="{58A28D92-0DC7-BF33-9713-3D8278FA27DD}"/>
              </a:ext>
            </a:extLst>
          </p:cNvPr>
          <p:cNvPicPr>
            <a:picLocks noChangeAspect="1"/>
          </p:cNvPicPr>
          <p:nvPr/>
        </p:nvPicPr>
        <p:blipFill>
          <a:blip r:embed="rId2"/>
          <a:srcRect l="2954" r="4195"/>
          <a:stretch/>
        </p:blipFill>
        <p:spPr>
          <a:xfrm>
            <a:off x="423847" y="1502407"/>
            <a:ext cx="8101751" cy="4901243"/>
          </a:xfrm>
          <a:prstGeom prst="rect">
            <a:avLst/>
          </a:prstGeom>
        </p:spPr>
      </p:pic>
    </p:spTree>
    <p:extLst>
      <p:ext uri="{BB962C8B-B14F-4D97-AF65-F5344CB8AC3E}">
        <p14:creationId xmlns:p14="http://schemas.microsoft.com/office/powerpoint/2010/main" val="3352210359"/>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356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Project Github Link</a:t>
            </a:r>
          </a:p>
        </p:txBody>
      </p:sp>
      <p:sp>
        <p:nvSpPr>
          <p:cNvPr id="4" name="TextBox 3"/>
          <p:cNvSpPr txBox="1"/>
          <p:nvPr/>
        </p:nvSpPr>
        <p:spPr>
          <a:xfrm>
            <a:off x="611560" y="1412776"/>
            <a:ext cx="7992888" cy="460375"/>
          </a:xfrm>
          <a:prstGeom prst="rect">
            <a:avLst/>
          </a:prstGeom>
          <a:noFill/>
        </p:spPr>
        <p:txBody>
          <a:bodyPr wrap="square" rtlCol="0">
            <a:spAutoFit/>
          </a:bodyPr>
          <a:lstStyle/>
          <a:p>
            <a:pPr algn="just"/>
            <a:r>
              <a:rPr lang="en-US" altLang="en-IN" sz="2400" dirty="0">
                <a:latin typeface="Times New Roman" panose="02020603050405020304" pitchFamily="18" charset="0"/>
                <a:cs typeface="Times New Roman" panose="02020603050405020304" pitchFamily="18" charset="0"/>
              </a:rPr>
              <a:t>Link: </a:t>
            </a:r>
            <a:r>
              <a:rPr lang="en-US" altLang="en-US" sz="2400" dirty="0">
                <a:latin typeface="Times New Roman" panose="02020603050405020304" pitchFamily="18" charset="0"/>
                <a:cs typeface="Times New Roman" panose="02020603050405020304" pitchFamily="18" charset="0"/>
              </a:rPr>
              <a:t>https://github.com/Shiwangikhanna349/BE_G25_5</a:t>
            </a:r>
          </a:p>
        </p:txBody>
      </p:sp>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3"/>
          <p:cNvSpPr txBox="1"/>
          <p:nvPr/>
        </p:nvSpPr>
        <p:spPr>
          <a:xfrm>
            <a:off x="115852" y="105903"/>
            <a:ext cx="54006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Table of Contents</a:t>
            </a:r>
            <a:endParaRPr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1" name="Google Shape;61;p3"/>
          <p:cNvSpPr txBox="1"/>
          <p:nvPr/>
        </p:nvSpPr>
        <p:spPr>
          <a:xfrm>
            <a:off x="464372" y="1185608"/>
            <a:ext cx="6912768" cy="3506470"/>
          </a:xfrm>
          <a:prstGeom prst="rect">
            <a:avLst/>
          </a:prstGeom>
          <a:noFill/>
          <a:ln>
            <a:noFill/>
          </a:ln>
        </p:spPr>
        <p:txBody>
          <a:bodyPr spcFirstLastPara="1" wrap="square" lIns="91425" tIns="45700" rIns="91425" bIns="45700" anchor="t" anchorCtr="0">
            <a:spAutoFit/>
          </a:bodyPr>
          <a:lstStyle/>
          <a:p>
            <a:pPr marL="279400" marR="0" lvl="0" indent="-457200" algn="l" rtl="0">
              <a:lnSpc>
                <a:spcPct val="150000"/>
              </a:lnSpc>
              <a:spcBef>
                <a:spcPts val="0"/>
              </a:spcBef>
              <a:spcAft>
                <a:spcPts val="0"/>
              </a:spcAft>
              <a:buClr>
                <a:schemeClr val="dk1"/>
              </a:buClr>
              <a:buSzPts val="2800"/>
              <a:buFont typeface="+mj-lt"/>
              <a:buAutoNum type="arabicPeriod"/>
            </a:pPr>
            <a:r>
              <a:rPr lang="en-US" sz="24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Introduction</a:t>
            </a:r>
          </a:p>
          <a:p>
            <a:pPr marL="279400" marR="0" lvl="0" indent="-457200" algn="l" rtl="0">
              <a:lnSpc>
                <a:spcPct val="150000"/>
              </a:lnSpc>
              <a:spcBef>
                <a:spcPts val="0"/>
              </a:spcBef>
              <a:spcAft>
                <a:spcPts val="0"/>
              </a:spcAft>
              <a:buClr>
                <a:schemeClr val="dk1"/>
              </a:buClr>
              <a:buSzPts val="2800"/>
              <a:buFont typeface="+mj-lt"/>
              <a:buAutoNum type="arabicPeriod"/>
            </a:pPr>
            <a:r>
              <a:rPr lang="en-US" sz="2400" dirty="0">
                <a:solidFill>
                  <a:schemeClr val="dk1"/>
                </a:solidFill>
                <a:latin typeface="Times New Roman" panose="02020603050405020304"/>
              </a:rPr>
              <a:t>Technical Details</a:t>
            </a:r>
          </a:p>
          <a:p>
            <a:pPr marL="279400" marR="0" lvl="0" indent="-457200" algn="l" rtl="0">
              <a:lnSpc>
                <a:spcPct val="150000"/>
              </a:lnSpc>
              <a:spcBef>
                <a:spcPts val="0"/>
              </a:spcBef>
              <a:spcAft>
                <a:spcPts val="0"/>
              </a:spcAft>
              <a:buClr>
                <a:schemeClr val="dk1"/>
              </a:buClr>
              <a:buSzPts val="2800"/>
              <a:buFont typeface="+mj-lt"/>
              <a:buAutoNum type="arabicPeriod"/>
            </a:pPr>
            <a:r>
              <a:rPr lang="en-US" sz="24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Code Snippets</a:t>
            </a:r>
          </a:p>
          <a:p>
            <a:pPr marL="279400" marR="0" lvl="0" indent="-457200" algn="l" rtl="0">
              <a:lnSpc>
                <a:spcPct val="150000"/>
              </a:lnSpc>
              <a:spcBef>
                <a:spcPts val="0"/>
              </a:spcBef>
              <a:spcAft>
                <a:spcPts val="0"/>
              </a:spcAft>
              <a:buClr>
                <a:schemeClr val="dk1"/>
              </a:buClr>
              <a:buSzPts val="2800"/>
              <a:buFont typeface="+mj-lt"/>
              <a:buAutoNum type="arabicPeriod"/>
            </a:pPr>
            <a:r>
              <a:rPr lang="en-US" sz="2400" dirty="0">
                <a:solidFill>
                  <a:schemeClr val="dk1"/>
                </a:solidFill>
                <a:latin typeface="Times New Roman" panose="02020603050405020304"/>
                <a:cs typeface="Times New Roman" panose="02020603050405020304"/>
                <a:sym typeface="Times New Roman" panose="02020603050405020304"/>
              </a:rPr>
              <a:t>Output</a:t>
            </a:r>
          </a:p>
          <a:p>
            <a:pPr marL="279400" marR="0" lvl="0" indent="-457200" algn="l" rtl="0">
              <a:lnSpc>
                <a:spcPct val="150000"/>
              </a:lnSpc>
              <a:spcBef>
                <a:spcPts val="0"/>
              </a:spcBef>
              <a:spcAft>
                <a:spcPts val="0"/>
              </a:spcAft>
              <a:buClr>
                <a:schemeClr val="dk1"/>
              </a:buClr>
              <a:buSzPts val="2800"/>
              <a:buFont typeface="+mj-lt"/>
              <a:buAutoNum type="arabicPeriod"/>
            </a:pPr>
            <a:r>
              <a:rPr lang="en-US" sz="2400" dirty="0">
                <a:solidFill>
                  <a:schemeClr val="dk1"/>
                </a:solidFill>
                <a:latin typeface="Times New Roman" panose="02020603050405020304"/>
                <a:cs typeface="Times New Roman" panose="02020603050405020304"/>
                <a:sym typeface="Times New Roman" panose="02020603050405020304"/>
              </a:rPr>
              <a:t>Project </a:t>
            </a:r>
            <a:r>
              <a:rPr lang="en-US" sz="2400" dirty="0" err="1">
                <a:solidFill>
                  <a:schemeClr val="dk1"/>
                </a:solidFill>
                <a:latin typeface="Times New Roman" panose="02020603050405020304"/>
                <a:cs typeface="Times New Roman" panose="02020603050405020304"/>
                <a:sym typeface="Times New Roman" panose="02020603050405020304"/>
              </a:rPr>
              <a:t>Github</a:t>
            </a:r>
            <a:r>
              <a:rPr lang="en-US" sz="2400" dirty="0">
                <a:solidFill>
                  <a:schemeClr val="dk1"/>
                </a:solidFill>
                <a:latin typeface="Times New Roman" panose="02020603050405020304"/>
                <a:cs typeface="Times New Roman" panose="02020603050405020304"/>
                <a:sym typeface="Times New Roman" panose="02020603050405020304"/>
              </a:rPr>
              <a:t> Link</a:t>
            </a:r>
            <a:endParaRPr sz="2400" dirty="0">
              <a:solidFill>
                <a:schemeClr val="dk1"/>
              </a:solidFill>
              <a:latin typeface="Times New Roman" panose="02020603050405020304"/>
            </a:endParaRPr>
          </a:p>
          <a:p>
            <a:pPr marL="0" marR="0" lvl="0" indent="0" algn="l" rtl="0">
              <a:lnSpc>
                <a:spcPct val="150000"/>
              </a:lnSpc>
              <a:spcBef>
                <a:spcPts val="0"/>
              </a:spcBef>
              <a:spcAft>
                <a:spcPts val="0"/>
              </a:spcAft>
              <a:buClr>
                <a:schemeClr val="dk1"/>
              </a:buClr>
              <a:buSzPts val="2800"/>
              <a:buFont typeface="+mj-lt"/>
              <a:buNone/>
            </a:pPr>
            <a:endParaRPr sz="28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4"/>
          <p:cNvSpPr txBox="1"/>
          <p:nvPr/>
        </p:nvSpPr>
        <p:spPr>
          <a:xfrm>
            <a:off x="186190" y="105921"/>
            <a:ext cx="54006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Introduction</a:t>
            </a:r>
            <a:endParaRPr b="1" dirty="0"/>
          </a:p>
        </p:txBody>
      </p:sp>
      <p:sp>
        <p:nvSpPr>
          <p:cNvPr id="67" name="Google Shape;67;p4"/>
          <p:cNvSpPr/>
          <p:nvPr/>
        </p:nvSpPr>
        <p:spPr>
          <a:xfrm>
            <a:off x="117363" y="824880"/>
            <a:ext cx="8751334" cy="5909270"/>
          </a:xfrm>
          <a:prstGeom prst="rect">
            <a:avLst/>
          </a:prstGeom>
          <a:noFill/>
          <a:ln>
            <a:noFill/>
          </a:ln>
        </p:spPr>
        <p:txBody>
          <a:bodyPr spcFirstLastPara="1" wrap="square" lIns="91425" tIns="45700" rIns="91425" bIns="45700" anchor="t" anchorCtr="0">
            <a:spAutoFit/>
          </a:bodyPr>
          <a:lstStyle/>
          <a:p>
            <a:pPr algn="just">
              <a:lnSpc>
                <a:spcPct val="150000"/>
              </a:lnSpc>
            </a:pPr>
            <a:r>
              <a:rPr lang="en-US" altLang="en-US" sz="2000" b="1" dirty="0">
                <a:solidFill>
                  <a:schemeClr val="dk1"/>
                </a:solidFill>
                <a:latin typeface="Times New Roman" panose="02020603050405020304" pitchFamily="18" charset="0"/>
                <a:ea typeface="Times New Roman" panose="02020603050405020304"/>
                <a:cs typeface="Times New Roman" panose="02020603050405020304" pitchFamily="18" charset="0"/>
              </a:rPr>
              <a:t>Project Overview:</a:t>
            </a:r>
            <a:r>
              <a:rPr lang="en-US" altLang="en-US" sz="2000" dirty="0">
                <a:solidFill>
                  <a:schemeClr val="dk1"/>
                </a:solidFill>
                <a:latin typeface="Times New Roman" panose="02020603050405020304" pitchFamily="18" charset="0"/>
                <a:ea typeface="Times New Roman" panose="02020603050405020304"/>
                <a:cs typeface="Times New Roman" panose="02020603050405020304" pitchFamily="18" charset="0"/>
              </a:rPr>
              <a:t> </a:t>
            </a:r>
          </a:p>
          <a:p>
            <a:pPr algn="just">
              <a:lnSpc>
                <a:spcPct val="150000"/>
              </a:lnSpc>
            </a:pPr>
            <a:r>
              <a:rPr lang="en-US" altLang="en-US" sz="1600" dirty="0">
                <a:solidFill>
                  <a:schemeClr val="dk1"/>
                </a:solidFill>
                <a:latin typeface="Times New Roman" panose="02020603050405020304" pitchFamily="18" charset="0"/>
                <a:ea typeface="Times New Roman" panose="02020603050405020304"/>
                <a:cs typeface="Times New Roman" panose="02020603050405020304" pitchFamily="18" charset="0"/>
              </a:rPr>
              <a:t>The Blog Management System is a backend project designed to handle CRUD (Create, Read, Update, Delete) operations for managing blog posts efficiently. It provides APIs that allow users to add, edit, delete, and retrieve blog titles and descriptions. The system ensures seamless data handling, making it easy for users to manage their blogs dynamically.</a:t>
            </a:r>
          </a:p>
          <a:p>
            <a:pPr algn="just">
              <a:lnSpc>
                <a:spcPct val="150000"/>
              </a:lnSpc>
            </a:pPr>
            <a:r>
              <a:rPr lang="en-US" altLang="en-US" sz="2000" b="1" dirty="0">
                <a:solidFill>
                  <a:schemeClr val="dk1"/>
                </a:solidFill>
                <a:latin typeface="Times New Roman" panose="02020603050405020304" pitchFamily="18" charset="0"/>
                <a:ea typeface="Times New Roman" panose="02020603050405020304"/>
                <a:cs typeface="Times New Roman" panose="02020603050405020304" pitchFamily="18" charset="0"/>
              </a:rPr>
              <a:t>Purpose:</a:t>
            </a:r>
          </a:p>
          <a:p>
            <a:pPr algn="just">
              <a:lnSpc>
                <a:spcPct val="150000"/>
              </a:lnSpc>
            </a:pPr>
            <a:r>
              <a:rPr lang="en-US" altLang="en-US" sz="1600" dirty="0">
                <a:solidFill>
                  <a:schemeClr val="dk1"/>
                </a:solidFill>
                <a:latin typeface="Times New Roman" panose="02020603050405020304" pitchFamily="18" charset="0"/>
                <a:ea typeface="Times New Roman" panose="02020603050405020304"/>
                <a:cs typeface="Times New Roman" panose="02020603050405020304" pitchFamily="18" charset="0"/>
              </a:rPr>
              <a:t>The purpose of this project is to provide a seamless backend system for managing blog posts with CRUD operations. It enables users to create, update, delete, and retrieve blog titles and descriptions efficiently through well-structured APIs. The system ensures secure and scalable blog management for smooth user experience.</a:t>
            </a:r>
          </a:p>
          <a:p>
            <a:pPr algn="just">
              <a:lnSpc>
                <a:spcPct val="150000"/>
              </a:lnSpc>
            </a:pPr>
            <a:r>
              <a:rPr lang="en-US" altLang="en-US" sz="2000" b="1" dirty="0">
                <a:solidFill>
                  <a:schemeClr val="dk1"/>
                </a:solidFill>
                <a:latin typeface="Times New Roman" panose="02020603050405020304" pitchFamily="18" charset="0"/>
                <a:ea typeface="Times New Roman" panose="02020603050405020304"/>
                <a:cs typeface="Times New Roman" panose="02020603050405020304" pitchFamily="18" charset="0"/>
              </a:rPr>
              <a:t>Key Technologies Used:</a:t>
            </a:r>
          </a:p>
          <a:p>
            <a:pPr marL="342900" indent="-342900" algn="just">
              <a:lnSpc>
                <a:spcPct val="150000"/>
              </a:lnSpc>
              <a:buFont typeface="Arial" panose="020B0604020202020204" pitchFamily="34" charset="0"/>
              <a:buChar char="•"/>
            </a:pPr>
            <a:r>
              <a:rPr lang="en-US" altLang="en-US" sz="1600" dirty="0">
                <a:solidFill>
                  <a:schemeClr val="dk1"/>
                </a:solidFill>
                <a:latin typeface="Times New Roman" panose="02020603050405020304" pitchFamily="18" charset="0"/>
                <a:ea typeface="Times New Roman" panose="02020603050405020304"/>
                <a:cs typeface="Times New Roman" panose="02020603050405020304" pitchFamily="18" charset="0"/>
              </a:rPr>
              <a:t>Frontend: HTML, CSS, JavaScript</a:t>
            </a:r>
          </a:p>
          <a:p>
            <a:pPr marL="342900" indent="-342900" algn="just">
              <a:lnSpc>
                <a:spcPct val="150000"/>
              </a:lnSpc>
              <a:buFont typeface="Arial" panose="020B0604020202020204" pitchFamily="34" charset="0"/>
              <a:buChar char="•"/>
            </a:pPr>
            <a:r>
              <a:rPr lang="en-US" altLang="en-US" sz="1600" dirty="0">
                <a:solidFill>
                  <a:schemeClr val="dk1"/>
                </a:solidFill>
                <a:latin typeface="Times New Roman" panose="02020603050405020304" pitchFamily="18" charset="0"/>
                <a:ea typeface="Times New Roman" panose="02020603050405020304"/>
                <a:cs typeface="Times New Roman" panose="02020603050405020304" pitchFamily="18" charset="0"/>
              </a:rPr>
              <a:t>Backend: Node.js, Express.js, EJS (for server-side templating),  File System (for storing data in JSON format)</a:t>
            </a:r>
          </a:p>
          <a:p>
            <a:pPr marL="342900" indent="-342900" algn="just">
              <a:lnSpc>
                <a:spcPct val="150000"/>
              </a:lnSpc>
              <a:buFont typeface="Arial" panose="020B0604020202020204" pitchFamily="34" charset="0"/>
              <a:buChar char="•"/>
            </a:pPr>
            <a:r>
              <a:rPr lang="en-US" altLang="en-US" sz="1600" dirty="0">
                <a:solidFill>
                  <a:schemeClr val="dk1"/>
                </a:solidFill>
                <a:latin typeface="Times New Roman" panose="02020603050405020304" pitchFamily="18" charset="0"/>
                <a:ea typeface="Times New Roman" panose="02020603050405020304"/>
                <a:cs typeface="Times New Roman" panose="02020603050405020304" pitchFamily="18" charset="0"/>
              </a:rPr>
              <a:t>Communication: Fetch API for data exchange between frontend and backend</a:t>
            </a: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4"/>
          <p:cNvSpPr txBox="1"/>
          <p:nvPr/>
        </p:nvSpPr>
        <p:spPr>
          <a:xfrm>
            <a:off x="186190" y="105921"/>
            <a:ext cx="5400600" cy="5822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Technical Details</a:t>
            </a:r>
            <a:endParaRPr b="1" dirty="0"/>
          </a:p>
        </p:txBody>
      </p:sp>
      <p:sp>
        <p:nvSpPr>
          <p:cNvPr id="67" name="Google Shape;67;p4"/>
          <p:cNvSpPr/>
          <p:nvPr/>
        </p:nvSpPr>
        <p:spPr>
          <a:xfrm>
            <a:off x="186190" y="912248"/>
            <a:ext cx="8957810" cy="5724525"/>
          </a:xfrm>
          <a:prstGeom prst="rect">
            <a:avLst/>
          </a:prstGeom>
          <a:noFill/>
          <a:ln>
            <a:noFill/>
          </a:ln>
        </p:spPr>
        <p:txBody>
          <a:bodyPr spcFirstLastPara="1" wrap="square" lIns="91425" tIns="45700" rIns="91425" bIns="45700" anchor="t" anchorCtr="0">
            <a:noAutofit/>
          </a:bodyPr>
          <a:lstStyle/>
          <a:p>
            <a:pPr algn="just">
              <a:lnSpc>
                <a:spcPct val="150000"/>
              </a:lnSpc>
            </a:pPr>
            <a:r>
              <a:rPr lang="en-US" altLang="en-US" sz="2000" b="1" dirty="0">
                <a:solidFill>
                  <a:schemeClr val="dk1"/>
                </a:solidFill>
                <a:latin typeface="Times New Roman" panose="02020603050405020304" pitchFamily="18" charset="0"/>
                <a:ea typeface="Times New Roman" panose="02020603050405020304"/>
                <a:cs typeface="Times New Roman" panose="02020603050405020304" pitchFamily="18" charset="0"/>
              </a:rPr>
              <a:t>Frontend:</a:t>
            </a:r>
          </a:p>
          <a:p>
            <a:pPr marL="285750" indent="-285750" algn="just">
              <a:lnSpc>
                <a:spcPct val="150000"/>
              </a:lnSpc>
              <a:buFont typeface="Arial" panose="020B0604020202020204" pitchFamily="34" charset="0"/>
              <a:buChar char="•"/>
            </a:pPr>
            <a:r>
              <a:rPr lang="en-US" altLang="en-US" sz="1600" dirty="0">
                <a:solidFill>
                  <a:schemeClr val="dk1"/>
                </a:solidFill>
                <a:latin typeface="Times New Roman" panose="02020603050405020304" pitchFamily="18" charset="0"/>
                <a:ea typeface="Times New Roman" panose="02020603050405020304"/>
                <a:cs typeface="Times New Roman" panose="02020603050405020304" pitchFamily="18" charset="0"/>
              </a:rPr>
              <a:t>HTML &amp; CSS: Creates a simple and user-friendly UI for managing blogs.</a:t>
            </a:r>
          </a:p>
          <a:p>
            <a:pPr marL="285750" indent="-285750" algn="just">
              <a:lnSpc>
                <a:spcPct val="150000"/>
              </a:lnSpc>
              <a:buFont typeface="Arial" panose="020B0604020202020204" pitchFamily="34" charset="0"/>
              <a:buChar char="•"/>
            </a:pPr>
            <a:r>
              <a:rPr lang="en-US" altLang="en-US" sz="1600" dirty="0">
                <a:solidFill>
                  <a:schemeClr val="dk1"/>
                </a:solidFill>
                <a:latin typeface="Times New Roman" panose="02020603050405020304" pitchFamily="18" charset="0"/>
                <a:ea typeface="Times New Roman" panose="02020603050405020304"/>
                <a:cs typeface="Times New Roman" panose="02020603050405020304" pitchFamily="18" charset="0"/>
              </a:rPr>
              <a:t>JavaScript (Fetch API): Sends and receives data from the backend.</a:t>
            </a:r>
          </a:p>
          <a:p>
            <a:pPr marL="285750" indent="-285750" algn="just">
              <a:lnSpc>
                <a:spcPct val="150000"/>
              </a:lnSpc>
              <a:buFont typeface="Arial" panose="020B0604020202020204" pitchFamily="34" charset="0"/>
              <a:buChar char="•"/>
            </a:pPr>
            <a:r>
              <a:rPr lang="en-US" altLang="en-US" sz="1600" dirty="0">
                <a:solidFill>
                  <a:schemeClr val="dk1"/>
                </a:solidFill>
                <a:latin typeface="Times New Roman" panose="02020603050405020304" pitchFamily="18" charset="0"/>
                <a:ea typeface="Times New Roman" panose="02020603050405020304"/>
                <a:cs typeface="Times New Roman" panose="02020603050405020304" pitchFamily="18" charset="0"/>
              </a:rPr>
              <a:t>DOM Manipulation: Updates the blog list dynamically when adding, editing, or deleting posts.</a:t>
            </a:r>
          </a:p>
          <a:p>
            <a:pPr algn="just">
              <a:lnSpc>
                <a:spcPct val="150000"/>
              </a:lnSpc>
            </a:pPr>
            <a:r>
              <a:rPr lang="en-US" altLang="en-US" sz="2000" b="1" dirty="0">
                <a:solidFill>
                  <a:schemeClr val="dk1"/>
                </a:solidFill>
                <a:latin typeface="Times New Roman" panose="02020603050405020304" pitchFamily="18" charset="0"/>
                <a:ea typeface="Times New Roman" panose="02020603050405020304"/>
                <a:cs typeface="Times New Roman" panose="02020603050405020304" pitchFamily="18" charset="0"/>
              </a:rPr>
              <a:t>Backend:</a:t>
            </a:r>
          </a:p>
          <a:p>
            <a:pPr marL="285750" indent="-285750" algn="just">
              <a:lnSpc>
                <a:spcPct val="150000"/>
              </a:lnSpc>
              <a:buFont typeface="Arial" panose="020B0604020202020204" pitchFamily="34" charset="0"/>
              <a:buChar char="•"/>
            </a:pPr>
            <a:r>
              <a:rPr lang="en-US" altLang="en-US" sz="1600" dirty="0">
                <a:solidFill>
                  <a:schemeClr val="dk1"/>
                </a:solidFill>
                <a:latin typeface="Times New Roman" panose="02020603050405020304" pitchFamily="18" charset="0"/>
                <a:ea typeface="Times New Roman" panose="02020603050405020304"/>
                <a:cs typeface="Times New Roman" panose="02020603050405020304" pitchFamily="18" charset="0"/>
              </a:rPr>
              <a:t>Node.js &amp; Express.js: Handles API requests for CRUD operations.</a:t>
            </a:r>
          </a:p>
          <a:p>
            <a:pPr marL="285750" indent="-285750" algn="just">
              <a:lnSpc>
                <a:spcPct val="150000"/>
              </a:lnSpc>
              <a:buFont typeface="Arial" panose="020B0604020202020204" pitchFamily="34" charset="0"/>
              <a:buChar char="•"/>
            </a:pPr>
            <a:r>
              <a:rPr lang="en-US" altLang="en-US" sz="1600" dirty="0">
                <a:solidFill>
                  <a:schemeClr val="dk1"/>
                </a:solidFill>
                <a:latin typeface="Times New Roman" panose="02020603050405020304" pitchFamily="18" charset="0"/>
                <a:ea typeface="Times New Roman" panose="02020603050405020304"/>
                <a:cs typeface="Times New Roman" panose="02020603050405020304" pitchFamily="18" charset="0"/>
              </a:rPr>
              <a:t>EJS (Embedded JavaScript Templates): Generates dynamic HTML pages server-side.</a:t>
            </a:r>
          </a:p>
          <a:p>
            <a:pPr marL="285750" indent="-285750" algn="just">
              <a:lnSpc>
                <a:spcPct val="150000"/>
              </a:lnSpc>
              <a:buFont typeface="Arial" panose="020B0604020202020204" pitchFamily="34" charset="0"/>
              <a:buChar char="•"/>
            </a:pPr>
            <a:r>
              <a:rPr lang="en-US" altLang="en-US" sz="1600" dirty="0">
                <a:solidFill>
                  <a:schemeClr val="dk1"/>
                </a:solidFill>
                <a:latin typeface="Times New Roman" panose="02020603050405020304" pitchFamily="18" charset="0"/>
                <a:ea typeface="Times New Roman" panose="02020603050405020304"/>
                <a:cs typeface="Times New Roman" panose="02020603050405020304" pitchFamily="18" charset="0"/>
              </a:rPr>
              <a:t>File System (fs): Stores blog data in a JSON file instead of a database.</a:t>
            </a:r>
          </a:p>
          <a:p>
            <a:pPr marL="285750" indent="-285750" algn="just">
              <a:lnSpc>
                <a:spcPct val="150000"/>
              </a:lnSpc>
              <a:buFont typeface="Arial" panose="020B0604020202020204" pitchFamily="34" charset="0"/>
              <a:buChar char="•"/>
            </a:pPr>
            <a:r>
              <a:rPr lang="en-US" altLang="en-US" sz="1600" dirty="0">
                <a:solidFill>
                  <a:schemeClr val="dk1"/>
                </a:solidFill>
                <a:latin typeface="Times New Roman" panose="02020603050405020304" pitchFamily="18" charset="0"/>
                <a:ea typeface="Times New Roman" panose="02020603050405020304"/>
                <a:cs typeface="Times New Roman" panose="02020603050405020304" pitchFamily="18" charset="0"/>
              </a:rPr>
              <a:t>JSON File: Maintains structured blog data (array of objects)</a:t>
            </a:r>
          </a:p>
          <a:p>
            <a:pPr algn="just">
              <a:lnSpc>
                <a:spcPct val="150000"/>
              </a:lnSpc>
            </a:pPr>
            <a:r>
              <a:rPr lang="en-US" altLang="en-US" sz="2000" b="1" dirty="0">
                <a:solidFill>
                  <a:schemeClr val="dk1"/>
                </a:solidFill>
                <a:latin typeface="Times New Roman" panose="02020603050405020304" pitchFamily="18" charset="0"/>
                <a:ea typeface="Times New Roman" panose="02020603050405020304"/>
                <a:cs typeface="Times New Roman" panose="02020603050405020304" pitchFamily="18" charset="0"/>
              </a:rPr>
              <a:t>HTTP Requests:</a:t>
            </a:r>
          </a:p>
          <a:p>
            <a:pPr marL="285750" indent="-285750" algn="just">
              <a:lnSpc>
                <a:spcPct val="150000"/>
              </a:lnSpc>
              <a:buFont typeface="Arial" panose="020B0604020202020204" pitchFamily="34" charset="0"/>
              <a:buChar char="•"/>
            </a:pPr>
            <a:r>
              <a:rPr lang="en-US" altLang="en-US" sz="1600" dirty="0">
                <a:solidFill>
                  <a:schemeClr val="dk1"/>
                </a:solidFill>
                <a:latin typeface="Times New Roman" panose="02020603050405020304" pitchFamily="18" charset="0"/>
                <a:ea typeface="Times New Roman" panose="02020603050405020304"/>
                <a:cs typeface="Times New Roman" panose="02020603050405020304" pitchFamily="18" charset="0"/>
              </a:rPr>
              <a:t>POST: Adds a new blog post (title &amp; description).</a:t>
            </a:r>
          </a:p>
          <a:p>
            <a:pPr marL="285750" indent="-285750" algn="just">
              <a:lnSpc>
                <a:spcPct val="150000"/>
              </a:lnSpc>
              <a:buFont typeface="Arial" panose="020B0604020202020204" pitchFamily="34" charset="0"/>
              <a:buChar char="•"/>
            </a:pPr>
            <a:r>
              <a:rPr lang="en-US" altLang="en-US" sz="1600" dirty="0">
                <a:solidFill>
                  <a:schemeClr val="dk1"/>
                </a:solidFill>
                <a:latin typeface="Times New Roman" panose="02020603050405020304" pitchFamily="18" charset="0"/>
                <a:ea typeface="Times New Roman" panose="02020603050405020304"/>
                <a:cs typeface="Times New Roman" panose="02020603050405020304" pitchFamily="18" charset="0"/>
              </a:rPr>
              <a:t>GET: Retrieves all blog posts or a specific one.</a:t>
            </a:r>
          </a:p>
          <a:p>
            <a:pPr marL="285750" indent="-285750" algn="just">
              <a:lnSpc>
                <a:spcPct val="150000"/>
              </a:lnSpc>
              <a:buFont typeface="Arial" panose="020B0604020202020204" pitchFamily="34" charset="0"/>
              <a:buChar char="•"/>
            </a:pPr>
            <a:r>
              <a:rPr lang="en-US" altLang="en-US" sz="1600" dirty="0">
                <a:solidFill>
                  <a:schemeClr val="dk1"/>
                </a:solidFill>
                <a:latin typeface="Times New Roman" panose="02020603050405020304" pitchFamily="18" charset="0"/>
                <a:ea typeface="Times New Roman" panose="02020603050405020304"/>
                <a:cs typeface="Times New Roman" panose="02020603050405020304" pitchFamily="18" charset="0"/>
              </a:rPr>
              <a:t>PUT: Updates an existing blog post.</a:t>
            </a:r>
          </a:p>
          <a:p>
            <a:pPr marL="285750" indent="-285750" algn="just">
              <a:lnSpc>
                <a:spcPct val="150000"/>
              </a:lnSpc>
              <a:buFont typeface="Arial" panose="020B0604020202020204" pitchFamily="34" charset="0"/>
              <a:buChar char="•"/>
            </a:pPr>
            <a:r>
              <a:rPr lang="en-US" altLang="en-US" sz="1600" dirty="0">
                <a:solidFill>
                  <a:schemeClr val="dk1"/>
                </a:solidFill>
                <a:latin typeface="Times New Roman" panose="02020603050405020304" pitchFamily="18" charset="0"/>
                <a:ea typeface="Times New Roman" panose="02020603050405020304"/>
                <a:cs typeface="Times New Roman" panose="02020603050405020304" pitchFamily="18" charset="0"/>
              </a:rPr>
              <a:t>DELETE: Deletes a blog post from the JSON file</a:t>
            </a: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608965" y="207010"/>
            <a:ext cx="3723640" cy="509905"/>
          </a:xfrm>
          <a:prstGeom prst="rect">
            <a:avLst/>
          </a:prstGeom>
          <a:noFill/>
        </p:spPr>
        <p:txBody>
          <a:bodyPr wrap="square" rtlCol="0">
            <a:noAutofit/>
          </a:bodyPr>
          <a:lstStyle/>
          <a:p>
            <a:r>
              <a:rPr lang="en-US" sz="3200">
                <a:latin typeface="Times New Roman" panose="02020603050405020304" pitchFamily="18" charset="0"/>
                <a:cs typeface="Times New Roman" panose="02020603050405020304" pitchFamily="18" charset="0"/>
              </a:rPr>
              <a:t>Code Snippets</a:t>
            </a:r>
          </a:p>
        </p:txBody>
      </p:sp>
      <p:sp>
        <p:nvSpPr>
          <p:cNvPr id="4" name="Text Box 3"/>
          <p:cNvSpPr txBox="1"/>
          <p:nvPr/>
        </p:nvSpPr>
        <p:spPr>
          <a:xfrm>
            <a:off x="838200" y="1465580"/>
            <a:ext cx="7309485" cy="4445635"/>
          </a:xfrm>
          <a:prstGeom prst="rect">
            <a:avLst/>
          </a:prstGeom>
          <a:noFill/>
        </p:spPr>
        <p:txBody>
          <a:bodyPr wrap="square" rtlCol="0">
            <a:noAutofit/>
          </a:bodyPr>
          <a:lstStyle/>
          <a:p>
            <a:pPr marL="0" indent="0" algn="just">
              <a:buFont typeface="Arial" panose="020B0604020202020204" pitchFamily="34" charset="0"/>
              <a:buNone/>
            </a:pPr>
            <a:endParaRPr lang="en-US" sz="24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E72C8F3-1DC3-B7D3-AAC6-2F2AF4EEA651}"/>
              </a:ext>
            </a:extLst>
          </p:cNvPr>
          <p:cNvPicPr>
            <a:picLocks noChangeAspect="1"/>
          </p:cNvPicPr>
          <p:nvPr/>
        </p:nvPicPr>
        <p:blipFill>
          <a:blip r:embed="rId2"/>
          <a:srcRect l="20063" t="4872" r="9167" b="29661"/>
          <a:stretch/>
        </p:blipFill>
        <p:spPr>
          <a:xfrm>
            <a:off x="294253" y="1396180"/>
            <a:ext cx="8555493" cy="4445635"/>
          </a:xfrm>
          <a:prstGeom prst="rect">
            <a:avLst/>
          </a:prstGeom>
        </p:spPr>
      </p:pic>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608965" y="207010"/>
            <a:ext cx="3723640" cy="509905"/>
          </a:xfrm>
          <a:prstGeom prst="rect">
            <a:avLst/>
          </a:prstGeom>
          <a:noFill/>
        </p:spPr>
        <p:txBody>
          <a:bodyPr wrap="square" rtlCol="0">
            <a:noAutofit/>
          </a:bodyPr>
          <a:lstStyle/>
          <a:p>
            <a:r>
              <a:rPr lang="en-US" sz="3200">
                <a:latin typeface="Times New Roman" panose="02020603050405020304" pitchFamily="18" charset="0"/>
                <a:cs typeface="Times New Roman" panose="02020603050405020304" pitchFamily="18" charset="0"/>
              </a:rPr>
              <a:t>Code Snippets</a:t>
            </a:r>
          </a:p>
        </p:txBody>
      </p:sp>
      <p:sp>
        <p:nvSpPr>
          <p:cNvPr id="4" name="Text Box 3"/>
          <p:cNvSpPr txBox="1"/>
          <p:nvPr/>
        </p:nvSpPr>
        <p:spPr>
          <a:xfrm>
            <a:off x="838200" y="1465580"/>
            <a:ext cx="7309485" cy="4445635"/>
          </a:xfrm>
          <a:prstGeom prst="rect">
            <a:avLst/>
          </a:prstGeom>
          <a:noFill/>
        </p:spPr>
        <p:txBody>
          <a:bodyPr wrap="square" rtlCol="0">
            <a:noAutofit/>
          </a:bodyPr>
          <a:lstStyle/>
          <a:p>
            <a:pPr marL="0" indent="0" algn="just">
              <a:buFont typeface="Arial" panose="020B0604020202020204" pitchFamily="34" charset="0"/>
              <a:buNone/>
            </a:pPr>
            <a:endParaRPr lang="en-US" sz="240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9FA982F-1DF8-7568-6D5A-4BA1D86E12DE}"/>
              </a:ext>
            </a:extLst>
          </p:cNvPr>
          <p:cNvPicPr>
            <a:picLocks noChangeAspect="1"/>
          </p:cNvPicPr>
          <p:nvPr/>
        </p:nvPicPr>
        <p:blipFill>
          <a:blip r:embed="rId2"/>
          <a:srcRect l="16236" t="8509" r="13226" b="10327"/>
          <a:stretch/>
        </p:blipFill>
        <p:spPr>
          <a:xfrm>
            <a:off x="425892" y="1141842"/>
            <a:ext cx="7879908" cy="5093110"/>
          </a:xfrm>
          <a:prstGeom prst="rect">
            <a:avLst/>
          </a:prstGeom>
        </p:spPr>
      </p:pic>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9045" y="113164"/>
            <a:ext cx="5400600" cy="58356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Output</a:t>
            </a:r>
          </a:p>
        </p:txBody>
      </p:sp>
      <p:pic>
        <p:nvPicPr>
          <p:cNvPr id="6" name="Picture 5">
            <a:extLst>
              <a:ext uri="{FF2B5EF4-FFF2-40B4-BE49-F238E27FC236}">
                <a16:creationId xmlns:a16="http://schemas.microsoft.com/office/drawing/2014/main" id="{23051AE2-37C3-06F1-4779-B823A45F260A}"/>
              </a:ext>
            </a:extLst>
          </p:cNvPr>
          <p:cNvPicPr>
            <a:picLocks noChangeAspect="1"/>
          </p:cNvPicPr>
          <p:nvPr/>
        </p:nvPicPr>
        <p:blipFill>
          <a:blip r:embed="rId2"/>
          <a:srcRect l="3442" r="4193"/>
          <a:stretch/>
        </p:blipFill>
        <p:spPr>
          <a:xfrm>
            <a:off x="349045" y="1145958"/>
            <a:ext cx="8445910" cy="5136356"/>
          </a:xfrm>
          <a:prstGeom prst="rect">
            <a:avLst/>
          </a:prstGeom>
        </p:spPr>
      </p:pic>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549D0E-9078-4101-8B31-281989FD5E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379885-CC61-8FA6-F225-4D0215C97072}"/>
              </a:ext>
            </a:extLst>
          </p:cNvPr>
          <p:cNvSpPr>
            <a:spLocks noGrp="1"/>
          </p:cNvSpPr>
          <p:nvPr>
            <p:ph type="ctrTitle"/>
          </p:nvPr>
        </p:nvSpPr>
        <p:spPr>
          <a:xfrm>
            <a:off x="-1769807" y="-98322"/>
            <a:ext cx="5486400" cy="914400"/>
          </a:xfrm>
        </p:spPr>
        <p:txBody>
          <a:bodyPr/>
          <a:lstStyle/>
          <a:p>
            <a:r>
              <a:rPr lang="en-IN" b="0" dirty="0"/>
              <a:t>Output</a:t>
            </a:r>
          </a:p>
        </p:txBody>
      </p:sp>
      <p:sp>
        <p:nvSpPr>
          <p:cNvPr id="4" name="TextBox 3">
            <a:extLst>
              <a:ext uri="{FF2B5EF4-FFF2-40B4-BE49-F238E27FC236}">
                <a16:creationId xmlns:a16="http://schemas.microsoft.com/office/drawing/2014/main" id="{456655B2-BF4B-9CD1-FADD-EB78EB24A236}"/>
              </a:ext>
            </a:extLst>
          </p:cNvPr>
          <p:cNvSpPr txBox="1"/>
          <p:nvPr/>
        </p:nvSpPr>
        <p:spPr>
          <a:xfrm>
            <a:off x="270150" y="980437"/>
            <a:ext cx="4349787" cy="52197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Add</a:t>
            </a:r>
            <a:r>
              <a:rPr lang="en-IN" sz="2800"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C3EEA001-3430-BFD5-101D-F2DC8D78B000}"/>
              </a:ext>
            </a:extLst>
          </p:cNvPr>
          <p:cNvPicPr>
            <a:picLocks noChangeAspect="1"/>
          </p:cNvPicPr>
          <p:nvPr/>
        </p:nvPicPr>
        <p:blipFill>
          <a:blip r:embed="rId2"/>
          <a:srcRect l="2954" r="2954" b="5292"/>
          <a:stretch/>
        </p:blipFill>
        <p:spPr>
          <a:xfrm>
            <a:off x="239429" y="1502407"/>
            <a:ext cx="8603700" cy="4868896"/>
          </a:xfrm>
          <a:prstGeom prst="rect">
            <a:avLst/>
          </a:prstGeom>
        </p:spPr>
      </p:pic>
    </p:spTree>
    <p:extLst>
      <p:ext uri="{BB962C8B-B14F-4D97-AF65-F5344CB8AC3E}">
        <p14:creationId xmlns:p14="http://schemas.microsoft.com/office/powerpoint/2010/main" val="1637880486"/>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0150" y="113164"/>
            <a:ext cx="5400600" cy="58356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Output</a:t>
            </a:r>
          </a:p>
        </p:txBody>
      </p:sp>
      <p:sp>
        <p:nvSpPr>
          <p:cNvPr id="3" name="TextBox 2"/>
          <p:cNvSpPr txBox="1"/>
          <p:nvPr/>
        </p:nvSpPr>
        <p:spPr>
          <a:xfrm>
            <a:off x="270150" y="980437"/>
            <a:ext cx="4349787" cy="52197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Edit</a:t>
            </a:r>
            <a:r>
              <a:rPr lang="en-IN" sz="2800" dirty="0">
                <a:latin typeface="Times New Roman" panose="02020603050405020304" pitchFamily="18" charset="0"/>
                <a:cs typeface="Times New Roman" panose="02020603050405020304" pitchFamily="18" charset="0"/>
              </a:rPr>
              <a:t>:</a:t>
            </a:r>
          </a:p>
        </p:txBody>
      </p:sp>
      <p:pic>
        <p:nvPicPr>
          <p:cNvPr id="6" name="Picture 5">
            <a:extLst>
              <a:ext uri="{FF2B5EF4-FFF2-40B4-BE49-F238E27FC236}">
                <a16:creationId xmlns:a16="http://schemas.microsoft.com/office/drawing/2014/main" id="{11A9D856-0B38-5C92-6BA6-2582557A37F6}"/>
              </a:ext>
            </a:extLst>
          </p:cNvPr>
          <p:cNvPicPr>
            <a:picLocks noChangeAspect="1"/>
          </p:cNvPicPr>
          <p:nvPr/>
        </p:nvPicPr>
        <p:blipFill>
          <a:blip r:embed="rId2"/>
          <a:srcRect l="2954" r="2954" b="8413"/>
          <a:stretch/>
        </p:blipFill>
        <p:spPr>
          <a:xfrm>
            <a:off x="201324" y="1638631"/>
            <a:ext cx="8603700" cy="4704236"/>
          </a:xfrm>
          <a:prstGeom prst="rect">
            <a:avLst/>
          </a:prstGeom>
        </p:spPr>
      </p:pic>
    </p:spTree>
  </p:cSld>
  <p:clrMapOvr>
    <a:masterClrMapping/>
  </p:clrMapOvr>
  <p:transition advTm="4000">
    <p:cut/>
  </p:transition>
</p:sld>
</file>

<file path=ppt/theme/theme1.xml><?xml version="1.0" encoding="utf-8"?>
<a:theme xmlns:a="http://schemas.openxmlformats.org/drawingml/2006/main" name="Bubble Sort">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491</Words>
  <Application>Microsoft Office PowerPoint</Application>
  <PresentationFormat>On-screen Show (4:3)</PresentationFormat>
  <Paragraphs>55</Paragraphs>
  <Slides>11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Times New Roman</vt:lpstr>
      <vt:lpstr>Arial</vt:lpstr>
      <vt:lpstr>Calibri</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vt:lpstr>
      <vt:lpstr>PowerPoint Presentation</vt:lpstr>
      <vt:lpstr>Output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Sahira Arora</cp:lastModifiedBy>
  <cp:revision>222</cp:revision>
  <dcterms:created xsi:type="dcterms:W3CDTF">2022-12-12T14:14:00Z</dcterms:created>
  <dcterms:modified xsi:type="dcterms:W3CDTF">2025-03-05T15:53:42Z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BB042F5FF1934CDFBA296BDD21F153AF_13</vt:lpwstr>
  </property>
  <property fmtid="{D5CDD505-2E9C-101B-9397-08002B2CF9AE}" pid="3" name="KSOProductBuildVer">
    <vt:lpwstr>1033-12.2.0.19307</vt:lpwstr>
  </property>
</Properties>
</file>