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4" r:id="rId6"/>
    <p:sldId id="260" r:id="rId7"/>
    <p:sldId id="263" r:id="rId8"/>
    <p:sldId id="265" r:id="rId9"/>
    <p:sldId id="271" r:id="rId10"/>
    <p:sldId id="266" r:id="rId11"/>
    <p:sldId id="272" r:id="rId12"/>
    <p:sldId id="273" r:id="rId13"/>
    <p:sldId id="269" r:id="rId14"/>
    <p:sldId id="270" r:id="rId15"/>
    <p:sldId id="268" r:id="rId16"/>
    <p:sldId id="267" r:id="rId17"/>
    <p:sldId id="26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wani Nagare" userId="2534c1feeb14f0bb" providerId="LiveId" clId="{D233B2CD-46F2-4453-853C-5216EA35B0D5}"/>
    <pc:docChg chg="custSel modSld">
      <pc:chgData name="Shiwani Nagare" userId="2534c1feeb14f0bb" providerId="LiveId" clId="{D233B2CD-46F2-4453-853C-5216EA35B0D5}" dt="2025-08-13T04:39:50.245" v="121" actId="27636"/>
      <pc:docMkLst>
        <pc:docMk/>
      </pc:docMkLst>
      <pc:sldChg chg="modSp mod">
        <pc:chgData name="Shiwani Nagare" userId="2534c1feeb14f0bb" providerId="LiveId" clId="{D233B2CD-46F2-4453-853C-5216EA35B0D5}" dt="2025-08-13T04:39:50.245" v="121" actId="27636"/>
        <pc:sldMkLst>
          <pc:docMk/>
          <pc:sldMk cId="2369281495" sldId="256"/>
        </pc:sldMkLst>
        <pc:spChg chg="mod">
          <ac:chgData name="Shiwani Nagare" userId="2534c1feeb14f0bb" providerId="LiveId" clId="{D233B2CD-46F2-4453-853C-5216EA35B0D5}" dt="2025-08-13T04:39:50.245" v="121" actId="27636"/>
          <ac:spMkLst>
            <pc:docMk/>
            <pc:sldMk cId="2369281495" sldId="256"/>
            <ac:spMk id="2" creationId="{00000000-0000-0000-0000-000000000000}"/>
          </ac:spMkLst>
        </pc:spChg>
        <pc:spChg chg="mod">
          <ac:chgData name="Shiwani Nagare" userId="2534c1feeb14f0bb" providerId="LiveId" clId="{D233B2CD-46F2-4453-853C-5216EA35B0D5}" dt="2025-08-13T04:38:55.336" v="114" actId="20577"/>
          <ac:spMkLst>
            <pc:docMk/>
            <pc:sldMk cId="2369281495"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45423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63482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9170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8685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49680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75961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8/13/2025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0521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906295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3402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8603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45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699718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3449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8177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316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657956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954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8/13/2025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8977941"/>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929" y="2136710"/>
            <a:ext cx="10376402" cy="2062066"/>
          </a:xfrm>
        </p:spPr>
        <p:txBody>
          <a:bodyPr>
            <a:normAutofit/>
          </a:bodyPr>
          <a:lstStyle/>
          <a:p>
            <a:pPr algn="ctr"/>
            <a:r>
              <a:rPr lang="en-IN" dirty="0"/>
              <a:t>Crowd Funding Project Presentation</a:t>
            </a:r>
          </a:p>
        </p:txBody>
      </p:sp>
      <p:sp>
        <p:nvSpPr>
          <p:cNvPr id="3" name="Subtitle 2"/>
          <p:cNvSpPr>
            <a:spLocks noGrp="1"/>
          </p:cNvSpPr>
          <p:nvPr>
            <p:ph type="subTitle" idx="1"/>
          </p:nvPr>
        </p:nvSpPr>
        <p:spPr>
          <a:xfrm>
            <a:off x="1062929" y="2664821"/>
            <a:ext cx="9126099" cy="3958047"/>
          </a:xfrm>
        </p:spPr>
        <p:txBody>
          <a:bodyPr>
            <a:normAutofit/>
          </a:bodyPr>
          <a:lstStyle/>
          <a:p>
            <a:pPr algn="l"/>
            <a:endParaRPr lang="en-IN" dirty="0"/>
          </a:p>
          <a:p>
            <a:pPr algn="l"/>
            <a:endParaRPr lang="en-IN" dirty="0"/>
          </a:p>
          <a:p>
            <a:pPr algn="l"/>
            <a:endParaRPr lang="en-IN" dirty="0"/>
          </a:p>
          <a:p>
            <a:pPr algn="l"/>
            <a:endParaRPr lang="en-IN" dirty="0"/>
          </a:p>
          <a:p>
            <a:pPr algn="l"/>
            <a:endParaRPr lang="en-IN" dirty="0"/>
          </a:p>
          <a:p>
            <a:pPr algn="l"/>
            <a:endParaRPr lang="en-IN" dirty="0"/>
          </a:p>
        </p:txBody>
      </p:sp>
    </p:spTree>
    <p:extLst>
      <p:ext uri="{BB962C8B-B14F-4D97-AF65-F5344CB8AC3E}">
        <p14:creationId xmlns:p14="http://schemas.microsoft.com/office/powerpoint/2010/main" val="2369281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208" y="0"/>
            <a:ext cx="10713477" cy="871405"/>
          </a:xfrm>
        </p:spPr>
        <p:txBody>
          <a:bodyPr/>
          <a:lstStyle/>
          <a:p>
            <a:r>
              <a:rPr lang="en-IN" dirty="0"/>
              <a:t>Power BI Dashboard</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556957" y="770709"/>
            <a:ext cx="10701454" cy="5982788"/>
          </a:xfrm>
          <a:prstGeom prst="rect">
            <a:avLst/>
          </a:prstGeom>
        </p:spPr>
      </p:pic>
    </p:spTree>
    <p:extLst>
      <p:ext uri="{BB962C8B-B14F-4D97-AF65-F5344CB8AC3E}">
        <p14:creationId xmlns:p14="http://schemas.microsoft.com/office/powerpoint/2010/main" val="129466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16470" y="261258"/>
            <a:ext cx="11157221" cy="6256706"/>
          </a:xfrm>
          <a:prstGeom prst="rect">
            <a:avLst/>
          </a:prstGeom>
        </p:spPr>
      </p:pic>
    </p:spTree>
    <p:extLst>
      <p:ext uri="{BB962C8B-B14F-4D97-AF65-F5344CB8AC3E}">
        <p14:creationId xmlns:p14="http://schemas.microsoft.com/office/powerpoint/2010/main" val="280818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28258" y="274320"/>
            <a:ext cx="11084621" cy="6274100"/>
          </a:xfrm>
          <a:prstGeom prst="rect">
            <a:avLst/>
          </a:prstGeom>
        </p:spPr>
      </p:pic>
    </p:spTree>
    <p:extLst>
      <p:ext uri="{BB962C8B-B14F-4D97-AF65-F5344CB8AC3E}">
        <p14:creationId xmlns:p14="http://schemas.microsoft.com/office/powerpoint/2010/main" val="54016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104503"/>
            <a:ext cx="10353762" cy="862149"/>
          </a:xfrm>
        </p:spPr>
        <p:txBody>
          <a:bodyPr/>
          <a:lstStyle/>
          <a:p>
            <a:r>
              <a:rPr lang="en-IN" dirty="0"/>
              <a:t>SQL Queries </a:t>
            </a:r>
          </a:p>
        </p:txBody>
      </p:sp>
      <p:pic>
        <p:nvPicPr>
          <p:cNvPr id="4" name="Content Placeholder 3"/>
          <p:cNvPicPr>
            <a:picLocks noGrp="1" noChangeAspect="1"/>
          </p:cNvPicPr>
          <p:nvPr>
            <p:ph idx="1"/>
          </p:nvPr>
        </p:nvPicPr>
        <p:blipFill>
          <a:blip r:embed="rId2"/>
          <a:stretch>
            <a:fillRect/>
          </a:stretch>
        </p:blipFill>
        <p:spPr>
          <a:xfrm>
            <a:off x="130627" y="966652"/>
            <a:ext cx="6257109" cy="5742411"/>
          </a:xfrm>
          <a:prstGeom prst="rect">
            <a:avLst/>
          </a:prstGeom>
        </p:spPr>
      </p:pic>
      <p:pic>
        <p:nvPicPr>
          <p:cNvPr id="5" name="Picture 4"/>
          <p:cNvPicPr>
            <a:picLocks noChangeAspect="1"/>
          </p:cNvPicPr>
          <p:nvPr/>
        </p:nvPicPr>
        <p:blipFill>
          <a:blip r:embed="rId3"/>
          <a:stretch>
            <a:fillRect/>
          </a:stretch>
        </p:blipFill>
        <p:spPr>
          <a:xfrm>
            <a:off x="6613491" y="966652"/>
            <a:ext cx="5378212" cy="5690583"/>
          </a:xfrm>
          <a:prstGeom prst="rect">
            <a:avLst/>
          </a:prstGeom>
        </p:spPr>
      </p:pic>
    </p:spTree>
    <p:extLst>
      <p:ext uri="{BB962C8B-B14F-4D97-AF65-F5344CB8AC3E}">
        <p14:creationId xmlns:p14="http://schemas.microsoft.com/office/powerpoint/2010/main" val="2471445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endParaRPr lang="en-IN" dirty="0"/>
          </a:p>
        </p:txBody>
      </p:sp>
      <p:pic>
        <p:nvPicPr>
          <p:cNvPr id="4" name="Picture 3"/>
          <p:cNvPicPr>
            <a:picLocks noChangeAspect="1"/>
          </p:cNvPicPr>
          <p:nvPr/>
        </p:nvPicPr>
        <p:blipFill>
          <a:blip r:embed="rId2"/>
          <a:stretch>
            <a:fillRect/>
          </a:stretch>
        </p:blipFill>
        <p:spPr>
          <a:xfrm>
            <a:off x="0" y="0"/>
            <a:ext cx="7828733" cy="3721659"/>
          </a:xfrm>
          <a:prstGeom prst="rect">
            <a:avLst/>
          </a:prstGeom>
        </p:spPr>
      </p:pic>
      <p:pic>
        <p:nvPicPr>
          <p:cNvPr id="6" name="Picture 5"/>
          <p:cNvPicPr>
            <a:picLocks noChangeAspect="1"/>
          </p:cNvPicPr>
          <p:nvPr/>
        </p:nvPicPr>
        <p:blipFill>
          <a:blip r:embed="rId3"/>
          <a:stretch>
            <a:fillRect/>
          </a:stretch>
        </p:blipFill>
        <p:spPr>
          <a:xfrm>
            <a:off x="6407247" y="2545520"/>
            <a:ext cx="5722277" cy="4224015"/>
          </a:xfrm>
          <a:prstGeom prst="rect">
            <a:avLst/>
          </a:prstGeom>
        </p:spPr>
      </p:pic>
      <p:sp>
        <p:nvSpPr>
          <p:cNvPr id="7" name="TextBox 6"/>
          <p:cNvSpPr txBox="1"/>
          <p:nvPr/>
        </p:nvSpPr>
        <p:spPr>
          <a:xfrm>
            <a:off x="8464733" y="609600"/>
            <a:ext cx="3449362" cy="1077218"/>
          </a:xfrm>
          <a:prstGeom prst="rect">
            <a:avLst/>
          </a:prstGeom>
          <a:noFill/>
        </p:spPr>
        <p:txBody>
          <a:bodyPr wrap="square" rtlCol="0">
            <a:spAutoFit/>
          </a:bodyPr>
          <a:lstStyle/>
          <a:p>
            <a:r>
              <a:rPr lang="en-IN" sz="3200" b="1" dirty="0">
                <a:latin typeface="Arial" panose="020B0604020202020204" pitchFamily="34" charset="0"/>
                <a:cs typeface="Arial" panose="020B0604020202020204" pitchFamily="34" charset="0"/>
              </a:rPr>
              <a:t>SQL QUERIES</a:t>
            </a:r>
          </a:p>
          <a:p>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0396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149" y="374470"/>
            <a:ext cx="11163053" cy="971006"/>
          </a:xfrm>
        </p:spPr>
        <p:txBody>
          <a:bodyPr/>
          <a:lstStyle/>
          <a:p>
            <a:r>
              <a:rPr lang="en-IN" dirty="0">
                <a:latin typeface="Arial" panose="020B0604020202020204" pitchFamily="34" charset="0"/>
                <a:cs typeface="Arial" panose="020B0604020202020204" pitchFamily="34" charset="0"/>
              </a:rPr>
              <a:t>CHALLENGES FACED AND POTENTIAL SOLUTIONS</a:t>
            </a:r>
          </a:p>
        </p:txBody>
      </p:sp>
      <p:sp>
        <p:nvSpPr>
          <p:cNvPr id="3" name="Content Placeholder 2"/>
          <p:cNvSpPr>
            <a:spLocks noGrp="1"/>
          </p:cNvSpPr>
          <p:nvPr>
            <p:ph idx="1"/>
          </p:nvPr>
        </p:nvSpPr>
        <p:spPr>
          <a:xfrm>
            <a:off x="743976" y="1730304"/>
            <a:ext cx="10928225" cy="3912850"/>
          </a:xfrm>
        </p:spPr>
        <p:txBody>
          <a:bodyPr>
            <a:normAutofit/>
          </a:bodyPr>
          <a:lstStyle/>
          <a:p>
            <a:r>
              <a:rPr lang="en-IN" sz="2400" dirty="0">
                <a:latin typeface="Arial" panose="020B0604020202020204" pitchFamily="34" charset="0"/>
                <a:cs typeface="Arial" panose="020B0604020202020204" pitchFamily="34" charset="0"/>
              </a:rPr>
              <a:t>While data cleaning in Power Query Editor we faced 72 name errors and replaced the errors with null values.</a:t>
            </a:r>
          </a:p>
          <a:p>
            <a:r>
              <a:rPr lang="en-IN" sz="2400" dirty="0">
                <a:latin typeface="Arial" panose="020B0604020202020204" pitchFamily="34" charset="0"/>
                <a:cs typeface="Arial" panose="020B0604020202020204" pitchFamily="34" charset="0"/>
              </a:rPr>
              <a:t>While visualization in Power BI, showing the highest value was a challenge. However, we resolved this challenge by applying DAX iterator function along with conditional formatting.</a:t>
            </a:r>
          </a:p>
          <a:p>
            <a:r>
              <a:rPr lang="en-IN" sz="2400" dirty="0">
                <a:latin typeface="Arial" panose="020B0604020202020204" pitchFamily="34" charset="0"/>
                <a:cs typeface="Arial" panose="020B0604020202020204" pitchFamily="34" charset="0"/>
              </a:rPr>
              <a:t>Importing large records table in SQL was bit challenging due to connectivity issues.</a:t>
            </a: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3353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2538" y="0"/>
            <a:ext cx="10353761" cy="1326321"/>
          </a:xfrm>
        </p:spPr>
        <p:txBody>
          <a:bodyPr>
            <a:normAutofit/>
          </a:bodyPr>
          <a:lstStyle/>
          <a:p>
            <a:r>
              <a:rPr lang="en-IN" sz="3200" dirty="0">
                <a:latin typeface="Arial" panose="020B0604020202020204" pitchFamily="34" charset="0"/>
                <a:cs typeface="Arial" panose="020B0604020202020204" pitchFamily="34" charset="0"/>
              </a:rPr>
              <a:t>BUSINESS STRATEGIES AND RECOMMENDATIONS</a:t>
            </a:r>
          </a:p>
        </p:txBody>
      </p:sp>
      <p:sp>
        <p:nvSpPr>
          <p:cNvPr id="3" name="Content Placeholder 2"/>
          <p:cNvSpPr>
            <a:spLocks noGrp="1"/>
          </p:cNvSpPr>
          <p:nvPr>
            <p:ph idx="1"/>
          </p:nvPr>
        </p:nvSpPr>
        <p:spPr>
          <a:xfrm>
            <a:off x="652538" y="1071155"/>
            <a:ext cx="10972800" cy="5786846"/>
          </a:xfrm>
        </p:spPr>
        <p:txBody>
          <a:bodyPr>
            <a:normAutofit fontScale="92500" lnSpcReduction="10000"/>
          </a:bodyPr>
          <a:lstStyle/>
          <a:p>
            <a:pPr>
              <a:buFont typeface="Wingdings" panose="05000000000000000000" pitchFamily="2" charset="2"/>
              <a:buChar char="Ø"/>
            </a:pPr>
            <a:r>
              <a:rPr lang="en-IN" b="1" dirty="0">
                <a:latin typeface="Arial" panose="020B0604020202020204" pitchFamily="34" charset="0"/>
                <a:cs typeface="Arial" panose="020B0604020202020204" pitchFamily="34" charset="0"/>
              </a:rPr>
              <a:t>Focus on Key Categories</a:t>
            </a:r>
            <a:r>
              <a:rPr lang="en-IN" dirty="0">
                <a:latin typeface="Arial" panose="020B0604020202020204" pitchFamily="34" charset="0"/>
                <a:cs typeface="Arial" panose="020B0604020202020204" pitchFamily="34" charset="0"/>
              </a:rPr>
              <a:t>: It is observed that product categories like </a:t>
            </a:r>
            <a:r>
              <a:rPr lang="en-IN" b="1" dirty="0">
                <a:latin typeface="Arial" panose="020B0604020202020204" pitchFamily="34" charset="0"/>
                <a:cs typeface="Arial" panose="020B0604020202020204" pitchFamily="34" charset="0"/>
              </a:rPr>
              <a:t>Product design, Video games, Technology</a:t>
            </a:r>
            <a:r>
              <a:rPr lang="en-IN" dirty="0">
                <a:latin typeface="Arial" panose="020B0604020202020204" pitchFamily="34" charset="0"/>
                <a:cs typeface="Arial" panose="020B0604020202020204" pitchFamily="34" charset="0"/>
              </a:rPr>
              <a:t> stands on a top categories. That means, creator and backers should collaborate more and develop a strong marketing plan for their project.</a:t>
            </a:r>
          </a:p>
          <a:p>
            <a:pPr>
              <a:buFont typeface="Wingdings" panose="05000000000000000000" pitchFamily="2" charset="2"/>
              <a:buChar char="Ø"/>
            </a:pPr>
            <a:r>
              <a:rPr lang="en-IN" b="1" dirty="0">
                <a:latin typeface="Arial" panose="020B0604020202020204" pitchFamily="34" charset="0"/>
                <a:cs typeface="Arial" panose="020B0604020202020204" pitchFamily="34" charset="0"/>
              </a:rPr>
              <a:t>Geographical Inclusion: </a:t>
            </a:r>
            <a:r>
              <a:rPr lang="en-IN" dirty="0">
                <a:latin typeface="Arial" panose="020B0604020202020204" pitchFamily="34" charset="0"/>
                <a:cs typeface="Arial" panose="020B0604020202020204" pitchFamily="34" charset="0"/>
              </a:rPr>
              <a:t>It is observed that most of the projects are concentrated towards </a:t>
            </a:r>
            <a:r>
              <a:rPr lang="en-IN" b="1" dirty="0">
                <a:latin typeface="Arial" panose="020B0604020202020204" pitchFamily="34" charset="0"/>
                <a:cs typeface="Arial" panose="020B0604020202020204" pitchFamily="34" charset="0"/>
              </a:rPr>
              <a:t>US</a:t>
            </a:r>
            <a:r>
              <a:rPr lang="en-IN" dirty="0">
                <a:latin typeface="Arial" panose="020B0604020202020204" pitchFamily="34" charset="0"/>
                <a:cs typeface="Arial" panose="020B0604020202020204" pitchFamily="34" charset="0"/>
              </a:rPr>
              <a:t> region. Thus, there is a huge demand in penetrating to other countries like UK, Canada</a:t>
            </a:r>
            <a:r>
              <a:rPr lang="en-IN" b="1" dirty="0">
                <a:latin typeface="Arial" panose="020B0604020202020204" pitchFamily="34" charset="0"/>
                <a:cs typeface="Arial" panose="020B0604020202020204" pitchFamily="34" charset="0"/>
              </a:rPr>
              <a:t>. </a:t>
            </a:r>
          </a:p>
          <a:p>
            <a:pPr>
              <a:buFont typeface="Wingdings" panose="05000000000000000000" pitchFamily="2" charset="2"/>
              <a:buChar char="Ø"/>
            </a:pPr>
            <a:r>
              <a:rPr lang="en-IN" b="1" dirty="0">
                <a:latin typeface="Arial" panose="020B0604020202020204" pitchFamily="34" charset="0"/>
                <a:cs typeface="Arial" panose="020B0604020202020204" pitchFamily="34" charset="0"/>
              </a:rPr>
              <a:t>Improvement of Project Success Rate: </a:t>
            </a:r>
            <a:r>
              <a:rPr lang="en-IN" dirty="0">
                <a:latin typeface="Arial" panose="020B0604020202020204" pitchFamily="34" charset="0"/>
                <a:cs typeface="Arial" panose="020B0604020202020204" pitchFamily="34" charset="0"/>
              </a:rPr>
              <a:t>Overall success rate is </a:t>
            </a:r>
            <a:r>
              <a:rPr lang="en-IN" b="1" dirty="0">
                <a:latin typeface="Arial" panose="020B0604020202020204" pitchFamily="34" charset="0"/>
                <a:cs typeface="Arial" panose="020B0604020202020204" pitchFamily="34" charset="0"/>
              </a:rPr>
              <a:t>38.35% </a:t>
            </a:r>
            <a:r>
              <a:rPr lang="en-IN" dirty="0">
                <a:latin typeface="Arial" panose="020B0604020202020204" pitchFamily="34" charset="0"/>
                <a:cs typeface="Arial" panose="020B0604020202020204" pitchFamily="34" charset="0"/>
              </a:rPr>
              <a:t>with significant failing project. Thus, collaboration with backers and creators should be strong enough to provide basic resources like workshops, templates and effective training for creators to prepare their campaigning plans.</a:t>
            </a:r>
          </a:p>
          <a:p>
            <a:pPr>
              <a:buFont typeface="Wingdings" panose="05000000000000000000" pitchFamily="2" charset="2"/>
              <a:buChar char="Ø"/>
            </a:pPr>
            <a:r>
              <a:rPr lang="en-IN" b="1" dirty="0">
                <a:latin typeface="Arial" panose="020B0604020202020204" pitchFamily="34" charset="0"/>
                <a:cs typeface="Arial" panose="020B0604020202020204" pitchFamily="34" charset="0"/>
              </a:rPr>
              <a:t>Address Peak times: </a:t>
            </a:r>
            <a:r>
              <a:rPr lang="en-IN" dirty="0">
                <a:latin typeface="Arial" panose="020B0604020202020204" pitchFamily="34" charset="0"/>
                <a:cs typeface="Arial" panose="020B0604020202020204" pitchFamily="34" charset="0"/>
              </a:rPr>
              <a:t>Peak in project creation and success occurs at a specific months and quarters. Thus, we should run promotional events at high traffic time to scale up the funding activity and enhance platform engagements.</a:t>
            </a:r>
          </a:p>
          <a:p>
            <a:pPr>
              <a:buFont typeface="Wingdings" panose="05000000000000000000" pitchFamily="2" charset="2"/>
              <a:buChar char="Ø"/>
            </a:pPr>
            <a:r>
              <a:rPr lang="en-IN" b="1" dirty="0">
                <a:latin typeface="Arial" panose="020B0604020202020204" pitchFamily="34" charset="0"/>
                <a:cs typeface="Arial" panose="020B0604020202020204" pitchFamily="34" charset="0"/>
              </a:rPr>
              <a:t>Backers Retention: </a:t>
            </a:r>
            <a:r>
              <a:rPr lang="en-IN" dirty="0">
                <a:latin typeface="Arial" panose="020B0604020202020204" pitchFamily="34" charset="0"/>
                <a:cs typeface="Arial" panose="020B0604020202020204" pitchFamily="34" charset="0"/>
              </a:rPr>
              <a:t>Although we observe that </a:t>
            </a:r>
            <a:r>
              <a:rPr lang="en-IN" b="1" dirty="0">
                <a:latin typeface="Arial" panose="020B0604020202020204" pitchFamily="34" charset="0"/>
                <a:cs typeface="Arial" panose="020B0604020202020204" pitchFamily="34" charset="0"/>
              </a:rPr>
              <a:t>45 million </a:t>
            </a:r>
            <a:r>
              <a:rPr lang="en-IN" dirty="0">
                <a:latin typeface="Arial" panose="020B0604020202020204" pitchFamily="34" charset="0"/>
                <a:cs typeface="Arial" panose="020B0604020202020204" pitchFamily="34" charset="0"/>
              </a:rPr>
              <a:t>backer are engaged with the projects, retention of the backers are the major aspect to project completion. Creation of loyalty programs, access to premium project and frequent communication with the top backers will help achieve backers retention.</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1418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9665" y="2947852"/>
            <a:ext cx="8596668" cy="1320800"/>
          </a:xfrm>
        </p:spPr>
        <p:txBody>
          <a:bodyPr>
            <a:normAutofit/>
          </a:bodyPr>
          <a:lstStyle/>
          <a:p>
            <a:r>
              <a:rPr lang="en-IN" sz="8000" dirty="0">
                <a:latin typeface="Arial" panose="020B0604020202020204" pitchFamily="34" charset="0"/>
                <a:cs typeface="Arial" panose="020B0604020202020204" pitchFamily="34" charset="0"/>
              </a:rPr>
              <a:t>THANKYOU</a:t>
            </a:r>
          </a:p>
        </p:txBody>
      </p:sp>
    </p:spTree>
    <p:extLst>
      <p:ext uri="{BB962C8B-B14F-4D97-AF65-F5344CB8AC3E}">
        <p14:creationId xmlns:p14="http://schemas.microsoft.com/office/powerpoint/2010/main" val="1778887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Objectives</a:t>
            </a:r>
            <a:br>
              <a:rPr lang="en-IN" dirty="0"/>
            </a:br>
            <a:endParaRPr lang="en-IN" dirty="0"/>
          </a:p>
        </p:txBody>
      </p:sp>
      <p:sp>
        <p:nvSpPr>
          <p:cNvPr id="4" name="Rectangle 1"/>
          <p:cNvSpPr>
            <a:spLocks noGrp="1" noChangeArrowheads="1"/>
          </p:cNvSpPr>
          <p:nvPr>
            <p:ph idx="1"/>
          </p:nvPr>
        </p:nvSpPr>
        <p:spPr bwMode="auto">
          <a:xfrm>
            <a:off x="1330477" y="1634775"/>
            <a:ext cx="8910803" cy="457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250000"/>
              </a:lnSpc>
              <a:spcBef>
                <a:spcPct val="0"/>
              </a:spcBef>
              <a:spcAft>
                <a:spcPct val="0"/>
              </a:spcAft>
              <a:buClrTx/>
              <a:buSzTx/>
              <a:buFont typeface="Wingdings" panose="05000000000000000000" pitchFamily="2" charset="2"/>
              <a:buChar char="v"/>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CLEANING AND VALIDATION</a:t>
            </a:r>
            <a:endParaRPr lang="en-US" altLang="en-US" b="1" dirty="0">
              <a:solidFill>
                <a:schemeClr val="tx1"/>
              </a:solidFill>
              <a:latin typeface="Arial" panose="020B0604020202020204" pitchFamily="34" charset="0"/>
              <a:cs typeface="Arial" panose="020B0604020202020204" pitchFamily="34" charset="0"/>
            </a:endParaRPr>
          </a:p>
          <a:p>
            <a:pPr defTabSz="914400" eaLnBrk="0" fontAlgn="base" hangingPunct="0">
              <a:lnSpc>
                <a:spcPct val="250000"/>
              </a:lnSpc>
              <a:spcBef>
                <a:spcPct val="0"/>
              </a:spcBef>
              <a:spcAft>
                <a:spcPct val="0"/>
              </a:spcAft>
              <a:buClrTx/>
              <a:buSzTx/>
              <a:buFont typeface="Wingdings" panose="05000000000000000000" pitchFamily="2" charset="2"/>
              <a:buChar char="v"/>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REVIEW PERFORMANCE METRICS</a:t>
            </a:r>
            <a:endParaRPr lang="en-US" altLang="en-US" b="1" dirty="0">
              <a:solidFill>
                <a:schemeClr val="tx1"/>
              </a:solidFill>
              <a:latin typeface="Arial" panose="020B0604020202020204" pitchFamily="34" charset="0"/>
              <a:cs typeface="Arial" panose="020B0604020202020204" pitchFamily="34" charset="0"/>
            </a:endParaRPr>
          </a:p>
          <a:p>
            <a:pPr defTabSz="914400" eaLnBrk="0" fontAlgn="base" hangingPunct="0">
              <a:lnSpc>
                <a:spcPct val="250000"/>
              </a:lnSpc>
              <a:spcBef>
                <a:spcPct val="0"/>
              </a:spcBef>
              <a:spcAft>
                <a:spcPct val="0"/>
              </a:spcAft>
              <a:buClrTx/>
              <a:buSzTx/>
              <a:buFont typeface="Wingdings" panose="05000000000000000000" pitchFamily="2" charset="2"/>
              <a:buChar char="v"/>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IDENTIFY TRENDS AND ANOMALIES</a:t>
            </a:r>
            <a:endParaRPr lang="en-US" altLang="en-US" b="1" dirty="0">
              <a:solidFill>
                <a:schemeClr val="tx1"/>
              </a:solidFill>
              <a:latin typeface="Arial" panose="020B0604020202020204" pitchFamily="34" charset="0"/>
              <a:cs typeface="Arial" panose="020B0604020202020204" pitchFamily="34" charset="0"/>
            </a:endParaRPr>
          </a:p>
          <a:p>
            <a:pPr defTabSz="914400" eaLnBrk="0" fontAlgn="base" hangingPunct="0">
              <a:lnSpc>
                <a:spcPct val="250000"/>
              </a:lnSpc>
              <a:spcBef>
                <a:spcPct val="0"/>
              </a:spcBef>
              <a:spcAft>
                <a:spcPct val="0"/>
              </a:spcAft>
              <a:buClrTx/>
              <a:buSzTx/>
              <a:buFont typeface="Wingdings" panose="05000000000000000000" pitchFamily="2" charset="2"/>
              <a:buChar char="v"/>
            </a:pPr>
            <a:r>
              <a:rPr lang="en-US" b="1" dirty="0">
                <a:latin typeface="Arial" panose="020B0604020202020204" pitchFamily="34" charset="0"/>
                <a:cs typeface="Arial" panose="020B0604020202020204" pitchFamily="34" charset="0"/>
              </a:rPr>
              <a:t>DASHBOARD CREATION (EXCEL, POWER BI, TABLEAU)</a:t>
            </a:r>
          </a:p>
          <a:p>
            <a:pPr lvl="0" defTabSz="914400" eaLnBrk="0" fontAlgn="base" hangingPunct="0">
              <a:lnSpc>
                <a:spcPct val="250000"/>
              </a:lnSpc>
              <a:spcBef>
                <a:spcPct val="0"/>
              </a:spcBef>
              <a:spcAft>
                <a:spcPct val="0"/>
              </a:spcAft>
              <a:buClrTx/>
              <a:buSzTx/>
              <a:buFont typeface="Wingdings" panose="05000000000000000000" pitchFamily="2" charset="2"/>
              <a:buChar char="v"/>
            </a:pPr>
            <a:r>
              <a:rPr lang="en-US" b="1" dirty="0">
                <a:latin typeface="Arial" panose="020B0604020202020204" pitchFamily="34" charset="0"/>
                <a:cs typeface="Arial" panose="020B0604020202020204" pitchFamily="34" charset="0"/>
              </a:rPr>
              <a:t>SQL QUERIES FOR KPIS.</a:t>
            </a:r>
            <a:endPar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b="1" dirty="0">
              <a:solidFill>
                <a:schemeClr val="tx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7650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Objective</a:t>
            </a:r>
          </a:p>
        </p:txBody>
      </p:sp>
      <p:sp>
        <p:nvSpPr>
          <p:cNvPr id="3" name="Content Placeholder 2"/>
          <p:cNvSpPr>
            <a:spLocks noGrp="1"/>
          </p:cNvSpPr>
          <p:nvPr>
            <p:ph idx="1"/>
          </p:nvPr>
        </p:nvSpPr>
        <p:spPr>
          <a:xfrm>
            <a:off x="677334" y="1820955"/>
            <a:ext cx="10961672" cy="4018142"/>
          </a:xfrm>
        </p:spPr>
        <p:txBody>
          <a:bodyPr>
            <a:normAutofit/>
          </a:bodyPr>
          <a:lstStyle/>
          <a:p>
            <a:pPr marL="0" indent="0">
              <a:lnSpc>
                <a:spcPct val="150000"/>
              </a:lnSpc>
              <a:buNone/>
            </a:pPr>
            <a:r>
              <a:rPr lang="en-IN" sz="2400" dirty="0">
                <a:latin typeface="Calibri" panose="020F0502020204030204" pitchFamily="34" charset="0"/>
                <a:cs typeface="Calibri" panose="020F0502020204030204" pitchFamily="34" charset="0"/>
              </a:rPr>
              <a:t>This project aims to analyze the key factors that drive crowdfunding campaign success and understand performance across categories, locations, and time. This project provides exposure to </a:t>
            </a:r>
            <a:r>
              <a:rPr lang="en-IN" sz="2400" b="1" dirty="0">
                <a:latin typeface="Calibri" panose="020F0502020204030204" pitchFamily="34" charset="0"/>
                <a:cs typeface="Calibri" panose="020F0502020204030204" pitchFamily="34" charset="0"/>
              </a:rPr>
              <a:t>data cleaning and validation</a:t>
            </a:r>
            <a:r>
              <a:rPr lang="en-IN" sz="2400" dirty="0">
                <a:latin typeface="Calibri" panose="020F0502020204030204" pitchFamily="34" charset="0"/>
                <a:cs typeface="Calibri" panose="020F0502020204030204" pitchFamily="34" charset="0"/>
              </a:rPr>
              <a:t>, </a:t>
            </a:r>
            <a:r>
              <a:rPr lang="en-IN" sz="2400" b="1" dirty="0">
                <a:latin typeface="Calibri" panose="020F0502020204030204" pitchFamily="34" charset="0"/>
                <a:cs typeface="Calibri" panose="020F0502020204030204" pitchFamily="34" charset="0"/>
              </a:rPr>
              <a:t>data importing to different visualization platforms</a:t>
            </a:r>
            <a:r>
              <a:rPr lang="en-IN" sz="2400" dirty="0">
                <a:latin typeface="Calibri" panose="020F0502020204030204" pitchFamily="34" charset="0"/>
                <a:cs typeface="Calibri" panose="020F0502020204030204" pitchFamily="34" charset="0"/>
              </a:rPr>
              <a:t>, and </a:t>
            </a:r>
            <a:r>
              <a:rPr lang="en-IN" sz="2400" b="1" dirty="0">
                <a:latin typeface="Calibri" panose="020F0502020204030204" pitchFamily="34" charset="0"/>
                <a:cs typeface="Calibri" panose="020F0502020204030204" pitchFamily="34" charset="0"/>
              </a:rPr>
              <a:t>analysing</a:t>
            </a:r>
            <a:r>
              <a:rPr lang="en-IN" sz="2400" dirty="0">
                <a:latin typeface="Calibri" panose="020F0502020204030204" pitchFamily="34" charset="0"/>
                <a:cs typeface="Calibri" panose="020F0502020204030204" pitchFamily="34" charset="0"/>
              </a:rPr>
              <a:t> the dataset to find out the </a:t>
            </a:r>
            <a:r>
              <a:rPr lang="en-IN" sz="2400" b="1" dirty="0">
                <a:latin typeface="Calibri" panose="020F0502020204030204" pitchFamily="34" charset="0"/>
                <a:cs typeface="Calibri" panose="020F0502020204030204" pitchFamily="34" charset="0"/>
              </a:rPr>
              <a:t>KPI’s</a:t>
            </a:r>
            <a:r>
              <a:rPr lang="en-IN" sz="2400" dirty="0">
                <a:latin typeface="Calibri" panose="020F0502020204030204" pitchFamily="34" charset="0"/>
                <a:cs typeface="Calibri" panose="020F0502020204030204" pitchFamily="34" charset="0"/>
              </a:rPr>
              <a:t>. It focuses on uncovering insights to support crowdfunding operations and </a:t>
            </a:r>
            <a:r>
              <a:rPr lang="en-IN" sz="2400" b="1" dirty="0">
                <a:latin typeface="Calibri" panose="020F0502020204030204" pitchFamily="34" charset="0"/>
                <a:cs typeface="Calibri" panose="020F0502020204030204" pitchFamily="34" charset="0"/>
              </a:rPr>
              <a:t>designing interactive dashboards and reports</a:t>
            </a:r>
            <a:r>
              <a:rPr lang="en-IN" sz="2400" dirty="0">
                <a:latin typeface="Calibri" panose="020F0502020204030204" pitchFamily="34" charset="0"/>
                <a:cs typeface="Calibri" panose="020F0502020204030204" pitchFamily="34" charset="0"/>
              </a:rPr>
              <a:t> to highlight metrics and findings.</a:t>
            </a:r>
          </a:p>
        </p:txBody>
      </p:sp>
    </p:spTree>
    <p:extLst>
      <p:ext uri="{BB962C8B-B14F-4D97-AF65-F5344CB8AC3E}">
        <p14:creationId xmlns:p14="http://schemas.microsoft.com/office/powerpoint/2010/main" val="155193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dirty="0"/>
              <a:t>Data Transformation &amp; Modelling:</a:t>
            </a:r>
          </a:p>
        </p:txBody>
      </p:sp>
      <p:sp>
        <p:nvSpPr>
          <p:cNvPr id="4" name="Rectangle 1"/>
          <p:cNvSpPr>
            <a:spLocks noGrp="1" noChangeArrowheads="1"/>
          </p:cNvSpPr>
          <p:nvPr>
            <p:ph idx="1"/>
          </p:nvPr>
        </p:nvSpPr>
        <p:spPr bwMode="auto">
          <a:xfrm>
            <a:off x="913795" y="1935921"/>
            <a:ext cx="938106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Conversion of epoch dates to natural time.</a:t>
            </a:r>
          </a:p>
          <a:p>
            <a:pPr defTabSz="914400" eaLnBrk="0" fontAlgn="base" hangingPunct="0">
              <a:spcBef>
                <a:spcPct val="0"/>
              </a:spcBef>
              <a:spcAft>
                <a:spcPct val="0"/>
              </a:spcAft>
              <a:buClrTx/>
              <a:buSzTx/>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Arial" panose="020B0604020202020204" pitchFamily="34" charset="0"/>
              </a:rPr>
              <a:t>Building a comprehensive calendar table to facilitate time-based analysis.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Currency conversion of goal amounts to USD.</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Date range spanning from the minimum to maximum project creation dates.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Columns created: Year, Month number, Month full name, Quarter, Year-Month, Weekday, Financial Month, and Financial Quarter.</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553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543" y="283028"/>
            <a:ext cx="10353761" cy="1326321"/>
          </a:xfrm>
        </p:spPr>
        <p:txBody>
          <a:bodyPr/>
          <a:lstStyle/>
          <a:p>
            <a:r>
              <a:rPr lang="en-IN" dirty="0"/>
              <a:t>DATA CLEANING</a:t>
            </a:r>
          </a:p>
        </p:txBody>
      </p:sp>
      <p:sp>
        <p:nvSpPr>
          <p:cNvPr id="3" name="Content Placeholder 2"/>
          <p:cNvSpPr>
            <a:spLocks noGrp="1"/>
          </p:cNvSpPr>
          <p:nvPr>
            <p:ph idx="1"/>
          </p:nvPr>
        </p:nvSpPr>
        <p:spPr>
          <a:xfrm>
            <a:off x="1343539" y="1609349"/>
            <a:ext cx="8596668" cy="4483463"/>
          </a:xfrm>
        </p:spPr>
        <p:txBody>
          <a:bodyPr>
            <a:normAutofit/>
          </a:bodyPr>
          <a:lstStyle/>
          <a:p>
            <a:pPr>
              <a:lnSpc>
                <a:spcPct val="150000"/>
              </a:lnSpc>
            </a:pPr>
            <a:r>
              <a:rPr lang="en-IN" sz="2400" dirty="0">
                <a:latin typeface="Arial" panose="020B0604020202020204" pitchFamily="34" charset="0"/>
                <a:cs typeface="Arial" panose="020B0604020202020204" pitchFamily="34" charset="0"/>
              </a:rPr>
              <a:t>Removing Duplicate Entries</a:t>
            </a:r>
          </a:p>
          <a:p>
            <a:pPr>
              <a:lnSpc>
                <a:spcPct val="150000"/>
              </a:lnSpc>
            </a:pPr>
            <a:r>
              <a:rPr lang="en-IN" sz="2400" dirty="0">
                <a:latin typeface="Arial" panose="020B0604020202020204" pitchFamily="34" charset="0"/>
                <a:cs typeface="Arial" panose="020B0604020202020204" pitchFamily="34" charset="0"/>
              </a:rPr>
              <a:t>Handling Missing Values</a:t>
            </a:r>
          </a:p>
          <a:p>
            <a:pPr>
              <a:lnSpc>
                <a:spcPct val="150000"/>
              </a:lnSpc>
            </a:pPr>
            <a:r>
              <a:rPr lang="en-IN" sz="2400" dirty="0">
                <a:latin typeface="Arial" panose="020B0604020202020204" pitchFamily="34" charset="0"/>
                <a:cs typeface="Arial" panose="020B0604020202020204" pitchFamily="34" charset="0"/>
              </a:rPr>
              <a:t>Deleted empty rows</a:t>
            </a:r>
          </a:p>
          <a:p>
            <a:pPr>
              <a:lnSpc>
                <a:spcPct val="150000"/>
              </a:lnSpc>
            </a:pPr>
            <a:r>
              <a:rPr lang="en-IN" sz="2400" dirty="0">
                <a:latin typeface="Arial" panose="020B0604020202020204" pitchFamily="34" charset="0"/>
                <a:cs typeface="Arial" panose="020B0604020202020204" pitchFamily="34" charset="0"/>
              </a:rPr>
              <a:t>Text Formatting and Standardization</a:t>
            </a:r>
          </a:p>
          <a:p>
            <a:pPr>
              <a:lnSpc>
                <a:spcPct val="150000"/>
              </a:lnSpc>
            </a:pPr>
            <a:r>
              <a:rPr lang="en-IN" sz="2400" dirty="0">
                <a:latin typeface="Arial" panose="020B0604020202020204" pitchFamily="34" charset="0"/>
                <a:cs typeface="Arial" panose="020B0604020202020204" pitchFamily="34" charset="0"/>
              </a:rPr>
              <a:t>Data Type Corrections</a:t>
            </a:r>
          </a:p>
          <a:p>
            <a:pPr>
              <a:lnSpc>
                <a:spcPct val="150000"/>
              </a:lnSpc>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7171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020" y="217714"/>
            <a:ext cx="10504472" cy="1166949"/>
          </a:xfrm>
        </p:spPr>
        <p:txBody>
          <a:bodyPr/>
          <a:lstStyle/>
          <a:p>
            <a:r>
              <a:rPr lang="en-IN" dirty="0"/>
              <a:t>KPI’s and metrics Tracked:</a:t>
            </a:r>
          </a:p>
        </p:txBody>
      </p:sp>
      <p:sp>
        <p:nvSpPr>
          <p:cNvPr id="4" name="Rectangle 1"/>
          <p:cNvSpPr>
            <a:spLocks noGrp="1" noChangeArrowheads="1"/>
          </p:cNvSpPr>
          <p:nvPr>
            <p:ph idx="1"/>
          </p:nvPr>
        </p:nvSpPr>
        <p:spPr bwMode="auto">
          <a:xfrm>
            <a:off x="612020" y="1502229"/>
            <a:ext cx="11092300"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Total number of projects by outcome (successful, failed, etc.)</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Breakdown of projects by location and category.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Yearly, quarterly, and monthly project creation trends.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Amount raised for successful projects.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Number of backers for successful projects.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Average number of days to achieve success.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Top successful projects by the number of backers and by the amount raised.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Overall percentage of successful projects.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Success rates by category, year, month, and goal ranges.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9726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65463"/>
            <a:ext cx="10713477" cy="1320800"/>
          </a:xfrm>
        </p:spPr>
        <p:txBody>
          <a:bodyPr/>
          <a:lstStyle/>
          <a:p>
            <a:r>
              <a:rPr lang="en-IN" dirty="0"/>
              <a:t>Excel Dashboard</a:t>
            </a:r>
          </a:p>
        </p:txBody>
      </p:sp>
      <p:pic>
        <p:nvPicPr>
          <p:cNvPr id="4" name="Content Placeholder 3"/>
          <p:cNvPicPr>
            <a:picLocks noGrp="1" noChangeAspect="1"/>
          </p:cNvPicPr>
          <p:nvPr>
            <p:ph idx="1"/>
          </p:nvPr>
        </p:nvPicPr>
        <p:blipFill>
          <a:blip r:embed="rId2"/>
          <a:stretch>
            <a:fillRect/>
          </a:stretch>
        </p:blipFill>
        <p:spPr>
          <a:xfrm>
            <a:off x="296812" y="1358536"/>
            <a:ext cx="11717687" cy="4963887"/>
          </a:xfrm>
          <a:prstGeom prst="rect">
            <a:avLst/>
          </a:prstGeom>
        </p:spPr>
      </p:pic>
    </p:spTree>
    <p:extLst>
      <p:ext uri="{BB962C8B-B14F-4D97-AF65-F5344CB8AC3E}">
        <p14:creationId xmlns:p14="http://schemas.microsoft.com/office/powerpoint/2010/main" val="3646114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65463"/>
            <a:ext cx="10713477" cy="788126"/>
          </a:xfrm>
        </p:spPr>
        <p:txBody>
          <a:bodyPr/>
          <a:lstStyle/>
          <a:p>
            <a:r>
              <a:rPr lang="en-IN" dirty="0"/>
              <a:t>Tableau Dashboard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822960"/>
            <a:ext cx="10470850" cy="5886980"/>
          </a:xfrm>
        </p:spPr>
      </p:pic>
    </p:spTree>
    <p:extLst>
      <p:ext uri="{BB962C8B-B14F-4D97-AF65-F5344CB8AC3E}">
        <p14:creationId xmlns:p14="http://schemas.microsoft.com/office/powerpoint/2010/main" val="1467766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65463"/>
            <a:ext cx="10713477" cy="696686"/>
          </a:xfrm>
        </p:spPr>
        <p:txBody>
          <a:bodyPr/>
          <a:lstStyle/>
          <a:p>
            <a:r>
              <a:rPr lang="en-IN" dirty="0"/>
              <a:t>Tableau Dashboard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0009" y="862149"/>
            <a:ext cx="10328123" cy="5806734"/>
          </a:xfrm>
        </p:spPr>
      </p:pic>
    </p:spTree>
    <p:extLst>
      <p:ext uri="{BB962C8B-B14F-4D97-AF65-F5344CB8AC3E}">
        <p14:creationId xmlns:p14="http://schemas.microsoft.com/office/powerpoint/2010/main" val="1347476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766</TotalTime>
  <Words>585</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Calibri</vt:lpstr>
      <vt:lpstr>Rockwell</vt:lpstr>
      <vt:lpstr>Wingdings</vt:lpstr>
      <vt:lpstr>Damask</vt:lpstr>
      <vt:lpstr>Crowd Funding Project Presentation</vt:lpstr>
      <vt:lpstr>Objectives </vt:lpstr>
      <vt:lpstr>Project Objective</vt:lpstr>
      <vt:lpstr>Data Transformation &amp; Modelling:</vt:lpstr>
      <vt:lpstr>DATA CLEANING</vt:lpstr>
      <vt:lpstr>KPI’s and metrics Tracked:</vt:lpstr>
      <vt:lpstr>Excel Dashboard</vt:lpstr>
      <vt:lpstr>Tableau Dashboard</vt:lpstr>
      <vt:lpstr>Tableau Dashboard</vt:lpstr>
      <vt:lpstr>Power BI Dashboard</vt:lpstr>
      <vt:lpstr>PowerPoint Presentation</vt:lpstr>
      <vt:lpstr>PowerPoint Presentation</vt:lpstr>
      <vt:lpstr>SQL Queries </vt:lpstr>
      <vt:lpstr> </vt:lpstr>
      <vt:lpstr>CHALLENGES FACED AND POTENTIAL SOLUTIONS</vt:lpstr>
      <vt:lpstr>BUSINESS STRATEGIES AND RECOMMENDATIONS</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Crowd Funding Project Presentation</dc:title>
  <dc:creator>pavan reddy</dc:creator>
  <cp:lastModifiedBy>Shiwani Nagare</cp:lastModifiedBy>
  <cp:revision>21</cp:revision>
  <dcterms:created xsi:type="dcterms:W3CDTF">2025-06-20T05:42:39Z</dcterms:created>
  <dcterms:modified xsi:type="dcterms:W3CDTF">2025-08-13T04:39:59Z</dcterms:modified>
</cp:coreProperties>
</file>