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2DA4-CEEA-4205-B88C-1E1B90112223}" type="datetimeFigureOut">
              <a:rPr lang="en-IN" smtClean="0"/>
              <a:t>30-04-2022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2B3B-ADCF-4AF4-9FC6-AA2A12B4B10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2DA4-CEEA-4205-B88C-1E1B90112223}" type="datetimeFigureOut">
              <a:rPr lang="en-IN" smtClean="0"/>
              <a:t>30-04-2022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2B3B-ADCF-4AF4-9FC6-AA2A12B4B1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84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2DA4-CEEA-4205-B88C-1E1B90112223}" type="datetimeFigureOut">
              <a:rPr lang="en-IN" smtClean="0"/>
              <a:t>30-04-2022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2B3B-ADCF-4AF4-9FC6-AA2A12B4B1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75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2DA4-CEEA-4205-B88C-1E1B90112223}" type="datetimeFigureOut">
              <a:rPr lang="en-IN" smtClean="0"/>
              <a:t>30-04-2022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2B3B-ADCF-4AF4-9FC6-AA2A12B4B1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425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2DA4-CEEA-4205-B88C-1E1B90112223}" type="datetimeFigureOut">
              <a:rPr lang="en-IN" smtClean="0"/>
              <a:t>30-04-2022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2B3B-ADCF-4AF4-9FC6-AA2A12B4B10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57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2DA4-CEEA-4205-B88C-1E1B90112223}" type="datetimeFigureOut">
              <a:rPr lang="en-IN" smtClean="0"/>
              <a:t>30-04-2022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2B3B-ADCF-4AF4-9FC6-AA2A12B4B1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01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2DA4-CEEA-4205-B88C-1E1B90112223}" type="datetimeFigureOut">
              <a:rPr lang="en-IN" smtClean="0"/>
              <a:t>30-04-2022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2B3B-ADCF-4AF4-9FC6-AA2A12B4B1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55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2DA4-CEEA-4205-B88C-1E1B90112223}" type="datetimeFigureOut">
              <a:rPr lang="en-IN" smtClean="0"/>
              <a:t>30-04-2022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2B3B-ADCF-4AF4-9FC6-AA2A12B4B1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57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2DA4-CEEA-4205-B88C-1E1B90112223}" type="datetimeFigureOut">
              <a:rPr lang="en-IN" smtClean="0"/>
              <a:t>30-04-2022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2B3B-ADCF-4AF4-9FC6-AA2A12B4B1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44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B612DA4-CEEA-4205-B88C-1E1B90112223}" type="datetimeFigureOut">
              <a:rPr lang="en-IN" smtClean="0"/>
              <a:t>30-04-2022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92B3B-ADCF-4AF4-9FC6-AA2A12B4B1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83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2DA4-CEEA-4205-B88C-1E1B90112223}" type="datetimeFigureOut">
              <a:rPr lang="en-IN" smtClean="0"/>
              <a:t>30-04-2022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2B3B-ADCF-4AF4-9FC6-AA2A12B4B1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04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612DA4-CEEA-4205-B88C-1E1B90112223}" type="datetimeFigureOut">
              <a:rPr lang="en-IN" smtClean="0"/>
              <a:t>30-04-2022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D92B3B-ADCF-4AF4-9FC6-AA2A12B4B10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92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981638D0-C06E-E1EA-8263-D631B6F9F980}"/>
              </a:ext>
            </a:extLst>
          </p:cNvPr>
          <p:cNvGrpSpPr>
            <a:grpSpLocks/>
          </p:cNvGrpSpPr>
          <p:nvPr/>
        </p:nvGrpSpPr>
        <p:grpSpPr bwMode="auto">
          <a:xfrm>
            <a:off x="654159" y="0"/>
            <a:ext cx="1122482" cy="2719770"/>
            <a:chOff x="633305" y="-72571"/>
            <a:chExt cx="950609" cy="27665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FFBA64-BCB5-AAE6-40F9-D742CCCDB396}"/>
                </a:ext>
              </a:extLst>
            </p:cNvPr>
            <p:cNvSpPr/>
            <p:nvPr/>
          </p:nvSpPr>
          <p:spPr>
            <a:xfrm>
              <a:off x="633305" y="-72571"/>
              <a:ext cx="950609" cy="276650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  <p:pic>
          <p:nvPicPr>
            <p:cNvPr id="6" name="Picture 6" descr="trident.eps">
              <a:extLst>
                <a:ext uri="{FF2B5EF4-FFF2-40B4-BE49-F238E27FC236}">
                  <a16:creationId xmlns:a16="http://schemas.microsoft.com/office/drawing/2014/main" id="{3E110168-19F7-0D95-255D-BEE30DC0F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009" y="1730375"/>
              <a:ext cx="634481" cy="80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D0DF67C-80B7-8330-C360-3651B6193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722" y="2166088"/>
            <a:ext cx="5239677" cy="29936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59727A-F1B7-0DDB-C94A-8038CB5706D5}"/>
              </a:ext>
            </a:extLst>
          </p:cNvPr>
          <p:cNvSpPr txBox="1"/>
          <p:nvPr/>
        </p:nvSpPr>
        <p:spPr>
          <a:xfrm>
            <a:off x="2771775" y="5358110"/>
            <a:ext cx="7219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/>
              <a:t>Team Members: </a:t>
            </a:r>
          </a:p>
          <a:p>
            <a:pPr algn="ctr"/>
            <a:r>
              <a:rPr lang="en-IN" sz="1800" dirty="0" err="1"/>
              <a:t>Parth</a:t>
            </a:r>
            <a:r>
              <a:rPr lang="en-IN" sz="1800" dirty="0"/>
              <a:t> Kapil, Shiwani Rajagopalan, </a:t>
            </a:r>
            <a:r>
              <a:rPr lang="en-IN" sz="1800" dirty="0" err="1"/>
              <a:t>Shubhangi</a:t>
            </a:r>
            <a:r>
              <a:rPr lang="en-IN" sz="1800" dirty="0"/>
              <a:t> Mishra, Suma Priya Davuluri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67C3943-78F7-EC19-4C1A-5E33FD511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386" y="783763"/>
            <a:ext cx="10138527" cy="11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9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D77666-C10A-568B-C9AF-0ADBF9CB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IN" dirty="0"/>
              <a:t>ROC/AUC Score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AFCEBB-DD0E-72AF-05C7-B8DD76D27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06" y="2273511"/>
            <a:ext cx="5092063" cy="3377778"/>
          </a:xfrm>
        </p:spPr>
      </p:pic>
    </p:spTree>
    <p:extLst>
      <p:ext uri="{BB962C8B-B14F-4D97-AF65-F5344CB8AC3E}">
        <p14:creationId xmlns:p14="http://schemas.microsoft.com/office/powerpoint/2010/main" val="1035679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B7B3-9ADD-7433-429B-B0658A88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– Phase 3 (MLP)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B96C-13C4-9F11-EEF8-E3CF9530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current phase, we have built a Multi Layer Perceptron using </a:t>
            </a:r>
            <a:r>
              <a:rPr lang="en-US" dirty="0" err="1"/>
              <a:t>Pytorch</a:t>
            </a:r>
            <a:r>
              <a:rPr lang="en-US" dirty="0"/>
              <a:t>.</a:t>
            </a:r>
          </a:p>
          <a:p>
            <a:r>
              <a:rPr lang="en-US" dirty="0"/>
              <a:t>Our implementation contains 3 hidden layers apart from the input and output layer.</a:t>
            </a:r>
          </a:p>
          <a:p>
            <a:r>
              <a:rPr lang="en-US" dirty="0"/>
              <a:t>Each hidden layer contains 256, 128, and 64 neurons respectively.</a:t>
            </a:r>
          </a:p>
          <a:p>
            <a:r>
              <a:rPr lang="en-US" dirty="0"/>
              <a:t>The activation functions used in the hidden layers are sigmoid.</a:t>
            </a:r>
          </a:p>
          <a:p>
            <a:r>
              <a:rPr lang="en-US" dirty="0" err="1"/>
              <a:t>Numpy</a:t>
            </a:r>
            <a:r>
              <a:rPr lang="en-US" dirty="0"/>
              <a:t> array is converted to </a:t>
            </a:r>
            <a:r>
              <a:rPr lang="en-US" dirty="0" err="1"/>
              <a:t>pytorch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16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4C6A-EE62-35F0-5AB1-8D4F559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– Phase 3 (MLP)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D3887-D56C-EE36-2383-DF937ECDC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optimization, we have used Stochastic Gradient Descent (SGD) and log-loss has been used to calculate loss.</a:t>
            </a:r>
          </a:p>
          <a:p>
            <a:r>
              <a:rPr lang="en-US" dirty="0"/>
              <a:t>Learning rate used here was 0.01 and the number of epochs are 500.</a:t>
            </a:r>
          </a:p>
          <a:p>
            <a:r>
              <a:rPr lang="en-US" dirty="0"/>
              <a:t>Early stopping was implemented in training.</a:t>
            </a:r>
          </a:p>
          <a:p>
            <a:r>
              <a:rPr lang="en-US" dirty="0"/>
              <a:t>Model was tested on cross-validation data.</a:t>
            </a:r>
          </a:p>
          <a:p>
            <a:r>
              <a:rPr lang="en-US" dirty="0"/>
              <a:t>The public score achieved after making a Kaggle submission was 0.58161.</a:t>
            </a:r>
          </a:p>
          <a:p>
            <a:r>
              <a:rPr lang="en-US" dirty="0"/>
              <a:t>Finally, we visualized the results using </a:t>
            </a:r>
            <a:r>
              <a:rPr lang="en-US" dirty="0" err="1"/>
              <a:t>tensorboard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30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9E6C-5DC7-7EF1-FACD-1FA2CE23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– Phase 3 (MLP) Results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E2DF76-9CF8-434E-090B-B18B35727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298" y="2517706"/>
            <a:ext cx="8369730" cy="2679838"/>
          </a:xfrm>
        </p:spPr>
      </p:pic>
    </p:spTree>
    <p:extLst>
      <p:ext uri="{BB962C8B-B14F-4D97-AF65-F5344CB8AC3E}">
        <p14:creationId xmlns:p14="http://schemas.microsoft.com/office/powerpoint/2010/main" val="298528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98ED-6E93-5034-9FB8-B06C27A6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– Phase 3 (MLP) Kaggle Scores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207562-7836-AA42-5B50-8A92B929B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046" y="1846263"/>
            <a:ext cx="8744233" cy="4022725"/>
          </a:xfrm>
        </p:spPr>
      </p:pic>
    </p:spTree>
    <p:extLst>
      <p:ext uri="{BB962C8B-B14F-4D97-AF65-F5344CB8AC3E}">
        <p14:creationId xmlns:p14="http://schemas.microsoft.com/office/powerpoint/2010/main" val="869995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17C6-CF7E-F219-CB37-4F35044A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– Phase 3 (MLP) </a:t>
            </a:r>
            <a:r>
              <a:rPr lang="en-US" dirty="0" err="1"/>
              <a:t>TensorBoard</a:t>
            </a:r>
            <a:r>
              <a:rPr lang="en-US" dirty="0"/>
              <a:t> Visualization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19F856-F183-830E-2D79-CD745D375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1846263"/>
            <a:ext cx="9344025" cy="4022725"/>
          </a:xfrm>
        </p:spPr>
      </p:pic>
    </p:spTree>
    <p:extLst>
      <p:ext uri="{BB962C8B-B14F-4D97-AF65-F5344CB8AC3E}">
        <p14:creationId xmlns:p14="http://schemas.microsoft.com/office/powerpoint/2010/main" val="2872461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3258-E3CD-C456-2E7E-D47339F3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 </a:t>
            </a:r>
            <a:r>
              <a:rPr lang="en-US"/>
              <a:t>in phase 3: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14E3-0163-3F74-BD69-D0FE37162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time was longer because the dataset size was huge.</a:t>
            </a:r>
          </a:p>
          <a:p>
            <a:r>
              <a:rPr lang="en-US" dirty="0"/>
              <a:t>Our MLP model had an ROC/AUC score of 0.56 which was not that great as compared to the </a:t>
            </a:r>
            <a:r>
              <a:rPr lang="en-US" dirty="0" err="1"/>
              <a:t>XGBoost</a:t>
            </a:r>
            <a:r>
              <a:rPr lang="en-US" dirty="0"/>
              <a:t> model that performed well which had an ROC/AUC score of 0.77.</a:t>
            </a:r>
          </a:p>
          <a:p>
            <a:r>
              <a:rPr lang="en-US" dirty="0"/>
              <a:t>One of things that may have reduced the ROC/AUC score of MLP model may have been our choice of learning rate.</a:t>
            </a:r>
          </a:p>
          <a:p>
            <a:r>
              <a:rPr lang="en-US" dirty="0"/>
              <a:t>Another thing could have been the data that we obtained after feature engineering (</a:t>
            </a:r>
            <a:r>
              <a:rPr lang="en-US" dirty="0" err="1"/>
              <a:t>i.e</a:t>
            </a:r>
            <a:r>
              <a:rPr lang="en-US" dirty="0"/>
              <a:t>) some important features may have been missed out since we had dropped any features that had greater than 60% of null values.</a:t>
            </a:r>
          </a:p>
          <a:p>
            <a:r>
              <a:rPr lang="en-US" dirty="0"/>
              <a:t>If given more time, we would have tried to revisit all of these to get some insight into what may have reduced the ROC/AUC scores of our MLP model.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73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4B91-DDE0-C5FC-8D55-EC5BA041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1AE87-3C32-A0BB-2B39-210266995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One of the major problems for loan providers today is to find out the applicants who will likely repay loan.</a:t>
            </a:r>
          </a:p>
          <a:p>
            <a:pPr algn="just"/>
            <a:r>
              <a:rPr lang="en-US" dirty="0"/>
              <a:t>Companies can avoid losses if they can predict loan repayment based on certain information about applicants.</a:t>
            </a:r>
          </a:p>
          <a:p>
            <a:pPr algn="just"/>
            <a:r>
              <a:rPr lang="en-US" dirty="0"/>
              <a:t>Home Credit Default Risk Prediction is aimed at giving solution to the above mentioned problem.</a:t>
            </a:r>
          </a:p>
          <a:p>
            <a:pPr algn="just"/>
            <a:r>
              <a:rPr lang="en-US" dirty="0"/>
              <a:t>We run applicant information through several machine learning models and find the model that predicts well.</a:t>
            </a:r>
          </a:p>
          <a:p>
            <a:pPr algn="just"/>
            <a:r>
              <a:rPr lang="en-US" dirty="0"/>
              <a:t>This project is part of a Kaggle competition and we submit our implementations in the end to get a high Kaggle score.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41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07E55-1604-9B6C-7A5E-C31EC08D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 1 -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F8342-AA69-F41F-057A-D19288C19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Performed Exploratory Data Analysis (EDA) on the dataset.</a:t>
            </a:r>
          </a:p>
          <a:p>
            <a:pPr algn="just"/>
            <a:r>
              <a:rPr lang="en-IN" dirty="0"/>
              <a:t>Found the missing features, features: numerical and categorical.</a:t>
            </a:r>
          </a:p>
          <a:p>
            <a:pPr algn="just"/>
            <a:r>
              <a:rPr lang="en-IN" dirty="0"/>
              <a:t>Merged data in the order that was described in the Kaggle dataset description.</a:t>
            </a:r>
          </a:p>
          <a:p>
            <a:pPr algn="just"/>
            <a:r>
              <a:rPr lang="en-IN" dirty="0"/>
              <a:t>Built 2 baseline models: Naïve bayes and Logistic regression.</a:t>
            </a:r>
          </a:p>
          <a:p>
            <a:pPr algn="just"/>
            <a:r>
              <a:rPr lang="en-IN" dirty="0"/>
              <a:t>Made a comparison of the 2 models based on the metrics: ROC/AUC, F1 score, Precision, Recall, Log-Loss.</a:t>
            </a:r>
          </a:p>
          <a:p>
            <a:pPr algn="just"/>
            <a:r>
              <a:rPr lang="en-IN" dirty="0"/>
              <a:t>Logistic regression performed well and was taken as the baseline model.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72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43CA70-60D5-E811-19E0-F893EA9E26EE}"/>
              </a:ext>
            </a:extLst>
          </p:cNvPr>
          <p:cNvSpPr txBox="1">
            <a:spLocks/>
          </p:cNvSpPr>
          <p:nvPr/>
        </p:nvSpPr>
        <p:spPr>
          <a:xfrm>
            <a:off x="1066800" y="20496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Phase 1 - Results baseline pipelines: Naïve Bayes and 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7BD7C-971D-EC42-3F2B-1E00CD1C0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423" y="3159076"/>
            <a:ext cx="5308777" cy="3100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A15FA9-886C-AB28-4BDE-7A020437A507}"/>
              </a:ext>
            </a:extLst>
          </p:cNvPr>
          <p:cNvSpPr txBox="1"/>
          <p:nvPr/>
        </p:nvSpPr>
        <p:spPr>
          <a:xfrm>
            <a:off x="3446492" y="2619855"/>
            <a:ext cx="264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ROC curve for Naïve Bayes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500DDF54-4346-E481-E379-1E94EA410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119" y="1741121"/>
            <a:ext cx="8221806" cy="90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999A52-3DCB-5B43-0C2F-B02219DF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pPr algn="ctr"/>
            <a:r>
              <a:rPr lang="en-IN" sz="2800" dirty="0"/>
              <a:t>ROC curve for Logistic Regression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70DEEE-0980-1CD5-6D24-5EB034333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38" y="1846263"/>
            <a:ext cx="6801849" cy="4022725"/>
          </a:xfrm>
        </p:spPr>
      </p:pic>
    </p:spTree>
    <p:extLst>
      <p:ext uri="{BB962C8B-B14F-4D97-AF65-F5344CB8AC3E}">
        <p14:creationId xmlns:p14="http://schemas.microsoft.com/office/powerpoint/2010/main" val="393674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6383-BD57-2A9B-50EA-3631454E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- Phase 2 (Feature Engineering) - Recap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C2402-68C9-9C0A-F735-8155F9C4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-Perform one hot encoding</a:t>
            </a:r>
          </a:p>
          <a:p>
            <a:r>
              <a:rPr lang="en-US" dirty="0"/>
              <a:t>-Performed feature engineering on different datasets to create new features.</a:t>
            </a:r>
          </a:p>
          <a:p>
            <a:r>
              <a:rPr lang="en-US" dirty="0"/>
              <a:t>-</a:t>
            </a:r>
            <a:r>
              <a:rPr lang="en-IN" dirty="0"/>
              <a:t>Checked correlation, maintain high correlation between newly created features and target variables.</a:t>
            </a:r>
            <a:endParaRPr lang="en-US" dirty="0"/>
          </a:p>
          <a:p>
            <a:r>
              <a:rPr lang="en-US" dirty="0"/>
              <a:t>-Merged all datasets where feature engineering was performed.</a:t>
            </a:r>
          </a:p>
          <a:p>
            <a:r>
              <a:rPr lang="en-US" dirty="0"/>
              <a:t>-Missing data to be handled during feature engineering by replacing infinity with null values.</a:t>
            </a:r>
          </a:p>
          <a:p>
            <a:r>
              <a:rPr lang="en-US" dirty="0"/>
              <a:t>-Dropped features which have more than 60% of null data.</a:t>
            </a:r>
          </a:p>
          <a:p>
            <a:r>
              <a:rPr lang="en-US" dirty="0"/>
              <a:t>-Imputed median for features with less than 60% of null data. </a:t>
            </a:r>
          </a:p>
          <a:p>
            <a:r>
              <a:rPr lang="en-US" dirty="0"/>
              <a:t>-Data standardized using min-max scaler.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63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11E224-A27F-07C1-4CC1-298B20B2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IN" dirty="0"/>
              <a:t>Past- Phase 2 (Hyper-Parameter Tuning)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9F6D84-54E0-AA42-5ED4-866DA6AE7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Logistic Regression:</a:t>
            </a:r>
          </a:p>
          <a:p>
            <a:pPr lvl="1"/>
            <a:r>
              <a:rPr lang="en-IN" dirty="0"/>
              <a:t>Parameter: Penalty, C value.</a:t>
            </a:r>
          </a:p>
          <a:p>
            <a:pPr lvl="1"/>
            <a:r>
              <a:rPr lang="en-US" dirty="0"/>
              <a:t>best parameter:{'</a:t>
            </a:r>
            <a:r>
              <a:rPr lang="en-US" dirty="0" err="1"/>
              <a:t>lr</a:t>
            </a:r>
            <a:r>
              <a:rPr lang="en-US" dirty="0"/>
              <a:t>__penalty': 'l2', '</a:t>
            </a:r>
            <a:r>
              <a:rPr lang="en-US" dirty="0" err="1"/>
              <a:t>lr</a:t>
            </a:r>
            <a:r>
              <a:rPr lang="en-US" dirty="0"/>
              <a:t>__C': 1000}</a:t>
            </a:r>
          </a:p>
          <a:p>
            <a:pPr lvl="1"/>
            <a:r>
              <a:rPr lang="en-IN" dirty="0"/>
              <a:t>ROC/AUC score: 0.77</a:t>
            </a:r>
            <a:endParaRPr lang="en-US" dirty="0"/>
          </a:p>
          <a:p>
            <a:r>
              <a:rPr lang="en-IN" dirty="0"/>
              <a:t>SVM:</a:t>
            </a:r>
          </a:p>
          <a:p>
            <a:pPr lvl="1"/>
            <a:r>
              <a:rPr lang="en-IN" dirty="0"/>
              <a:t>Parameter: C value, kernel, gamma, and degree (as polynomial is used as a kernel).</a:t>
            </a:r>
          </a:p>
          <a:p>
            <a:pPr lvl="1"/>
            <a:r>
              <a:rPr lang="en-US" dirty="0"/>
              <a:t>best parameter:{'</a:t>
            </a:r>
            <a:r>
              <a:rPr lang="en-US" dirty="0" err="1"/>
              <a:t>svm</a:t>
            </a:r>
            <a:r>
              <a:rPr lang="en-US" dirty="0"/>
              <a:t>__kernel': '</a:t>
            </a:r>
            <a:r>
              <a:rPr lang="en-US" dirty="0" err="1"/>
              <a:t>rbf</a:t>
            </a:r>
            <a:r>
              <a:rPr lang="en-US" dirty="0"/>
              <a:t>', '</a:t>
            </a:r>
            <a:r>
              <a:rPr lang="en-US" dirty="0" err="1"/>
              <a:t>svm</a:t>
            </a:r>
            <a:r>
              <a:rPr lang="en-US" dirty="0"/>
              <a:t>__gamma': 0.01, '</a:t>
            </a:r>
            <a:r>
              <a:rPr lang="en-US" dirty="0" err="1"/>
              <a:t>svm</a:t>
            </a:r>
            <a:r>
              <a:rPr lang="en-US" dirty="0"/>
              <a:t>__degree': 2, '</a:t>
            </a:r>
            <a:r>
              <a:rPr lang="en-US" dirty="0" err="1"/>
              <a:t>svm</a:t>
            </a:r>
            <a:r>
              <a:rPr lang="en-US" dirty="0"/>
              <a:t>__C': 1}</a:t>
            </a:r>
          </a:p>
          <a:p>
            <a:pPr lvl="1"/>
            <a:r>
              <a:rPr lang="en-IN" dirty="0"/>
              <a:t>ROC/AUC score: 0.75</a:t>
            </a:r>
          </a:p>
          <a:p>
            <a:pPr marL="201168" lvl="1" indent="0">
              <a:buNone/>
            </a:pPr>
            <a:endParaRPr lang="en-US" dirty="0"/>
          </a:p>
          <a:p>
            <a:r>
              <a:rPr lang="en-IN" dirty="0"/>
              <a:t>Random Forest:</a:t>
            </a:r>
          </a:p>
          <a:p>
            <a:pPr lvl="1"/>
            <a:r>
              <a:rPr lang="en-IN" dirty="0"/>
              <a:t>Parameter: estimators, </a:t>
            </a:r>
            <a:r>
              <a:rPr lang="en-IN" dirty="0" err="1"/>
              <a:t>max_features</a:t>
            </a:r>
            <a:r>
              <a:rPr lang="en-IN" dirty="0"/>
              <a:t>, </a:t>
            </a:r>
            <a:r>
              <a:rPr lang="en-IN" dirty="0" err="1"/>
              <a:t>max_depth</a:t>
            </a:r>
            <a:r>
              <a:rPr lang="en-IN" dirty="0"/>
              <a:t>, criterion </a:t>
            </a:r>
          </a:p>
          <a:p>
            <a:pPr lvl="1"/>
            <a:r>
              <a:rPr lang="en-US" dirty="0"/>
              <a:t>best parameter:{'rf__</a:t>
            </a:r>
            <a:r>
              <a:rPr lang="en-US" dirty="0" err="1"/>
              <a:t>n_estimators</a:t>
            </a:r>
            <a:r>
              <a:rPr lang="en-US" dirty="0"/>
              <a:t>': 500, 'rf__max_features': 'log2’, 'rf__max_depth': 5, '</a:t>
            </a:r>
            <a:r>
              <a:rPr lang="en-US" dirty="0" err="1"/>
              <a:t>rf__criterion</a:t>
            </a:r>
            <a:r>
              <a:rPr lang="en-US" dirty="0"/>
              <a:t>': 'entropy'}</a:t>
            </a:r>
          </a:p>
          <a:p>
            <a:pPr lvl="1"/>
            <a:r>
              <a:rPr lang="en-IN" dirty="0"/>
              <a:t>ROC/AUC score: 0.73</a:t>
            </a:r>
          </a:p>
          <a:p>
            <a:pPr marL="201168" lvl="1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59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E4A750-85E1-C9C6-02FD-D6B51BD7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IN" dirty="0"/>
              <a:t>Past - Phase 2 (Hyper-Parameter Tuning)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FA777B-A8DC-F3F6-F2C5-5D4A32F37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IN" dirty="0" err="1"/>
              <a:t>XGBoost</a:t>
            </a:r>
            <a:endParaRPr lang="en-IN" dirty="0"/>
          </a:p>
          <a:p>
            <a:pPr lvl="1"/>
            <a:r>
              <a:rPr lang="en-IN" dirty="0"/>
              <a:t>Parameter: </a:t>
            </a:r>
            <a:r>
              <a:rPr lang="en-US" dirty="0" err="1"/>
              <a:t>xgb</a:t>
            </a:r>
            <a:r>
              <a:rPr lang="en-US" dirty="0"/>
              <a:t>__</a:t>
            </a:r>
            <a:r>
              <a:rPr lang="en-US" dirty="0" err="1"/>
              <a:t>learning_rate</a:t>
            </a:r>
            <a:r>
              <a:rPr lang="en-US" dirty="0"/>
              <a:t>, </a:t>
            </a:r>
            <a:r>
              <a:rPr lang="en-US" dirty="0" err="1"/>
              <a:t>xgb</a:t>
            </a:r>
            <a:r>
              <a:rPr lang="en-US" dirty="0"/>
              <a:t>__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xgb</a:t>
            </a:r>
            <a:r>
              <a:rPr lang="en-US" dirty="0"/>
              <a:t>__</a:t>
            </a:r>
            <a:r>
              <a:rPr lang="en-US" dirty="0" err="1"/>
              <a:t>min_child_weight</a:t>
            </a:r>
            <a:r>
              <a:rPr lang="en-US" dirty="0"/>
              <a:t>.</a:t>
            </a:r>
            <a:endParaRPr lang="en-IN" dirty="0"/>
          </a:p>
          <a:p>
            <a:pPr lvl="1"/>
            <a:r>
              <a:rPr lang="en-IN" dirty="0"/>
              <a:t>Best parameter: {'</a:t>
            </a:r>
            <a:r>
              <a:rPr lang="en-IN" dirty="0" err="1"/>
              <a:t>xgb</a:t>
            </a:r>
            <a:r>
              <a:rPr lang="en-IN" dirty="0"/>
              <a:t>__</a:t>
            </a:r>
            <a:r>
              <a:rPr lang="en-IN" dirty="0" err="1"/>
              <a:t>min_child_weight</a:t>
            </a:r>
            <a:r>
              <a:rPr lang="en-IN" dirty="0"/>
              <a:t>': 1, '</a:t>
            </a:r>
            <a:r>
              <a:rPr lang="en-IN" dirty="0" err="1"/>
              <a:t>xgb</a:t>
            </a:r>
            <a:r>
              <a:rPr lang="en-IN" dirty="0"/>
              <a:t>__</a:t>
            </a:r>
            <a:r>
              <a:rPr lang="en-IN" dirty="0" err="1"/>
              <a:t>max_depth</a:t>
            </a:r>
            <a:r>
              <a:rPr lang="en-IN" dirty="0"/>
              <a:t>': 7, '</a:t>
            </a:r>
            <a:r>
              <a:rPr lang="en-IN" dirty="0" err="1"/>
              <a:t>xgb</a:t>
            </a:r>
            <a:r>
              <a:rPr lang="en-IN" dirty="0"/>
              <a:t>__</a:t>
            </a:r>
            <a:r>
              <a:rPr lang="en-IN" dirty="0" err="1"/>
              <a:t>learning_rate</a:t>
            </a:r>
            <a:r>
              <a:rPr lang="en-IN" dirty="0"/>
              <a:t>': 0.1}</a:t>
            </a:r>
          </a:p>
          <a:p>
            <a:pPr lvl="1"/>
            <a:r>
              <a:rPr lang="en-IN" dirty="0"/>
              <a:t>ROC/AUC: 0.77</a:t>
            </a:r>
          </a:p>
          <a:p>
            <a:pPr marL="201168" lvl="1" indent="0">
              <a:buNone/>
            </a:pPr>
            <a:endParaRPr lang="en-IN" dirty="0"/>
          </a:p>
          <a:p>
            <a:r>
              <a:rPr lang="en-IN" dirty="0"/>
              <a:t>Naïve Bayes</a:t>
            </a:r>
          </a:p>
          <a:p>
            <a:pPr lvl="1"/>
            <a:r>
              <a:rPr lang="en-IN" dirty="0"/>
              <a:t>Parameter: alpha</a:t>
            </a:r>
          </a:p>
          <a:p>
            <a:pPr lvl="1"/>
            <a:r>
              <a:rPr lang="en-IN" dirty="0"/>
              <a:t>Best parameter: {'</a:t>
            </a:r>
            <a:r>
              <a:rPr lang="en-IN" dirty="0" err="1"/>
              <a:t>nb</a:t>
            </a:r>
            <a:r>
              <a:rPr lang="en-IN" dirty="0"/>
              <a:t>__alpha': 1}</a:t>
            </a:r>
          </a:p>
          <a:p>
            <a:pPr lvl="1"/>
            <a:r>
              <a:rPr lang="en-IN" dirty="0"/>
              <a:t>ROC/AUC: 0.65</a:t>
            </a:r>
          </a:p>
          <a:p>
            <a:pPr marL="0" indent="0">
              <a:buNone/>
            </a:pPr>
            <a:r>
              <a:rPr lang="en-IN" dirty="0"/>
              <a:t>Compared the models mentioned above using the metric: ROC/AUC, F1 Score, Log-Loss,   Precision and Recall.</a:t>
            </a:r>
          </a:p>
          <a:p>
            <a:pPr marL="0" indent="0">
              <a:buNone/>
            </a:pPr>
            <a:r>
              <a:rPr lang="en-IN" dirty="0" err="1"/>
              <a:t>XGBoost</a:t>
            </a:r>
            <a:r>
              <a:rPr lang="en-IN" dirty="0"/>
              <a:t> performed well when the ROC/AUC score was compared for all the models used.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30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86D228-190E-89A8-A1E8-25BCED390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718310"/>
            <a:ext cx="10420350" cy="35814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4AFA9EE-F16D-8FCF-644A-A5ADB731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67553"/>
            <a:ext cx="10058400" cy="1450757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0940692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900000"/>
      </a:accent1>
      <a:accent2>
        <a:srgbClr val="900000"/>
      </a:accent2>
      <a:accent3>
        <a:srgbClr val="900000"/>
      </a:accent3>
      <a:accent4>
        <a:srgbClr val="900000"/>
      </a:accent4>
      <a:accent5>
        <a:srgbClr val="900000"/>
      </a:accent5>
      <a:accent6>
        <a:srgbClr val="900000"/>
      </a:accent6>
      <a:hlink>
        <a:srgbClr val="900000"/>
      </a:hlink>
      <a:folHlink>
        <a:srgbClr val="90000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760</TotalTime>
  <Words>924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PowerPoint Presentation</vt:lpstr>
      <vt:lpstr>Problem Statement</vt:lpstr>
      <vt:lpstr>Phase 1 - Recap</vt:lpstr>
      <vt:lpstr>PowerPoint Presentation</vt:lpstr>
      <vt:lpstr>ROC curve for Logistic Regression </vt:lpstr>
      <vt:lpstr>Past - Phase 2 (Feature Engineering) - Recap</vt:lpstr>
      <vt:lpstr>Past- Phase 2 (Hyper-Parameter Tuning) Recap</vt:lpstr>
      <vt:lpstr>Past - Phase 2 (Hyper-Parameter Tuning) Recap</vt:lpstr>
      <vt:lpstr>Results</vt:lpstr>
      <vt:lpstr>ROC/AUC Score</vt:lpstr>
      <vt:lpstr>Present – Phase 3 (MLP)</vt:lpstr>
      <vt:lpstr>Present – Phase 3 (MLP)</vt:lpstr>
      <vt:lpstr>Present – Phase 3 (MLP) Results</vt:lpstr>
      <vt:lpstr>Present – Phase 3 (MLP) Kaggle Scores</vt:lpstr>
      <vt:lpstr>Present – Phase 3 (MLP) TensorBoard Visualization</vt:lpstr>
      <vt:lpstr>Problems faced in phase 3: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Shiwani Rajagopalan</dc:creator>
  <cp:lastModifiedBy>Shiwani Rajagopalan</cp:lastModifiedBy>
  <cp:revision>4</cp:revision>
  <dcterms:created xsi:type="dcterms:W3CDTF">2022-04-30T07:59:20Z</dcterms:created>
  <dcterms:modified xsi:type="dcterms:W3CDTF">2022-05-01T04:07:11Z</dcterms:modified>
</cp:coreProperties>
</file>