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59" r:id="rId8"/>
    <p:sldId id="267" r:id="rId9"/>
    <p:sldId id="26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wani Rajagopalan" userId="61ddf4f004daf5a6" providerId="LiveId" clId="{73E2779A-4C9C-4D08-8A23-EED9F534D3F1}"/>
    <pc:docChg chg="custSel modSld">
      <pc:chgData name="Shiwani Rajagopalan" userId="61ddf4f004daf5a6" providerId="LiveId" clId="{73E2779A-4C9C-4D08-8A23-EED9F534D3F1}" dt="2022-04-21T03:21:49.452" v="202" actId="20577"/>
      <pc:docMkLst>
        <pc:docMk/>
      </pc:docMkLst>
      <pc:sldChg chg="modSp mod">
        <pc:chgData name="Shiwani Rajagopalan" userId="61ddf4f004daf5a6" providerId="LiveId" clId="{73E2779A-4C9C-4D08-8A23-EED9F534D3F1}" dt="2022-04-21T03:08:48.958" v="15" actId="20577"/>
        <pc:sldMkLst>
          <pc:docMk/>
          <pc:sldMk cId="3778690694" sldId="264"/>
        </pc:sldMkLst>
        <pc:spChg chg="mod">
          <ac:chgData name="Shiwani Rajagopalan" userId="61ddf4f004daf5a6" providerId="LiveId" clId="{73E2779A-4C9C-4D08-8A23-EED9F534D3F1}" dt="2022-04-21T03:08:48.958" v="15" actId="20577"/>
          <ac:spMkLst>
            <pc:docMk/>
            <pc:sldMk cId="3778690694" sldId="264"/>
            <ac:spMk id="3" creationId="{B623BA3D-AE24-472C-8FED-AD675F2FEFEC}"/>
          </ac:spMkLst>
        </pc:spChg>
      </pc:sldChg>
      <pc:sldChg chg="modSp mod">
        <pc:chgData name="Shiwani Rajagopalan" userId="61ddf4f004daf5a6" providerId="LiveId" clId="{73E2779A-4C9C-4D08-8A23-EED9F534D3F1}" dt="2022-04-21T03:21:49.452" v="202" actId="20577"/>
        <pc:sldMkLst>
          <pc:docMk/>
          <pc:sldMk cId="3671282081" sldId="266"/>
        </pc:sldMkLst>
        <pc:spChg chg="mod">
          <ac:chgData name="Shiwani Rajagopalan" userId="61ddf4f004daf5a6" providerId="LiveId" clId="{73E2779A-4C9C-4D08-8A23-EED9F534D3F1}" dt="2022-04-21T03:21:49.452" v="202" actId="20577"/>
          <ac:spMkLst>
            <pc:docMk/>
            <pc:sldMk cId="3671282081" sldId="266"/>
            <ac:spMk id="3" creationId="{4410521B-A73A-42B8-A573-8A91DB4CC5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1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0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5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3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9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D0EF9D-A65B-45F1-907C-BB8CD708FDF6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16384D-61A3-4E65-A068-FDEB2C098D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198528-4B94-4498-9B19-6D965B5644CC}"/>
              </a:ext>
            </a:extLst>
          </p:cNvPr>
          <p:cNvSpPr txBox="1">
            <a:spLocks/>
          </p:cNvSpPr>
          <p:nvPr/>
        </p:nvSpPr>
        <p:spPr>
          <a:xfrm>
            <a:off x="1959316" y="841558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Group-30 Home Credit Default Risk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A9BC6-3C68-40EB-8E38-037ABAB1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22" y="2166088"/>
            <a:ext cx="5239677" cy="2993611"/>
          </a:xfrm>
          <a:prstGeom prst="rect">
            <a:avLst/>
          </a:prstGeom>
        </p:spPr>
      </p:pic>
      <p:grpSp>
        <p:nvGrpSpPr>
          <p:cNvPr id="8" name="Group 4">
            <a:extLst>
              <a:ext uri="{FF2B5EF4-FFF2-40B4-BE49-F238E27FC236}">
                <a16:creationId xmlns:a16="http://schemas.microsoft.com/office/drawing/2014/main" id="{773E7CF5-AC1E-463C-BBC1-E46E5D1AB1B3}"/>
              </a:ext>
            </a:extLst>
          </p:cNvPr>
          <p:cNvGrpSpPr>
            <a:grpSpLocks/>
          </p:cNvGrpSpPr>
          <p:nvPr/>
        </p:nvGrpSpPr>
        <p:grpSpPr bwMode="auto">
          <a:xfrm>
            <a:off x="654159" y="0"/>
            <a:ext cx="1122482" cy="2719770"/>
            <a:chOff x="633305" y="-72571"/>
            <a:chExt cx="950609" cy="27665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27B9DE-F154-4138-AF97-CA49E2A9BB78}"/>
                </a:ext>
              </a:extLst>
            </p:cNvPr>
            <p:cNvSpPr/>
            <p:nvPr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pic>
          <p:nvPicPr>
            <p:cNvPr id="10" name="Picture 6" descr="trident.eps">
              <a:extLst>
                <a:ext uri="{FF2B5EF4-FFF2-40B4-BE49-F238E27FC236}">
                  <a16:creationId xmlns:a16="http://schemas.microsoft.com/office/drawing/2014/main" id="{C0D58655-1906-4A77-AEE2-221FB83FD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09" y="1730375"/>
              <a:ext cx="634481" cy="80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97B74-D89D-46CB-B7F5-B8F15152D451}"/>
              </a:ext>
            </a:extLst>
          </p:cNvPr>
          <p:cNvSpPr txBox="1"/>
          <p:nvPr/>
        </p:nvSpPr>
        <p:spPr>
          <a:xfrm>
            <a:off x="2587746" y="5441241"/>
            <a:ext cx="7777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Team Members: </a:t>
            </a:r>
          </a:p>
          <a:p>
            <a:pPr algn="ctr"/>
            <a:r>
              <a:rPr lang="en-IN" sz="2000" dirty="0" err="1"/>
              <a:t>Parth</a:t>
            </a:r>
            <a:r>
              <a:rPr lang="en-IN" sz="2000" dirty="0"/>
              <a:t> Kapil, Shiwani Rajagopalan, </a:t>
            </a:r>
            <a:r>
              <a:rPr lang="en-IN" sz="2000" dirty="0" err="1"/>
              <a:t>Shubhangi</a:t>
            </a:r>
            <a:r>
              <a:rPr lang="en-IN" sz="2000" dirty="0"/>
              <a:t> Mishra, Suma Priya Davuluri</a:t>
            </a:r>
          </a:p>
        </p:txBody>
      </p:sp>
    </p:spTree>
    <p:extLst>
      <p:ext uri="{BB962C8B-B14F-4D97-AF65-F5344CB8AC3E}">
        <p14:creationId xmlns:p14="http://schemas.microsoft.com/office/powerpoint/2010/main" val="63359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6F5E-5030-48E2-BDAB-306B7142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-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1AD4-8F57-4803-8A57-332850D3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 Multi-Layer Perceptron Implementation.</a:t>
            </a:r>
          </a:p>
          <a:p>
            <a:r>
              <a:rPr lang="en-IN" dirty="0"/>
              <a:t>Use the metrics described in the previous slides to find how MLP performs overall.</a:t>
            </a:r>
          </a:p>
          <a:p>
            <a:r>
              <a:rPr lang="en-IN" dirty="0"/>
              <a:t>Visualize results using tensor board.</a:t>
            </a:r>
          </a:p>
          <a:p>
            <a:r>
              <a:rPr lang="en-IN" dirty="0"/>
              <a:t>Comparison of performance of previous models and MLP model with </a:t>
            </a:r>
            <a:r>
              <a:rPr lang="en-IN" dirty="0" err="1"/>
              <a:t>pytorch</a:t>
            </a:r>
            <a:r>
              <a:rPr lang="en-IN" dirty="0"/>
              <a:t>.</a:t>
            </a:r>
          </a:p>
          <a:p>
            <a:r>
              <a:rPr lang="en-IN" dirty="0"/>
              <a:t>Prepare final findings of the results in the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EFE-241C-4D46-9D76-4B8E4590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AC27-BA1A-46A1-850D-56F4DE7A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size was huge.</a:t>
            </a:r>
          </a:p>
          <a:p>
            <a:r>
              <a:rPr lang="en-IN" dirty="0"/>
              <a:t>Certain algorithms like </a:t>
            </a:r>
            <a:r>
              <a:rPr lang="en-IN" dirty="0" err="1"/>
              <a:t>XGboost</a:t>
            </a:r>
            <a:r>
              <a:rPr lang="en-IN" dirty="0"/>
              <a:t> took more than 2 hours to execute due to vast dataset.</a:t>
            </a:r>
          </a:p>
          <a:p>
            <a:r>
              <a:rPr lang="en-IN" dirty="0"/>
              <a:t>There were issues in running time with the number of parameters specified for each of the models.</a:t>
            </a:r>
          </a:p>
          <a:p>
            <a:r>
              <a:rPr lang="en-IN" dirty="0"/>
              <a:t>We are planning to keep all of these issues into concern when we build our MLP model.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75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0AA-7317-42B9-BBE8-C62AE0BC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1B99-02D0-48C0-8B89-B415E6D3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Past - Phase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Present - Phase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/>
              <a:t> Feature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/>
              <a:t>Hyper parameter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Proposed - Phase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Problems</a:t>
            </a:r>
            <a:endParaRPr lang="en-IN" sz="2400" dirty="0"/>
          </a:p>
          <a:p>
            <a:pPr marL="384048" lvl="2" indent="0">
              <a:buNone/>
            </a:pPr>
            <a:endParaRPr lang="en-IN" sz="2400" dirty="0"/>
          </a:p>
          <a:p>
            <a:pPr marL="201168" lvl="1" indent="0">
              <a:buNone/>
            </a:pPr>
            <a:endParaRPr lang="en-IN" sz="2800" dirty="0"/>
          </a:p>
          <a:p>
            <a:pPr marL="201168" lvl="1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2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D86A-6E56-4E4B-B365-BC356D4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Past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ADC3-5D8D-45D3-8642-FCF2E166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Exploratory Data Analysis (EDA) on the dataset.</a:t>
            </a:r>
          </a:p>
          <a:p>
            <a:r>
              <a:rPr lang="en-IN" dirty="0"/>
              <a:t>Found the missing features, features: numerical and categorical.</a:t>
            </a:r>
          </a:p>
          <a:p>
            <a:r>
              <a:rPr lang="en-IN" dirty="0"/>
              <a:t>Merged data in the order that was described in the Kaggle dataset description.</a:t>
            </a:r>
          </a:p>
          <a:p>
            <a:r>
              <a:rPr lang="en-IN" dirty="0"/>
              <a:t>Built 2 baseline models: Naïve bayes and Logistic regression.</a:t>
            </a:r>
          </a:p>
          <a:p>
            <a:r>
              <a:rPr lang="en-IN" dirty="0"/>
              <a:t>Made a comparison of the 2 models based on the metrics: ROC/AUC, F1 score, Precision, Recall, Log-Loss.</a:t>
            </a:r>
          </a:p>
          <a:p>
            <a:r>
              <a:rPr lang="en-IN" dirty="0"/>
              <a:t>Logistic regression performed well and was taken as the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29177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7F3-22DA-4D9A-A2CA-E805743E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Present- Phase 2 (Feature Engineering)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BA3D-AE24-472C-8FED-AD675F2F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-Perform one hot encoding</a:t>
            </a:r>
          </a:p>
          <a:p>
            <a:r>
              <a:rPr lang="en-US" dirty="0"/>
              <a:t>-Performed feature engineering on different datasets to create new features.</a:t>
            </a:r>
          </a:p>
          <a:p>
            <a:r>
              <a:rPr lang="en-US" dirty="0"/>
              <a:t>-</a:t>
            </a:r>
            <a:r>
              <a:rPr lang="en-IN" dirty="0"/>
              <a:t>Checked correlation, maintain high correlation between newly created features and target variables.</a:t>
            </a:r>
            <a:endParaRPr lang="en-US" dirty="0"/>
          </a:p>
          <a:p>
            <a:r>
              <a:rPr lang="en-US" dirty="0"/>
              <a:t>-Merged all datasets where feature engineering was performed.</a:t>
            </a:r>
          </a:p>
          <a:p>
            <a:r>
              <a:rPr lang="en-US" dirty="0"/>
              <a:t>-Missing data to be handled during feature engineering by replacing infinity with null values.</a:t>
            </a:r>
          </a:p>
          <a:p>
            <a:r>
              <a:rPr lang="en-US" dirty="0"/>
              <a:t>-Dropped features which have more than 60% of null data.</a:t>
            </a:r>
          </a:p>
          <a:p>
            <a:r>
              <a:rPr lang="en-US" dirty="0"/>
              <a:t>-Imputed median for features with less than 60% of null data. </a:t>
            </a:r>
          </a:p>
          <a:p>
            <a:r>
              <a:rPr lang="en-US" dirty="0"/>
              <a:t>-Data standardized using min-max scaler.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F9A-A517-4CA9-B043-EBB60DE7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Present- Phase 2 (Hyper-Parameter Tuning)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D8AA-DEBE-46FE-AF4F-106330D2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Logistic Regression:</a:t>
            </a:r>
          </a:p>
          <a:p>
            <a:pPr lvl="1"/>
            <a:r>
              <a:rPr lang="en-IN" dirty="0"/>
              <a:t>Parameter: Penalty, C value.</a:t>
            </a:r>
          </a:p>
          <a:p>
            <a:pPr lvl="1"/>
            <a:r>
              <a:rPr lang="en-US" dirty="0"/>
              <a:t>best parameter:{'</a:t>
            </a:r>
            <a:r>
              <a:rPr lang="en-US" dirty="0" err="1"/>
              <a:t>lr</a:t>
            </a:r>
            <a:r>
              <a:rPr lang="en-US" dirty="0"/>
              <a:t>__penalty': 'l2', '</a:t>
            </a:r>
            <a:r>
              <a:rPr lang="en-US" dirty="0" err="1"/>
              <a:t>lr</a:t>
            </a:r>
            <a:r>
              <a:rPr lang="en-US" dirty="0"/>
              <a:t>__C': 1000}</a:t>
            </a:r>
          </a:p>
          <a:p>
            <a:pPr lvl="1"/>
            <a:r>
              <a:rPr lang="en-IN" dirty="0"/>
              <a:t>ROC/AUC score: 0.77</a:t>
            </a:r>
            <a:endParaRPr lang="en-US" dirty="0"/>
          </a:p>
          <a:p>
            <a:r>
              <a:rPr lang="en-IN" dirty="0"/>
              <a:t>SVM:</a:t>
            </a:r>
          </a:p>
          <a:p>
            <a:pPr lvl="1"/>
            <a:r>
              <a:rPr lang="en-IN" dirty="0"/>
              <a:t>Parameter: C value, kernel, gamma, and degree (as polynomial is used as a kernel).</a:t>
            </a:r>
          </a:p>
          <a:p>
            <a:pPr lvl="1"/>
            <a:r>
              <a:rPr lang="en-US" dirty="0"/>
              <a:t>best parameter:{'</a:t>
            </a:r>
            <a:r>
              <a:rPr lang="en-US" dirty="0" err="1"/>
              <a:t>svm</a:t>
            </a:r>
            <a:r>
              <a:rPr lang="en-US" dirty="0"/>
              <a:t>__kernel': '</a:t>
            </a:r>
            <a:r>
              <a:rPr lang="en-US" dirty="0" err="1"/>
              <a:t>rbf</a:t>
            </a:r>
            <a:r>
              <a:rPr lang="en-US" dirty="0"/>
              <a:t>', '</a:t>
            </a:r>
            <a:r>
              <a:rPr lang="en-US" dirty="0" err="1"/>
              <a:t>svm</a:t>
            </a:r>
            <a:r>
              <a:rPr lang="en-US" dirty="0"/>
              <a:t>__gamma': 0.01, '</a:t>
            </a:r>
            <a:r>
              <a:rPr lang="en-US" dirty="0" err="1"/>
              <a:t>svm</a:t>
            </a:r>
            <a:r>
              <a:rPr lang="en-US" dirty="0"/>
              <a:t>__degree': 2, '</a:t>
            </a:r>
            <a:r>
              <a:rPr lang="en-US" dirty="0" err="1"/>
              <a:t>svm</a:t>
            </a:r>
            <a:r>
              <a:rPr lang="en-US" dirty="0"/>
              <a:t>__C': 1}</a:t>
            </a:r>
          </a:p>
          <a:p>
            <a:pPr lvl="1"/>
            <a:r>
              <a:rPr lang="en-IN" dirty="0"/>
              <a:t>ROC/AUC score: 0.75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IN" dirty="0"/>
              <a:t>Random Forest:</a:t>
            </a:r>
          </a:p>
          <a:p>
            <a:pPr lvl="1"/>
            <a:r>
              <a:rPr lang="en-IN" dirty="0"/>
              <a:t>Parameter: estimators, </a:t>
            </a:r>
            <a:r>
              <a:rPr lang="en-IN" dirty="0" err="1"/>
              <a:t>max_features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, criterion </a:t>
            </a:r>
          </a:p>
          <a:p>
            <a:pPr lvl="1"/>
            <a:r>
              <a:rPr lang="en-US" dirty="0"/>
              <a:t>best parameter:{'rf__</a:t>
            </a:r>
            <a:r>
              <a:rPr lang="en-US" dirty="0" err="1"/>
              <a:t>n_estimators</a:t>
            </a:r>
            <a:r>
              <a:rPr lang="en-US" dirty="0"/>
              <a:t>': 500, 'rf__max_features': 'log2’, 'rf__max_depth': 5, '</a:t>
            </a:r>
            <a:r>
              <a:rPr lang="en-US" dirty="0" err="1"/>
              <a:t>rf__criterion</a:t>
            </a:r>
            <a:r>
              <a:rPr lang="en-US" dirty="0"/>
              <a:t>': 'entropy'}</a:t>
            </a:r>
          </a:p>
          <a:p>
            <a:pPr lvl="1"/>
            <a:r>
              <a:rPr lang="en-IN" dirty="0"/>
              <a:t>ROC/AUC score: 0.73</a:t>
            </a:r>
          </a:p>
          <a:p>
            <a:pPr marL="201168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16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0E5-CA52-4685-A23C-22708F9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Present- Phase 2 (Hyper-Parameter Tuning)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521B-A73A-42B8-A573-8A91DB4C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/>
              <a:t>Parameter: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__</a:t>
            </a:r>
            <a:r>
              <a:rPr lang="en-US" dirty="0" err="1"/>
              <a:t>min_child_weight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IN" dirty="0"/>
              <a:t>Best parameter: {'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min_child_weight</a:t>
            </a:r>
            <a:r>
              <a:rPr lang="en-IN" dirty="0"/>
              <a:t>': 1, 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max_depth</a:t>
            </a:r>
            <a:r>
              <a:rPr lang="en-IN" dirty="0"/>
              <a:t>': 7, '</a:t>
            </a:r>
            <a:r>
              <a:rPr lang="en-IN" dirty="0" err="1"/>
              <a:t>xgb</a:t>
            </a:r>
            <a:r>
              <a:rPr lang="en-IN" dirty="0"/>
              <a:t>__</a:t>
            </a:r>
            <a:r>
              <a:rPr lang="en-IN" dirty="0" err="1"/>
              <a:t>learning_rate</a:t>
            </a:r>
            <a:r>
              <a:rPr lang="en-IN" dirty="0"/>
              <a:t>': 0.1}</a:t>
            </a:r>
          </a:p>
          <a:p>
            <a:pPr lvl="1"/>
            <a:r>
              <a:rPr lang="en-IN" dirty="0"/>
              <a:t>ROC/AUC: 0.77</a:t>
            </a:r>
          </a:p>
          <a:p>
            <a:pPr marL="201168" lvl="1" indent="0">
              <a:buNone/>
            </a:pPr>
            <a:endParaRPr lang="en-IN" dirty="0"/>
          </a:p>
          <a:p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/>
              <a:t>Parameter: alpha</a:t>
            </a:r>
          </a:p>
          <a:p>
            <a:pPr lvl="1"/>
            <a:r>
              <a:rPr lang="en-IN" dirty="0"/>
              <a:t>Best parameter: {'</a:t>
            </a:r>
            <a:r>
              <a:rPr lang="en-IN" dirty="0" err="1"/>
              <a:t>nb</a:t>
            </a:r>
            <a:r>
              <a:rPr lang="en-IN" dirty="0"/>
              <a:t>__alpha': 1}</a:t>
            </a:r>
          </a:p>
          <a:p>
            <a:pPr lvl="1"/>
            <a:r>
              <a:rPr lang="en-IN" dirty="0"/>
              <a:t>ROC/AUC: 0.65</a:t>
            </a:r>
          </a:p>
          <a:p>
            <a:pPr marL="0" indent="0">
              <a:buNone/>
            </a:pPr>
            <a:r>
              <a:rPr lang="en-IN" dirty="0"/>
              <a:t>Compared the models mentioned above using the metric: ROC/AUC, F1 Score, Log-Loss,   Precision and Recall.</a:t>
            </a:r>
          </a:p>
          <a:p>
            <a:pPr marL="0" indent="0">
              <a:buNone/>
            </a:pPr>
            <a:r>
              <a:rPr lang="en-IN" dirty="0" err="1"/>
              <a:t>XGBoost</a:t>
            </a:r>
            <a:r>
              <a:rPr lang="en-IN" dirty="0"/>
              <a:t> performed well when the ROC/AUC score was compared for </a:t>
            </a:r>
            <a:r>
              <a:rPr lang="en-IN"/>
              <a:t>all the models used.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8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90F11-2966-43B8-AB64-68BA4032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718310"/>
            <a:ext cx="10420350" cy="3581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27FCDF-F700-41A2-BB4A-E242FF87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67553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359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CF0-7F26-467D-87CE-AEA9A9DE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ROC/AUC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02185-3B27-4936-A400-F17123DE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06" y="2273511"/>
            <a:ext cx="5092063" cy="3377778"/>
          </a:xfrm>
        </p:spPr>
      </p:pic>
    </p:spTree>
    <p:extLst>
      <p:ext uri="{BB962C8B-B14F-4D97-AF65-F5344CB8AC3E}">
        <p14:creationId xmlns:p14="http://schemas.microsoft.com/office/powerpoint/2010/main" val="259262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0FDC-BFA4-49C1-A089-D8F27CCA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Kaggle Submission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E90E6-F4E0-4CD0-95AE-4F1D0F7F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84" y="1846263"/>
            <a:ext cx="8029358" cy="4022725"/>
          </a:xfrm>
        </p:spPr>
      </p:pic>
    </p:spTree>
    <p:extLst>
      <p:ext uri="{BB962C8B-B14F-4D97-AF65-F5344CB8AC3E}">
        <p14:creationId xmlns:p14="http://schemas.microsoft.com/office/powerpoint/2010/main" val="1845697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900000"/>
      </a:accent1>
      <a:accent2>
        <a:srgbClr val="900000"/>
      </a:accent2>
      <a:accent3>
        <a:srgbClr val="900000"/>
      </a:accent3>
      <a:accent4>
        <a:srgbClr val="900000"/>
      </a:accent4>
      <a:accent5>
        <a:srgbClr val="900000"/>
      </a:accent5>
      <a:accent6>
        <a:srgbClr val="900000"/>
      </a:accent6>
      <a:hlink>
        <a:srgbClr val="900000"/>
      </a:hlink>
      <a:folHlink>
        <a:srgbClr val="90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620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PowerPoint Presentation</vt:lpstr>
      <vt:lpstr>Contents</vt:lpstr>
      <vt:lpstr>Past – Phase 1</vt:lpstr>
      <vt:lpstr>Present- Phase 2 (Feature Engineering)</vt:lpstr>
      <vt:lpstr>Present- Phase 2 (Hyper-Parameter Tuning)</vt:lpstr>
      <vt:lpstr>Present- Phase 2 (Hyper-Parameter Tuning)</vt:lpstr>
      <vt:lpstr>Results</vt:lpstr>
      <vt:lpstr>ROC/AUC Score</vt:lpstr>
      <vt:lpstr>Kaggle Submission</vt:lpstr>
      <vt:lpstr>Proposed - Phase 3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Shiwani Rajagopalan</dc:creator>
  <cp:lastModifiedBy>Shiwani Rajagopalan</cp:lastModifiedBy>
  <cp:revision>7</cp:revision>
  <dcterms:created xsi:type="dcterms:W3CDTF">2022-04-19T22:56:36Z</dcterms:created>
  <dcterms:modified xsi:type="dcterms:W3CDTF">2022-04-21T03:21:50Z</dcterms:modified>
</cp:coreProperties>
</file>