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85" orient="horz"/>
        <p:guide pos="39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b4be5aa5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1b4be5aa58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b4be5aa5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1b4be5aa58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b4be5aa5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1b4be5aa58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b4be5aa58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1b4be5aa58_2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b4be5aa58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1b4be5aa58_2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b4be5aa58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1b4be5aa58_2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b4be5aa58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1b4be5aa58_2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b4be5aa58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1b4be5aa58_2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b4be5aa58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1b4be5aa58_2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b4be5aa58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1b4be5aa58_2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b4be5aa5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1b4be5aa58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b4be5aa5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1b4be5aa58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b4be5aa5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1b4be5aa58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b4be5aa5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1b4be5aa58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b4be5aa5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1b4be5aa58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b4be5aa5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1b4be5aa58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b4be5aa5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1b4be5aa58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b4be5aa5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1b4be5aa58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b4be5aa5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1b4be5aa58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age">
  <p:cSld name="Title page">
    <p:bg>
      <p:bgPr>
        <a:solidFill>
          <a:srgbClr val="262626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2"/>
          <p:cNvGrpSpPr/>
          <p:nvPr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14" name="Google Shape;14;p2"/>
            <p:cNvSpPr/>
            <p:nvPr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15" name="Google Shape;1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07308" y="1380149"/>
              <a:ext cx="489120" cy="6208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2"/>
          <p:cNvSpPr txBox="1"/>
          <p:nvPr>
            <p:ph type="title"/>
          </p:nvPr>
        </p:nvSpPr>
        <p:spPr>
          <a:xfrm>
            <a:off x="502903" y="2766523"/>
            <a:ext cx="7734221" cy="1114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30694" y="4709821"/>
            <a:ext cx="7734222" cy="27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530694" y="2443859"/>
            <a:ext cx="7734222" cy="25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solidFill>
          <a:srgbClr val="660B1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506694" y="2274522"/>
            <a:ext cx="6802482" cy="656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i="0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526131" y="2031339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/>
          <p:nvPr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photo: white">
  <p:cSld name="Content and photo: whi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525303" y="464386"/>
            <a:ext cx="4560579" cy="779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  <a:defRPr b="1" i="0" sz="30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/>
          <p:nvPr>
            <p:ph idx="2" type="pic"/>
          </p:nvPr>
        </p:nvSpPr>
        <p:spPr>
          <a:xfrm>
            <a:off x="5573058" y="0"/>
            <a:ext cx="3570941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4"/>
          <p:cNvSpPr/>
          <p:nvPr/>
        </p:nvSpPr>
        <p:spPr>
          <a:xfrm>
            <a:off x="0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4"/>
          <p:cNvGrpSpPr/>
          <p:nvPr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32" name="Google Shape;32;p4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33" name="Google Shape;33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nly: white">
  <p:cSld name="Content only: whit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ctrTitle"/>
          </p:nvPr>
        </p:nvSpPr>
        <p:spPr>
          <a:xfrm>
            <a:off x="529827" y="759070"/>
            <a:ext cx="8004391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  <a:defRPr b="1" i="0" sz="3000" cap="non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/>
          <p:nvPr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AutoNum type="arabicPeriod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600"/>
              <a:buChar char="–"/>
              <a:defRPr sz="16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600"/>
              <a:buChar char="•"/>
              <a:defRPr sz="16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600"/>
              <a:buChar char="–"/>
              <a:defRPr sz="16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600"/>
              <a:buChar char="»"/>
              <a:defRPr sz="16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0" name="Google Shape;40;p5"/>
          <p:cNvGrpSpPr/>
          <p:nvPr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41" name="Google Shape;41;p5"/>
            <p:cNvSpPr/>
            <p:nvPr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43" name="Google Shape;43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Google Shape;44;p5"/>
            <p:cNvSpPr txBox="1"/>
            <p:nvPr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BLOOMINGTON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oter: white">
  <p:cSld name="Blank with footer: whit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6"/>
          <p:cNvGrpSpPr/>
          <p:nvPr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47" name="Google Shape;47;p6"/>
            <p:cNvSpPr/>
            <p:nvPr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49" name="Google Shape;49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Google Shape;50;p6"/>
            <p:cNvSpPr txBox="1"/>
            <p:nvPr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BLOOMINGTON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nly: black">
  <p:cSld name="Content only: black">
    <p:bg>
      <p:bgPr>
        <a:solidFill>
          <a:srgbClr val="262626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ctrTitle"/>
          </p:nvPr>
        </p:nvSpPr>
        <p:spPr>
          <a:xfrm>
            <a:off x="523348" y="759070"/>
            <a:ext cx="8004409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523348" y="1630404"/>
            <a:ext cx="8011069" cy="2818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/>
          <p:nvPr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7"/>
          <p:cNvGrpSpPr/>
          <p:nvPr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57" name="Google Shape;57;p7"/>
            <p:cNvSpPr/>
            <p:nvPr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59" name="Google Shape;59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7"/>
            <p:cNvSpPr txBox="1"/>
            <p:nvPr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BLOOMINGTON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photo: black">
  <p:cSld name="Content and photo: black">
    <p:bg>
      <p:bgPr>
        <a:solidFill>
          <a:srgbClr val="252626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530124" y="464386"/>
            <a:ext cx="4560579" cy="779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/>
          <p:nvPr>
            <p:ph idx="2" type="pic"/>
          </p:nvPr>
        </p:nvSpPr>
        <p:spPr>
          <a:xfrm>
            <a:off x="5564909" y="0"/>
            <a:ext cx="3570941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8"/>
          <p:cNvSpPr/>
          <p:nvPr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8"/>
          <p:cNvGrpSpPr/>
          <p:nvPr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67" name="Google Shape;67;p8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68" name="Google Shape;68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oter: black">
  <p:cSld name="Blank with footer: black">
    <p:bg>
      <p:bgPr>
        <a:solidFill>
          <a:srgbClr val="252626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9"/>
          <p:cNvGrpSpPr/>
          <p:nvPr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71" name="Google Shape;71;p9"/>
            <p:cNvSpPr/>
            <p:nvPr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73" name="Google Shape;73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9"/>
            <p:cNvSpPr txBox="1"/>
            <p:nvPr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BLOOMINGTON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with IUPUI lockup">
  <p:cSld name="Closing slide with IUPUI lockup">
    <p:bg>
      <p:bgPr>
        <a:solidFill>
          <a:srgbClr val="690304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/>
          <p:nvPr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0"/>
          <p:cNvPicPr preferRelativeResize="0"/>
          <p:nvPr/>
        </p:nvPicPr>
        <p:blipFill rotWithShape="1">
          <a:blip r:embed="rId2">
            <a:alphaModFix/>
          </a:blip>
          <a:srcRect b="28718" l="11083" r="-1556" t="-147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-rgb.eps" id="80" name="Google Shape;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45" y="4326066"/>
            <a:ext cx="357525" cy="453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rajago@iu.edu" TargetMode="External"/><Relationship Id="rId4" Type="http://schemas.openxmlformats.org/officeDocument/2006/relationships/hyperlink" Target="mailto:meetshah@iu.edu" TargetMode="External"/><Relationship Id="rId5" Type="http://schemas.openxmlformats.org/officeDocument/2006/relationships/hyperlink" Target="mailto:sanghavi@iu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kazanova/sentiment14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2875" y="2228850"/>
            <a:ext cx="86733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Sentimental Analysis on Covid Vaccine Data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530694" y="4709821"/>
            <a:ext cx="7734222" cy="27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INDIANA UNIVERSITY BLOOMINGTON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1"/>
          <p:cNvSpPr txBox="1"/>
          <p:nvPr>
            <p:ph idx="2" type="body"/>
          </p:nvPr>
        </p:nvSpPr>
        <p:spPr>
          <a:xfrm>
            <a:off x="452869" y="1856634"/>
            <a:ext cx="7734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CSCI B565 - Data Mining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4450175" y="3559528"/>
            <a:ext cx="416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Char char="-"/>
            </a:pPr>
            <a:r>
              <a:rPr lang="en-US">
                <a:solidFill>
                  <a:srgbClr val="26262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Shiwani Rajagopalan (</a:t>
            </a:r>
            <a:r>
              <a:rPr lang="en-US" u="sng">
                <a:solidFill>
                  <a:srgbClr val="26262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srajago@iu.edu</a:t>
            </a:r>
            <a:r>
              <a:rPr lang="en-US">
                <a:solidFill>
                  <a:srgbClr val="26262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solidFill>
                <a:srgbClr val="262626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Char char="-"/>
            </a:pPr>
            <a:r>
              <a:rPr lang="en-US">
                <a:solidFill>
                  <a:srgbClr val="26262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Meet Jatin Shah (</a:t>
            </a:r>
            <a:r>
              <a:rPr lang="en-US" u="sng">
                <a:solidFill>
                  <a:srgbClr val="26262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meetshah@iu.edu</a:t>
            </a:r>
            <a:r>
              <a:rPr lang="en-US">
                <a:solidFill>
                  <a:srgbClr val="26262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solidFill>
                <a:srgbClr val="262626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Char char="-"/>
            </a:pPr>
            <a:r>
              <a:rPr lang="en-US">
                <a:solidFill>
                  <a:srgbClr val="26262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Ayush Sanghavi (</a:t>
            </a:r>
            <a:r>
              <a:rPr lang="en-US" u="sng">
                <a:solidFill>
                  <a:srgbClr val="26262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sanghavi@iu.edu</a:t>
            </a:r>
            <a:r>
              <a:rPr lang="en-US">
                <a:solidFill>
                  <a:srgbClr val="26262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solidFill>
                <a:srgbClr val="262626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ctrTitle"/>
          </p:nvPr>
        </p:nvSpPr>
        <p:spPr>
          <a:xfrm>
            <a:off x="565325" y="200050"/>
            <a:ext cx="29226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75" y="672250"/>
            <a:ext cx="4085201" cy="38912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4938325" y="118150"/>
            <a:ext cx="387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Support Vector Machine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650" y="654300"/>
            <a:ext cx="4168475" cy="402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ctrTitle"/>
          </p:nvPr>
        </p:nvSpPr>
        <p:spPr>
          <a:xfrm>
            <a:off x="565325" y="200050"/>
            <a:ext cx="29226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ct val="1250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 - Nearest Neighbors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4938325" y="118150"/>
            <a:ext cx="387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AdaBoost Classifier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38" y="672250"/>
            <a:ext cx="3627166" cy="385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2875" y="608650"/>
            <a:ext cx="4129449" cy="40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ctrTitle"/>
          </p:nvPr>
        </p:nvSpPr>
        <p:spPr>
          <a:xfrm>
            <a:off x="474026" y="739875"/>
            <a:ext cx="19101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075" y="219325"/>
            <a:ext cx="4171726" cy="43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506694" y="2274522"/>
            <a:ext cx="6802482" cy="656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Scraping Twitter data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526131" y="2031339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SECTION 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/>
        </p:nvSpPr>
        <p:spPr>
          <a:xfrm>
            <a:off x="2200350" y="-51175"/>
            <a:ext cx="403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Scraping of Tweet data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488175" y="346675"/>
            <a:ext cx="8072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1)  To analyze the sentiment of Covid Vaccine tweets, we first scrape the tweets from the Twitter using Python’s “snscrape” package.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2) We give a keyword, say “Pfizer” and give a date range.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3) We collect tweets in 6 different dataframes concatenate them and then find label the dataset using our model.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4) Below is the technique, we have used to scrape data for the keyword “pfizer”, the same has been implemented similarly for Moderna and Johnson&amp;Johnson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25" y="1942800"/>
            <a:ext cx="6636325" cy="27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506694" y="2274522"/>
            <a:ext cx="68025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Results and Discussion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526131" y="2031339"/>
            <a:ext cx="370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SECTION 6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ctrTitle"/>
          </p:nvPr>
        </p:nvSpPr>
        <p:spPr>
          <a:xfrm>
            <a:off x="417677" y="93920"/>
            <a:ext cx="8004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Results and Discussions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8588"/>
            <a:ext cx="9144000" cy="37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ctrTitle"/>
          </p:nvPr>
        </p:nvSpPr>
        <p:spPr>
          <a:xfrm>
            <a:off x="417677" y="93920"/>
            <a:ext cx="8004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Results and Discussions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0" y="1323025"/>
            <a:ext cx="9070102" cy="299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/>
        </p:nvSpPr>
        <p:spPr>
          <a:xfrm>
            <a:off x="899400" y="71040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SVM Results for dataset that was labelled after testing on the pre-trained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ctrTitle"/>
          </p:nvPr>
        </p:nvSpPr>
        <p:spPr>
          <a:xfrm>
            <a:off x="417677" y="93920"/>
            <a:ext cx="8004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Results and Discussions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00" y="631975"/>
            <a:ext cx="3668475" cy="28583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417663" y="3406850"/>
            <a:ext cx="41574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Number of Positive and Negative tweets across the keyword </a:t>
            </a:r>
            <a:r>
              <a:rPr b="1" lang="en-US" sz="15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pfizer.</a:t>
            </a:r>
            <a:endParaRPr b="1" sz="15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21212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Positive : 3003</a:t>
            </a:r>
            <a:endParaRPr b="1" sz="1500">
              <a:solidFill>
                <a:srgbClr val="21212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21212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Negative : 1233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6050" y="631975"/>
            <a:ext cx="4044483" cy="28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/>
        </p:nvSpPr>
        <p:spPr>
          <a:xfrm>
            <a:off x="4768525" y="3406850"/>
            <a:ext cx="43368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1212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Number of Positive and Negative tweets across the keyword </a:t>
            </a:r>
            <a:r>
              <a:rPr b="1" lang="en-US" sz="1500">
                <a:solidFill>
                  <a:srgbClr val="21212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moderna.</a:t>
            </a:r>
            <a:endParaRPr b="1" sz="1500">
              <a:solidFill>
                <a:srgbClr val="21212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1212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Positive : 3648</a:t>
            </a:r>
            <a:endParaRPr b="1" sz="1500">
              <a:solidFill>
                <a:srgbClr val="21212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21212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Negative : 1674</a:t>
            </a:r>
            <a:endParaRPr sz="1500">
              <a:solidFill>
                <a:srgbClr val="21212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ctrTitle"/>
          </p:nvPr>
        </p:nvSpPr>
        <p:spPr>
          <a:xfrm>
            <a:off x="417677" y="93920"/>
            <a:ext cx="8004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Results and Discussions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25" y="637275"/>
            <a:ext cx="4056750" cy="29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490563" y="3457800"/>
            <a:ext cx="3842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Number of Positive and Negative tweets across the keyword johnson and johnson.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21212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Positive : 2761</a:t>
            </a:r>
            <a:endParaRPr b="1" sz="1500">
              <a:solidFill>
                <a:srgbClr val="21212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21212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Negative : 1672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075" y="637275"/>
            <a:ext cx="4198909" cy="29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/>
        </p:nvSpPr>
        <p:spPr>
          <a:xfrm>
            <a:off x="4556275" y="3457800"/>
            <a:ext cx="46764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1212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Number of Positive and Negative tweets across the all vaccines (Pfizer, Moderna, Johnson&amp;Johnson)</a:t>
            </a:r>
            <a:endParaRPr sz="1500">
              <a:solidFill>
                <a:srgbClr val="21212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Positive :  9412</a:t>
            </a:r>
            <a:endParaRPr b="1" sz="15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Negative : 4579</a:t>
            </a:r>
            <a:endParaRPr b="1" sz="1500">
              <a:solidFill>
                <a:srgbClr val="21212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21212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506694" y="2274522"/>
            <a:ext cx="6802482" cy="656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526131" y="2031339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SECTION 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ctrTitle"/>
          </p:nvPr>
        </p:nvSpPr>
        <p:spPr>
          <a:xfrm>
            <a:off x="417677" y="93920"/>
            <a:ext cx="8004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Results and Discussions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75" y="792925"/>
            <a:ext cx="3965959" cy="309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375" y="863400"/>
            <a:ext cx="3814550" cy="30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4493325" y="3902550"/>
            <a:ext cx="47112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Overall Sentiment Distribution over months for Pfizer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417675" y="3902550"/>
            <a:ext cx="38145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Overall Sentiment Distribution over months for all vaccines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ctrTitle"/>
          </p:nvPr>
        </p:nvSpPr>
        <p:spPr>
          <a:xfrm>
            <a:off x="417677" y="93920"/>
            <a:ext cx="8004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Results and Discussions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63" y="750475"/>
            <a:ext cx="3803062" cy="301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100" y="750475"/>
            <a:ext cx="3765031" cy="301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 txBox="1"/>
          <p:nvPr/>
        </p:nvSpPr>
        <p:spPr>
          <a:xfrm>
            <a:off x="63375" y="3819250"/>
            <a:ext cx="40260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Overall Sentiment Distribution over months for Moderna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4543953" y="3882925"/>
            <a:ext cx="46395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Overall Sentiment Distribution over months for J&amp;J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506694" y="2274522"/>
            <a:ext cx="68025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526131" y="2031339"/>
            <a:ext cx="370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SECTION 7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ctrTitle"/>
          </p:nvPr>
        </p:nvSpPr>
        <p:spPr>
          <a:xfrm>
            <a:off x="417677" y="93920"/>
            <a:ext cx="8004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3"/>
          <p:cNvSpPr txBox="1"/>
          <p:nvPr>
            <p:ph idx="2" type="body"/>
          </p:nvPr>
        </p:nvSpPr>
        <p:spPr>
          <a:xfrm>
            <a:off x="268850" y="679200"/>
            <a:ext cx="81942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3655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performed sentimental analysis on covid vaccine tweets data to find the vaccines that were most popular from January 2020 to June 2020.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the process into 3 parts where the first part was data preprocessing, second part was model evaluation on pre-labelled kaggle dataset, and finally we did model evaluation by adding labels from the results of the models.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used 5 models for model evaluation: Logistic regression, Support Vector Machine, KNN, Adaboost, and Bagging Classifier.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training and testing on these models, we found that SVM performed better with an accuracy score of 77%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Additionally, we scrapped tweets about Pfizer, Moderna, and Johnson&amp;Johnson to create a dataset which was tested on the pre-trained model to get labels.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Finally, We visualized the results obtained to find the vaccines that had most number of 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tweets.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700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3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ctrTitle"/>
          </p:nvPr>
        </p:nvSpPr>
        <p:spPr>
          <a:xfrm>
            <a:off x="983450" y="94026"/>
            <a:ext cx="640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Motivation to implement this project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412700" y="928974"/>
            <a:ext cx="8015700" cy="3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know that Covid cases are linearly dropping down day by day as more and more people are getting vaccinated.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Given the popularity of vaccines, </a:t>
            </a: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ur main aim was to check how people reacted to the vaccines on Twitter. (January 1st 2020 to June 30th 2020).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performed sentimental analysis on the tweets we extracted from Twitter given the </a:t>
            </a: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 the </a:t>
            </a: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vaccine</a:t>
            </a: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name.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the help of a labelled dataset and some machine learning algorithms, we could find out which tweet could be classified as </a:t>
            </a: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positive or negative.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Data Visualization was performed to display the result we captured.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506694" y="2274522"/>
            <a:ext cx="68025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526131" y="2031339"/>
            <a:ext cx="370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SECTION 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ctrTitle"/>
          </p:nvPr>
        </p:nvSpPr>
        <p:spPr>
          <a:xfrm>
            <a:off x="1223975" y="129400"/>
            <a:ext cx="56688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ct val="1250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>
            <p:ph idx="2" type="body"/>
          </p:nvPr>
        </p:nvSpPr>
        <p:spPr>
          <a:xfrm>
            <a:off x="127925" y="431498"/>
            <a:ext cx="8496600" cy="3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We are using a dataset of Tweets’ sentiment labelled as positive or negative</a:t>
            </a:r>
            <a:r>
              <a:rPr lang="en-US" sz="1400">
                <a:solidFill>
                  <a:srgbClr val="262626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400" u="sng">
                <a:solidFill>
                  <a:srgbClr val="262626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to dataset</a:t>
            </a:r>
            <a:r>
              <a:rPr lang="en-US" sz="1400">
                <a:solidFill>
                  <a:srgbClr val="262626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We perform data preprocessing on this dataset, split the dataset into training (80%) and testing data (20%). 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We then implement Logistic regression, K- Nearest Neighbors, Support Vector Machine, 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Adaboost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 and Bagging on the training data and check the accuracy of the same.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Further, we select the best algorithm that gives us the maximum accuracy, in this case (SVM) and then our model is ready.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We then scrape tweets from Twitter using the snscrape library of Python.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Query all tweets that contain the keyword, "Pfizer", "Moderna", "Johnson&amp;Johnson" between January 01 2020 to June 30 2020.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This will then be our testing dataset, we then apply our model to this data to gauge the sentiment of tweets containing the respective keywords.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Lastly, we perform some data visualization and infer some insights as to which vaccine had positive and/or negative tweets, getting the frequency of words.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506694" y="2274522"/>
            <a:ext cx="68025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526131" y="2031339"/>
            <a:ext cx="370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SECTION 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ctrTitle"/>
          </p:nvPr>
        </p:nvSpPr>
        <p:spPr>
          <a:xfrm>
            <a:off x="2823901" y="0"/>
            <a:ext cx="32322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>
            <p:ph idx="2" type="body"/>
          </p:nvPr>
        </p:nvSpPr>
        <p:spPr>
          <a:xfrm>
            <a:off x="405650" y="667198"/>
            <a:ext cx="85230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14960" lvl="0" marL="457200" marR="0" rtl="0" algn="l">
              <a:lnSpc>
                <a:spcPct val="136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 is performed on the labelled dataset in order to then run our model to output high accuracy.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960" lvl="0" marL="45720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is cleaned by the removing the following :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960" lvl="1" marL="91440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words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960" lvl="1" marL="91440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Usernames (words that start with @ on Twitter)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960" lvl="1" marL="91440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Punctuation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960" lvl="1" marL="91440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960" lvl="1" marL="91440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960" lvl="0" marL="45720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above do not contribute to sentimental analysis.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960" lvl="0" marL="45720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then perform tokenization of tweets and create a list of words separated by comma in order to then perform lemmatization. We run the TF-IDF algorithm, to get the frequency of the used words and how important the word is.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960" lvl="0" marL="45720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Once, the data preprocessing is done, our dataset is ready to be fed into the models that will run on the rest of the 20% testing dataset to calculate the accuracy.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36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506694" y="2274522"/>
            <a:ext cx="68025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Model evaluation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526131" y="2031339"/>
            <a:ext cx="370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SECTION 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2" type="body"/>
          </p:nvPr>
        </p:nvSpPr>
        <p:spPr>
          <a:xfrm>
            <a:off x="495250" y="339625"/>
            <a:ext cx="76197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our model evaluation function, where we predict the model performance on the 20% test set by comparing the labels our model generates with the original labels.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99" y="1256324"/>
            <a:ext cx="7939724" cy="24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i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