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7"/>
    <p:sldMasterId id="2147483674" r:id="rId8"/>
    <p:sldMasterId id="2147483679" r:id="rId9"/>
    <p:sldMasterId id="2147483707" r:id="rId10"/>
  </p:sldMasterIdLst>
  <p:notesMasterIdLst>
    <p:notesMasterId r:id="rId25"/>
  </p:notesMasterIdLst>
  <p:handoutMasterIdLst>
    <p:handoutMasterId r:id="rId26"/>
  </p:handoutMasterIdLst>
  <p:sldIdLst>
    <p:sldId id="301" r:id="rId11"/>
    <p:sldId id="517" r:id="rId12"/>
    <p:sldId id="492" r:id="rId13"/>
    <p:sldId id="499" r:id="rId14"/>
    <p:sldId id="512" r:id="rId15"/>
    <p:sldId id="510" r:id="rId16"/>
    <p:sldId id="518" r:id="rId17"/>
    <p:sldId id="519" r:id="rId18"/>
    <p:sldId id="511" r:id="rId19"/>
    <p:sldId id="293" r:id="rId20"/>
    <p:sldId id="520" r:id="rId21"/>
    <p:sldId id="521" r:id="rId22"/>
    <p:sldId id="506" r:id="rId23"/>
    <p:sldId id="498" r:id="rId24"/>
  </p:sldIdLst>
  <p:sldSz cx="9144000" cy="6858000" type="screen4x3"/>
  <p:notesSz cx="6797675" cy="987425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A5BB"/>
    <a:srgbClr val="243BE8"/>
    <a:srgbClr val="00334C"/>
    <a:srgbClr val="FFFFCC"/>
    <a:srgbClr val="FFFF66"/>
    <a:srgbClr val="00698E"/>
    <a:srgbClr val="FCC900"/>
    <a:srgbClr val="F49300"/>
    <a:srgbClr val="C32A1F"/>
    <a:srgbClr val="008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86" autoAdjust="0"/>
    <p:restoredTop sz="79041" autoAdjust="0"/>
  </p:normalViewPr>
  <p:slideViewPr>
    <p:cSldViewPr snapToGrid="0" snapToObjects="1" showGuides="1">
      <p:cViewPr>
        <p:scale>
          <a:sx n="80" d="100"/>
          <a:sy n="80" d="100"/>
        </p:scale>
        <p:origin x="-989" y="-307"/>
      </p:cViewPr>
      <p:guideLst>
        <p:guide orient="horz" pos="1025"/>
        <p:guide orient="horz" pos="2454"/>
        <p:guide orient="horz" pos="3884"/>
        <p:guide orient="horz" pos="2159"/>
        <p:guide orient="horz" pos="817"/>
        <p:guide pos="2881"/>
        <p:guide pos="295"/>
        <p:guide pos="1440"/>
        <p:guide pos="4320"/>
        <p:guide pos="5466"/>
        <p:guide pos="2586"/>
        <p:guide pos="3174"/>
        <p:guide pos="47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324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738" y="-126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82390-CD35-4BAD-AADD-ED8F3A0EE3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3E3572-CAFF-457A-AE37-A2D87BA874EC}">
      <dgm:prSet phldrT="[Text]"/>
      <dgm:spPr/>
      <dgm:t>
        <a:bodyPr/>
        <a:lstStyle/>
        <a:p>
          <a:r>
            <a:rPr lang="de-DE" dirty="0" smtClean="0"/>
            <a:t>6 PM </a:t>
          </a:r>
          <a:r>
            <a:rPr lang="de-DE" dirty="0" err="1" smtClean="0"/>
            <a:t>Document</a:t>
          </a:r>
          <a:r>
            <a:rPr lang="de-DE" dirty="0" smtClean="0"/>
            <a:t> </a:t>
          </a:r>
          <a:r>
            <a:rPr lang="de-DE" dirty="0" err="1" smtClean="0"/>
            <a:t>types</a:t>
          </a:r>
          <a:r>
            <a:rPr lang="de-DE" dirty="0" smtClean="0"/>
            <a:t> </a:t>
          </a:r>
          <a:r>
            <a:rPr lang="de-DE" dirty="0" err="1" smtClean="0"/>
            <a:t>by</a:t>
          </a:r>
          <a:r>
            <a:rPr lang="de-DE" dirty="0" smtClean="0"/>
            <a:t> 260 </a:t>
          </a:r>
          <a:r>
            <a:rPr lang="de-DE" dirty="0" err="1" smtClean="0"/>
            <a:t>external</a:t>
          </a:r>
          <a:r>
            <a:rPr lang="de-DE" dirty="0" smtClean="0"/>
            <a:t> Users</a:t>
          </a:r>
          <a:endParaRPr lang="en-US" dirty="0"/>
        </a:p>
      </dgm:t>
    </dgm:pt>
    <dgm:pt modelId="{806B38DA-F842-4635-A508-B60B6F00C05D}" type="parTrans" cxnId="{86D1C234-00B7-4A95-994A-41C6A633045F}">
      <dgm:prSet/>
      <dgm:spPr/>
      <dgm:t>
        <a:bodyPr/>
        <a:lstStyle/>
        <a:p>
          <a:endParaRPr lang="en-US"/>
        </a:p>
      </dgm:t>
    </dgm:pt>
    <dgm:pt modelId="{47D239B1-1BA0-4573-A298-32FBC3A2337E}" type="sibTrans" cxnId="{86D1C234-00B7-4A95-994A-41C6A633045F}">
      <dgm:prSet/>
      <dgm:spPr/>
      <dgm:t>
        <a:bodyPr/>
        <a:lstStyle/>
        <a:p>
          <a:endParaRPr lang="en-US"/>
        </a:p>
      </dgm:t>
    </dgm:pt>
    <dgm:pt modelId="{7FDB2AF9-9773-40D1-9DD2-783A25B682C3}">
      <dgm:prSet phldrT="[Text]"/>
      <dgm:spPr/>
      <dgm:t>
        <a:bodyPr/>
        <a:lstStyle/>
        <a:p>
          <a:r>
            <a:rPr lang="de-DE" dirty="0" smtClean="0"/>
            <a:t>80.000 </a:t>
          </a:r>
          <a:r>
            <a:rPr lang="de-DE" dirty="0" err="1" smtClean="0"/>
            <a:t>downloads</a:t>
          </a:r>
          <a:r>
            <a:rPr lang="de-DE" dirty="0" smtClean="0"/>
            <a:t> </a:t>
          </a:r>
          <a:r>
            <a:rPr lang="de-DE" dirty="0" err="1" smtClean="0"/>
            <a:t>since</a:t>
          </a:r>
          <a:r>
            <a:rPr lang="de-DE" dirty="0" smtClean="0"/>
            <a:t> 06/2016</a:t>
          </a:r>
          <a:endParaRPr lang="en-US" dirty="0"/>
        </a:p>
      </dgm:t>
    </dgm:pt>
    <dgm:pt modelId="{FDF868D2-6D52-4217-975A-28E4B101DB15}" type="parTrans" cxnId="{79C9D004-6948-40F7-BE09-3383397F9AE6}">
      <dgm:prSet/>
      <dgm:spPr/>
      <dgm:t>
        <a:bodyPr/>
        <a:lstStyle/>
        <a:p>
          <a:endParaRPr lang="en-US"/>
        </a:p>
      </dgm:t>
    </dgm:pt>
    <dgm:pt modelId="{F84CD070-6D75-4C07-9BC4-FE8CC7E3B2F0}" type="sibTrans" cxnId="{79C9D004-6948-40F7-BE09-3383397F9AE6}">
      <dgm:prSet/>
      <dgm:spPr/>
      <dgm:t>
        <a:bodyPr/>
        <a:lstStyle/>
        <a:p>
          <a:endParaRPr lang="en-US"/>
        </a:p>
      </dgm:t>
    </dgm:pt>
    <dgm:pt modelId="{D820780A-DDB2-41DA-B8D1-7F924BE2FE41}">
      <dgm:prSet phldrT="[Text]"/>
      <dgm:spPr/>
      <dgm:t>
        <a:bodyPr/>
        <a:lstStyle/>
        <a:p>
          <a:r>
            <a:rPr lang="de-DE" dirty="0" smtClean="0"/>
            <a:t>3 SD </a:t>
          </a:r>
          <a:r>
            <a:rPr lang="de-DE" dirty="0" err="1" smtClean="0"/>
            <a:t>Document</a:t>
          </a:r>
          <a:r>
            <a:rPr lang="de-DE" dirty="0" smtClean="0"/>
            <a:t> </a:t>
          </a:r>
          <a:r>
            <a:rPr lang="de-DE" dirty="0" err="1" smtClean="0"/>
            <a:t>types</a:t>
          </a:r>
          <a:r>
            <a:rPr lang="de-DE" dirty="0" smtClean="0"/>
            <a:t> via Spediteur Portal WS</a:t>
          </a:r>
          <a:endParaRPr lang="en-US" dirty="0"/>
        </a:p>
      </dgm:t>
    </dgm:pt>
    <dgm:pt modelId="{ED7B4318-F98A-4440-B606-21096CB59C5A}" type="parTrans" cxnId="{BD72A60D-1AD4-410B-A7AE-36CF9E446BB4}">
      <dgm:prSet/>
      <dgm:spPr/>
      <dgm:t>
        <a:bodyPr/>
        <a:lstStyle/>
        <a:p>
          <a:endParaRPr lang="en-US"/>
        </a:p>
      </dgm:t>
    </dgm:pt>
    <dgm:pt modelId="{0A0CE29E-51D2-4F25-BEC9-90100984F92E}" type="sibTrans" cxnId="{BD72A60D-1AD4-410B-A7AE-36CF9E446BB4}">
      <dgm:prSet/>
      <dgm:spPr/>
      <dgm:t>
        <a:bodyPr/>
        <a:lstStyle/>
        <a:p>
          <a:endParaRPr lang="en-US"/>
        </a:p>
      </dgm:t>
    </dgm:pt>
    <dgm:pt modelId="{6B2254AC-8909-48EB-915D-E7EE9F495131}">
      <dgm:prSet phldrT="[Text]"/>
      <dgm:spPr/>
      <dgm:t>
        <a:bodyPr/>
        <a:lstStyle/>
        <a:p>
          <a:r>
            <a:rPr lang="de-DE" dirty="0" smtClean="0"/>
            <a:t>100 </a:t>
          </a:r>
          <a:r>
            <a:rPr lang="de-DE" dirty="0" err="1" smtClean="0"/>
            <a:t>since</a:t>
          </a:r>
          <a:r>
            <a:rPr lang="de-DE" dirty="0" smtClean="0"/>
            <a:t> 06/2016</a:t>
          </a:r>
          <a:endParaRPr lang="en-US" dirty="0"/>
        </a:p>
      </dgm:t>
    </dgm:pt>
    <dgm:pt modelId="{0386974A-3D6A-489E-895E-CC89C6D555F3}" type="parTrans" cxnId="{D9D37BA0-67FF-4188-98B5-4B545B17298E}">
      <dgm:prSet/>
      <dgm:spPr/>
      <dgm:t>
        <a:bodyPr/>
        <a:lstStyle/>
        <a:p>
          <a:endParaRPr lang="en-US"/>
        </a:p>
      </dgm:t>
    </dgm:pt>
    <dgm:pt modelId="{BF5F63D3-7777-458B-A82E-E5D164A92229}" type="sibTrans" cxnId="{D9D37BA0-67FF-4188-98B5-4B545B17298E}">
      <dgm:prSet/>
      <dgm:spPr/>
      <dgm:t>
        <a:bodyPr/>
        <a:lstStyle/>
        <a:p>
          <a:endParaRPr lang="en-US"/>
        </a:p>
      </dgm:t>
    </dgm:pt>
    <dgm:pt modelId="{29EE513A-F313-4EF9-B7A5-C386A3496634}" type="pres">
      <dgm:prSet presAssocID="{57482390-CD35-4BAD-AADD-ED8F3A0EE3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A2E661-01A6-4EF5-A490-95C602B720D1}" type="pres">
      <dgm:prSet presAssocID="{AE3E3572-CAFF-457A-AE37-A2D87BA874E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6992B-E392-48B1-BFDA-CCEF6458B0E7}" type="pres">
      <dgm:prSet presAssocID="{AE3E3572-CAFF-457A-AE37-A2D87BA874E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C6806-45E8-49B3-BE50-1681DA564185}" type="pres">
      <dgm:prSet presAssocID="{D820780A-DDB2-41DA-B8D1-7F924BE2FE4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5DE5C-A58B-4A9D-AF83-1744557BF96C}" type="pres">
      <dgm:prSet presAssocID="{D820780A-DDB2-41DA-B8D1-7F924BE2FE4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C9D004-6948-40F7-BE09-3383397F9AE6}" srcId="{AE3E3572-CAFF-457A-AE37-A2D87BA874EC}" destId="{7FDB2AF9-9773-40D1-9DD2-783A25B682C3}" srcOrd="0" destOrd="0" parTransId="{FDF868D2-6D52-4217-975A-28E4B101DB15}" sibTransId="{F84CD070-6D75-4C07-9BC4-FE8CC7E3B2F0}"/>
    <dgm:cxn modelId="{E3C33925-E8A6-43FD-8DB0-47B0C84D4578}" type="presOf" srcId="{7FDB2AF9-9773-40D1-9DD2-783A25B682C3}" destId="{9C56992B-E392-48B1-BFDA-CCEF6458B0E7}" srcOrd="0" destOrd="0" presId="urn:microsoft.com/office/officeart/2005/8/layout/vList2"/>
    <dgm:cxn modelId="{44549E5B-AE91-4DD9-B6FC-507BA0BA3410}" type="presOf" srcId="{6B2254AC-8909-48EB-915D-E7EE9F495131}" destId="{62E5DE5C-A58B-4A9D-AF83-1744557BF96C}" srcOrd="0" destOrd="0" presId="urn:microsoft.com/office/officeart/2005/8/layout/vList2"/>
    <dgm:cxn modelId="{BD72A60D-1AD4-410B-A7AE-36CF9E446BB4}" srcId="{57482390-CD35-4BAD-AADD-ED8F3A0EE3FA}" destId="{D820780A-DDB2-41DA-B8D1-7F924BE2FE41}" srcOrd="1" destOrd="0" parTransId="{ED7B4318-F98A-4440-B606-21096CB59C5A}" sibTransId="{0A0CE29E-51D2-4F25-BEC9-90100984F92E}"/>
    <dgm:cxn modelId="{5491B053-D865-4FE9-BEBA-4DC70F425DBC}" type="presOf" srcId="{57482390-CD35-4BAD-AADD-ED8F3A0EE3FA}" destId="{29EE513A-F313-4EF9-B7A5-C386A3496634}" srcOrd="0" destOrd="0" presId="urn:microsoft.com/office/officeart/2005/8/layout/vList2"/>
    <dgm:cxn modelId="{24E870B6-EC77-4294-AE1D-51F8F3901CA8}" type="presOf" srcId="{D820780A-DDB2-41DA-B8D1-7F924BE2FE41}" destId="{B8AC6806-45E8-49B3-BE50-1681DA564185}" srcOrd="0" destOrd="0" presId="urn:microsoft.com/office/officeart/2005/8/layout/vList2"/>
    <dgm:cxn modelId="{DD70659A-3325-4D89-BADF-699CF96F05C3}" type="presOf" srcId="{AE3E3572-CAFF-457A-AE37-A2D87BA874EC}" destId="{88A2E661-01A6-4EF5-A490-95C602B720D1}" srcOrd="0" destOrd="0" presId="urn:microsoft.com/office/officeart/2005/8/layout/vList2"/>
    <dgm:cxn modelId="{D9D37BA0-67FF-4188-98B5-4B545B17298E}" srcId="{D820780A-DDB2-41DA-B8D1-7F924BE2FE41}" destId="{6B2254AC-8909-48EB-915D-E7EE9F495131}" srcOrd="0" destOrd="0" parTransId="{0386974A-3D6A-489E-895E-CC89C6D555F3}" sibTransId="{BF5F63D3-7777-458B-A82E-E5D164A92229}"/>
    <dgm:cxn modelId="{86D1C234-00B7-4A95-994A-41C6A633045F}" srcId="{57482390-CD35-4BAD-AADD-ED8F3A0EE3FA}" destId="{AE3E3572-CAFF-457A-AE37-A2D87BA874EC}" srcOrd="0" destOrd="0" parTransId="{806B38DA-F842-4635-A508-B60B6F00C05D}" sibTransId="{47D239B1-1BA0-4573-A298-32FBC3A2337E}"/>
    <dgm:cxn modelId="{941450A2-954F-4C26-8991-FC72BDD93CBA}" type="presParOf" srcId="{29EE513A-F313-4EF9-B7A5-C386A3496634}" destId="{88A2E661-01A6-4EF5-A490-95C602B720D1}" srcOrd="0" destOrd="0" presId="urn:microsoft.com/office/officeart/2005/8/layout/vList2"/>
    <dgm:cxn modelId="{415556EA-36E8-4F64-8472-0DC5F5439C23}" type="presParOf" srcId="{29EE513A-F313-4EF9-B7A5-C386A3496634}" destId="{9C56992B-E392-48B1-BFDA-CCEF6458B0E7}" srcOrd="1" destOrd="0" presId="urn:microsoft.com/office/officeart/2005/8/layout/vList2"/>
    <dgm:cxn modelId="{A260E4DE-AEE7-4709-8834-EEF417362FD4}" type="presParOf" srcId="{29EE513A-F313-4EF9-B7A5-C386A3496634}" destId="{B8AC6806-45E8-49B3-BE50-1681DA564185}" srcOrd="2" destOrd="0" presId="urn:microsoft.com/office/officeart/2005/8/layout/vList2"/>
    <dgm:cxn modelId="{DDA8BACE-7F91-4FB0-8C77-2039B67B9674}" type="presParOf" srcId="{29EE513A-F313-4EF9-B7A5-C386A3496634}" destId="{62E5DE5C-A58B-4A9D-AF83-1744557BF9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2E661-01A6-4EF5-A490-95C602B720D1}">
      <dsp:nvSpPr>
        <dsp:cNvPr id="0" name=""/>
        <dsp:cNvSpPr/>
      </dsp:nvSpPr>
      <dsp:spPr>
        <a:xfrm>
          <a:off x="0" y="23862"/>
          <a:ext cx="306705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6 PM </a:t>
          </a:r>
          <a:r>
            <a:rPr lang="de-DE" sz="2500" kern="1200" dirty="0" err="1" smtClean="0"/>
            <a:t>Document</a:t>
          </a:r>
          <a:r>
            <a:rPr lang="de-DE" sz="2500" kern="1200" dirty="0" smtClean="0"/>
            <a:t> </a:t>
          </a:r>
          <a:r>
            <a:rPr lang="de-DE" sz="2500" kern="1200" dirty="0" err="1" smtClean="0"/>
            <a:t>types</a:t>
          </a:r>
          <a:r>
            <a:rPr lang="de-DE" sz="2500" kern="1200" dirty="0" smtClean="0"/>
            <a:t> </a:t>
          </a:r>
          <a:r>
            <a:rPr lang="de-DE" sz="2500" kern="1200" dirty="0" err="1" smtClean="0"/>
            <a:t>by</a:t>
          </a:r>
          <a:r>
            <a:rPr lang="de-DE" sz="2500" kern="1200" dirty="0" smtClean="0"/>
            <a:t> 260 </a:t>
          </a:r>
          <a:r>
            <a:rPr lang="de-DE" sz="2500" kern="1200" dirty="0" err="1" smtClean="0"/>
            <a:t>external</a:t>
          </a:r>
          <a:r>
            <a:rPr lang="de-DE" sz="2500" kern="1200" dirty="0" smtClean="0"/>
            <a:t> Users</a:t>
          </a:r>
          <a:endParaRPr lang="en-US" sz="2500" kern="1200" dirty="0"/>
        </a:p>
      </dsp:txBody>
      <dsp:txXfrm>
        <a:off x="64254" y="88116"/>
        <a:ext cx="2938542" cy="1187742"/>
      </dsp:txXfrm>
    </dsp:sp>
    <dsp:sp modelId="{9C56992B-E392-48B1-BFDA-CCEF6458B0E7}">
      <dsp:nvSpPr>
        <dsp:cNvPr id="0" name=""/>
        <dsp:cNvSpPr/>
      </dsp:nvSpPr>
      <dsp:spPr>
        <a:xfrm>
          <a:off x="0" y="1340112"/>
          <a:ext cx="3067050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7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80.000 </a:t>
          </a:r>
          <a:r>
            <a:rPr lang="de-DE" sz="2000" kern="1200" dirty="0" err="1" smtClean="0"/>
            <a:t>downloads</a:t>
          </a:r>
          <a:r>
            <a:rPr lang="de-DE" sz="2000" kern="1200" dirty="0" smtClean="0"/>
            <a:t> </a:t>
          </a:r>
          <a:r>
            <a:rPr lang="de-DE" sz="2000" kern="1200" dirty="0" err="1" smtClean="0"/>
            <a:t>since</a:t>
          </a:r>
          <a:r>
            <a:rPr lang="de-DE" sz="2000" kern="1200" dirty="0" smtClean="0"/>
            <a:t> 06/2016</a:t>
          </a:r>
          <a:endParaRPr lang="en-US" sz="2000" kern="1200" dirty="0"/>
        </a:p>
      </dsp:txBody>
      <dsp:txXfrm>
        <a:off x="0" y="1340112"/>
        <a:ext cx="3067050" cy="595125"/>
      </dsp:txXfrm>
    </dsp:sp>
    <dsp:sp modelId="{B8AC6806-45E8-49B3-BE50-1681DA564185}">
      <dsp:nvSpPr>
        <dsp:cNvPr id="0" name=""/>
        <dsp:cNvSpPr/>
      </dsp:nvSpPr>
      <dsp:spPr>
        <a:xfrm>
          <a:off x="0" y="1935237"/>
          <a:ext cx="306705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3 SD </a:t>
          </a:r>
          <a:r>
            <a:rPr lang="de-DE" sz="2500" kern="1200" dirty="0" err="1" smtClean="0"/>
            <a:t>Document</a:t>
          </a:r>
          <a:r>
            <a:rPr lang="de-DE" sz="2500" kern="1200" dirty="0" smtClean="0"/>
            <a:t> </a:t>
          </a:r>
          <a:r>
            <a:rPr lang="de-DE" sz="2500" kern="1200" dirty="0" err="1" smtClean="0"/>
            <a:t>types</a:t>
          </a:r>
          <a:r>
            <a:rPr lang="de-DE" sz="2500" kern="1200" dirty="0" smtClean="0"/>
            <a:t> via Spediteur Portal WS</a:t>
          </a:r>
          <a:endParaRPr lang="en-US" sz="2500" kern="1200" dirty="0"/>
        </a:p>
      </dsp:txBody>
      <dsp:txXfrm>
        <a:off x="64254" y="1999491"/>
        <a:ext cx="2938542" cy="1187742"/>
      </dsp:txXfrm>
    </dsp:sp>
    <dsp:sp modelId="{62E5DE5C-A58B-4A9D-AF83-1744557BF96C}">
      <dsp:nvSpPr>
        <dsp:cNvPr id="0" name=""/>
        <dsp:cNvSpPr/>
      </dsp:nvSpPr>
      <dsp:spPr>
        <a:xfrm>
          <a:off x="0" y="3251487"/>
          <a:ext cx="306705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7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100 </a:t>
          </a:r>
          <a:r>
            <a:rPr lang="de-DE" sz="2000" kern="1200" dirty="0" err="1" smtClean="0"/>
            <a:t>since</a:t>
          </a:r>
          <a:r>
            <a:rPr lang="de-DE" sz="2000" kern="1200" dirty="0" smtClean="0"/>
            <a:t> 06/2016</a:t>
          </a:r>
          <a:endParaRPr lang="en-US" sz="2000" kern="1200" dirty="0"/>
        </a:p>
      </dsp:txBody>
      <dsp:txXfrm>
        <a:off x="0" y="3251487"/>
        <a:ext cx="306705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212756" y="132646"/>
            <a:ext cx="446088" cy="443734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080"/>
            <a:ext cx="2945659" cy="179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08/01/2019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550530"/>
            <a:ext cx="2945659" cy="1790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8" y="9550530"/>
            <a:ext cx="2945659" cy="1790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212756" y="132646"/>
            <a:ext cx="446088" cy="443734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080"/>
            <a:ext cx="2945659" cy="179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08/01/2019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17577" y="4690270"/>
            <a:ext cx="4962526" cy="444341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4801" y="9550530"/>
            <a:ext cx="2945659" cy="1790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713188" y="9550530"/>
            <a:ext cx="2945659" cy="1790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None/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352425" indent="-1698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534988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41-dev.bayer-ag.com/userprofile/myprofi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31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0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Initial Business Requirements: Extract from the initial</a:t>
            </a:r>
            <a:r>
              <a:rPr lang="en-US" sz="10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meeting on this topic end 2011. GPORs from QM, PROC, FAM attending.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lang="en-US" sz="1000" b="0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0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 today: </a:t>
            </a:r>
            <a:r>
              <a:rPr lang="en-US" sz="10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“We store documents centrally, enhance them with Attributes and make them globally available - considering authorization rules.”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83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lvl="1" indent="-182563" eaLnBrk="1" fontAlgn="base" hangingPunct="1">
              <a:spcAft>
                <a:spcPct val="0"/>
              </a:spcAft>
              <a:buClr>
                <a:srgbClr val="60B000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1000" kern="0" dirty="0" smtClean="0">
                <a:solidFill>
                  <a:srgbClr val="676767"/>
                </a:solidFill>
                <a:latin typeface="+mn-lt"/>
              </a:rPr>
              <a:t>Doc41 provides a standard repository for documents to all processes in BHC ERP, currently focusing on P2R.</a:t>
            </a:r>
          </a:p>
          <a:p>
            <a:pPr marL="182563" lvl="1" indent="-182563" eaLnBrk="1" fontAlgn="base" hangingPunct="1">
              <a:spcAft>
                <a:spcPct val="0"/>
              </a:spcAft>
              <a:buClr>
                <a:srgbClr val="60B000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1000" kern="0" dirty="0" smtClean="0">
                <a:solidFill>
                  <a:srgbClr val="676767"/>
                </a:solidFill>
                <a:latin typeface="+mn-lt"/>
              </a:rPr>
              <a:t>Doc41 follows the BHC IT Strategy and Doc41 follows the Go4One Program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300" dirty="0" smtClean="0">
                <a:solidFill>
                  <a:srgbClr val="676767"/>
                </a:solidFill>
              </a:rPr>
              <a:t>Harmonization and standardization of the handling of documents within the ERP landscape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300" dirty="0" smtClean="0">
                <a:solidFill>
                  <a:srgbClr val="676767"/>
                </a:solidFill>
              </a:rPr>
              <a:t>Storage and supply of documents to the corresponding processes 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300" dirty="0" smtClean="0">
                <a:solidFill>
                  <a:srgbClr val="676767"/>
                </a:solidFill>
              </a:rPr>
              <a:t>Archiving, retrieval and gaining access via Web Interface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300" dirty="0" smtClean="0">
                <a:solidFill>
                  <a:srgbClr val="676767"/>
                </a:solidFill>
              </a:rPr>
              <a:t>Single point of document access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300" dirty="0" smtClean="0">
                <a:solidFill>
                  <a:srgbClr val="676767"/>
                </a:solidFill>
              </a:rPr>
              <a:t>No business process but cross functional standard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300" dirty="0" smtClean="0">
                <a:solidFill>
                  <a:srgbClr val="676767"/>
                </a:solidFill>
              </a:rPr>
              <a:t>Logical concept, no separate physical system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400" dirty="0" smtClean="0">
                <a:solidFill>
                  <a:srgbClr val="BFBFBF">
                    <a:lumMod val="50000"/>
                  </a:srgbClr>
                </a:solidFill>
              </a:rPr>
              <a:t>Enlargement of existing KGS store archive for further functional requirements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400" dirty="0" smtClean="0">
                <a:solidFill>
                  <a:srgbClr val="BFBFBF">
                    <a:lumMod val="50000"/>
                  </a:srgbClr>
                </a:solidFill>
              </a:rPr>
              <a:t>Ensures consistent system integration and enhancement inside the existing environment 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400" dirty="0" smtClean="0">
                <a:solidFill>
                  <a:srgbClr val="BFBFBF">
                    <a:lumMod val="50000"/>
                  </a:srgbClr>
                </a:solidFill>
              </a:rPr>
              <a:t>Coordinate “</a:t>
            </a:r>
            <a:r>
              <a:rPr lang="en-US" sz="1400" i="1" dirty="0" smtClean="0">
                <a:solidFill>
                  <a:srgbClr val="BFBFBF">
                    <a:lumMod val="50000"/>
                  </a:srgbClr>
                </a:solidFill>
              </a:rPr>
              <a:t>Doc41.n”</a:t>
            </a:r>
            <a:r>
              <a:rPr lang="en-US" sz="1400" dirty="0" smtClean="0">
                <a:solidFill>
                  <a:srgbClr val="BFBFBF">
                    <a:lumMod val="50000"/>
                  </a:srgbClr>
                </a:solidFill>
              </a:rPr>
              <a:t>  projects for integration of further processes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r>
              <a:rPr lang="en-US" sz="1400" dirty="0" smtClean="0">
                <a:solidFill>
                  <a:srgbClr val="BFBFBF">
                    <a:lumMod val="50000"/>
                  </a:srgbClr>
                </a:solidFill>
              </a:rPr>
              <a:t>Ensure knowledge transfer and handover to process teams for global roll outs and roll back</a:t>
            </a:r>
          </a:p>
          <a:p>
            <a:pPr lvl="1" fontAlgn="base">
              <a:spcAft>
                <a:spcPct val="0"/>
              </a:spcAft>
              <a:buClr>
                <a:srgbClr val="60B000"/>
              </a:buClr>
            </a:pPr>
            <a:endParaRPr lang="en-US" sz="1300" dirty="0" smtClean="0">
              <a:solidFill>
                <a:srgbClr val="67676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BB58-9F7F-4F30-AC97-AD0E95BAC43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3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800" noProof="0" dirty="0" smtClean="0"/>
              <a:t>Doc41 		documented in SSM -</a:t>
            </a:r>
            <a:r>
              <a:rPr lang="en-US" sz="800" baseline="0" noProof="0" dirty="0" smtClean="0"/>
              <a:t> </a:t>
            </a:r>
            <a:r>
              <a:rPr lang="en-US" sz="800" noProof="0" dirty="0" smtClean="0"/>
              <a:t>Project P2R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sz="800" noProof="0" dirty="0" smtClean="0"/>
              <a:t>Doc41 Web UI 	documented in SSM -</a:t>
            </a:r>
            <a:r>
              <a:rPr lang="en-US" sz="800" baseline="0" noProof="0" dirty="0" smtClean="0"/>
              <a:t> </a:t>
            </a:r>
            <a:r>
              <a:rPr lang="en-US" sz="800" noProof="0" dirty="0" smtClean="0"/>
              <a:t>Project EXT_ACC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sz="800" noProof="0" dirty="0" smtClean="0"/>
              <a:t>Doc41</a:t>
            </a:r>
            <a:r>
              <a:rPr lang="en-US" sz="800" baseline="0" noProof="0" dirty="0" smtClean="0"/>
              <a:t> web client	</a:t>
            </a:r>
            <a:r>
              <a:rPr lang="en-US" sz="800" noProof="0" dirty="0" smtClean="0"/>
              <a:t>documented in SMP</a:t>
            </a:r>
            <a:r>
              <a:rPr lang="en-US" sz="800" baseline="0" noProof="0" dirty="0" smtClean="0"/>
              <a:t> </a:t>
            </a:r>
            <a:endParaRPr lang="en-US" sz="800" noProof="0" dirty="0" smtClean="0"/>
          </a:p>
          <a:p>
            <a:pPr marL="0" indent="0">
              <a:buFontTx/>
              <a:buNone/>
            </a:pPr>
            <a:endParaRPr lang="en-US" sz="800" noProof="0" dirty="0" smtClean="0"/>
          </a:p>
          <a:p>
            <a:pPr marL="0" indent="0">
              <a:buFontTx/>
              <a:buNone/>
            </a:pPr>
            <a:r>
              <a:rPr lang="en-US" sz="800" noProof="0" dirty="0" smtClean="0"/>
              <a:t>In planning: </a:t>
            </a:r>
          </a:p>
          <a:p>
            <a:pPr marL="171450" indent="-171450">
              <a:buFontTx/>
              <a:buChar char="-"/>
            </a:pPr>
            <a:r>
              <a:rPr lang="en-US" sz="800" noProof="0" dirty="0" smtClean="0"/>
              <a:t>Connect SharePoint for</a:t>
            </a:r>
            <a:r>
              <a:rPr lang="en-US" sz="800" baseline="0" noProof="0" dirty="0" smtClean="0"/>
              <a:t> frequent batch processing (upload); connect </a:t>
            </a:r>
            <a:r>
              <a:rPr lang="en-US" sz="800" noProof="0" dirty="0" smtClean="0"/>
              <a:t>SNC; </a:t>
            </a:r>
            <a:r>
              <a:rPr lang="en-US" sz="800" noProof="0" dirty="0" err="1" smtClean="0"/>
              <a:t>MatrixOne</a:t>
            </a:r>
            <a:endParaRPr lang="en-US" sz="800" noProof="0" dirty="0" smtClean="0"/>
          </a:p>
          <a:p>
            <a:pPr marL="171450" indent="-171450">
              <a:buFontTx/>
              <a:buChar char="-"/>
            </a:pPr>
            <a:r>
              <a:rPr lang="en-US" sz="800" noProof="0" dirty="0" smtClean="0"/>
              <a:t>Enable “Global BHC</a:t>
            </a:r>
            <a:r>
              <a:rPr lang="en-US" sz="800" baseline="0" noProof="0" dirty="0" smtClean="0"/>
              <a:t> Intranet Search” to retrieve centrally stored documents (Doc41-Attributes (Meta data) and full text search in PDFs which are stored in KGS).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4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800" noProof="0" dirty="0" smtClean="0"/>
              <a:t>Details: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Automatized archiving (OMS connection / </a:t>
            </a:r>
            <a:r>
              <a:rPr lang="en-US" sz="1000" dirty="0" err="1" smtClean="0"/>
              <a:t>Streamserver</a:t>
            </a:r>
            <a:endParaRPr lang="en-US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Batch processing (Migration, Connecting SharePoint / SNC)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/>
              <a:t>Additional functionalities: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SD Document flow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FAM Navigation tree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Attribute editor &amp; audit</a:t>
            </a:r>
            <a:r>
              <a:rPr lang="en-US" sz="1000" baseline="0" dirty="0" smtClean="0"/>
              <a:t> trail</a:t>
            </a:r>
          </a:p>
          <a:p>
            <a:pPr marL="0" indent="0">
              <a:buFontTx/>
              <a:buNone/>
            </a:pPr>
            <a:r>
              <a:rPr lang="en-US" sz="1000" baseline="0" dirty="0" smtClean="0"/>
              <a:t>Scanning function via [</a:t>
            </a:r>
            <a:r>
              <a:rPr lang="en-US" sz="1000" baseline="0" dirty="0" err="1" smtClean="0"/>
              <a:t>oawd</a:t>
            </a:r>
            <a:r>
              <a:rPr lang="en-US" sz="1000" baseline="0" dirty="0" smtClean="0"/>
              <a:t>]</a:t>
            </a:r>
            <a:endParaRPr lang="en-US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2851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noProof="0" dirty="0" smtClean="0"/>
              <a:t>In planning: </a:t>
            </a:r>
          </a:p>
          <a:p>
            <a:pPr marL="171450" indent="-171450">
              <a:buFontTx/>
              <a:buChar char="-"/>
            </a:pPr>
            <a:r>
              <a:rPr lang="en-US" sz="1200" noProof="0" dirty="0" smtClean="0"/>
              <a:t>Batch Release Cockpit connection</a:t>
            </a:r>
          </a:p>
          <a:p>
            <a:pPr marL="171450" indent="-171450">
              <a:buFontTx/>
              <a:buChar char="-"/>
            </a:pPr>
            <a:r>
              <a:rPr lang="en-US" sz="1200" noProof="0" dirty="0" smtClean="0"/>
              <a:t>Connect SharePoint for</a:t>
            </a:r>
            <a:r>
              <a:rPr lang="en-US" sz="1200" baseline="0" noProof="0" dirty="0" smtClean="0"/>
              <a:t> frequent batch processing (upload); connect </a:t>
            </a:r>
            <a:r>
              <a:rPr lang="en-US" sz="1200" noProof="0" dirty="0" smtClean="0"/>
              <a:t>SNC; </a:t>
            </a:r>
          </a:p>
          <a:p>
            <a:pPr marL="171450" indent="-171450">
              <a:buFontTx/>
              <a:buChar char="-"/>
            </a:pPr>
            <a:r>
              <a:rPr lang="en-US" sz="1200" noProof="0" dirty="0" smtClean="0"/>
              <a:t>Enable “Global BHC</a:t>
            </a:r>
            <a:r>
              <a:rPr lang="en-US" sz="1200" baseline="0" noProof="0" dirty="0" smtClean="0"/>
              <a:t> Intranet Search” to retrieve centrally stored documents (Doc41-Attributes (Meta data) and full text search in PDFs which are stored in KGS).</a:t>
            </a:r>
          </a:p>
          <a:p>
            <a:pPr marL="171450" indent="-171450">
              <a:buFontTx/>
              <a:buChar char="-"/>
            </a:pPr>
            <a:r>
              <a:rPr lang="en-US" sz="1200" baseline="0" noProof="0" dirty="0" smtClean="0"/>
              <a:t>EH&amp;S Safety Data Sheets as information corner</a:t>
            </a:r>
          </a:p>
          <a:p>
            <a:pPr marL="171450" indent="-171450">
              <a:buFontTx/>
              <a:buChar char="-"/>
            </a:pPr>
            <a:r>
              <a:rPr lang="en-US" sz="1200" baseline="0" noProof="0" dirty="0" smtClean="0"/>
              <a:t>Interface with Layout-Tools (e.g. </a:t>
            </a:r>
            <a:r>
              <a:rPr lang="en-US" sz="1200" baseline="0" noProof="0" dirty="0" err="1" smtClean="0"/>
              <a:t>AtlasX</a:t>
            </a:r>
            <a:r>
              <a:rPr lang="en-US" sz="1200" baseline="0" noProof="0" dirty="0" smtClean="0"/>
              <a:t>) </a:t>
            </a:r>
            <a:endParaRPr lang="en-US" sz="1200" noProof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48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sz="1000" dirty="0" smtClean="0"/>
              <a:t>Web UI Online Demo: </a:t>
            </a:r>
            <a:r>
              <a:rPr lang="en-US" sz="1000" b="1" dirty="0" smtClean="0"/>
              <a:t>Download Delivery Certificate </a:t>
            </a:r>
            <a:endParaRPr lang="de-DE" sz="1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sz="1000" dirty="0" smtClean="0"/>
              <a:t>URL: </a:t>
            </a:r>
            <a:r>
              <a:rPr lang="de-DE" sz="1000" u="sng" dirty="0" smtClean="0">
                <a:hlinkClick r:id="rId3"/>
              </a:rPr>
              <a:t>http://doc41-dev.bayer-ag.com/userprofile/myprofile</a:t>
            </a:r>
            <a:endParaRPr lang="de-DE" sz="1000" dirty="0" smtClean="0"/>
          </a:p>
          <a:p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Username: DCCOUNTRY</a:t>
            </a:r>
            <a:endParaRPr lang="de-DE" sz="10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endParaRPr lang="de-DE" sz="10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Country: Belgium</a:t>
            </a:r>
            <a:endParaRPr lang="de-DE" sz="10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Material: 000000000000059981</a:t>
            </a:r>
          </a:p>
          <a:p>
            <a:pPr lvl="0"/>
            <a:endParaRPr lang="en-US" sz="10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1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DeliveryCertificate</a:t>
            </a:r>
            <a:r>
              <a:rPr lang="en-US" sz="10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  <a:endParaRPr lang="de-DE" sz="1000" b="1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User: DCCUSTOMER</a:t>
            </a:r>
          </a:p>
          <a:p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PW: </a:t>
            </a:r>
            <a:r>
              <a:rPr lang="en-US" sz="10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endParaRPr lang="de-DE" sz="10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Partner Number: </a:t>
            </a:r>
            <a:r>
              <a:rPr lang="de-DE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381810</a:t>
            </a:r>
          </a:p>
          <a:p>
            <a:pPr lvl="0"/>
            <a:r>
              <a:rPr lang="de-DE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Country: Germany</a:t>
            </a:r>
          </a:p>
          <a:p>
            <a:pPr lvl="0"/>
            <a:r>
              <a:rPr lang="de-DE" sz="10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DeliveryNumber</a:t>
            </a:r>
            <a:r>
              <a:rPr lang="de-DE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80401210</a:t>
            </a:r>
          </a:p>
          <a:p>
            <a:pPr lvl="0"/>
            <a:r>
              <a:rPr lang="de-DE" sz="10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MaterialNumber</a:t>
            </a:r>
            <a:r>
              <a:rPr lang="de-DE" sz="10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217542</a:t>
            </a:r>
          </a:p>
          <a:p>
            <a:pPr lvl="0"/>
            <a:endParaRPr lang="de-DE" sz="10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67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98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98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noProof="0" dirty="0" smtClean="0"/>
              <a:t>In planning: </a:t>
            </a:r>
          </a:p>
          <a:p>
            <a:pPr marL="171450" indent="-171450">
              <a:buFontTx/>
              <a:buChar char="-"/>
            </a:pPr>
            <a:r>
              <a:rPr lang="en-US" sz="1200" noProof="0" dirty="0" smtClean="0"/>
              <a:t>Batch Release Cockpit connection</a:t>
            </a:r>
          </a:p>
          <a:p>
            <a:pPr marL="171450" indent="-171450">
              <a:buFontTx/>
              <a:buChar char="-"/>
            </a:pPr>
            <a:r>
              <a:rPr lang="en-US" sz="1200" noProof="0" dirty="0" smtClean="0"/>
              <a:t>Connect SharePoint for</a:t>
            </a:r>
            <a:r>
              <a:rPr lang="en-US" sz="1200" baseline="0" noProof="0" dirty="0" smtClean="0"/>
              <a:t> frequent batch processing (upload); connect </a:t>
            </a:r>
            <a:r>
              <a:rPr lang="en-US" sz="1200" noProof="0" dirty="0" smtClean="0"/>
              <a:t>SNC; </a:t>
            </a:r>
          </a:p>
          <a:p>
            <a:pPr marL="171450" indent="-171450">
              <a:buFontTx/>
              <a:buChar char="-"/>
            </a:pPr>
            <a:r>
              <a:rPr lang="en-US" sz="1200" noProof="0" dirty="0" smtClean="0"/>
              <a:t>Enable “Global BHC</a:t>
            </a:r>
            <a:r>
              <a:rPr lang="en-US" sz="1200" baseline="0" noProof="0" dirty="0" smtClean="0"/>
              <a:t> Intranet Search” to retrieve centrally stored documents (Doc41-Attributes (Meta data) and full text search in PDFs which are stored in KGS).</a:t>
            </a:r>
          </a:p>
          <a:p>
            <a:pPr marL="171450" indent="-171450">
              <a:buFontTx/>
              <a:buChar char="-"/>
            </a:pPr>
            <a:r>
              <a:rPr lang="en-US" sz="1200" baseline="0" noProof="0" dirty="0" smtClean="0"/>
              <a:t>EH&amp;S Safety Data Sheets as information corner</a:t>
            </a:r>
          </a:p>
          <a:p>
            <a:pPr marL="171450" indent="-171450">
              <a:buFontTx/>
              <a:buChar char="-"/>
            </a:pPr>
            <a:r>
              <a:rPr lang="en-US" sz="1200" baseline="0" noProof="0" dirty="0" smtClean="0"/>
              <a:t>Interface with Layout-Tools (e.g. </a:t>
            </a:r>
            <a:r>
              <a:rPr lang="en-US" sz="1200" baseline="0" noProof="0" dirty="0" err="1" smtClean="0"/>
              <a:t>AtlasX</a:t>
            </a:r>
            <a:r>
              <a:rPr lang="en-US" sz="1200" baseline="0" noProof="0" dirty="0" smtClean="0"/>
              <a:t>) </a:t>
            </a:r>
            <a:endParaRPr lang="en-US" sz="1200" noProof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4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GB" noProof="0" smtClean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22556" y="1"/>
            <a:ext cx="2962800" cy="3422649"/>
          </a:xfrm>
          <a:blipFill>
            <a:blip r:embed="rId2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"/>
            <a:ext cx="2962800" cy="3422649"/>
          </a:xfrm>
          <a:blipFill>
            <a:blip r:embed="rId2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Subheadline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• BHC 4:3 Template 2010 • June 2011</a:t>
            </a:r>
            <a:endParaRPr lang="en-GB" noProof="0"/>
          </a:p>
        </p:txBody>
      </p:sp>
      <p:sp>
        <p:nvSpPr>
          <p:cNvPr id="3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Page </a:t>
            </a:r>
            <a:fld id="{87F334AE-4EAC-4C2D-A638-92A76F09FCC4}" type="slidenum">
              <a:rPr lang="en-GB" noProof="0" smtClean="0"/>
              <a:pPr/>
              <a:t>‹Nr.›</a:t>
            </a:fld>
            <a:endParaRPr lang="en-GB" noProof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GB" noProof="0" smtClean="0"/>
              <a:t>Date/Presenter/Version</a:t>
            </a:r>
            <a:endParaRPr lang="en-GB" noProof="0"/>
          </a:p>
        </p:txBody>
      </p:sp>
      <p:sp>
        <p:nvSpPr>
          <p:cNvPr id="19" name="Rectangle 28"/>
          <p:cNvSpPr>
            <a:spLocks noChangeArrowheads="1"/>
          </p:cNvSpPr>
          <p:nvPr userDrawn="1"/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33944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 userDrawn="1"/>
        </p:nvSpPr>
        <p:spPr bwMode="gray">
          <a:xfrm>
            <a:off x="471488" y="1619249"/>
            <a:ext cx="8204512" cy="4544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noProof="0" dirty="0" smtClean="0">
                <a:solidFill>
                  <a:srgbClr val="FE8000"/>
                </a:solidFill>
              </a:rPr>
              <a:t/>
            </a:r>
            <a:br>
              <a:rPr lang="en-GB" noProof="0" dirty="0" smtClean="0">
                <a:solidFill>
                  <a:srgbClr val="FE8000"/>
                </a:solidFill>
              </a:rPr>
            </a:br>
            <a:r>
              <a:rPr lang="en-GB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GB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28575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dirty="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10820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92906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86251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395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6681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734853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8.20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499475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9366250" y="156721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5.00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9366250" y="336744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9366250" y="383416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1.30</a:t>
            </a:r>
          </a:p>
        </p:txBody>
      </p:sp>
      <p:cxnSp>
        <p:nvCxnSpPr>
          <p:cNvPr id="85" name="Gerade Verbindung 84"/>
          <p:cNvCxnSpPr/>
          <p:nvPr userDrawn="1"/>
        </p:nvCxnSpPr>
        <p:spPr bwMode="gray">
          <a:xfrm rot="5400000">
            <a:off x="4664109" y="-3040063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 rot="5400000">
            <a:off x="4664109" y="-1239838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 rot="5400000">
            <a:off x="4664109" y="-770732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 userDrawn="1"/>
        </p:nvCxnSpPr>
        <p:spPr bwMode="gray">
          <a:xfrm rot="5400000">
            <a:off x="4664109" y="1499394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 userDrawn="1"/>
        </p:nvSpPr>
        <p:spPr bwMode="gray">
          <a:xfrm>
            <a:off x="9366250" y="610429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7.60</a:t>
            </a:r>
          </a:p>
        </p:txBody>
      </p:sp>
      <p:cxnSp>
        <p:nvCxnSpPr>
          <p:cNvPr id="91" name="Gerade Verbindung 90"/>
          <p:cNvCxnSpPr/>
          <p:nvPr userDrawn="1"/>
        </p:nvCxnSpPr>
        <p:spPr bwMode="gray">
          <a:xfrm>
            <a:off x="465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 userDrawn="1"/>
        </p:nvCxnSpPr>
        <p:spPr bwMode="gray">
          <a:xfrm>
            <a:off x="2283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 userDrawn="1"/>
        </p:nvCxnSpPr>
        <p:spPr bwMode="gray">
          <a:xfrm>
            <a:off x="4104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 userDrawn="1"/>
        </p:nvCxnSpPr>
        <p:spPr bwMode="gray">
          <a:xfrm>
            <a:off x="4572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 userDrawn="1"/>
        </p:nvCxnSpPr>
        <p:spPr bwMode="gray">
          <a:xfrm>
            <a:off x="5037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 userDrawn="1"/>
        </p:nvCxnSpPr>
        <p:spPr bwMode="gray">
          <a:xfrm>
            <a:off x="6858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 userDrawn="1"/>
        </p:nvCxnSpPr>
        <p:spPr bwMode="gray">
          <a:xfrm>
            <a:off x="7521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 userDrawn="1"/>
        </p:nvCxnSpPr>
        <p:spPr bwMode="gray">
          <a:xfrm>
            <a:off x="8676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ußzeilenplatzhalter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• BHC 4:3 Template 2010 • June 2011</a:t>
            </a:r>
            <a:endParaRPr lang="en-GB" dirty="0"/>
          </a:p>
        </p:txBody>
      </p:sp>
      <p:sp>
        <p:nvSpPr>
          <p:cNvPr id="50" name="Foliennummernplatzhalter 3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32" name="Gerade Verbindung 31"/>
          <p:cNvCxnSpPr/>
          <p:nvPr userDrawn="1"/>
        </p:nvCxnSpPr>
        <p:spPr bwMode="gray">
          <a:xfrm rot="5400000">
            <a:off x="4664109" y="-3367087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 userDrawn="1"/>
        </p:nvSpPr>
        <p:spPr bwMode="gray">
          <a:xfrm>
            <a:off x="9366250" y="1235431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5.92</a:t>
            </a:r>
          </a:p>
        </p:txBody>
      </p:sp>
      <p:sp>
        <p:nvSpPr>
          <p:cNvPr id="36" name="Titel 1"/>
          <p:cNvSpPr txBox="1">
            <a:spLocks/>
          </p:cNvSpPr>
          <p:nvPr userDrawn="1"/>
        </p:nvSpPr>
        <p:spPr bwMode="gray">
          <a:xfrm>
            <a:off x="468312" y="346075"/>
            <a:ext cx="7058025" cy="9509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E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Content area and guides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6725" y="6423025"/>
            <a:ext cx="6391275" cy="4349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76767"/>
                </a:solidFill>
              </a:rPr>
              <a:t>Page </a:t>
            </a:r>
            <a:fld id="{4CAAECD2-8D34-465B-AF2B-9FA639EF00D9}" type="slidenum">
              <a:rPr lang="en-US">
                <a:solidFill>
                  <a:srgbClr val="676767"/>
                </a:solidFill>
              </a:rPr>
              <a:pPr>
                <a:defRPr/>
              </a:pPr>
              <a:t>‹Nr.›</a:t>
            </a:fld>
            <a:r>
              <a:rPr lang="en-US" dirty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1st Steering Committee Meeting • October 2012</a:t>
            </a:r>
            <a:endParaRPr lang="en-US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790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-3175" y="0"/>
            <a:ext cx="9147175" cy="6858000"/>
            <a:chOff x="-2" y="0"/>
            <a:chExt cx="5762" cy="4320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gray">
            <a:xfrm>
              <a:off x="5680" y="922"/>
              <a:ext cx="80" cy="2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gray">
            <a:xfrm>
              <a:off x="-2" y="3792"/>
              <a:ext cx="5762" cy="528"/>
            </a:xfrm>
            <a:custGeom>
              <a:avLst/>
              <a:gdLst>
                <a:gd name="T0" fmla="*/ 5762 w 5762"/>
                <a:gd name="T1" fmla="*/ 528 h 528"/>
                <a:gd name="T2" fmla="*/ 5762 w 5762"/>
                <a:gd name="T3" fmla="*/ 0 h 528"/>
                <a:gd name="T4" fmla="*/ 5678 w 5762"/>
                <a:gd name="T5" fmla="*/ 0 h 528"/>
                <a:gd name="T6" fmla="*/ 5678 w 5762"/>
                <a:gd name="T7" fmla="*/ 251 h 528"/>
                <a:gd name="T8" fmla="*/ 2 w 5762"/>
                <a:gd name="T9" fmla="*/ 251 h 528"/>
                <a:gd name="T10" fmla="*/ 0 w 5762"/>
                <a:gd name="T11" fmla="*/ 528 h 528"/>
                <a:gd name="T12" fmla="*/ 5762 w 5762"/>
                <a:gd name="T13" fmla="*/ 528 h 5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62" h="528">
                  <a:moveTo>
                    <a:pt x="5762" y="528"/>
                  </a:moveTo>
                  <a:lnTo>
                    <a:pt x="5762" y="0"/>
                  </a:lnTo>
                  <a:lnTo>
                    <a:pt x="5678" y="0"/>
                  </a:lnTo>
                  <a:lnTo>
                    <a:pt x="5678" y="251"/>
                  </a:lnTo>
                  <a:lnTo>
                    <a:pt x="2" y="251"/>
                  </a:lnTo>
                  <a:lnTo>
                    <a:pt x="0" y="528"/>
                  </a:lnTo>
                  <a:lnTo>
                    <a:pt x="5762" y="528"/>
                  </a:lnTo>
                  <a:close/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gray">
            <a:xfrm>
              <a:off x="-2" y="922"/>
              <a:ext cx="5762" cy="2442"/>
            </a:xfrm>
            <a:custGeom>
              <a:avLst/>
              <a:gdLst>
                <a:gd name="T0" fmla="*/ 4813 w 6803"/>
                <a:gd name="T1" fmla="*/ 1692 h 2884"/>
                <a:gd name="T2" fmla="*/ 4813 w 6803"/>
                <a:gd name="T3" fmla="*/ 0 h 2884"/>
                <a:gd name="T4" fmla="*/ 0 w 6803"/>
                <a:gd name="T5" fmla="*/ 0 h 2884"/>
                <a:gd name="T6" fmla="*/ 0 w 6803"/>
                <a:gd name="T7" fmla="*/ 5 h 2884"/>
                <a:gd name="T8" fmla="*/ 4807 w 6803"/>
                <a:gd name="T9" fmla="*/ 5 h 2884"/>
                <a:gd name="T10" fmla="*/ 4807 w 6803"/>
                <a:gd name="T11" fmla="*/ 2068 h 2884"/>
                <a:gd name="T12" fmla="*/ 4880 w 6803"/>
                <a:gd name="T13" fmla="*/ 2068 h 2884"/>
                <a:gd name="T14" fmla="*/ 4880 w 6803"/>
                <a:gd name="T15" fmla="*/ 1692 h 2884"/>
                <a:gd name="T16" fmla="*/ 4813 w 6803"/>
                <a:gd name="T17" fmla="*/ 1692 h 2884"/>
                <a:gd name="T18" fmla="*/ 4813 w 6803"/>
                <a:gd name="T19" fmla="*/ 1692 h 28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-2" y="3358"/>
              <a:ext cx="5762" cy="688"/>
            </a:xfrm>
            <a:custGeom>
              <a:avLst/>
              <a:gdLst>
                <a:gd name="T0" fmla="*/ 4880 w 6803"/>
                <a:gd name="T1" fmla="*/ 0 h 812"/>
                <a:gd name="T2" fmla="*/ 4807 w 6803"/>
                <a:gd name="T3" fmla="*/ 0 h 812"/>
                <a:gd name="T4" fmla="*/ 4807 w 6803"/>
                <a:gd name="T5" fmla="*/ 578 h 812"/>
                <a:gd name="T6" fmla="*/ 0 w 6803"/>
                <a:gd name="T7" fmla="*/ 578 h 812"/>
                <a:gd name="T8" fmla="*/ 0 w 6803"/>
                <a:gd name="T9" fmla="*/ 583 h 812"/>
                <a:gd name="T10" fmla="*/ 4813 w 6803"/>
                <a:gd name="T11" fmla="*/ 583 h 812"/>
                <a:gd name="T12" fmla="*/ 4813 w 6803"/>
                <a:gd name="T13" fmla="*/ 375 h 812"/>
                <a:gd name="T14" fmla="*/ 4880 w 6803"/>
                <a:gd name="T15" fmla="*/ 375 h 812"/>
                <a:gd name="T16" fmla="*/ 4880 w 6803"/>
                <a:gd name="T17" fmla="*/ 0 h 812"/>
                <a:gd name="T18" fmla="*/ 4880 w 6803"/>
                <a:gd name="T19" fmla="*/ 0 h 8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gray">
            <a:xfrm>
              <a:off x="5674" y="0"/>
              <a:ext cx="6" cy="922"/>
            </a:xfrm>
            <a:prstGeom prst="rect">
              <a:avLst/>
            </a:pr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76767"/>
                </a:solidFill>
              </a:endParaRPr>
            </a:p>
          </p:txBody>
        </p:sp>
      </p:grpSp>
      <p:sp>
        <p:nvSpPr>
          <p:cNvPr id="10" name="Rectangle 15" descr="BHC_00041660_X"/>
          <p:cNvSpPr>
            <a:spLocks noChangeArrowheads="1"/>
          </p:cNvSpPr>
          <p:nvPr/>
        </p:nvSpPr>
        <p:spPr bwMode="gray">
          <a:xfrm>
            <a:off x="0" y="0"/>
            <a:ext cx="9007475" cy="3422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19563"/>
            <a:ext cx="19431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19"/>
          <p:cNvSpPr>
            <a:spLocks noChangeShapeType="1"/>
          </p:cNvSpPr>
          <p:nvPr/>
        </p:nvSpPr>
        <p:spPr bwMode="gray">
          <a:xfrm>
            <a:off x="3022600" y="4122738"/>
            <a:ext cx="0" cy="1187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676767"/>
              </a:solidFill>
            </a:endParaRPr>
          </a:p>
        </p:txBody>
      </p:sp>
      <p:grpSp>
        <p:nvGrpSpPr>
          <p:cNvPr id="13" name="Group 70"/>
          <p:cNvGrpSpPr>
            <a:grpSpLocks noChangeAspect="1"/>
          </p:cNvGrpSpPr>
          <p:nvPr/>
        </p:nvGrpSpPr>
        <p:grpSpPr bwMode="auto">
          <a:xfrm>
            <a:off x="7613650" y="6570663"/>
            <a:ext cx="1063625" cy="139700"/>
            <a:chOff x="219" y="1813"/>
            <a:chExt cx="5322" cy="695"/>
          </a:xfrm>
        </p:grpSpPr>
        <p:sp>
          <p:nvSpPr>
            <p:cNvPr id="14" name="AutoShape 69"/>
            <p:cNvSpPr>
              <a:spLocks noChangeAspect="1" noChangeArrowheads="1" noTextEdit="1"/>
            </p:cNvSpPr>
            <p:nvPr/>
          </p:nvSpPr>
          <p:spPr bwMode="gray">
            <a:xfrm>
              <a:off x="219" y="1813"/>
              <a:ext cx="5322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gray">
            <a:xfrm>
              <a:off x="219" y="1846"/>
              <a:ext cx="395" cy="489"/>
            </a:xfrm>
            <a:custGeom>
              <a:avLst/>
              <a:gdLst>
                <a:gd name="T0" fmla="*/ 520 w 167"/>
                <a:gd name="T1" fmla="*/ 1155 h 207"/>
                <a:gd name="T2" fmla="*/ 934 w 167"/>
                <a:gd name="T3" fmla="*/ 832 h 207"/>
                <a:gd name="T4" fmla="*/ 632 w 167"/>
                <a:gd name="T5" fmla="*/ 524 h 207"/>
                <a:gd name="T6" fmla="*/ 632 w 167"/>
                <a:gd name="T7" fmla="*/ 524 h 207"/>
                <a:gd name="T8" fmla="*/ 885 w 167"/>
                <a:gd name="T9" fmla="*/ 267 h 207"/>
                <a:gd name="T10" fmla="*/ 778 w 167"/>
                <a:gd name="T11" fmla="*/ 61 h 207"/>
                <a:gd name="T12" fmla="*/ 480 w 167"/>
                <a:gd name="T13" fmla="*/ 0 h 207"/>
                <a:gd name="T14" fmla="*/ 0 w 167"/>
                <a:gd name="T15" fmla="*/ 0 h 207"/>
                <a:gd name="T16" fmla="*/ 0 w 167"/>
                <a:gd name="T17" fmla="*/ 50 h 207"/>
                <a:gd name="T18" fmla="*/ 151 w 167"/>
                <a:gd name="T19" fmla="*/ 156 h 207"/>
                <a:gd name="T20" fmla="*/ 151 w 167"/>
                <a:gd name="T21" fmla="*/ 999 h 207"/>
                <a:gd name="T22" fmla="*/ 0 w 167"/>
                <a:gd name="T23" fmla="*/ 1106 h 207"/>
                <a:gd name="T24" fmla="*/ 0 w 167"/>
                <a:gd name="T25" fmla="*/ 1155 h 207"/>
                <a:gd name="T26" fmla="*/ 520 w 167"/>
                <a:gd name="T27" fmla="*/ 1155 h 207"/>
                <a:gd name="T28" fmla="*/ 319 w 167"/>
                <a:gd name="T29" fmla="*/ 565 h 207"/>
                <a:gd name="T30" fmla="*/ 435 w 167"/>
                <a:gd name="T31" fmla="*/ 565 h 207"/>
                <a:gd name="T32" fmla="*/ 755 w 167"/>
                <a:gd name="T33" fmla="*/ 843 h 207"/>
                <a:gd name="T34" fmla="*/ 475 w 167"/>
                <a:gd name="T35" fmla="*/ 1094 h 207"/>
                <a:gd name="T36" fmla="*/ 319 w 167"/>
                <a:gd name="T37" fmla="*/ 966 h 207"/>
                <a:gd name="T38" fmla="*/ 319 w 167"/>
                <a:gd name="T39" fmla="*/ 565 h 207"/>
                <a:gd name="T40" fmla="*/ 319 w 167"/>
                <a:gd name="T41" fmla="*/ 144 h 207"/>
                <a:gd name="T42" fmla="*/ 454 w 167"/>
                <a:gd name="T43" fmla="*/ 61 h 207"/>
                <a:gd name="T44" fmla="*/ 705 w 167"/>
                <a:gd name="T45" fmla="*/ 274 h 207"/>
                <a:gd name="T46" fmla="*/ 430 w 167"/>
                <a:gd name="T47" fmla="*/ 503 h 207"/>
                <a:gd name="T48" fmla="*/ 319 w 167"/>
                <a:gd name="T49" fmla="*/ 503 h 207"/>
                <a:gd name="T50" fmla="*/ 319 w 167"/>
                <a:gd name="T51" fmla="*/ 144 h 2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6" name="Freeform 72"/>
            <p:cNvSpPr>
              <a:spLocks noEditPoints="1"/>
            </p:cNvSpPr>
            <p:nvPr/>
          </p:nvSpPr>
          <p:spPr bwMode="gray">
            <a:xfrm>
              <a:off x="675" y="1981"/>
              <a:ext cx="319" cy="362"/>
            </a:xfrm>
            <a:custGeom>
              <a:avLst/>
              <a:gdLst>
                <a:gd name="T0" fmla="*/ 491 w 135"/>
                <a:gd name="T1" fmla="*/ 599 h 153"/>
                <a:gd name="T2" fmla="*/ 319 w 135"/>
                <a:gd name="T3" fmla="*/ 767 h 153"/>
                <a:gd name="T4" fmla="*/ 168 w 135"/>
                <a:gd name="T5" fmla="*/ 599 h 153"/>
                <a:gd name="T6" fmla="*/ 295 w 135"/>
                <a:gd name="T7" fmla="*/ 442 h 153"/>
                <a:gd name="T8" fmla="*/ 491 w 135"/>
                <a:gd name="T9" fmla="*/ 364 h 153"/>
                <a:gd name="T10" fmla="*/ 491 w 135"/>
                <a:gd name="T11" fmla="*/ 599 h 153"/>
                <a:gd name="T12" fmla="*/ 636 w 135"/>
                <a:gd name="T13" fmla="*/ 225 h 153"/>
                <a:gd name="T14" fmla="*/ 364 w 135"/>
                <a:gd name="T15" fmla="*/ 0 h 153"/>
                <a:gd name="T16" fmla="*/ 28 w 135"/>
                <a:gd name="T17" fmla="*/ 189 h 153"/>
                <a:gd name="T18" fmla="*/ 123 w 135"/>
                <a:gd name="T19" fmla="*/ 270 h 153"/>
                <a:gd name="T20" fmla="*/ 172 w 135"/>
                <a:gd name="T21" fmla="*/ 225 h 153"/>
                <a:gd name="T22" fmla="*/ 347 w 135"/>
                <a:gd name="T23" fmla="*/ 57 h 153"/>
                <a:gd name="T24" fmla="*/ 491 w 135"/>
                <a:gd name="T25" fmla="*/ 225 h 153"/>
                <a:gd name="T26" fmla="*/ 491 w 135"/>
                <a:gd name="T27" fmla="*/ 296 h 153"/>
                <a:gd name="T28" fmla="*/ 156 w 135"/>
                <a:gd name="T29" fmla="*/ 419 h 153"/>
                <a:gd name="T30" fmla="*/ 0 w 135"/>
                <a:gd name="T31" fmla="*/ 622 h 153"/>
                <a:gd name="T32" fmla="*/ 241 w 135"/>
                <a:gd name="T33" fmla="*/ 856 h 153"/>
                <a:gd name="T34" fmla="*/ 487 w 135"/>
                <a:gd name="T35" fmla="*/ 755 h 153"/>
                <a:gd name="T36" fmla="*/ 503 w 135"/>
                <a:gd name="T37" fmla="*/ 856 h 153"/>
                <a:gd name="T38" fmla="*/ 754 w 135"/>
                <a:gd name="T39" fmla="*/ 816 h 153"/>
                <a:gd name="T40" fmla="*/ 754 w 135"/>
                <a:gd name="T41" fmla="*/ 774 h 153"/>
                <a:gd name="T42" fmla="*/ 688 w 135"/>
                <a:gd name="T43" fmla="*/ 767 h 153"/>
                <a:gd name="T44" fmla="*/ 636 w 135"/>
                <a:gd name="T45" fmla="*/ 677 h 153"/>
                <a:gd name="T46" fmla="*/ 636 w 135"/>
                <a:gd name="T47" fmla="*/ 225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5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1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gray">
            <a:xfrm>
              <a:off x="987" y="1988"/>
              <a:ext cx="375" cy="518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50 h 219"/>
                <a:gd name="T4" fmla="*/ 127 w 159"/>
                <a:gd name="T5" fmla="*/ 140 h 219"/>
                <a:gd name="T6" fmla="*/ 389 w 159"/>
                <a:gd name="T7" fmla="*/ 807 h 219"/>
                <a:gd name="T8" fmla="*/ 401 w 159"/>
                <a:gd name="T9" fmla="*/ 889 h 219"/>
                <a:gd name="T10" fmla="*/ 361 w 159"/>
                <a:gd name="T11" fmla="*/ 1029 h 219"/>
                <a:gd name="T12" fmla="*/ 290 w 159"/>
                <a:gd name="T13" fmla="*/ 1102 h 219"/>
                <a:gd name="T14" fmla="*/ 229 w 159"/>
                <a:gd name="T15" fmla="*/ 1069 h 219"/>
                <a:gd name="T16" fmla="*/ 177 w 159"/>
                <a:gd name="T17" fmla="*/ 1045 h 219"/>
                <a:gd name="T18" fmla="*/ 106 w 159"/>
                <a:gd name="T19" fmla="*/ 1135 h 219"/>
                <a:gd name="T20" fmla="*/ 217 w 159"/>
                <a:gd name="T21" fmla="*/ 1225 h 219"/>
                <a:gd name="T22" fmla="*/ 455 w 159"/>
                <a:gd name="T23" fmla="*/ 956 h 219"/>
                <a:gd name="T24" fmla="*/ 762 w 159"/>
                <a:gd name="T25" fmla="*/ 135 h 219"/>
                <a:gd name="T26" fmla="*/ 884 w 159"/>
                <a:gd name="T27" fmla="*/ 50 h 219"/>
                <a:gd name="T28" fmla="*/ 884 w 159"/>
                <a:gd name="T29" fmla="*/ 0 h 219"/>
                <a:gd name="T30" fmla="*/ 568 w 159"/>
                <a:gd name="T31" fmla="*/ 0 h 219"/>
                <a:gd name="T32" fmla="*/ 568 w 159"/>
                <a:gd name="T33" fmla="*/ 50 h 219"/>
                <a:gd name="T34" fmla="*/ 651 w 159"/>
                <a:gd name="T35" fmla="*/ 61 h 219"/>
                <a:gd name="T36" fmla="*/ 672 w 159"/>
                <a:gd name="T37" fmla="*/ 118 h 219"/>
                <a:gd name="T38" fmla="*/ 491 w 159"/>
                <a:gd name="T39" fmla="*/ 665 h 219"/>
                <a:gd name="T40" fmla="*/ 491 w 159"/>
                <a:gd name="T41" fmla="*/ 665 h 219"/>
                <a:gd name="T42" fmla="*/ 283 w 159"/>
                <a:gd name="T43" fmla="*/ 111 h 219"/>
                <a:gd name="T44" fmla="*/ 311 w 159"/>
                <a:gd name="T45" fmla="*/ 57 h 219"/>
                <a:gd name="T46" fmla="*/ 377 w 159"/>
                <a:gd name="T47" fmla="*/ 50 h 219"/>
                <a:gd name="T48" fmla="*/ 377 w 159"/>
                <a:gd name="T49" fmla="*/ 0 h 219"/>
                <a:gd name="T50" fmla="*/ 0 w 159"/>
                <a:gd name="T51" fmla="*/ 0 h 2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4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8" name="Freeform 74"/>
            <p:cNvSpPr>
              <a:spLocks noEditPoints="1"/>
            </p:cNvSpPr>
            <p:nvPr/>
          </p:nvSpPr>
          <p:spPr bwMode="gray">
            <a:xfrm>
              <a:off x="1367" y="1981"/>
              <a:ext cx="305" cy="362"/>
            </a:xfrm>
            <a:custGeom>
              <a:avLst/>
              <a:gdLst>
                <a:gd name="T0" fmla="*/ 721 w 129"/>
                <a:gd name="T1" fmla="*/ 336 h 153"/>
                <a:gd name="T2" fmla="*/ 381 w 129"/>
                <a:gd name="T3" fmla="*/ 0 h 153"/>
                <a:gd name="T4" fmla="*/ 0 w 129"/>
                <a:gd name="T5" fmla="*/ 438 h 153"/>
                <a:gd name="T6" fmla="*/ 385 w 129"/>
                <a:gd name="T7" fmla="*/ 856 h 153"/>
                <a:gd name="T8" fmla="*/ 688 w 129"/>
                <a:gd name="T9" fmla="*/ 672 h 153"/>
                <a:gd name="T10" fmla="*/ 631 w 129"/>
                <a:gd name="T11" fmla="*/ 644 h 153"/>
                <a:gd name="T12" fmla="*/ 418 w 129"/>
                <a:gd name="T13" fmla="*/ 774 h 153"/>
                <a:gd name="T14" fmla="*/ 173 w 129"/>
                <a:gd name="T15" fmla="*/ 397 h 153"/>
                <a:gd name="T16" fmla="*/ 655 w 129"/>
                <a:gd name="T17" fmla="*/ 397 h 153"/>
                <a:gd name="T18" fmla="*/ 721 w 129"/>
                <a:gd name="T19" fmla="*/ 336 h 153"/>
                <a:gd name="T20" fmla="*/ 549 w 129"/>
                <a:gd name="T21" fmla="*/ 279 h 153"/>
                <a:gd name="T22" fmla="*/ 492 w 129"/>
                <a:gd name="T23" fmla="*/ 336 h 153"/>
                <a:gd name="T24" fmla="*/ 173 w 129"/>
                <a:gd name="T25" fmla="*/ 336 h 153"/>
                <a:gd name="T26" fmla="*/ 374 w 129"/>
                <a:gd name="T27" fmla="*/ 57 h 153"/>
                <a:gd name="T28" fmla="*/ 549 w 129"/>
                <a:gd name="T29" fmla="*/ 279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gray">
            <a:xfrm>
              <a:off x="1717" y="1981"/>
              <a:ext cx="245" cy="354"/>
            </a:xfrm>
            <a:custGeom>
              <a:avLst/>
              <a:gdLst>
                <a:gd name="T0" fmla="*/ 250 w 104"/>
                <a:gd name="T1" fmla="*/ 0 h 150"/>
                <a:gd name="T2" fmla="*/ 0 w 104"/>
                <a:gd name="T3" fmla="*/ 40 h 150"/>
                <a:gd name="T4" fmla="*/ 0 w 104"/>
                <a:gd name="T5" fmla="*/ 83 h 150"/>
                <a:gd name="T6" fmla="*/ 61 w 104"/>
                <a:gd name="T7" fmla="*/ 90 h 150"/>
                <a:gd name="T8" fmla="*/ 115 w 104"/>
                <a:gd name="T9" fmla="*/ 168 h 150"/>
                <a:gd name="T10" fmla="*/ 115 w 104"/>
                <a:gd name="T11" fmla="*/ 835 h 150"/>
                <a:gd name="T12" fmla="*/ 271 w 104"/>
                <a:gd name="T13" fmla="*/ 835 h 150"/>
                <a:gd name="T14" fmla="*/ 271 w 104"/>
                <a:gd name="T15" fmla="*/ 300 h 150"/>
                <a:gd name="T16" fmla="*/ 365 w 104"/>
                <a:gd name="T17" fmla="*/ 127 h 150"/>
                <a:gd name="T18" fmla="*/ 466 w 104"/>
                <a:gd name="T19" fmla="*/ 168 h 150"/>
                <a:gd name="T20" fmla="*/ 499 w 104"/>
                <a:gd name="T21" fmla="*/ 172 h 150"/>
                <a:gd name="T22" fmla="*/ 577 w 104"/>
                <a:gd name="T23" fmla="*/ 78 h 150"/>
                <a:gd name="T24" fmla="*/ 488 w 104"/>
                <a:gd name="T25" fmla="*/ 0 h 150"/>
                <a:gd name="T26" fmla="*/ 271 w 104"/>
                <a:gd name="T27" fmla="*/ 135 h 150"/>
                <a:gd name="T28" fmla="*/ 250 w 104"/>
                <a:gd name="T29" fmla="*/ 0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0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0" name="Freeform 76"/>
            <p:cNvSpPr>
              <a:spLocks/>
            </p:cNvSpPr>
            <p:nvPr/>
          </p:nvSpPr>
          <p:spPr bwMode="gray">
            <a:xfrm>
              <a:off x="3536" y="1901"/>
              <a:ext cx="219" cy="442"/>
            </a:xfrm>
            <a:custGeom>
              <a:avLst/>
              <a:gdLst>
                <a:gd name="T0" fmla="*/ 278 w 93"/>
                <a:gd name="T1" fmla="*/ 274 h 187"/>
                <a:gd name="T2" fmla="*/ 278 w 93"/>
                <a:gd name="T3" fmla="*/ 794 h 187"/>
                <a:gd name="T4" fmla="*/ 389 w 93"/>
                <a:gd name="T5" fmla="*/ 962 h 187"/>
                <a:gd name="T6" fmla="*/ 504 w 93"/>
                <a:gd name="T7" fmla="*/ 938 h 187"/>
                <a:gd name="T8" fmla="*/ 516 w 93"/>
                <a:gd name="T9" fmla="*/ 971 h 187"/>
                <a:gd name="T10" fmla="*/ 306 w 93"/>
                <a:gd name="T11" fmla="*/ 1045 h 187"/>
                <a:gd name="T12" fmla="*/ 122 w 93"/>
                <a:gd name="T13" fmla="*/ 856 h 187"/>
                <a:gd name="T14" fmla="*/ 122 w 93"/>
                <a:gd name="T15" fmla="*/ 274 h 187"/>
                <a:gd name="T16" fmla="*/ 0 w 93"/>
                <a:gd name="T17" fmla="*/ 274 h 187"/>
                <a:gd name="T18" fmla="*/ 0 w 93"/>
                <a:gd name="T19" fmla="*/ 213 h 187"/>
                <a:gd name="T20" fmla="*/ 127 w 93"/>
                <a:gd name="T21" fmla="*/ 213 h 187"/>
                <a:gd name="T22" fmla="*/ 228 w 93"/>
                <a:gd name="T23" fmla="*/ 0 h 187"/>
                <a:gd name="T24" fmla="*/ 278 w 93"/>
                <a:gd name="T25" fmla="*/ 0 h 187"/>
                <a:gd name="T26" fmla="*/ 278 w 93"/>
                <a:gd name="T27" fmla="*/ 213 h 187"/>
                <a:gd name="T28" fmla="*/ 487 w 93"/>
                <a:gd name="T29" fmla="*/ 213 h 187"/>
                <a:gd name="T30" fmla="*/ 487 w 93"/>
                <a:gd name="T31" fmla="*/ 274 h 187"/>
                <a:gd name="T32" fmla="*/ 278 w 93"/>
                <a:gd name="T33" fmla="*/ 274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3" h="187">
                  <a:moveTo>
                    <a:pt x="50" y="49"/>
                  </a:moveTo>
                  <a:cubicBezTo>
                    <a:pt x="50" y="142"/>
                    <a:pt x="50" y="142"/>
                    <a:pt x="50" y="142"/>
                  </a:cubicBezTo>
                  <a:cubicBezTo>
                    <a:pt x="50" y="165"/>
                    <a:pt x="59" y="172"/>
                    <a:pt x="70" y="172"/>
                  </a:cubicBezTo>
                  <a:cubicBezTo>
                    <a:pt x="77" y="172"/>
                    <a:pt x="84" y="171"/>
                    <a:pt x="91" y="168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84" y="180"/>
                    <a:pt x="70" y="187"/>
                    <a:pt x="55" y="187"/>
                  </a:cubicBezTo>
                  <a:cubicBezTo>
                    <a:pt x="44" y="187"/>
                    <a:pt x="22" y="184"/>
                    <a:pt x="22" y="15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lnTo>
                    <a:pt x="50" y="49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gray">
            <a:xfrm>
              <a:off x="4173" y="1837"/>
              <a:ext cx="425" cy="508"/>
            </a:xfrm>
            <a:custGeom>
              <a:avLst/>
              <a:gdLst>
                <a:gd name="T0" fmla="*/ 975 w 180"/>
                <a:gd name="T1" fmla="*/ 324 h 215"/>
                <a:gd name="T2" fmla="*/ 926 w 180"/>
                <a:gd name="T3" fmla="*/ 324 h 215"/>
                <a:gd name="T4" fmla="*/ 607 w 180"/>
                <a:gd name="T5" fmla="*/ 57 h 215"/>
                <a:gd name="T6" fmla="*/ 189 w 180"/>
                <a:gd name="T7" fmla="*/ 603 h 215"/>
                <a:gd name="T8" fmla="*/ 602 w 180"/>
                <a:gd name="T9" fmla="*/ 1144 h 215"/>
                <a:gd name="T10" fmla="*/ 954 w 180"/>
                <a:gd name="T11" fmla="*/ 844 h 215"/>
                <a:gd name="T12" fmla="*/ 1003 w 180"/>
                <a:gd name="T13" fmla="*/ 844 h 215"/>
                <a:gd name="T14" fmla="*/ 975 w 180"/>
                <a:gd name="T15" fmla="*/ 1122 h 215"/>
                <a:gd name="T16" fmla="*/ 614 w 180"/>
                <a:gd name="T17" fmla="*/ 1200 h 215"/>
                <a:gd name="T18" fmla="*/ 161 w 180"/>
                <a:gd name="T19" fmla="*/ 1061 h 215"/>
                <a:gd name="T20" fmla="*/ 0 w 180"/>
                <a:gd name="T21" fmla="*/ 610 h 215"/>
                <a:gd name="T22" fmla="*/ 156 w 180"/>
                <a:gd name="T23" fmla="*/ 172 h 215"/>
                <a:gd name="T24" fmla="*/ 623 w 180"/>
                <a:gd name="T25" fmla="*/ 0 h 215"/>
                <a:gd name="T26" fmla="*/ 975 w 180"/>
                <a:gd name="T27" fmla="*/ 61 h 215"/>
                <a:gd name="T28" fmla="*/ 975 w 180"/>
                <a:gd name="T29" fmla="*/ 324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0" h="215">
                  <a:moveTo>
                    <a:pt x="175" y="58"/>
                  </a:moveTo>
                  <a:cubicBezTo>
                    <a:pt x="166" y="58"/>
                    <a:pt x="166" y="58"/>
                    <a:pt x="166" y="58"/>
                  </a:cubicBezTo>
                  <a:cubicBezTo>
                    <a:pt x="160" y="23"/>
                    <a:pt x="139" y="10"/>
                    <a:pt x="109" y="10"/>
                  </a:cubicBezTo>
                  <a:cubicBezTo>
                    <a:pt x="53" y="10"/>
                    <a:pt x="34" y="59"/>
                    <a:pt x="34" y="108"/>
                  </a:cubicBezTo>
                  <a:cubicBezTo>
                    <a:pt x="34" y="144"/>
                    <a:pt x="47" y="205"/>
                    <a:pt x="108" y="205"/>
                  </a:cubicBezTo>
                  <a:cubicBezTo>
                    <a:pt x="147" y="205"/>
                    <a:pt x="162" y="182"/>
                    <a:pt x="17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1" y="209"/>
                    <a:pt x="134" y="215"/>
                    <a:pt x="110" y="215"/>
                  </a:cubicBezTo>
                  <a:cubicBezTo>
                    <a:pt x="76" y="215"/>
                    <a:pt x="47" y="208"/>
                    <a:pt x="29" y="190"/>
                  </a:cubicBezTo>
                  <a:cubicBezTo>
                    <a:pt x="11" y="172"/>
                    <a:pt x="0" y="144"/>
                    <a:pt x="0" y="109"/>
                  </a:cubicBezTo>
                  <a:cubicBezTo>
                    <a:pt x="0" y="75"/>
                    <a:pt x="11" y="50"/>
                    <a:pt x="28" y="31"/>
                  </a:cubicBezTo>
                  <a:cubicBezTo>
                    <a:pt x="45" y="11"/>
                    <a:pt x="75" y="0"/>
                    <a:pt x="112" y="0"/>
                  </a:cubicBezTo>
                  <a:cubicBezTo>
                    <a:pt x="139" y="0"/>
                    <a:pt x="161" y="5"/>
                    <a:pt x="175" y="11"/>
                  </a:cubicBezTo>
                  <a:lnTo>
                    <a:pt x="175" y="58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gray">
            <a:xfrm>
              <a:off x="4988" y="1981"/>
              <a:ext cx="246" cy="354"/>
            </a:xfrm>
            <a:custGeom>
              <a:avLst/>
              <a:gdLst>
                <a:gd name="T0" fmla="*/ 118 w 104"/>
                <a:gd name="T1" fmla="*/ 168 h 150"/>
                <a:gd name="T2" fmla="*/ 118 w 104"/>
                <a:gd name="T3" fmla="*/ 835 h 150"/>
                <a:gd name="T4" fmla="*/ 274 w 104"/>
                <a:gd name="T5" fmla="*/ 835 h 150"/>
                <a:gd name="T6" fmla="*/ 274 w 104"/>
                <a:gd name="T7" fmla="*/ 300 h 150"/>
                <a:gd name="T8" fmla="*/ 369 w 104"/>
                <a:gd name="T9" fmla="*/ 127 h 150"/>
                <a:gd name="T10" fmla="*/ 471 w 104"/>
                <a:gd name="T11" fmla="*/ 168 h 150"/>
                <a:gd name="T12" fmla="*/ 504 w 104"/>
                <a:gd name="T13" fmla="*/ 172 h 150"/>
                <a:gd name="T14" fmla="*/ 582 w 104"/>
                <a:gd name="T15" fmla="*/ 83 h 150"/>
                <a:gd name="T16" fmla="*/ 492 w 104"/>
                <a:gd name="T17" fmla="*/ 0 h 150"/>
                <a:gd name="T18" fmla="*/ 274 w 104"/>
                <a:gd name="T19" fmla="*/ 135 h 150"/>
                <a:gd name="T20" fmla="*/ 251 w 104"/>
                <a:gd name="T21" fmla="*/ 0 h 150"/>
                <a:gd name="T22" fmla="*/ 0 w 104"/>
                <a:gd name="T23" fmla="*/ 40 h 150"/>
                <a:gd name="T24" fmla="*/ 0 w 104"/>
                <a:gd name="T25" fmla="*/ 83 h 150"/>
                <a:gd name="T26" fmla="*/ 62 w 104"/>
                <a:gd name="T27" fmla="*/ 90 h 150"/>
                <a:gd name="T28" fmla="*/ 118 w 104"/>
                <a:gd name="T29" fmla="*/ 168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21" y="3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5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7"/>
                    <a:pt x="49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gray">
            <a:xfrm>
              <a:off x="3762" y="1811"/>
              <a:ext cx="348" cy="524"/>
            </a:xfrm>
            <a:custGeom>
              <a:avLst/>
              <a:gdLst>
                <a:gd name="T0" fmla="*/ 118 w 147"/>
                <a:gd name="T1" fmla="*/ 168 h 222"/>
                <a:gd name="T2" fmla="*/ 118 w 147"/>
                <a:gd name="T3" fmla="*/ 1237 h 222"/>
                <a:gd name="T4" fmla="*/ 275 w 147"/>
                <a:gd name="T5" fmla="*/ 1237 h 222"/>
                <a:gd name="T6" fmla="*/ 275 w 147"/>
                <a:gd name="T7" fmla="*/ 701 h 222"/>
                <a:gd name="T8" fmla="*/ 291 w 147"/>
                <a:gd name="T9" fmla="*/ 614 h 222"/>
                <a:gd name="T10" fmla="*/ 492 w 147"/>
                <a:gd name="T11" fmla="*/ 491 h 222"/>
                <a:gd name="T12" fmla="*/ 668 w 147"/>
                <a:gd name="T13" fmla="*/ 696 h 222"/>
                <a:gd name="T14" fmla="*/ 668 w 147"/>
                <a:gd name="T15" fmla="*/ 1237 h 222"/>
                <a:gd name="T16" fmla="*/ 824 w 147"/>
                <a:gd name="T17" fmla="*/ 1237 h 222"/>
                <a:gd name="T18" fmla="*/ 824 w 147"/>
                <a:gd name="T19" fmla="*/ 663 h 222"/>
                <a:gd name="T20" fmla="*/ 578 w 147"/>
                <a:gd name="T21" fmla="*/ 401 h 222"/>
                <a:gd name="T22" fmla="*/ 275 w 147"/>
                <a:gd name="T23" fmla="*/ 529 h 222"/>
                <a:gd name="T24" fmla="*/ 275 w 147"/>
                <a:gd name="T25" fmla="*/ 12 h 222"/>
                <a:gd name="T26" fmla="*/ 263 w 147"/>
                <a:gd name="T27" fmla="*/ 0 h 222"/>
                <a:gd name="T28" fmla="*/ 0 w 147"/>
                <a:gd name="T29" fmla="*/ 45 h 222"/>
                <a:gd name="T30" fmla="*/ 0 w 147"/>
                <a:gd name="T31" fmla="*/ 83 h 222"/>
                <a:gd name="T32" fmla="*/ 62 w 147"/>
                <a:gd name="T33" fmla="*/ 94 h 222"/>
                <a:gd name="T34" fmla="*/ 118 w 147"/>
                <a:gd name="T35" fmla="*/ 168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7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18"/>
                    <a:pt x="49" y="114"/>
                    <a:pt x="52" y="110"/>
                  </a:cubicBezTo>
                  <a:cubicBezTo>
                    <a:pt x="58" y="98"/>
                    <a:pt x="72" y="88"/>
                    <a:pt x="88" y="88"/>
                  </a:cubicBezTo>
                  <a:cubicBezTo>
                    <a:pt x="108" y="88"/>
                    <a:pt x="119" y="99"/>
                    <a:pt x="119" y="125"/>
                  </a:cubicBezTo>
                  <a:cubicBezTo>
                    <a:pt x="119" y="222"/>
                    <a:pt x="119" y="222"/>
                    <a:pt x="119" y="222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47" y="89"/>
                    <a:pt x="131" y="72"/>
                    <a:pt x="103" y="72"/>
                  </a:cubicBezTo>
                  <a:cubicBezTo>
                    <a:pt x="81" y="72"/>
                    <a:pt x="68" y="82"/>
                    <a:pt x="49" y="9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gray">
            <a:xfrm>
              <a:off x="3349" y="1811"/>
              <a:ext cx="116" cy="524"/>
            </a:xfrm>
            <a:custGeom>
              <a:avLst/>
              <a:gdLst>
                <a:gd name="T0" fmla="*/ 118 w 49"/>
                <a:gd name="T1" fmla="*/ 168 h 222"/>
                <a:gd name="T2" fmla="*/ 118 w 49"/>
                <a:gd name="T3" fmla="*/ 1237 h 222"/>
                <a:gd name="T4" fmla="*/ 275 w 49"/>
                <a:gd name="T5" fmla="*/ 1237 h 222"/>
                <a:gd name="T6" fmla="*/ 275 w 49"/>
                <a:gd name="T7" fmla="*/ 12 h 222"/>
                <a:gd name="T8" fmla="*/ 263 w 49"/>
                <a:gd name="T9" fmla="*/ 0 h 222"/>
                <a:gd name="T10" fmla="*/ 0 w 49"/>
                <a:gd name="T11" fmla="*/ 45 h 222"/>
                <a:gd name="T12" fmla="*/ 0 w 49"/>
                <a:gd name="T13" fmla="*/ 83 h 222"/>
                <a:gd name="T14" fmla="*/ 66 w 49"/>
                <a:gd name="T15" fmla="*/ 90 h 222"/>
                <a:gd name="T16" fmla="*/ 118 w 49"/>
                <a:gd name="T17" fmla="*/ 168 h 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7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gray">
            <a:xfrm>
              <a:off x="2137" y="1846"/>
              <a:ext cx="449" cy="489"/>
            </a:xfrm>
            <a:custGeom>
              <a:avLst/>
              <a:gdLst>
                <a:gd name="T0" fmla="*/ 1061 w 190"/>
                <a:gd name="T1" fmla="*/ 0 h 207"/>
                <a:gd name="T2" fmla="*/ 749 w 190"/>
                <a:gd name="T3" fmla="*/ 0 h 207"/>
                <a:gd name="T4" fmla="*/ 749 w 190"/>
                <a:gd name="T5" fmla="*/ 50 h 207"/>
                <a:gd name="T6" fmla="*/ 898 w 190"/>
                <a:gd name="T7" fmla="*/ 156 h 207"/>
                <a:gd name="T8" fmla="*/ 898 w 190"/>
                <a:gd name="T9" fmla="*/ 524 h 207"/>
                <a:gd name="T10" fmla="*/ 312 w 190"/>
                <a:gd name="T11" fmla="*/ 524 h 207"/>
                <a:gd name="T12" fmla="*/ 312 w 190"/>
                <a:gd name="T13" fmla="*/ 0 h 207"/>
                <a:gd name="T14" fmla="*/ 0 w 190"/>
                <a:gd name="T15" fmla="*/ 0 h 207"/>
                <a:gd name="T16" fmla="*/ 0 w 190"/>
                <a:gd name="T17" fmla="*/ 50 h 207"/>
                <a:gd name="T18" fmla="*/ 151 w 190"/>
                <a:gd name="T19" fmla="*/ 156 h 207"/>
                <a:gd name="T20" fmla="*/ 151 w 190"/>
                <a:gd name="T21" fmla="*/ 1155 h 207"/>
                <a:gd name="T22" fmla="*/ 312 w 190"/>
                <a:gd name="T23" fmla="*/ 1155 h 207"/>
                <a:gd name="T24" fmla="*/ 312 w 190"/>
                <a:gd name="T25" fmla="*/ 586 h 207"/>
                <a:gd name="T26" fmla="*/ 898 w 190"/>
                <a:gd name="T27" fmla="*/ 586 h 207"/>
                <a:gd name="T28" fmla="*/ 898 w 190"/>
                <a:gd name="T29" fmla="*/ 1155 h 207"/>
                <a:gd name="T30" fmla="*/ 1061 w 190"/>
                <a:gd name="T31" fmla="*/ 1155 h 207"/>
                <a:gd name="T32" fmla="*/ 1061 w 190"/>
                <a:gd name="T33" fmla="*/ 0 h 2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0" h="207">
                  <a:moveTo>
                    <a:pt x="1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60" y="11"/>
                    <a:pt x="161" y="11"/>
                    <a:pt x="161" y="28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56" y="207"/>
                    <a:pt x="56" y="207"/>
                    <a:pt x="56" y="207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207"/>
                    <a:pt x="161" y="207"/>
                    <a:pt x="161" y="207"/>
                  </a:cubicBezTo>
                  <a:cubicBezTo>
                    <a:pt x="190" y="207"/>
                    <a:pt x="190" y="207"/>
                    <a:pt x="190" y="20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6" name="Freeform 82"/>
            <p:cNvSpPr>
              <a:spLocks noEditPoints="1"/>
            </p:cNvSpPr>
            <p:nvPr/>
          </p:nvSpPr>
          <p:spPr bwMode="gray">
            <a:xfrm>
              <a:off x="2671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1 w 129"/>
                <a:gd name="T7" fmla="*/ 643 h 154"/>
                <a:gd name="T8" fmla="*/ 688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1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73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87 w 129"/>
                <a:gd name="T27" fmla="*/ 336 h 154"/>
                <a:gd name="T28" fmla="*/ 173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7" name="Freeform 83"/>
            <p:cNvSpPr>
              <a:spLocks noEditPoints="1"/>
            </p:cNvSpPr>
            <p:nvPr/>
          </p:nvSpPr>
          <p:spPr bwMode="gray">
            <a:xfrm>
              <a:off x="5236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8 w 129"/>
                <a:gd name="T7" fmla="*/ 643 h 154"/>
                <a:gd name="T8" fmla="*/ 693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5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80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92 w 129"/>
                <a:gd name="T27" fmla="*/ 336 h 154"/>
                <a:gd name="T28" fmla="*/ 180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15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3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8" name="Freeform 84"/>
            <p:cNvSpPr>
              <a:spLocks noEditPoints="1"/>
            </p:cNvSpPr>
            <p:nvPr/>
          </p:nvSpPr>
          <p:spPr bwMode="gray">
            <a:xfrm>
              <a:off x="3016" y="1981"/>
              <a:ext cx="321" cy="362"/>
            </a:xfrm>
            <a:custGeom>
              <a:avLst/>
              <a:gdLst>
                <a:gd name="T0" fmla="*/ 640 w 136"/>
                <a:gd name="T1" fmla="*/ 689 h 153"/>
                <a:gd name="T2" fmla="*/ 692 w 136"/>
                <a:gd name="T3" fmla="*/ 767 h 153"/>
                <a:gd name="T4" fmla="*/ 758 w 136"/>
                <a:gd name="T5" fmla="*/ 774 h 153"/>
                <a:gd name="T6" fmla="*/ 758 w 136"/>
                <a:gd name="T7" fmla="*/ 816 h 153"/>
                <a:gd name="T8" fmla="*/ 500 w 136"/>
                <a:gd name="T9" fmla="*/ 856 h 153"/>
                <a:gd name="T10" fmla="*/ 491 w 136"/>
                <a:gd name="T11" fmla="*/ 755 h 153"/>
                <a:gd name="T12" fmla="*/ 238 w 136"/>
                <a:gd name="T13" fmla="*/ 856 h 153"/>
                <a:gd name="T14" fmla="*/ 0 w 136"/>
                <a:gd name="T15" fmla="*/ 622 h 153"/>
                <a:gd name="T16" fmla="*/ 156 w 136"/>
                <a:gd name="T17" fmla="*/ 419 h 153"/>
                <a:gd name="T18" fmla="*/ 491 w 136"/>
                <a:gd name="T19" fmla="*/ 296 h 153"/>
                <a:gd name="T20" fmla="*/ 491 w 136"/>
                <a:gd name="T21" fmla="*/ 225 h 153"/>
                <a:gd name="T22" fmla="*/ 352 w 136"/>
                <a:gd name="T23" fmla="*/ 57 h 153"/>
                <a:gd name="T24" fmla="*/ 179 w 136"/>
                <a:gd name="T25" fmla="*/ 225 h 153"/>
                <a:gd name="T26" fmla="*/ 123 w 136"/>
                <a:gd name="T27" fmla="*/ 270 h 153"/>
                <a:gd name="T28" fmla="*/ 28 w 136"/>
                <a:gd name="T29" fmla="*/ 189 h 153"/>
                <a:gd name="T30" fmla="*/ 368 w 136"/>
                <a:gd name="T31" fmla="*/ 0 h 153"/>
                <a:gd name="T32" fmla="*/ 640 w 136"/>
                <a:gd name="T33" fmla="*/ 225 h 153"/>
                <a:gd name="T34" fmla="*/ 640 w 136"/>
                <a:gd name="T35" fmla="*/ 689 h 153"/>
                <a:gd name="T36" fmla="*/ 491 w 136"/>
                <a:gd name="T37" fmla="*/ 599 h 153"/>
                <a:gd name="T38" fmla="*/ 323 w 136"/>
                <a:gd name="T39" fmla="*/ 774 h 153"/>
                <a:gd name="T40" fmla="*/ 168 w 136"/>
                <a:gd name="T41" fmla="*/ 599 h 153"/>
                <a:gd name="T42" fmla="*/ 300 w 136"/>
                <a:gd name="T43" fmla="*/ 442 h 153"/>
                <a:gd name="T44" fmla="*/ 491 w 136"/>
                <a:gd name="T45" fmla="*/ 364 h 153"/>
                <a:gd name="T46" fmla="*/ 491 w 136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6" h="153">
                  <a:moveTo>
                    <a:pt x="115" y="123"/>
                  </a:moveTo>
                  <a:cubicBezTo>
                    <a:pt x="115" y="134"/>
                    <a:pt x="117" y="136"/>
                    <a:pt x="124" y="13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8" y="142"/>
                    <a:pt x="62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3" y="10"/>
                  </a:cubicBezTo>
                  <a:cubicBezTo>
                    <a:pt x="51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7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8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4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9" name="Freeform 85"/>
            <p:cNvSpPr>
              <a:spLocks noEditPoints="1"/>
            </p:cNvSpPr>
            <p:nvPr/>
          </p:nvSpPr>
          <p:spPr bwMode="gray">
            <a:xfrm>
              <a:off x="4648" y="1981"/>
              <a:ext cx="319" cy="362"/>
            </a:xfrm>
            <a:custGeom>
              <a:avLst/>
              <a:gdLst>
                <a:gd name="T0" fmla="*/ 643 w 135"/>
                <a:gd name="T1" fmla="*/ 689 h 153"/>
                <a:gd name="T2" fmla="*/ 692 w 135"/>
                <a:gd name="T3" fmla="*/ 767 h 153"/>
                <a:gd name="T4" fmla="*/ 754 w 135"/>
                <a:gd name="T5" fmla="*/ 774 h 153"/>
                <a:gd name="T6" fmla="*/ 754 w 135"/>
                <a:gd name="T7" fmla="*/ 816 h 153"/>
                <a:gd name="T8" fmla="*/ 503 w 135"/>
                <a:gd name="T9" fmla="*/ 856 h 153"/>
                <a:gd name="T10" fmla="*/ 487 w 135"/>
                <a:gd name="T11" fmla="*/ 755 h 153"/>
                <a:gd name="T12" fmla="*/ 241 w 135"/>
                <a:gd name="T13" fmla="*/ 856 h 153"/>
                <a:gd name="T14" fmla="*/ 0 w 135"/>
                <a:gd name="T15" fmla="*/ 622 h 153"/>
                <a:gd name="T16" fmla="*/ 156 w 135"/>
                <a:gd name="T17" fmla="*/ 419 h 153"/>
                <a:gd name="T18" fmla="*/ 491 w 135"/>
                <a:gd name="T19" fmla="*/ 296 h 153"/>
                <a:gd name="T20" fmla="*/ 491 w 135"/>
                <a:gd name="T21" fmla="*/ 225 h 153"/>
                <a:gd name="T22" fmla="*/ 347 w 135"/>
                <a:gd name="T23" fmla="*/ 57 h 153"/>
                <a:gd name="T24" fmla="*/ 180 w 135"/>
                <a:gd name="T25" fmla="*/ 225 h 153"/>
                <a:gd name="T26" fmla="*/ 123 w 135"/>
                <a:gd name="T27" fmla="*/ 270 h 153"/>
                <a:gd name="T28" fmla="*/ 28 w 135"/>
                <a:gd name="T29" fmla="*/ 189 h 153"/>
                <a:gd name="T30" fmla="*/ 369 w 135"/>
                <a:gd name="T31" fmla="*/ 0 h 153"/>
                <a:gd name="T32" fmla="*/ 643 w 135"/>
                <a:gd name="T33" fmla="*/ 225 h 153"/>
                <a:gd name="T34" fmla="*/ 643 w 135"/>
                <a:gd name="T35" fmla="*/ 689 h 153"/>
                <a:gd name="T36" fmla="*/ 491 w 135"/>
                <a:gd name="T37" fmla="*/ 599 h 153"/>
                <a:gd name="T38" fmla="*/ 319 w 135"/>
                <a:gd name="T39" fmla="*/ 774 h 153"/>
                <a:gd name="T40" fmla="*/ 168 w 135"/>
                <a:gd name="T41" fmla="*/ 599 h 153"/>
                <a:gd name="T42" fmla="*/ 295 w 135"/>
                <a:gd name="T43" fmla="*/ 442 h 153"/>
                <a:gd name="T44" fmla="*/ 491 w 135"/>
                <a:gd name="T45" fmla="*/ 364 h 153"/>
                <a:gd name="T46" fmla="*/ 491 w 135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115" y="123"/>
                  </a:moveTo>
                  <a:cubicBezTo>
                    <a:pt x="115" y="134"/>
                    <a:pt x="116" y="136"/>
                    <a:pt x="124" y="137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8" y="142"/>
                    <a:pt x="61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2" y="10"/>
                  </a:cubicBezTo>
                  <a:cubicBezTo>
                    <a:pt x="50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6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7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1375" y="4497388"/>
            <a:ext cx="5286375" cy="442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375" y="4976813"/>
            <a:ext cx="5289550" cy="30956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r>
              <a:rPr lang="en-US" dirty="0" smtClean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>
                    <a:lumMod val="75000"/>
                  </a:srgbClr>
                </a:solidFill>
              </a:rPr>
              <a:t>DOC41</a:t>
            </a:r>
            <a:r>
              <a:rPr lang="en-GB" dirty="0" smtClean="0">
                <a:solidFill>
                  <a:srgbClr val="676767"/>
                </a:solidFill>
              </a:rPr>
              <a:t> </a:t>
            </a:r>
            <a:r>
              <a:rPr lang="en-US" dirty="0" smtClean="0">
                <a:solidFill>
                  <a:srgbClr val="676767"/>
                </a:solidFill>
              </a:rPr>
              <a:t>Program • October 2012</a:t>
            </a:r>
            <a:endParaRPr lang="en-GB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183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676767">
                    <a:lumMod val="75000"/>
                  </a:srgbClr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>
                    <a:lumMod val="75000"/>
                  </a:srgbClr>
                </a:solidFill>
              </a:rPr>
              <a:pPr/>
              <a:t>‹Nr.›</a:t>
            </a:fld>
            <a:r>
              <a:rPr lang="en-US" dirty="0" smtClean="0">
                <a:solidFill>
                  <a:srgbClr val="676767">
                    <a:lumMod val="75000"/>
                  </a:srgbClr>
                </a:solidFill>
              </a:rPr>
              <a:t> • </a:t>
            </a:r>
            <a:r>
              <a:rPr lang="en-GB" dirty="0" smtClean="0">
                <a:solidFill>
                  <a:srgbClr val="676767">
                    <a:lumMod val="75000"/>
                  </a:srgbClr>
                </a:solidFill>
              </a:rPr>
              <a:t>DOC41 </a:t>
            </a:r>
            <a:r>
              <a:rPr lang="en-US" dirty="0" smtClean="0">
                <a:solidFill>
                  <a:srgbClr val="676767">
                    <a:lumMod val="75000"/>
                  </a:srgbClr>
                </a:solidFill>
              </a:rPr>
              <a:t>Program • October 2012</a:t>
            </a:r>
            <a:endParaRPr lang="en-GB" dirty="0">
              <a:solidFill>
                <a:srgbClr val="67676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707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r>
              <a:rPr lang="en-US" dirty="0" smtClean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Program • October 2012</a:t>
            </a:r>
            <a:endParaRPr lang="en-GB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71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76767"/>
                </a:solidFill>
              </a:rPr>
              <a:t>Page </a:t>
            </a:r>
            <a:fld id="{4CAAECD2-8D34-465B-AF2B-9FA639EF00D9}" type="slidenum">
              <a:rPr lang="en-US">
                <a:solidFill>
                  <a:srgbClr val="676767"/>
                </a:solidFill>
              </a:rPr>
              <a:pPr>
                <a:defRPr/>
              </a:pPr>
              <a:t>‹Nr.›</a:t>
            </a:fld>
            <a:r>
              <a:rPr lang="en-US" dirty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1st Steering Committee Meeting • October 2012</a:t>
            </a:r>
            <a:endParaRPr lang="en-US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989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-3175" y="0"/>
            <a:ext cx="9147175" cy="6858000"/>
            <a:chOff x="-2" y="0"/>
            <a:chExt cx="5762" cy="4320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gray">
            <a:xfrm>
              <a:off x="5680" y="922"/>
              <a:ext cx="80" cy="2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gray">
            <a:xfrm>
              <a:off x="-2" y="3792"/>
              <a:ext cx="5762" cy="528"/>
            </a:xfrm>
            <a:custGeom>
              <a:avLst/>
              <a:gdLst>
                <a:gd name="T0" fmla="*/ 5762 w 5762"/>
                <a:gd name="T1" fmla="*/ 528 h 528"/>
                <a:gd name="T2" fmla="*/ 5762 w 5762"/>
                <a:gd name="T3" fmla="*/ 0 h 528"/>
                <a:gd name="T4" fmla="*/ 5678 w 5762"/>
                <a:gd name="T5" fmla="*/ 0 h 528"/>
                <a:gd name="T6" fmla="*/ 5678 w 5762"/>
                <a:gd name="T7" fmla="*/ 251 h 528"/>
                <a:gd name="T8" fmla="*/ 2 w 5762"/>
                <a:gd name="T9" fmla="*/ 251 h 528"/>
                <a:gd name="T10" fmla="*/ 0 w 5762"/>
                <a:gd name="T11" fmla="*/ 528 h 528"/>
                <a:gd name="T12" fmla="*/ 5762 w 5762"/>
                <a:gd name="T13" fmla="*/ 528 h 5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62" h="528">
                  <a:moveTo>
                    <a:pt x="5762" y="528"/>
                  </a:moveTo>
                  <a:lnTo>
                    <a:pt x="5762" y="0"/>
                  </a:lnTo>
                  <a:lnTo>
                    <a:pt x="5678" y="0"/>
                  </a:lnTo>
                  <a:lnTo>
                    <a:pt x="5678" y="251"/>
                  </a:lnTo>
                  <a:lnTo>
                    <a:pt x="2" y="251"/>
                  </a:lnTo>
                  <a:lnTo>
                    <a:pt x="0" y="528"/>
                  </a:lnTo>
                  <a:lnTo>
                    <a:pt x="5762" y="528"/>
                  </a:lnTo>
                  <a:close/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gray">
            <a:xfrm>
              <a:off x="-2" y="922"/>
              <a:ext cx="5762" cy="2442"/>
            </a:xfrm>
            <a:custGeom>
              <a:avLst/>
              <a:gdLst>
                <a:gd name="T0" fmla="*/ 4813 w 6803"/>
                <a:gd name="T1" fmla="*/ 1692 h 2884"/>
                <a:gd name="T2" fmla="*/ 4813 w 6803"/>
                <a:gd name="T3" fmla="*/ 0 h 2884"/>
                <a:gd name="T4" fmla="*/ 0 w 6803"/>
                <a:gd name="T5" fmla="*/ 0 h 2884"/>
                <a:gd name="T6" fmla="*/ 0 w 6803"/>
                <a:gd name="T7" fmla="*/ 5 h 2884"/>
                <a:gd name="T8" fmla="*/ 4807 w 6803"/>
                <a:gd name="T9" fmla="*/ 5 h 2884"/>
                <a:gd name="T10" fmla="*/ 4807 w 6803"/>
                <a:gd name="T11" fmla="*/ 2068 h 2884"/>
                <a:gd name="T12" fmla="*/ 4880 w 6803"/>
                <a:gd name="T13" fmla="*/ 2068 h 2884"/>
                <a:gd name="T14" fmla="*/ 4880 w 6803"/>
                <a:gd name="T15" fmla="*/ 1692 h 2884"/>
                <a:gd name="T16" fmla="*/ 4813 w 6803"/>
                <a:gd name="T17" fmla="*/ 1692 h 2884"/>
                <a:gd name="T18" fmla="*/ 4813 w 6803"/>
                <a:gd name="T19" fmla="*/ 1692 h 28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-2" y="3358"/>
              <a:ext cx="5762" cy="688"/>
            </a:xfrm>
            <a:custGeom>
              <a:avLst/>
              <a:gdLst>
                <a:gd name="T0" fmla="*/ 4880 w 6803"/>
                <a:gd name="T1" fmla="*/ 0 h 812"/>
                <a:gd name="T2" fmla="*/ 4807 w 6803"/>
                <a:gd name="T3" fmla="*/ 0 h 812"/>
                <a:gd name="T4" fmla="*/ 4807 w 6803"/>
                <a:gd name="T5" fmla="*/ 578 h 812"/>
                <a:gd name="T6" fmla="*/ 0 w 6803"/>
                <a:gd name="T7" fmla="*/ 578 h 812"/>
                <a:gd name="T8" fmla="*/ 0 w 6803"/>
                <a:gd name="T9" fmla="*/ 583 h 812"/>
                <a:gd name="T10" fmla="*/ 4813 w 6803"/>
                <a:gd name="T11" fmla="*/ 583 h 812"/>
                <a:gd name="T12" fmla="*/ 4813 w 6803"/>
                <a:gd name="T13" fmla="*/ 375 h 812"/>
                <a:gd name="T14" fmla="*/ 4880 w 6803"/>
                <a:gd name="T15" fmla="*/ 375 h 812"/>
                <a:gd name="T16" fmla="*/ 4880 w 6803"/>
                <a:gd name="T17" fmla="*/ 0 h 812"/>
                <a:gd name="T18" fmla="*/ 4880 w 6803"/>
                <a:gd name="T19" fmla="*/ 0 h 8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gray">
            <a:xfrm>
              <a:off x="5674" y="0"/>
              <a:ext cx="6" cy="922"/>
            </a:xfrm>
            <a:prstGeom prst="rect">
              <a:avLst/>
            </a:pr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76767"/>
                </a:solidFill>
              </a:endParaRPr>
            </a:p>
          </p:txBody>
        </p:sp>
      </p:grpSp>
      <p:sp>
        <p:nvSpPr>
          <p:cNvPr id="10" name="Rectangle 15" descr="BHC_00041660_X"/>
          <p:cNvSpPr>
            <a:spLocks noChangeArrowheads="1"/>
          </p:cNvSpPr>
          <p:nvPr/>
        </p:nvSpPr>
        <p:spPr bwMode="gray">
          <a:xfrm>
            <a:off x="0" y="0"/>
            <a:ext cx="9007475" cy="3422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19563"/>
            <a:ext cx="19431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19"/>
          <p:cNvSpPr>
            <a:spLocks noChangeShapeType="1"/>
          </p:cNvSpPr>
          <p:nvPr/>
        </p:nvSpPr>
        <p:spPr bwMode="gray">
          <a:xfrm>
            <a:off x="3022600" y="4122738"/>
            <a:ext cx="0" cy="1187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676767"/>
              </a:solidFill>
            </a:endParaRPr>
          </a:p>
        </p:txBody>
      </p:sp>
      <p:grpSp>
        <p:nvGrpSpPr>
          <p:cNvPr id="13" name="Group 70"/>
          <p:cNvGrpSpPr>
            <a:grpSpLocks noChangeAspect="1"/>
          </p:cNvGrpSpPr>
          <p:nvPr/>
        </p:nvGrpSpPr>
        <p:grpSpPr bwMode="auto">
          <a:xfrm>
            <a:off x="7613650" y="6570663"/>
            <a:ext cx="1063625" cy="139700"/>
            <a:chOff x="219" y="1813"/>
            <a:chExt cx="5322" cy="695"/>
          </a:xfrm>
        </p:grpSpPr>
        <p:sp>
          <p:nvSpPr>
            <p:cNvPr id="14" name="AutoShape 69"/>
            <p:cNvSpPr>
              <a:spLocks noChangeAspect="1" noChangeArrowheads="1" noTextEdit="1"/>
            </p:cNvSpPr>
            <p:nvPr/>
          </p:nvSpPr>
          <p:spPr bwMode="gray">
            <a:xfrm>
              <a:off x="219" y="1813"/>
              <a:ext cx="5322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gray">
            <a:xfrm>
              <a:off x="219" y="1846"/>
              <a:ext cx="395" cy="489"/>
            </a:xfrm>
            <a:custGeom>
              <a:avLst/>
              <a:gdLst>
                <a:gd name="T0" fmla="*/ 520 w 167"/>
                <a:gd name="T1" fmla="*/ 1155 h 207"/>
                <a:gd name="T2" fmla="*/ 934 w 167"/>
                <a:gd name="T3" fmla="*/ 832 h 207"/>
                <a:gd name="T4" fmla="*/ 632 w 167"/>
                <a:gd name="T5" fmla="*/ 524 h 207"/>
                <a:gd name="T6" fmla="*/ 632 w 167"/>
                <a:gd name="T7" fmla="*/ 524 h 207"/>
                <a:gd name="T8" fmla="*/ 885 w 167"/>
                <a:gd name="T9" fmla="*/ 267 h 207"/>
                <a:gd name="T10" fmla="*/ 778 w 167"/>
                <a:gd name="T11" fmla="*/ 61 h 207"/>
                <a:gd name="T12" fmla="*/ 480 w 167"/>
                <a:gd name="T13" fmla="*/ 0 h 207"/>
                <a:gd name="T14" fmla="*/ 0 w 167"/>
                <a:gd name="T15" fmla="*/ 0 h 207"/>
                <a:gd name="T16" fmla="*/ 0 w 167"/>
                <a:gd name="T17" fmla="*/ 50 h 207"/>
                <a:gd name="T18" fmla="*/ 151 w 167"/>
                <a:gd name="T19" fmla="*/ 156 h 207"/>
                <a:gd name="T20" fmla="*/ 151 w 167"/>
                <a:gd name="T21" fmla="*/ 999 h 207"/>
                <a:gd name="T22" fmla="*/ 0 w 167"/>
                <a:gd name="T23" fmla="*/ 1106 h 207"/>
                <a:gd name="T24" fmla="*/ 0 w 167"/>
                <a:gd name="T25" fmla="*/ 1155 h 207"/>
                <a:gd name="T26" fmla="*/ 520 w 167"/>
                <a:gd name="T27" fmla="*/ 1155 h 207"/>
                <a:gd name="T28" fmla="*/ 319 w 167"/>
                <a:gd name="T29" fmla="*/ 565 h 207"/>
                <a:gd name="T30" fmla="*/ 435 w 167"/>
                <a:gd name="T31" fmla="*/ 565 h 207"/>
                <a:gd name="T32" fmla="*/ 755 w 167"/>
                <a:gd name="T33" fmla="*/ 843 h 207"/>
                <a:gd name="T34" fmla="*/ 475 w 167"/>
                <a:gd name="T35" fmla="*/ 1094 h 207"/>
                <a:gd name="T36" fmla="*/ 319 w 167"/>
                <a:gd name="T37" fmla="*/ 966 h 207"/>
                <a:gd name="T38" fmla="*/ 319 w 167"/>
                <a:gd name="T39" fmla="*/ 565 h 207"/>
                <a:gd name="T40" fmla="*/ 319 w 167"/>
                <a:gd name="T41" fmla="*/ 144 h 207"/>
                <a:gd name="T42" fmla="*/ 454 w 167"/>
                <a:gd name="T43" fmla="*/ 61 h 207"/>
                <a:gd name="T44" fmla="*/ 705 w 167"/>
                <a:gd name="T45" fmla="*/ 274 h 207"/>
                <a:gd name="T46" fmla="*/ 430 w 167"/>
                <a:gd name="T47" fmla="*/ 503 h 207"/>
                <a:gd name="T48" fmla="*/ 319 w 167"/>
                <a:gd name="T49" fmla="*/ 503 h 207"/>
                <a:gd name="T50" fmla="*/ 319 w 167"/>
                <a:gd name="T51" fmla="*/ 144 h 2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6" name="Freeform 72"/>
            <p:cNvSpPr>
              <a:spLocks noEditPoints="1"/>
            </p:cNvSpPr>
            <p:nvPr/>
          </p:nvSpPr>
          <p:spPr bwMode="gray">
            <a:xfrm>
              <a:off x="675" y="1981"/>
              <a:ext cx="319" cy="362"/>
            </a:xfrm>
            <a:custGeom>
              <a:avLst/>
              <a:gdLst>
                <a:gd name="T0" fmla="*/ 491 w 135"/>
                <a:gd name="T1" fmla="*/ 599 h 153"/>
                <a:gd name="T2" fmla="*/ 319 w 135"/>
                <a:gd name="T3" fmla="*/ 767 h 153"/>
                <a:gd name="T4" fmla="*/ 168 w 135"/>
                <a:gd name="T5" fmla="*/ 599 h 153"/>
                <a:gd name="T6" fmla="*/ 295 w 135"/>
                <a:gd name="T7" fmla="*/ 442 h 153"/>
                <a:gd name="T8" fmla="*/ 491 w 135"/>
                <a:gd name="T9" fmla="*/ 364 h 153"/>
                <a:gd name="T10" fmla="*/ 491 w 135"/>
                <a:gd name="T11" fmla="*/ 599 h 153"/>
                <a:gd name="T12" fmla="*/ 636 w 135"/>
                <a:gd name="T13" fmla="*/ 225 h 153"/>
                <a:gd name="T14" fmla="*/ 364 w 135"/>
                <a:gd name="T15" fmla="*/ 0 h 153"/>
                <a:gd name="T16" fmla="*/ 28 w 135"/>
                <a:gd name="T17" fmla="*/ 189 h 153"/>
                <a:gd name="T18" fmla="*/ 123 w 135"/>
                <a:gd name="T19" fmla="*/ 270 h 153"/>
                <a:gd name="T20" fmla="*/ 172 w 135"/>
                <a:gd name="T21" fmla="*/ 225 h 153"/>
                <a:gd name="T22" fmla="*/ 347 w 135"/>
                <a:gd name="T23" fmla="*/ 57 h 153"/>
                <a:gd name="T24" fmla="*/ 491 w 135"/>
                <a:gd name="T25" fmla="*/ 225 h 153"/>
                <a:gd name="T26" fmla="*/ 491 w 135"/>
                <a:gd name="T27" fmla="*/ 296 h 153"/>
                <a:gd name="T28" fmla="*/ 156 w 135"/>
                <a:gd name="T29" fmla="*/ 419 h 153"/>
                <a:gd name="T30" fmla="*/ 0 w 135"/>
                <a:gd name="T31" fmla="*/ 622 h 153"/>
                <a:gd name="T32" fmla="*/ 241 w 135"/>
                <a:gd name="T33" fmla="*/ 856 h 153"/>
                <a:gd name="T34" fmla="*/ 487 w 135"/>
                <a:gd name="T35" fmla="*/ 755 h 153"/>
                <a:gd name="T36" fmla="*/ 503 w 135"/>
                <a:gd name="T37" fmla="*/ 856 h 153"/>
                <a:gd name="T38" fmla="*/ 754 w 135"/>
                <a:gd name="T39" fmla="*/ 816 h 153"/>
                <a:gd name="T40" fmla="*/ 754 w 135"/>
                <a:gd name="T41" fmla="*/ 774 h 153"/>
                <a:gd name="T42" fmla="*/ 688 w 135"/>
                <a:gd name="T43" fmla="*/ 767 h 153"/>
                <a:gd name="T44" fmla="*/ 636 w 135"/>
                <a:gd name="T45" fmla="*/ 677 h 153"/>
                <a:gd name="T46" fmla="*/ 636 w 135"/>
                <a:gd name="T47" fmla="*/ 225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5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1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gray">
            <a:xfrm>
              <a:off x="987" y="1988"/>
              <a:ext cx="375" cy="518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50 h 219"/>
                <a:gd name="T4" fmla="*/ 127 w 159"/>
                <a:gd name="T5" fmla="*/ 140 h 219"/>
                <a:gd name="T6" fmla="*/ 389 w 159"/>
                <a:gd name="T7" fmla="*/ 807 h 219"/>
                <a:gd name="T8" fmla="*/ 401 w 159"/>
                <a:gd name="T9" fmla="*/ 889 h 219"/>
                <a:gd name="T10" fmla="*/ 361 w 159"/>
                <a:gd name="T11" fmla="*/ 1029 h 219"/>
                <a:gd name="T12" fmla="*/ 290 w 159"/>
                <a:gd name="T13" fmla="*/ 1102 h 219"/>
                <a:gd name="T14" fmla="*/ 229 w 159"/>
                <a:gd name="T15" fmla="*/ 1069 h 219"/>
                <a:gd name="T16" fmla="*/ 177 w 159"/>
                <a:gd name="T17" fmla="*/ 1045 h 219"/>
                <a:gd name="T18" fmla="*/ 106 w 159"/>
                <a:gd name="T19" fmla="*/ 1135 h 219"/>
                <a:gd name="T20" fmla="*/ 217 w 159"/>
                <a:gd name="T21" fmla="*/ 1225 h 219"/>
                <a:gd name="T22" fmla="*/ 455 w 159"/>
                <a:gd name="T23" fmla="*/ 956 h 219"/>
                <a:gd name="T24" fmla="*/ 762 w 159"/>
                <a:gd name="T25" fmla="*/ 135 h 219"/>
                <a:gd name="T26" fmla="*/ 884 w 159"/>
                <a:gd name="T27" fmla="*/ 50 h 219"/>
                <a:gd name="T28" fmla="*/ 884 w 159"/>
                <a:gd name="T29" fmla="*/ 0 h 219"/>
                <a:gd name="T30" fmla="*/ 568 w 159"/>
                <a:gd name="T31" fmla="*/ 0 h 219"/>
                <a:gd name="T32" fmla="*/ 568 w 159"/>
                <a:gd name="T33" fmla="*/ 50 h 219"/>
                <a:gd name="T34" fmla="*/ 651 w 159"/>
                <a:gd name="T35" fmla="*/ 61 h 219"/>
                <a:gd name="T36" fmla="*/ 672 w 159"/>
                <a:gd name="T37" fmla="*/ 118 h 219"/>
                <a:gd name="T38" fmla="*/ 491 w 159"/>
                <a:gd name="T39" fmla="*/ 665 h 219"/>
                <a:gd name="T40" fmla="*/ 491 w 159"/>
                <a:gd name="T41" fmla="*/ 665 h 219"/>
                <a:gd name="T42" fmla="*/ 283 w 159"/>
                <a:gd name="T43" fmla="*/ 111 h 219"/>
                <a:gd name="T44" fmla="*/ 311 w 159"/>
                <a:gd name="T45" fmla="*/ 57 h 219"/>
                <a:gd name="T46" fmla="*/ 377 w 159"/>
                <a:gd name="T47" fmla="*/ 50 h 219"/>
                <a:gd name="T48" fmla="*/ 377 w 159"/>
                <a:gd name="T49" fmla="*/ 0 h 219"/>
                <a:gd name="T50" fmla="*/ 0 w 159"/>
                <a:gd name="T51" fmla="*/ 0 h 2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4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8" name="Freeform 74"/>
            <p:cNvSpPr>
              <a:spLocks noEditPoints="1"/>
            </p:cNvSpPr>
            <p:nvPr/>
          </p:nvSpPr>
          <p:spPr bwMode="gray">
            <a:xfrm>
              <a:off x="1367" y="1981"/>
              <a:ext cx="305" cy="362"/>
            </a:xfrm>
            <a:custGeom>
              <a:avLst/>
              <a:gdLst>
                <a:gd name="T0" fmla="*/ 721 w 129"/>
                <a:gd name="T1" fmla="*/ 336 h 153"/>
                <a:gd name="T2" fmla="*/ 381 w 129"/>
                <a:gd name="T3" fmla="*/ 0 h 153"/>
                <a:gd name="T4" fmla="*/ 0 w 129"/>
                <a:gd name="T5" fmla="*/ 438 h 153"/>
                <a:gd name="T6" fmla="*/ 385 w 129"/>
                <a:gd name="T7" fmla="*/ 856 h 153"/>
                <a:gd name="T8" fmla="*/ 688 w 129"/>
                <a:gd name="T9" fmla="*/ 672 h 153"/>
                <a:gd name="T10" fmla="*/ 631 w 129"/>
                <a:gd name="T11" fmla="*/ 644 h 153"/>
                <a:gd name="T12" fmla="*/ 418 w 129"/>
                <a:gd name="T13" fmla="*/ 774 h 153"/>
                <a:gd name="T14" fmla="*/ 173 w 129"/>
                <a:gd name="T15" fmla="*/ 397 h 153"/>
                <a:gd name="T16" fmla="*/ 655 w 129"/>
                <a:gd name="T17" fmla="*/ 397 h 153"/>
                <a:gd name="T18" fmla="*/ 721 w 129"/>
                <a:gd name="T19" fmla="*/ 336 h 153"/>
                <a:gd name="T20" fmla="*/ 549 w 129"/>
                <a:gd name="T21" fmla="*/ 279 h 153"/>
                <a:gd name="T22" fmla="*/ 492 w 129"/>
                <a:gd name="T23" fmla="*/ 336 h 153"/>
                <a:gd name="T24" fmla="*/ 173 w 129"/>
                <a:gd name="T25" fmla="*/ 336 h 153"/>
                <a:gd name="T26" fmla="*/ 374 w 129"/>
                <a:gd name="T27" fmla="*/ 57 h 153"/>
                <a:gd name="T28" fmla="*/ 549 w 129"/>
                <a:gd name="T29" fmla="*/ 279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gray">
            <a:xfrm>
              <a:off x="1717" y="1981"/>
              <a:ext cx="245" cy="354"/>
            </a:xfrm>
            <a:custGeom>
              <a:avLst/>
              <a:gdLst>
                <a:gd name="T0" fmla="*/ 250 w 104"/>
                <a:gd name="T1" fmla="*/ 0 h 150"/>
                <a:gd name="T2" fmla="*/ 0 w 104"/>
                <a:gd name="T3" fmla="*/ 40 h 150"/>
                <a:gd name="T4" fmla="*/ 0 w 104"/>
                <a:gd name="T5" fmla="*/ 83 h 150"/>
                <a:gd name="T6" fmla="*/ 61 w 104"/>
                <a:gd name="T7" fmla="*/ 90 h 150"/>
                <a:gd name="T8" fmla="*/ 115 w 104"/>
                <a:gd name="T9" fmla="*/ 168 h 150"/>
                <a:gd name="T10" fmla="*/ 115 w 104"/>
                <a:gd name="T11" fmla="*/ 835 h 150"/>
                <a:gd name="T12" fmla="*/ 271 w 104"/>
                <a:gd name="T13" fmla="*/ 835 h 150"/>
                <a:gd name="T14" fmla="*/ 271 w 104"/>
                <a:gd name="T15" fmla="*/ 300 h 150"/>
                <a:gd name="T16" fmla="*/ 365 w 104"/>
                <a:gd name="T17" fmla="*/ 127 h 150"/>
                <a:gd name="T18" fmla="*/ 466 w 104"/>
                <a:gd name="T19" fmla="*/ 168 h 150"/>
                <a:gd name="T20" fmla="*/ 499 w 104"/>
                <a:gd name="T21" fmla="*/ 172 h 150"/>
                <a:gd name="T22" fmla="*/ 577 w 104"/>
                <a:gd name="T23" fmla="*/ 78 h 150"/>
                <a:gd name="T24" fmla="*/ 488 w 104"/>
                <a:gd name="T25" fmla="*/ 0 h 150"/>
                <a:gd name="T26" fmla="*/ 271 w 104"/>
                <a:gd name="T27" fmla="*/ 135 h 150"/>
                <a:gd name="T28" fmla="*/ 250 w 104"/>
                <a:gd name="T29" fmla="*/ 0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0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0" name="Freeform 76"/>
            <p:cNvSpPr>
              <a:spLocks/>
            </p:cNvSpPr>
            <p:nvPr/>
          </p:nvSpPr>
          <p:spPr bwMode="gray">
            <a:xfrm>
              <a:off x="3536" y="1901"/>
              <a:ext cx="219" cy="442"/>
            </a:xfrm>
            <a:custGeom>
              <a:avLst/>
              <a:gdLst>
                <a:gd name="T0" fmla="*/ 278 w 93"/>
                <a:gd name="T1" fmla="*/ 274 h 187"/>
                <a:gd name="T2" fmla="*/ 278 w 93"/>
                <a:gd name="T3" fmla="*/ 794 h 187"/>
                <a:gd name="T4" fmla="*/ 389 w 93"/>
                <a:gd name="T5" fmla="*/ 962 h 187"/>
                <a:gd name="T6" fmla="*/ 504 w 93"/>
                <a:gd name="T7" fmla="*/ 938 h 187"/>
                <a:gd name="T8" fmla="*/ 516 w 93"/>
                <a:gd name="T9" fmla="*/ 971 h 187"/>
                <a:gd name="T10" fmla="*/ 306 w 93"/>
                <a:gd name="T11" fmla="*/ 1045 h 187"/>
                <a:gd name="T12" fmla="*/ 122 w 93"/>
                <a:gd name="T13" fmla="*/ 856 h 187"/>
                <a:gd name="T14" fmla="*/ 122 w 93"/>
                <a:gd name="T15" fmla="*/ 274 h 187"/>
                <a:gd name="T16" fmla="*/ 0 w 93"/>
                <a:gd name="T17" fmla="*/ 274 h 187"/>
                <a:gd name="T18" fmla="*/ 0 w 93"/>
                <a:gd name="T19" fmla="*/ 213 h 187"/>
                <a:gd name="T20" fmla="*/ 127 w 93"/>
                <a:gd name="T21" fmla="*/ 213 h 187"/>
                <a:gd name="T22" fmla="*/ 228 w 93"/>
                <a:gd name="T23" fmla="*/ 0 h 187"/>
                <a:gd name="T24" fmla="*/ 278 w 93"/>
                <a:gd name="T25" fmla="*/ 0 h 187"/>
                <a:gd name="T26" fmla="*/ 278 w 93"/>
                <a:gd name="T27" fmla="*/ 213 h 187"/>
                <a:gd name="T28" fmla="*/ 487 w 93"/>
                <a:gd name="T29" fmla="*/ 213 h 187"/>
                <a:gd name="T30" fmla="*/ 487 w 93"/>
                <a:gd name="T31" fmla="*/ 274 h 187"/>
                <a:gd name="T32" fmla="*/ 278 w 93"/>
                <a:gd name="T33" fmla="*/ 274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3" h="187">
                  <a:moveTo>
                    <a:pt x="50" y="49"/>
                  </a:moveTo>
                  <a:cubicBezTo>
                    <a:pt x="50" y="142"/>
                    <a:pt x="50" y="142"/>
                    <a:pt x="50" y="142"/>
                  </a:cubicBezTo>
                  <a:cubicBezTo>
                    <a:pt x="50" y="165"/>
                    <a:pt x="59" y="172"/>
                    <a:pt x="70" y="172"/>
                  </a:cubicBezTo>
                  <a:cubicBezTo>
                    <a:pt x="77" y="172"/>
                    <a:pt x="84" y="171"/>
                    <a:pt x="91" y="168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84" y="180"/>
                    <a:pt x="70" y="187"/>
                    <a:pt x="55" y="187"/>
                  </a:cubicBezTo>
                  <a:cubicBezTo>
                    <a:pt x="44" y="187"/>
                    <a:pt x="22" y="184"/>
                    <a:pt x="22" y="15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lnTo>
                    <a:pt x="50" y="49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gray">
            <a:xfrm>
              <a:off x="4173" y="1837"/>
              <a:ext cx="425" cy="508"/>
            </a:xfrm>
            <a:custGeom>
              <a:avLst/>
              <a:gdLst>
                <a:gd name="T0" fmla="*/ 975 w 180"/>
                <a:gd name="T1" fmla="*/ 324 h 215"/>
                <a:gd name="T2" fmla="*/ 926 w 180"/>
                <a:gd name="T3" fmla="*/ 324 h 215"/>
                <a:gd name="T4" fmla="*/ 607 w 180"/>
                <a:gd name="T5" fmla="*/ 57 h 215"/>
                <a:gd name="T6" fmla="*/ 189 w 180"/>
                <a:gd name="T7" fmla="*/ 603 h 215"/>
                <a:gd name="T8" fmla="*/ 602 w 180"/>
                <a:gd name="T9" fmla="*/ 1144 h 215"/>
                <a:gd name="T10" fmla="*/ 954 w 180"/>
                <a:gd name="T11" fmla="*/ 844 h 215"/>
                <a:gd name="T12" fmla="*/ 1003 w 180"/>
                <a:gd name="T13" fmla="*/ 844 h 215"/>
                <a:gd name="T14" fmla="*/ 975 w 180"/>
                <a:gd name="T15" fmla="*/ 1122 h 215"/>
                <a:gd name="T16" fmla="*/ 614 w 180"/>
                <a:gd name="T17" fmla="*/ 1200 h 215"/>
                <a:gd name="T18" fmla="*/ 161 w 180"/>
                <a:gd name="T19" fmla="*/ 1061 h 215"/>
                <a:gd name="T20" fmla="*/ 0 w 180"/>
                <a:gd name="T21" fmla="*/ 610 h 215"/>
                <a:gd name="T22" fmla="*/ 156 w 180"/>
                <a:gd name="T23" fmla="*/ 172 h 215"/>
                <a:gd name="T24" fmla="*/ 623 w 180"/>
                <a:gd name="T25" fmla="*/ 0 h 215"/>
                <a:gd name="T26" fmla="*/ 975 w 180"/>
                <a:gd name="T27" fmla="*/ 61 h 215"/>
                <a:gd name="T28" fmla="*/ 975 w 180"/>
                <a:gd name="T29" fmla="*/ 324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0" h="215">
                  <a:moveTo>
                    <a:pt x="175" y="58"/>
                  </a:moveTo>
                  <a:cubicBezTo>
                    <a:pt x="166" y="58"/>
                    <a:pt x="166" y="58"/>
                    <a:pt x="166" y="58"/>
                  </a:cubicBezTo>
                  <a:cubicBezTo>
                    <a:pt x="160" y="23"/>
                    <a:pt x="139" y="10"/>
                    <a:pt x="109" y="10"/>
                  </a:cubicBezTo>
                  <a:cubicBezTo>
                    <a:pt x="53" y="10"/>
                    <a:pt x="34" y="59"/>
                    <a:pt x="34" y="108"/>
                  </a:cubicBezTo>
                  <a:cubicBezTo>
                    <a:pt x="34" y="144"/>
                    <a:pt x="47" y="205"/>
                    <a:pt x="108" y="205"/>
                  </a:cubicBezTo>
                  <a:cubicBezTo>
                    <a:pt x="147" y="205"/>
                    <a:pt x="162" y="182"/>
                    <a:pt x="17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1" y="209"/>
                    <a:pt x="134" y="215"/>
                    <a:pt x="110" y="215"/>
                  </a:cubicBezTo>
                  <a:cubicBezTo>
                    <a:pt x="76" y="215"/>
                    <a:pt x="47" y="208"/>
                    <a:pt x="29" y="190"/>
                  </a:cubicBezTo>
                  <a:cubicBezTo>
                    <a:pt x="11" y="172"/>
                    <a:pt x="0" y="144"/>
                    <a:pt x="0" y="109"/>
                  </a:cubicBezTo>
                  <a:cubicBezTo>
                    <a:pt x="0" y="75"/>
                    <a:pt x="11" y="50"/>
                    <a:pt x="28" y="31"/>
                  </a:cubicBezTo>
                  <a:cubicBezTo>
                    <a:pt x="45" y="11"/>
                    <a:pt x="75" y="0"/>
                    <a:pt x="112" y="0"/>
                  </a:cubicBezTo>
                  <a:cubicBezTo>
                    <a:pt x="139" y="0"/>
                    <a:pt x="161" y="5"/>
                    <a:pt x="175" y="11"/>
                  </a:cubicBezTo>
                  <a:lnTo>
                    <a:pt x="175" y="58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gray">
            <a:xfrm>
              <a:off x="4988" y="1981"/>
              <a:ext cx="246" cy="354"/>
            </a:xfrm>
            <a:custGeom>
              <a:avLst/>
              <a:gdLst>
                <a:gd name="T0" fmla="*/ 118 w 104"/>
                <a:gd name="T1" fmla="*/ 168 h 150"/>
                <a:gd name="T2" fmla="*/ 118 w 104"/>
                <a:gd name="T3" fmla="*/ 835 h 150"/>
                <a:gd name="T4" fmla="*/ 274 w 104"/>
                <a:gd name="T5" fmla="*/ 835 h 150"/>
                <a:gd name="T6" fmla="*/ 274 w 104"/>
                <a:gd name="T7" fmla="*/ 300 h 150"/>
                <a:gd name="T8" fmla="*/ 369 w 104"/>
                <a:gd name="T9" fmla="*/ 127 h 150"/>
                <a:gd name="T10" fmla="*/ 471 w 104"/>
                <a:gd name="T11" fmla="*/ 168 h 150"/>
                <a:gd name="T12" fmla="*/ 504 w 104"/>
                <a:gd name="T13" fmla="*/ 172 h 150"/>
                <a:gd name="T14" fmla="*/ 582 w 104"/>
                <a:gd name="T15" fmla="*/ 83 h 150"/>
                <a:gd name="T16" fmla="*/ 492 w 104"/>
                <a:gd name="T17" fmla="*/ 0 h 150"/>
                <a:gd name="T18" fmla="*/ 274 w 104"/>
                <a:gd name="T19" fmla="*/ 135 h 150"/>
                <a:gd name="T20" fmla="*/ 251 w 104"/>
                <a:gd name="T21" fmla="*/ 0 h 150"/>
                <a:gd name="T22" fmla="*/ 0 w 104"/>
                <a:gd name="T23" fmla="*/ 40 h 150"/>
                <a:gd name="T24" fmla="*/ 0 w 104"/>
                <a:gd name="T25" fmla="*/ 83 h 150"/>
                <a:gd name="T26" fmla="*/ 62 w 104"/>
                <a:gd name="T27" fmla="*/ 90 h 150"/>
                <a:gd name="T28" fmla="*/ 118 w 104"/>
                <a:gd name="T29" fmla="*/ 168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21" y="3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5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7"/>
                    <a:pt x="49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gray">
            <a:xfrm>
              <a:off x="3762" y="1811"/>
              <a:ext cx="348" cy="524"/>
            </a:xfrm>
            <a:custGeom>
              <a:avLst/>
              <a:gdLst>
                <a:gd name="T0" fmla="*/ 118 w 147"/>
                <a:gd name="T1" fmla="*/ 168 h 222"/>
                <a:gd name="T2" fmla="*/ 118 w 147"/>
                <a:gd name="T3" fmla="*/ 1237 h 222"/>
                <a:gd name="T4" fmla="*/ 275 w 147"/>
                <a:gd name="T5" fmla="*/ 1237 h 222"/>
                <a:gd name="T6" fmla="*/ 275 w 147"/>
                <a:gd name="T7" fmla="*/ 701 h 222"/>
                <a:gd name="T8" fmla="*/ 291 w 147"/>
                <a:gd name="T9" fmla="*/ 614 h 222"/>
                <a:gd name="T10" fmla="*/ 492 w 147"/>
                <a:gd name="T11" fmla="*/ 491 h 222"/>
                <a:gd name="T12" fmla="*/ 668 w 147"/>
                <a:gd name="T13" fmla="*/ 696 h 222"/>
                <a:gd name="T14" fmla="*/ 668 w 147"/>
                <a:gd name="T15" fmla="*/ 1237 h 222"/>
                <a:gd name="T16" fmla="*/ 824 w 147"/>
                <a:gd name="T17" fmla="*/ 1237 h 222"/>
                <a:gd name="T18" fmla="*/ 824 w 147"/>
                <a:gd name="T19" fmla="*/ 663 h 222"/>
                <a:gd name="T20" fmla="*/ 578 w 147"/>
                <a:gd name="T21" fmla="*/ 401 h 222"/>
                <a:gd name="T22" fmla="*/ 275 w 147"/>
                <a:gd name="T23" fmla="*/ 529 h 222"/>
                <a:gd name="T24" fmla="*/ 275 w 147"/>
                <a:gd name="T25" fmla="*/ 12 h 222"/>
                <a:gd name="T26" fmla="*/ 263 w 147"/>
                <a:gd name="T27" fmla="*/ 0 h 222"/>
                <a:gd name="T28" fmla="*/ 0 w 147"/>
                <a:gd name="T29" fmla="*/ 45 h 222"/>
                <a:gd name="T30" fmla="*/ 0 w 147"/>
                <a:gd name="T31" fmla="*/ 83 h 222"/>
                <a:gd name="T32" fmla="*/ 62 w 147"/>
                <a:gd name="T33" fmla="*/ 94 h 222"/>
                <a:gd name="T34" fmla="*/ 118 w 147"/>
                <a:gd name="T35" fmla="*/ 168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7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18"/>
                    <a:pt x="49" y="114"/>
                    <a:pt x="52" y="110"/>
                  </a:cubicBezTo>
                  <a:cubicBezTo>
                    <a:pt x="58" y="98"/>
                    <a:pt x="72" y="88"/>
                    <a:pt x="88" y="88"/>
                  </a:cubicBezTo>
                  <a:cubicBezTo>
                    <a:pt x="108" y="88"/>
                    <a:pt x="119" y="99"/>
                    <a:pt x="119" y="125"/>
                  </a:cubicBezTo>
                  <a:cubicBezTo>
                    <a:pt x="119" y="222"/>
                    <a:pt x="119" y="222"/>
                    <a:pt x="119" y="222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47" y="89"/>
                    <a:pt x="131" y="72"/>
                    <a:pt x="103" y="72"/>
                  </a:cubicBezTo>
                  <a:cubicBezTo>
                    <a:pt x="81" y="72"/>
                    <a:pt x="68" y="82"/>
                    <a:pt x="49" y="9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gray">
            <a:xfrm>
              <a:off x="3349" y="1811"/>
              <a:ext cx="116" cy="524"/>
            </a:xfrm>
            <a:custGeom>
              <a:avLst/>
              <a:gdLst>
                <a:gd name="T0" fmla="*/ 118 w 49"/>
                <a:gd name="T1" fmla="*/ 168 h 222"/>
                <a:gd name="T2" fmla="*/ 118 w 49"/>
                <a:gd name="T3" fmla="*/ 1237 h 222"/>
                <a:gd name="T4" fmla="*/ 275 w 49"/>
                <a:gd name="T5" fmla="*/ 1237 h 222"/>
                <a:gd name="T6" fmla="*/ 275 w 49"/>
                <a:gd name="T7" fmla="*/ 12 h 222"/>
                <a:gd name="T8" fmla="*/ 263 w 49"/>
                <a:gd name="T9" fmla="*/ 0 h 222"/>
                <a:gd name="T10" fmla="*/ 0 w 49"/>
                <a:gd name="T11" fmla="*/ 45 h 222"/>
                <a:gd name="T12" fmla="*/ 0 w 49"/>
                <a:gd name="T13" fmla="*/ 83 h 222"/>
                <a:gd name="T14" fmla="*/ 66 w 49"/>
                <a:gd name="T15" fmla="*/ 90 h 222"/>
                <a:gd name="T16" fmla="*/ 118 w 49"/>
                <a:gd name="T17" fmla="*/ 168 h 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7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gray">
            <a:xfrm>
              <a:off x="2137" y="1846"/>
              <a:ext cx="449" cy="489"/>
            </a:xfrm>
            <a:custGeom>
              <a:avLst/>
              <a:gdLst>
                <a:gd name="T0" fmla="*/ 1061 w 190"/>
                <a:gd name="T1" fmla="*/ 0 h 207"/>
                <a:gd name="T2" fmla="*/ 749 w 190"/>
                <a:gd name="T3" fmla="*/ 0 h 207"/>
                <a:gd name="T4" fmla="*/ 749 w 190"/>
                <a:gd name="T5" fmla="*/ 50 h 207"/>
                <a:gd name="T6" fmla="*/ 898 w 190"/>
                <a:gd name="T7" fmla="*/ 156 h 207"/>
                <a:gd name="T8" fmla="*/ 898 w 190"/>
                <a:gd name="T9" fmla="*/ 524 h 207"/>
                <a:gd name="T10" fmla="*/ 312 w 190"/>
                <a:gd name="T11" fmla="*/ 524 h 207"/>
                <a:gd name="T12" fmla="*/ 312 w 190"/>
                <a:gd name="T13" fmla="*/ 0 h 207"/>
                <a:gd name="T14" fmla="*/ 0 w 190"/>
                <a:gd name="T15" fmla="*/ 0 h 207"/>
                <a:gd name="T16" fmla="*/ 0 w 190"/>
                <a:gd name="T17" fmla="*/ 50 h 207"/>
                <a:gd name="T18" fmla="*/ 151 w 190"/>
                <a:gd name="T19" fmla="*/ 156 h 207"/>
                <a:gd name="T20" fmla="*/ 151 w 190"/>
                <a:gd name="T21" fmla="*/ 1155 h 207"/>
                <a:gd name="T22" fmla="*/ 312 w 190"/>
                <a:gd name="T23" fmla="*/ 1155 h 207"/>
                <a:gd name="T24" fmla="*/ 312 w 190"/>
                <a:gd name="T25" fmla="*/ 586 h 207"/>
                <a:gd name="T26" fmla="*/ 898 w 190"/>
                <a:gd name="T27" fmla="*/ 586 h 207"/>
                <a:gd name="T28" fmla="*/ 898 w 190"/>
                <a:gd name="T29" fmla="*/ 1155 h 207"/>
                <a:gd name="T30" fmla="*/ 1061 w 190"/>
                <a:gd name="T31" fmla="*/ 1155 h 207"/>
                <a:gd name="T32" fmla="*/ 1061 w 190"/>
                <a:gd name="T33" fmla="*/ 0 h 2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0" h="207">
                  <a:moveTo>
                    <a:pt x="1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60" y="11"/>
                    <a:pt x="161" y="11"/>
                    <a:pt x="161" y="28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56" y="207"/>
                    <a:pt x="56" y="207"/>
                    <a:pt x="56" y="207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207"/>
                    <a:pt x="161" y="207"/>
                    <a:pt x="161" y="207"/>
                  </a:cubicBezTo>
                  <a:cubicBezTo>
                    <a:pt x="190" y="207"/>
                    <a:pt x="190" y="207"/>
                    <a:pt x="190" y="20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6" name="Freeform 82"/>
            <p:cNvSpPr>
              <a:spLocks noEditPoints="1"/>
            </p:cNvSpPr>
            <p:nvPr/>
          </p:nvSpPr>
          <p:spPr bwMode="gray">
            <a:xfrm>
              <a:off x="2671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1 w 129"/>
                <a:gd name="T7" fmla="*/ 643 h 154"/>
                <a:gd name="T8" fmla="*/ 688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1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73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87 w 129"/>
                <a:gd name="T27" fmla="*/ 336 h 154"/>
                <a:gd name="T28" fmla="*/ 173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7" name="Freeform 83"/>
            <p:cNvSpPr>
              <a:spLocks noEditPoints="1"/>
            </p:cNvSpPr>
            <p:nvPr/>
          </p:nvSpPr>
          <p:spPr bwMode="gray">
            <a:xfrm>
              <a:off x="5236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8 w 129"/>
                <a:gd name="T7" fmla="*/ 643 h 154"/>
                <a:gd name="T8" fmla="*/ 693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5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80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92 w 129"/>
                <a:gd name="T27" fmla="*/ 336 h 154"/>
                <a:gd name="T28" fmla="*/ 180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15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3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8" name="Freeform 84"/>
            <p:cNvSpPr>
              <a:spLocks noEditPoints="1"/>
            </p:cNvSpPr>
            <p:nvPr/>
          </p:nvSpPr>
          <p:spPr bwMode="gray">
            <a:xfrm>
              <a:off x="3016" y="1981"/>
              <a:ext cx="321" cy="362"/>
            </a:xfrm>
            <a:custGeom>
              <a:avLst/>
              <a:gdLst>
                <a:gd name="T0" fmla="*/ 640 w 136"/>
                <a:gd name="T1" fmla="*/ 689 h 153"/>
                <a:gd name="T2" fmla="*/ 692 w 136"/>
                <a:gd name="T3" fmla="*/ 767 h 153"/>
                <a:gd name="T4" fmla="*/ 758 w 136"/>
                <a:gd name="T5" fmla="*/ 774 h 153"/>
                <a:gd name="T6" fmla="*/ 758 w 136"/>
                <a:gd name="T7" fmla="*/ 816 h 153"/>
                <a:gd name="T8" fmla="*/ 500 w 136"/>
                <a:gd name="T9" fmla="*/ 856 h 153"/>
                <a:gd name="T10" fmla="*/ 491 w 136"/>
                <a:gd name="T11" fmla="*/ 755 h 153"/>
                <a:gd name="T12" fmla="*/ 238 w 136"/>
                <a:gd name="T13" fmla="*/ 856 h 153"/>
                <a:gd name="T14" fmla="*/ 0 w 136"/>
                <a:gd name="T15" fmla="*/ 622 h 153"/>
                <a:gd name="T16" fmla="*/ 156 w 136"/>
                <a:gd name="T17" fmla="*/ 419 h 153"/>
                <a:gd name="T18" fmla="*/ 491 w 136"/>
                <a:gd name="T19" fmla="*/ 296 h 153"/>
                <a:gd name="T20" fmla="*/ 491 w 136"/>
                <a:gd name="T21" fmla="*/ 225 h 153"/>
                <a:gd name="T22" fmla="*/ 352 w 136"/>
                <a:gd name="T23" fmla="*/ 57 h 153"/>
                <a:gd name="T24" fmla="*/ 179 w 136"/>
                <a:gd name="T25" fmla="*/ 225 h 153"/>
                <a:gd name="T26" fmla="*/ 123 w 136"/>
                <a:gd name="T27" fmla="*/ 270 h 153"/>
                <a:gd name="T28" fmla="*/ 28 w 136"/>
                <a:gd name="T29" fmla="*/ 189 h 153"/>
                <a:gd name="T30" fmla="*/ 368 w 136"/>
                <a:gd name="T31" fmla="*/ 0 h 153"/>
                <a:gd name="T32" fmla="*/ 640 w 136"/>
                <a:gd name="T33" fmla="*/ 225 h 153"/>
                <a:gd name="T34" fmla="*/ 640 w 136"/>
                <a:gd name="T35" fmla="*/ 689 h 153"/>
                <a:gd name="T36" fmla="*/ 491 w 136"/>
                <a:gd name="T37" fmla="*/ 599 h 153"/>
                <a:gd name="T38" fmla="*/ 323 w 136"/>
                <a:gd name="T39" fmla="*/ 774 h 153"/>
                <a:gd name="T40" fmla="*/ 168 w 136"/>
                <a:gd name="T41" fmla="*/ 599 h 153"/>
                <a:gd name="T42" fmla="*/ 300 w 136"/>
                <a:gd name="T43" fmla="*/ 442 h 153"/>
                <a:gd name="T44" fmla="*/ 491 w 136"/>
                <a:gd name="T45" fmla="*/ 364 h 153"/>
                <a:gd name="T46" fmla="*/ 491 w 136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6" h="153">
                  <a:moveTo>
                    <a:pt x="115" y="123"/>
                  </a:moveTo>
                  <a:cubicBezTo>
                    <a:pt x="115" y="134"/>
                    <a:pt x="117" y="136"/>
                    <a:pt x="124" y="13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8" y="142"/>
                    <a:pt x="62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3" y="10"/>
                  </a:cubicBezTo>
                  <a:cubicBezTo>
                    <a:pt x="51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7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8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4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9" name="Freeform 85"/>
            <p:cNvSpPr>
              <a:spLocks noEditPoints="1"/>
            </p:cNvSpPr>
            <p:nvPr/>
          </p:nvSpPr>
          <p:spPr bwMode="gray">
            <a:xfrm>
              <a:off x="4648" y="1981"/>
              <a:ext cx="319" cy="362"/>
            </a:xfrm>
            <a:custGeom>
              <a:avLst/>
              <a:gdLst>
                <a:gd name="T0" fmla="*/ 643 w 135"/>
                <a:gd name="T1" fmla="*/ 689 h 153"/>
                <a:gd name="T2" fmla="*/ 692 w 135"/>
                <a:gd name="T3" fmla="*/ 767 h 153"/>
                <a:gd name="T4" fmla="*/ 754 w 135"/>
                <a:gd name="T5" fmla="*/ 774 h 153"/>
                <a:gd name="T6" fmla="*/ 754 w 135"/>
                <a:gd name="T7" fmla="*/ 816 h 153"/>
                <a:gd name="T8" fmla="*/ 503 w 135"/>
                <a:gd name="T9" fmla="*/ 856 h 153"/>
                <a:gd name="T10" fmla="*/ 487 w 135"/>
                <a:gd name="T11" fmla="*/ 755 h 153"/>
                <a:gd name="T12" fmla="*/ 241 w 135"/>
                <a:gd name="T13" fmla="*/ 856 h 153"/>
                <a:gd name="T14" fmla="*/ 0 w 135"/>
                <a:gd name="T15" fmla="*/ 622 h 153"/>
                <a:gd name="T16" fmla="*/ 156 w 135"/>
                <a:gd name="T17" fmla="*/ 419 h 153"/>
                <a:gd name="T18" fmla="*/ 491 w 135"/>
                <a:gd name="T19" fmla="*/ 296 h 153"/>
                <a:gd name="T20" fmla="*/ 491 w 135"/>
                <a:gd name="T21" fmla="*/ 225 h 153"/>
                <a:gd name="T22" fmla="*/ 347 w 135"/>
                <a:gd name="T23" fmla="*/ 57 h 153"/>
                <a:gd name="T24" fmla="*/ 180 w 135"/>
                <a:gd name="T25" fmla="*/ 225 h 153"/>
                <a:gd name="T26" fmla="*/ 123 w 135"/>
                <a:gd name="T27" fmla="*/ 270 h 153"/>
                <a:gd name="T28" fmla="*/ 28 w 135"/>
                <a:gd name="T29" fmla="*/ 189 h 153"/>
                <a:gd name="T30" fmla="*/ 369 w 135"/>
                <a:gd name="T31" fmla="*/ 0 h 153"/>
                <a:gd name="T32" fmla="*/ 643 w 135"/>
                <a:gd name="T33" fmla="*/ 225 h 153"/>
                <a:gd name="T34" fmla="*/ 643 w 135"/>
                <a:gd name="T35" fmla="*/ 689 h 153"/>
                <a:gd name="T36" fmla="*/ 491 w 135"/>
                <a:gd name="T37" fmla="*/ 599 h 153"/>
                <a:gd name="T38" fmla="*/ 319 w 135"/>
                <a:gd name="T39" fmla="*/ 774 h 153"/>
                <a:gd name="T40" fmla="*/ 168 w 135"/>
                <a:gd name="T41" fmla="*/ 599 h 153"/>
                <a:gd name="T42" fmla="*/ 295 w 135"/>
                <a:gd name="T43" fmla="*/ 442 h 153"/>
                <a:gd name="T44" fmla="*/ 491 w 135"/>
                <a:gd name="T45" fmla="*/ 364 h 153"/>
                <a:gd name="T46" fmla="*/ 491 w 135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115" y="123"/>
                  </a:moveTo>
                  <a:cubicBezTo>
                    <a:pt x="115" y="134"/>
                    <a:pt x="116" y="136"/>
                    <a:pt x="124" y="137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8" y="142"/>
                    <a:pt x="61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2" y="10"/>
                  </a:cubicBezTo>
                  <a:cubicBezTo>
                    <a:pt x="50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6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7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1375" y="4497388"/>
            <a:ext cx="5286375" cy="442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375" y="4976813"/>
            <a:ext cx="5289550" cy="30956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r>
              <a:rPr lang="en-US" dirty="0" smtClean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>
                    <a:lumMod val="75000"/>
                  </a:srgbClr>
                </a:solidFill>
              </a:rPr>
              <a:t>DOC41</a:t>
            </a:r>
            <a:r>
              <a:rPr lang="en-GB" dirty="0" smtClean="0">
                <a:solidFill>
                  <a:srgbClr val="676767"/>
                </a:solidFill>
              </a:rPr>
              <a:t> </a:t>
            </a:r>
            <a:r>
              <a:rPr lang="en-US" dirty="0" smtClean="0">
                <a:solidFill>
                  <a:srgbClr val="676767"/>
                </a:solidFill>
              </a:rPr>
              <a:t>Program • October 2012</a:t>
            </a:r>
            <a:endParaRPr lang="en-GB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9932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676767">
                    <a:lumMod val="75000"/>
                  </a:srgbClr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>
                    <a:lumMod val="75000"/>
                  </a:srgbClr>
                </a:solidFill>
              </a:rPr>
              <a:pPr/>
              <a:t>‹Nr.›</a:t>
            </a:fld>
            <a:r>
              <a:rPr lang="en-US" dirty="0" smtClean="0">
                <a:solidFill>
                  <a:srgbClr val="676767">
                    <a:lumMod val="75000"/>
                  </a:srgbClr>
                </a:solidFill>
              </a:rPr>
              <a:t> • </a:t>
            </a:r>
            <a:r>
              <a:rPr lang="en-GB" dirty="0" smtClean="0">
                <a:solidFill>
                  <a:srgbClr val="676767">
                    <a:lumMod val="75000"/>
                  </a:srgbClr>
                </a:solidFill>
              </a:rPr>
              <a:t>DOC41 </a:t>
            </a:r>
            <a:r>
              <a:rPr lang="en-US" dirty="0" smtClean="0">
                <a:solidFill>
                  <a:srgbClr val="676767">
                    <a:lumMod val="75000"/>
                  </a:srgbClr>
                </a:solidFill>
              </a:rPr>
              <a:t>Program • October 2012</a:t>
            </a:r>
            <a:endParaRPr lang="en-GB" dirty="0">
              <a:solidFill>
                <a:srgbClr val="67676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485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r>
              <a:rPr lang="en-US" dirty="0" smtClean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Program • October 2012</a:t>
            </a:r>
            <a:endParaRPr lang="en-GB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162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76767"/>
                </a:solidFill>
              </a:rPr>
              <a:t>Page </a:t>
            </a:r>
            <a:fld id="{4CAAECD2-8D34-465B-AF2B-9FA639EF00D9}" type="slidenum">
              <a:rPr lang="en-US">
                <a:solidFill>
                  <a:srgbClr val="676767"/>
                </a:solidFill>
              </a:rPr>
              <a:pPr>
                <a:defRPr/>
              </a:pPr>
              <a:t>‹Nr.›</a:t>
            </a:fld>
            <a:r>
              <a:rPr lang="en-US" dirty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1st Steering Committee Meeting • October 2012</a:t>
            </a:r>
            <a:endParaRPr lang="en-US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830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Subheadline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• BHC 4:3 Template 2010 • June 2011</a:t>
            </a:r>
            <a:endParaRPr lang="en-GB" noProof="0"/>
          </a:p>
        </p:txBody>
      </p:sp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Page </a:t>
            </a:r>
            <a:fld id="{87F334AE-4EAC-4C2D-A638-92A76F09FCC4}" type="slidenum">
              <a:rPr lang="en-GB" noProof="0" smtClean="0"/>
              <a:pPr/>
              <a:t>‹Nr.›</a:t>
            </a:fld>
            <a:endParaRPr lang="en-GB" noProof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GB" noProof="0" smtClean="0"/>
              <a:t>Date/Presenter/Version</a:t>
            </a:r>
            <a:endParaRPr lang="en-GB" noProof="0"/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072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-3175" y="0"/>
            <a:ext cx="9147175" cy="6858000"/>
            <a:chOff x="-2" y="0"/>
            <a:chExt cx="5762" cy="4320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gray">
            <a:xfrm>
              <a:off x="5680" y="922"/>
              <a:ext cx="80" cy="2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gray">
            <a:xfrm>
              <a:off x="-2" y="3792"/>
              <a:ext cx="5762" cy="528"/>
            </a:xfrm>
            <a:custGeom>
              <a:avLst/>
              <a:gdLst>
                <a:gd name="T0" fmla="*/ 5762 w 5762"/>
                <a:gd name="T1" fmla="*/ 528 h 528"/>
                <a:gd name="T2" fmla="*/ 5762 w 5762"/>
                <a:gd name="T3" fmla="*/ 0 h 528"/>
                <a:gd name="T4" fmla="*/ 5678 w 5762"/>
                <a:gd name="T5" fmla="*/ 0 h 528"/>
                <a:gd name="T6" fmla="*/ 5678 w 5762"/>
                <a:gd name="T7" fmla="*/ 251 h 528"/>
                <a:gd name="T8" fmla="*/ 2 w 5762"/>
                <a:gd name="T9" fmla="*/ 251 h 528"/>
                <a:gd name="T10" fmla="*/ 0 w 5762"/>
                <a:gd name="T11" fmla="*/ 528 h 528"/>
                <a:gd name="T12" fmla="*/ 5762 w 5762"/>
                <a:gd name="T13" fmla="*/ 528 h 5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62" h="528">
                  <a:moveTo>
                    <a:pt x="5762" y="528"/>
                  </a:moveTo>
                  <a:lnTo>
                    <a:pt x="5762" y="0"/>
                  </a:lnTo>
                  <a:lnTo>
                    <a:pt x="5678" y="0"/>
                  </a:lnTo>
                  <a:lnTo>
                    <a:pt x="5678" y="251"/>
                  </a:lnTo>
                  <a:lnTo>
                    <a:pt x="2" y="251"/>
                  </a:lnTo>
                  <a:lnTo>
                    <a:pt x="0" y="528"/>
                  </a:lnTo>
                  <a:lnTo>
                    <a:pt x="5762" y="528"/>
                  </a:lnTo>
                  <a:close/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gray">
            <a:xfrm>
              <a:off x="-2" y="922"/>
              <a:ext cx="5762" cy="2442"/>
            </a:xfrm>
            <a:custGeom>
              <a:avLst/>
              <a:gdLst>
                <a:gd name="T0" fmla="*/ 4813 w 6803"/>
                <a:gd name="T1" fmla="*/ 1692 h 2884"/>
                <a:gd name="T2" fmla="*/ 4813 w 6803"/>
                <a:gd name="T3" fmla="*/ 0 h 2884"/>
                <a:gd name="T4" fmla="*/ 0 w 6803"/>
                <a:gd name="T5" fmla="*/ 0 h 2884"/>
                <a:gd name="T6" fmla="*/ 0 w 6803"/>
                <a:gd name="T7" fmla="*/ 5 h 2884"/>
                <a:gd name="T8" fmla="*/ 4807 w 6803"/>
                <a:gd name="T9" fmla="*/ 5 h 2884"/>
                <a:gd name="T10" fmla="*/ 4807 w 6803"/>
                <a:gd name="T11" fmla="*/ 2068 h 2884"/>
                <a:gd name="T12" fmla="*/ 4880 w 6803"/>
                <a:gd name="T13" fmla="*/ 2068 h 2884"/>
                <a:gd name="T14" fmla="*/ 4880 w 6803"/>
                <a:gd name="T15" fmla="*/ 1692 h 2884"/>
                <a:gd name="T16" fmla="*/ 4813 w 6803"/>
                <a:gd name="T17" fmla="*/ 1692 h 2884"/>
                <a:gd name="T18" fmla="*/ 4813 w 6803"/>
                <a:gd name="T19" fmla="*/ 1692 h 28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-2" y="3358"/>
              <a:ext cx="5762" cy="688"/>
            </a:xfrm>
            <a:custGeom>
              <a:avLst/>
              <a:gdLst>
                <a:gd name="T0" fmla="*/ 4880 w 6803"/>
                <a:gd name="T1" fmla="*/ 0 h 812"/>
                <a:gd name="T2" fmla="*/ 4807 w 6803"/>
                <a:gd name="T3" fmla="*/ 0 h 812"/>
                <a:gd name="T4" fmla="*/ 4807 w 6803"/>
                <a:gd name="T5" fmla="*/ 578 h 812"/>
                <a:gd name="T6" fmla="*/ 0 w 6803"/>
                <a:gd name="T7" fmla="*/ 578 h 812"/>
                <a:gd name="T8" fmla="*/ 0 w 6803"/>
                <a:gd name="T9" fmla="*/ 583 h 812"/>
                <a:gd name="T10" fmla="*/ 4813 w 6803"/>
                <a:gd name="T11" fmla="*/ 583 h 812"/>
                <a:gd name="T12" fmla="*/ 4813 w 6803"/>
                <a:gd name="T13" fmla="*/ 375 h 812"/>
                <a:gd name="T14" fmla="*/ 4880 w 6803"/>
                <a:gd name="T15" fmla="*/ 375 h 812"/>
                <a:gd name="T16" fmla="*/ 4880 w 6803"/>
                <a:gd name="T17" fmla="*/ 0 h 812"/>
                <a:gd name="T18" fmla="*/ 4880 w 6803"/>
                <a:gd name="T19" fmla="*/ 0 h 8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gray">
            <a:xfrm>
              <a:off x="5674" y="0"/>
              <a:ext cx="6" cy="922"/>
            </a:xfrm>
            <a:prstGeom prst="rect">
              <a:avLst/>
            </a:pr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76767"/>
                </a:solidFill>
              </a:endParaRPr>
            </a:p>
          </p:txBody>
        </p:sp>
      </p:grpSp>
      <p:sp>
        <p:nvSpPr>
          <p:cNvPr id="10" name="Rectangle 15" descr="BHC_00041660_X"/>
          <p:cNvSpPr>
            <a:spLocks noChangeArrowheads="1"/>
          </p:cNvSpPr>
          <p:nvPr/>
        </p:nvSpPr>
        <p:spPr bwMode="gray">
          <a:xfrm>
            <a:off x="0" y="0"/>
            <a:ext cx="9007475" cy="3422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76767"/>
              </a:solidFill>
            </a:endParaRPr>
          </a:p>
        </p:txBody>
      </p:sp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19563"/>
            <a:ext cx="19431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19"/>
          <p:cNvSpPr>
            <a:spLocks noChangeShapeType="1"/>
          </p:cNvSpPr>
          <p:nvPr/>
        </p:nvSpPr>
        <p:spPr bwMode="gray">
          <a:xfrm>
            <a:off x="3022600" y="4122738"/>
            <a:ext cx="0" cy="1187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676767"/>
              </a:solidFill>
            </a:endParaRPr>
          </a:p>
        </p:txBody>
      </p:sp>
      <p:grpSp>
        <p:nvGrpSpPr>
          <p:cNvPr id="13" name="Group 70"/>
          <p:cNvGrpSpPr>
            <a:grpSpLocks noChangeAspect="1"/>
          </p:cNvGrpSpPr>
          <p:nvPr/>
        </p:nvGrpSpPr>
        <p:grpSpPr bwMode="auto">
          <a:xfrm>
            <a:off x="7613650" y="6570663"/>
            <a:ext cx="1063625" cy="139700"/>
            <a:chOff x="219" y="1813"/>
            <a:chExt cx="5322" cy="695"/>
          </a:xfrm>
        </p:grpSpPr>
        <p:sp>
          <p:nvSpPr>
            <p:cNvPr id="14" name="AutoShape 69"/>
            <p:cNvSpPr>
              <a:spLocks noChangeAspect="1" noChangeArrowheads="1" noTextEdit="1"/>
            </p:cNvSpPr>
            <p:nvPr/>
          </p:nvSpPr>
          <p:spPr bwMode="gray">
            <a:xfrm>
              <a:off x="219" y="1813"/>
              <a:ext cx="5322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gray">
            <a:xfrm>
              <a:off x="219" y="1846"/>
              <a:ext cx="395" cy="489"/>
            </a:xfrm>
            <a:custGeom>
              <a:avLst/>
              <a:gdLst>
                <a:gd name="T0" fmla="*/ 520 w 167"/>
                <a:gd name="T1" fmla="*/ 1155 h 207"/>
                <a:gd name="T2" fmla="*/ 934 w 167"/>
                <a:gd name="T3" fmla="*/ 832 h 207"/>
                <a:gd name="T4" fmla="*/ 632 w 167"/>
                <a:gd name="T5" fmla="*/ 524 h 207"/>
                <a:gd name="T6" fmla="*/ 632 w 167"/>
                <a:gd name="T7" fmla="*/ 524 h 207"/>
                <a:gd name="T8" fmla="*/ 885 w 167"/>
                <a:gd name="T9" fmla="*/ 267 h 207"/>
                <a:gd name="T10" fmla="*/ 778 w 167"/>
                <a:gd name="T11" fmla="*/ 61 h 207"/>
                <a:gd name="T12" fmla="*/ 480 w 167"/>
                <a:gd name="T13" fmla="*/ 0 h 207"/>
                <a:gd name="T14" fmla="*/ 0 w 167"/>
                <a:gd name="T15" fmla="*/ 0 h 207"/>
                <a:gd name="T16" fmla="*/ 0 w 167"/>
                <a:gd name="T17" fmla="*/ 50 h 207"/>
                <a:gd name="T18" fmla="*/ 151 w 167"/>
                <a:gd name="T19" fmla="*/ 156 h 207"/>
                <a:gd name="T20" fmla="*/ 151 w 167"/>
                <a:gd name="T21" fmla="*/ 999 h 207"/>
                <a:gd name="T22" fmla="*/ 0 w 167"/>
                <a:gd name="T23" fmla="*/ 1106 h 207"/>
                <a:gd name="T24" fmla="*/ 0 w 167"/>
                <a:gd name="T25" fmla="*/ 1155 h 207"/>
                <a:gd name="T26" fmla="*/ 520 w 167"/>
                <a:gd name="T27" fmla="*/ 1155 h 207"/>
                <a:gd name="T28" fmla="*/ 319 w 167"/>
                <a:gd name="T29" fmla="*/ 565 h 207"/>
                <a:gd name="T30" fmla="*/ 435 w 167"/>
                <a:gd name="T31" fmla="*/ 565 h 207"/>
                <a:gd name="T32" fmla="*/ 755 w 167"/>
                <a:gd name="T33" fmla="*/ 843 h 207"/>
                <a:gd name="T34" fmla="*/ 475 w 167"/>
                <a:gd name="T35" fmla="*/ 1094 h 207"/>
                <a:gd name="T36" fmla="*/ 319 w 167"/>
                <a:gd name="T37" fmla="*/ 966 h 207"/>
                <a:gd name="T38" fmla="*/ 319 w 167"/>
                <a:gd name="T39" fmla="*/ 565 h 207"/>
                <a:gd name="T40" fmla="*/ 319 w 167"/>
                <a:gd name="T41" fmla="*/ 144 h 207"/>
                <a:gd name="T42" fmla="*/ 454 w 167"/>
                <a:gd name="T43" fmla="*/ 61 h 207"/>
                <a:gd name="T44" fmla="*/ 705 w 167"/>
                <a:gd name="T45" fmla="*/ 274 h 207"/>
                <a:gd name="T46" fmla="*/ 430 w 167"/>
                <a:gd name="T47" fmla="*/ 503 h 207"/>
                <a:gd name="T48" fmla="*/ 319 w 167"/>
                <a:gd name="T49" fmla="*/ 503 h 207"/>
                <a:gd name="T50" fmla="*/ 319 w 167"/>
                <a:gd name="T51" fmla="*/ 144 h 2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6" name="Freeform 72"/>
            <p:cNvSpPr>
              <a:spLocks noEditPoints="1"/>
            </p:cNvSpPr>
            <p:nvPr/>
          </p:nvSpPr>
          <p:spPr bwMode="gray">
            <a:xfrm>
              <a:off x="675" y="1981"/>
              <a:ext cx="319" cy="362"/>
            </a:xfrm>
            <a:custGeom>
              <a:avLst/>
              <a:gdLst>
                <a:gd name="T0" fmla="*/ 491 w 135"/>
                <a:gd name="T1" fmla="*/ 599 h 153"/>
                <a:gd name="T2" fmla="*/ 319 w 135"/>
                <a:gd name="T3" fmla="*/ 767 h 153"/>
                <a:gd name="T4" fmla="*/ 168 w 135"/>
                <a:gd name="T5" fmla="*/ 599 h 153"/>
                <a:gd name="T6" fmla="*/ 295 w 135"/>
                <a:gd name="T7" fmla="*/ 442 h 153"/>
                <a:gd name="T8" fmla="*/ 491 w 135"/>
                <a:gd name="T9" fmla="*/ 364 h 153"/>
                <a:gd name="T10" fmla="*/ 491 w 135"/>
                <a:gd name="T11" fmla="*/ 599 h 153"/>
                <a:gd name="T12" fmla="*/ 636 w 135"/>
                <a:gd name="T13" fmla="*/ 225 h 153"/>
                <a:gd name="T14" fmla="*/ 364 w 135"/>
                <a:gd name="T15" fmla="*/ 0 h 153"/>
                <a:gd name="T16" fmla="*/ 28 w 135"/>
                <a:gd name="T17" fmla="*/ 189 h 153"/>
                <a:gd name="T18" fmla="*/ 123 w 135"/>
                <a:gd name="T19" fmla="*/ 270 h 153"/>
                <a:gd name="T20" fmla="*/ 172 w 135"/>
                <a:gd name="T21" fmla="*/ 225 h 153"/>
                <a:gd name="T22" fmla="*/ 347 w 135"/>
                <a:gd name="T23" fmla="*/ 57 h 153"/>
                <a:gd name="T24" fmla="*/ 491 w 135"/>
                <a:gd name="T25" fmla="*/ 225 h 153"/>
                <a:gd name="T26" fmla="*/ 491 w 135"/>
                <a:gd name="T27" fmla="*/ 296 h 153"/>
                <a:gd name="T28" fmla="*/ 156 w 135"/>
                <a:gd name="T29" fmla="*/ 419 h 153"/>
                <a:gd name="T30" fmla="*/ 0 w 135"/>
                <a:gd name="T31" fmla="*/ 622 h 153"/>
                <a:gd name="T32" fmla="*/ 241 w 135"/>
                <a:gd name="T33" fmla="*/ 856 h 153"/>
                <a:gd name="T34" fmla="*/ 487 w 135"/>
                <a:gd name="T35" fmla="*/ 755 h 153"/>
                <a:gd name="T36" fmla="*/ 503 w 135"/>
                <a:gd name="T37" fmla="*/ 856 h 153"/>
                <a:gd name="T38" fmla="*/ 754 w 135"/>
                <a:gd name="T39" fmla="*/ 816 h 153"/>
                <a:gd name="T40" fmla="*/ 754 w 135"/>
                <a:gd name="T41" fmla="*/ 774 h 153"/>
                <a:gd name="T42" fmla="*/ 688 w 135"/>
                <a:gd name="T43" fmla="*/ 767 h 153"/>
                <a:gd name="T44" fmla="*/ 636 w 135"/>
                <a:gd name="T45" fmla="*/ 677 h 153"/>
                <a:gd name="T46" fmla="*/ 636 w 135"/>
                <a:gd name="T47" fmla="*/ 225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5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1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gray">
            <a:xfrm>
              <a:off x="987" y="1988"/>
              <a:ext cx="375" cy="518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50 h 219"/>
                <a:gd name="T4" fmla="*/ 127 w 159"/>
                <a:gd name="T5" fmla="*/ 140 h 219"/>
                <a:gd name="T6" fmla="*/ 389 w 159"/>
                <a:gd name="T7" fmla="*/ 807 h 219"/>
                <a:gd name="T8" fmla="*/ 401 w 159"/>
                <a:gd name="T9" fmla="*/ 889 h 219"/>
                <a:gd name="T10" fmla="*/ 361 w 159"/>
                <a:gd name="T11" fmla="*/ 1029 h 219"/>
                <a:gd name="T12" fmla="*/ 290 w 159"/>
                <a:gd name="T13" fmla="*/ 1102 h 219"/>
                <a:gd name="T14" fmla="*/ 229 w 159"/>
                <a:gd name="T15" fmla="*/ 1069 h 219"/>
                <a:gd name="T16" fmla="*/ 177 w 159"/>
                <a:gd name="T17" fmla="*/ 1045 h 219"/>
                <a:gd name="T18" fmla="*/ 106 w 159"/>
                <a:gd name="T19" fmla="*/ 1135 h 219"/>
                <a:gd name="T20" fmla="*/ 217 w 159"/>
                <a:gd name="T21" fmla="*/ 1225 h 219"/>
                <a:gd name="T22" fmla="*/ 455 w 159"/>
                <a:gd name="T23" fmla="*/ 956 h 219"/>
                <a:gd name="T24" fmla="*/ 762 w 159"/>
                <a:gd name="T25" fmla="*/ 135 h 219"/>
                <a:gd name="T26" fmla="*/ 884 w 159"/>
                <a:gd name="T27" fmla="*/ 50 h 219"/>
                <a:gd name="T28" fmla="*/ 884 w 159"/>
                <a:gd name="T29" fmla="*/ 0 h 219"/>
                <a:gd name="T30" fmla="*/ 568 w 159"/>
                <a:gd name="T31" fmla="*/ 0 h 219"/>
                <a:gd name="T32" fmla="*/ 568 w 159"/>
                <a:gd name="T33" fmla="*/ 50 h 219"/>
                <a:gd name="T34" fmla="*/ 651 w 159"/>
                <a:gd name="T35" fmla="*/ 61 h 219"/>
                <a:gd name="T36" fmla="*/ 672 w 159"/>
                <a:gd name="T37" fmla="*/ 118 h 219"/>
                <a:gd name="T38" fmla="*/ 491 w 159"/>
                <a:gd name="T39" fmla="*/ 665 h 219"/>
                <a:gd name="T40" fmla="*/ 491 w 159"/>
                <a:gd name="T41" fmla="*/ 665 h 219"/>
                <a:gd name="T42" fmla="*/ 283 w 159"/>
                <a:gd name="T43" fmla="*/ 111 h 219"/>
                <a:gd name="T44" fmla="*/ 311 w 159"/>
                <a:gd name="T45" fmla="*/ 57 h 219"/>
                <a:gd name="T46" fmla="*/ 377 w 159"/>
                <a:gd name="T47" fmla="*/ 50 h 219"/>
                <a:gd name="T48" fmla="*/ 377 w 159"/>
                <a:gd name="T49" fmla="*/ 0 h 219"/>
                <a:gd name="T50" fmla="*/ 0 w 159"/>
                <a:gd name="T51" fmla="*/ 0 h 2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4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8" name="Freeform 74"/>
            <p:cNvSpPr>
              <a:spLocks noEditPoints="1"/>
            </p:cNvSpPr>
            <p:nvPr/>
          </p:nvSpPr>
          <p:spPr bwMode="gray">
            <a:xfrm>
              <a:off x="1367" y="1981"/>
              <a:ext cx="305" cy="362"/>
            </a:xfrm>
            <a:custGeom>
              <a:avLst/>
              <a:gdLst>
                <a:gd name="T0" fmla="*/ 721 w 129"/>
                <a:gd name="T1" fmla="*/ 336 h 153"/>
                <a:gd name="T2" fmla="*/ 381 w 129"/>
                <a:gd name="T3" fmla="*/ 0 h 153"/>
                <a:gd name="T4" fmla="*/ 0 w 129"/>
                <a:gd name="T5" fmla="*/ 438 h 153"/>
                <a:gd name="T6" fmla="*/ 385 w 129"/>
                <a:gd name="T7" fmla="*/ 856 h 153"/>
                <a:gd name="T8" fmla="*/ 688 w 129"/>
                <a:gd name="T9" fmla="*/ 672 h 153"/>
                <a:gd name="T10" fmla="*/ 631 w 129"/>
                <a:gd name="T11" fmla="*/ 644 h 153"/>
                <a:gd name="T12" fmla="*/ 418 w 129"/>
                <a:gd name="T13" fmla="*/ 774 h 153"/>
                <a:gd name="T14" fmla="*/ 173 w 129"/>
                <a:gd name="T15" fmla="*/ 397 h 153"/>
                <a:gd name="T16" fmla="*/ 655 w 129"/>
                <a:gd name="T17" fmla="*/ 397 h 153"/>
                <a:gd name="T18" fmla="*/ 721 w 129"/>
                <a:gd name="T19" fmla="*/ 336 h 153"/>
                <a:gd name="T20" fmla="*/ 549 w 129"/>
                <a:gd name="T21" fmla="*/ 279 h 153"/>
                <a:gd name="T22" fmla="*/ 492 w 129"/>
                <a:gd name="T23" fmla="*/ 336 h 153"/>
                <a:gd name="T24" fmla="*/ 173 w 129"/>
                <a:gd name="T25" fmla="*/ 336 h 153"/>
                <a:gd name="T26" fmla="*/ 374 w 129"/>
                <a:gd name="T27" fmla="*/ 57 h 153"/>
                <a:gd name="T28" fmla="*/ 549 w 129"/>
                <a:gd name="T29" fmla="*/ 279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gray">
            <a:xfrm>
              <a:off x="1717" y="1981"/>
              <a:ext cx="245" cy="354"/>
            </a:xfrm>
            <a:custGeom>
              <a:avLst/>
              <a:gdLst>
                <a:gd name="T0" fmla="*/ 250 w 104"/>
                <a:gd name="T1" fmla="*/ 0 h 150"/>
                <a:gd name="T2" fmla="*/ 0 w 104"/>
                <a:gd name="T3" fmla="*/ 40 h 150"/>
                <a:gd name="T4" fmla="*/ 0 w 104"/>
                <a:gd name="T5" fmla="*/ 83 h 150"/>
                <a:gd name="T6" fmla="*/ 61 w 104"/>
                <a:gd name="T7" fmla="*/ 90 h 150"/>
                <a:gd name="T8" fmla="*/ 115 w 104"/>
                <a:gd name="T9" fmla="*/ 168 h 150"/>
                <a:gd name="T10" fmla="*/ 115 w 104"/>
                <a:gd name="T11" fmla="*/ 835 h 150"/>
                <a:gd name="T12" fmla="*/ 271 w 104"/>
                <a:gd name="T13" fmla="*/ 835 h 150"/>
                <a:gd name="T14" fmla="*/ 271 w 104"/>
                <a:gd name="T15" fmla="*/ 300 h 150"/>
                <a:gd name="T16" fmla="*/ 365 w 104"/>
                <a:gd name="T17" fmla="*/ 127 h 150"/>
                <a:gd name="T18" fmla="*/ 466 w 104"/>
                <a:gd name="T19" fmla="*/ 168 h 150"/>
                <a:gd name="T20" fmla="*/ 499 w 104"/>
                <a:gd name="T21" fmla="*/ 172 h 150"/>
                <a:gd name="T22" fmla="*/ 577 w 104"/>
                <a:gd name="T23" fmla="*/ 78 h 150"/>
                <a:gd name="T24" fmla="*/ 488 w 104"/>
                <a:gd name="T25" fmla="*/ 0 h 150"/>
                <a:gd name="T26" fmla="*/ 271 w 104"/>
                <a:gd name="T27" fmla="*/ 135 h 150"/>
                <a:gd name="T28" fmla="*/ 250 w 104"/>
                <a:gd name="T29" fmla="*/ 0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0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0" name="Freeform 76"/>
            <p:cNvSpPr>
              <a:spLocks/>
            </p:cNvSpPr>
            <p:nvPr/>
          </p:nvSpPr>
          <p:spPr bwMode="gray">
            <a:xfrm>
              <a:off x="3536" y="1901"/>
              <a:ext cx="219" cy="442"/>
            </a:xfrm>
            <a:custGeom>
              <a:avLst/>
              <a:gdLst>
                <a:gd name="T0" fmla="*/ 278 w 93"/>
                <a:gd name="T1" fmla="*/ 274 h 187"/>
                <a:gd name="T2" fmla="*/ 278 w 93"/>
                <a:gd name="T3" fmla="*/ 794 h 187"/>
                <a:gd name="T4" fmla="*/ 389 w 93"/>
                <a:gd name="T5" fmla="*/ 962 h 187"/>
                <a:gd name="T6" fmla="*/ 504 w 93"/>
                <a:gd name="T7" fmla="*/ 938 h 187"/>
                <a:gd name="T8" fmla="*/ 516 w 93"/>
                <a:gd name="T9" fmla="*/ 971 h 187"/>
                <a:gd name="T10" fmla="*/ 306 w 93"/>
                <a:gd name="T11" fmla="*/ 1045 h 187"/>
                <a:gd name="T12" fmla="*/ 122 w 93"/>
                <a:gd name="T13" fmla="*/ 856 h 187"/>
                <a:gd name="T14" fmla="*/ 122 w 93"/>
                <a:gd name="T15" fmla="*/ 274 h 187"/>
                <a:gd name="T16" fmla="*/ 0 w 93"/>
                <a:gd name="T17" fmla="*/ 274 h 187"/>
                <a:gd name="T18" fmla="*/ 0 w 93"/>
                <a:gd name="T19" fmla="*/ 213 h 187"/>
                <a:gd name="T20" fmla="*/ 127 w 93"/>
                <a:gd name="T21" fmla="*/ 213 h 187"/>
                <a:gd name="T22" fmla="*/ 228 w 93"/>
                <a:gd name="T23" fmla="*/ 0 h 187"/>
                <a:gd name="T24" fmla="*/ 278 w 93"/>
                <a:gd name="T25" fmla="*/ 0 h 187"/>
                <a:gd name="T26" fmla="*/ 278 w 93"/>
                <a:gd name="T27" fmla="*/ 213 h 187"/>
                <a:gd name="T28" fmla="*/ 487 w 93"/>
                <a:gd name="T29" fmla="*/ 213 h 187"/>
                <a:gd name="T30" fmla="*/ 487 w 93"/>
                <a:gd name="T31" fmla="*/ 274 h 187"/>
                <a:gd name="T32" fmla="*/ 278 w 93"/>
                <a:gd name="T33" fmla="*/ 274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3" h="187">
                  <a:moveTo>
                    <a:pt x="50" y="49"/>
                  </a:moveTo>
                  <a:cubicBezTo>
                    <a:pt x="50" y="142"/>
                    <a:pt x="50" y="142"/>
                    <a:pt x="50" y="142"/>
                  </a:cubicBezTo>
                  <a:cubicBezTo>
                    <a:pt x="50" y="165"/>
                    <a:pt x="59" y="172"/>
                    <a:pt x="70" y="172"/>
                  </a:cubicBezTo>
                  <a:cubicBezTo>
                    <a:pt x="77" y="172"/>
                    <a:pt x="84" y="171"/>
                    <a:pt x="91" y="168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84" y="180"/>
                    <a:pt x="70" y="187"/>
                    <a:pt x="55" y="187"/>
                  </a:cubicBezTo>
                  <a:cubicBezTo>
                    <a:pt x="44" y="187"/>
                    <a:pt x="22" y="184"/>
                    <a:pt x="22" y="15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lnTo>
                    <a:pt x="50" y="49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gray">
            <a:xfrm>
              <a:off x="4173" y="1837"/>
              <a:ext cx="425" cy="508"/>
            </a:xfrm>
            <a:custGeom>
              <a:avLst/>
              <a:gdLst>
                <a:gd name="T0" fmla="*/ 975 w 180"/>
                <a:gd name="T1" fmla="*/ 324 h 215"/>
                <a:gd name="T2" fmla="*/ 926 w 180"/>
                <a:gd name="T3" fmla="*/ 324 h 215"/>
                <a:gd name="T4" fmla="*/ 607 w 180"/>
                <a:gd name="T5" fmla="*/ 57 h 215"/>
                <a:gd name="T6" fmla="*/ 189 w 180"/>
                <a:gd name="T7" fmla="*/ 603 h 215"/>
                <a:gd name="T8" fmla="*/ 602 w 180"/>
                <a:gd name="T9" fmla="*/ 1144 h 215"/>
                <a:gd name="T10" fmla="*/ 954 w 180"/>
                <a:gd name="T11" fmla="*/ 844 h 215"/>
                <a:gd name="T12" fmla="*/ 1003 w 180"/>
                <a:gd name="T13" fmla="*/ 844 h 215"/>
                <a:gd name="T14" fmla="*/ 975 w 180"/>
                <a:gd name="T15" fmla="*/ 1122 h 215"/>
                <a:gd name="T16" fmla="*/ 614 w 180"/>
                <a:gd name="T17" fmla="*/ 1200 h 215"/>
                <a:gd name="T18" fmla="*/ 161 w 180"/>
                <a:gd name="T19" fmla="*/ 1061 h 215"/>
                <a:gd name="T20" fmla="*/ 0 w 180"/>
                <a:gd name="T21" fmla="*/ 610 h 215"/>
                <a:gd name="T22" fmla="*/ 156 w 180"/>
                <a:gd name="T23" fmla="*/ 172 h 215"/>
                <a:gd name="T24" fmla="*/ 623 w 180"/>
                <a:gd name="T25" fmla="*/ 0 h 215"/>
                <a:gd name="T26" fmla="*/ 975 w 180"/>
                <a:gd name="T27" fmla="*/ 61 h 215"/>
                <a:gd name="T28" fmla="*/ 975 w 180"/>
                <a:gd name="T29" fmla="*/ 324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0" h="215">
                  <a:moveTo>
                    <a:pt x="175" y="58"/>
                  </a:moveTo>
                  <a:cubicBezTo>
                    <a:pt x="166" y="58"/>
                    <a:pt x="166" y="58"/>
                    <a:pt x="166" y="58"/>
                  </a:cubicBezTo>
                  <a:cubicBezTo>
                    <a:pt x="160" y="23"/>
                    <a:pt x="139" y="10"/>
                    <a:pt x="109" y="10"/>
                  </a:cubicBezTo>
                  <a:cubicBezTo>
                    <a:pt x="53" y="10"/>
                    <a:pt x="34" y="59"/>
                    <a:pt x="34" y="108"/>
                  </a:cubicBezTo>
                  <a:cubicBezTo>
                    <a:pt x="34" y="144"/>
                    <a:pt x="47" y="205"/>
                    <a:pt x="108" y="205"/>
                  </a:cubicBezTo>
                  <a:cubicBezTo>
                    <a:pt x="147" y="205"/>
                    <a:pt x="162" y="182"/>
                    <a:pt x="17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1" y="209"/>
                    <a:pt x="134" y="215"/>
                    <a:pt x="110" y="215"/>
                  </a:cubicBezTo>
                  <a:cubicBezTo>
                    <a:pt x="76" y="215"/>
                    <a:pt x="47" y="208"/>
                    <a:pt x="29" y="190"/>
                  </a:cubicBezTo>
                  <a:cubicBezTo>
                    <a:pt x="11" y="172"/>
                    <a:pt x="0" y="144"/>
                    <a:pt x="0" y="109"/>
                  </a:cubicBezTo>
                  <a:cubicBezTo>
                    <a:pt x="0" y="75"/>
                    <a:pt x="11" y="50"/>
                    <a:pt x="28" y="31"/>
                  </a:cubicBezTo>
                  <a:cubicBezTo>
                    <a:pt x="45" y="11"/>
                    <a:pt x="75" y="0"/>
                    <a:pt x="112" y="0"/>
                  </a:cubicBezTo>
                  <a:cubicBezTo>
                    <a:pt x="139" y="0"/>
                    <a:pt x="161" y="5"/>
                    <a:pt x="175" y="11"/>
                  </a:cubicBezTo>
                  <a:lnTo>
                    <a:pt x="175" y="58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gray">
            <a:xfrm>
              <a:off x="4988" y="1981"/>
              <a:ext cx="246" cy="354"/>
            </a:xfrm>
            <a:custGeom>
              <a:avLst/>
              <a:gdLst>
                <a:gd name="T0" fmla="*/ 118 w 104"/>
                <a:gd name="T1" fmla="*/ 168 h 150"/>
                <a:gd name="T2" fmla="*/ 118 w 104"/>
                <a:gd name="T3" fmla="*/ 835 h 150"/>
                <a:gd name="T4" fmla="*/ 274 w 104"/>
                <a:gd name="T5" fmla="*/ 835 h 150"/>
                <a:gd name="T6" fmla="*/ 274 w 104"/>
                <a:gd name="T7" fmla="*/ 300 h 150"/>
                <a:gd name="T8" fmla="*/ 369 w 104"/>
                <a:gd name="T9" fmla="*/ 127 h 150"/>
                <a:gd name="T10" fmla="*/ 471 w 104"/>
                <a:gd name="T11" fmla="*/ 168 h 150"/>
                <a:gd name="T12" fmla="*/ 504 w 104"/>
                <a:gd name="T13" fmla="*/ 172 h 150"/>
                <a:gd name="T14" fmla="*/ 582 w 104"/>
                <a:gd name="T15" fmla="*/ 83 h 150"/>
                <a:gd name="T16" fmla="*/ 492 w 104"/>
                <a:gd name="T17" fmla="*/ 0 h 150"/>
                <a:gd name="T18" fmla="*/ 274 w 104"/>
                <a:gd name="T19" fmla="*/ 135 h 150"/>
                <a:gd name="T20" fmla="*/ 251 w 104"/>
                <a:gd name="T21" fmla="*/ 0 h 150"/>
                <a:gd name="T22" fmla="*/ 0 w 104"/>
                <a:gd name="T23" fmla="*/ 40 h 150"/>
                <a:gd name="T24" fmla="*/ 0 w 104"/>
                <a:gd name="T25" fmla="*/ 83 h 150"/>
                <a:gd name="T26" fmla="*/ 62 w 104"/>
                <a:gd name="T27" fmla="*/ 90 h 150"/>
                <a:gd name="T28" fmla="*/ 118 w 104"/>
                <a:gd name="T29" fmla="*/ 168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21" y="3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5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7"/>
                    <a:pt x="49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gray">
            <a:xfrm>
              <a:off x="3762" y="1811"/>
              <a:ext cx="348" cy="524"/>
            </a:xfrm>
            <a:custGeom>
              <a:avLst/>
              <a:gdLst>
                <a:gd name="T0" fmla="*/ 118 w 147"/>
                <a:gd name="T1" fmla="*/ 168 h 222"/>
                <a:gd name="T2" fmla="*/ 118 w 147"/>
                <a:gd name="T3" fmla="*/ 1237 h 222"/>
                <a:gd name="T4" fmla="*/ 275 w 147"/>
                <a:gd name="T5" fmla="*/ 1237 h 222"/>
                <a:gd name="T6" fmla="*/ 275 w 147"/>
                <a:gd name="T7" fmla="*/ 701 h 222"/>
                <a:gd name="T8" fmla="*/ 291 w 147"/>
                <a:gd name="T9" fmla="*/ 614 h 222"/>
                <a:gd name="T10" fmla="*/ 492 w 147"/>
                <a:gd name="T11" fmla="*/ 491 h 222"/>
                <a:gd name="T12" fmla="*/ 668 w 147"/>
                <a:gd name="T13" fmla="*/ 696 h 222"/>
                <a:gd name="T14" fmla="*/ 668 w 147"/>
                <a:gd name="T15" fmla="*/ 1237 h 222"/>
                <a:gd name="T16" fmla="*/ 824 w 147"/>
                <a:gd name="T17" fmla="*/ 1237 h 222"/>
                <a:gd name="T18" fmla="*/ 824 w 147"/>
                <a:gd name="T19" fmla="*/ 663 h 222"/>
                <a:gd name="T20" fmla="*/ 578 w 147"/>
                <a:gd name="T21" fmla="*/ 401 h 222"/>
                <a:gd name="T22" fmla="*/ 275 w 147"/>
                <a:gd name="T23" fmla="*/ 529 h 222"/>
                <a:gd name="T24" fmla="*/ 275 w 147"/>
                <a:gd name="T25" fmla="*/ 12 h 222"/>
                <a:gd name="T26" fmla="*/ 263 w 147"/>
                <a:gd name="T27" fmla="*/ 0 h 222"/>
                <a:gd name="T28" fmla="*/ 0 w 147"/>
                <a:gd name="T29" fmla="*/ 45 h 222"/>
                <a:gd name="T30" fmla="*/ 0 w 147"/>
                <a:gd name="T31" fmla="*/ 83 h 222"/>
                <a:gd name="T32" fmla="*/ 62 w 147"/>
                <a:gd name="T33" fmla="*/ 94 h 222"/>
                <a:gd name="T34" fmla="*/ 118 w 147"/>
                <a:gd name="T35" fmla="*/ 168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7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18"/>
                    <a:pt x="49" y="114"/>
                    <a:pt x="52" y="110"/>
                  </a:cubicBezTo>
                  <a:cubicBezTo>
                    <a:pt x="58" y="98"/>
                    <a:pt x="72" y="88"/>
                    <a:pt x="88" y="88"/>
                  </a:cubicBezTo>
                  <a:cubicBezTo>
                    <a:pt x="108" y="88"/>
                    <a:pt x="119" y="99"/>
                    <a:pt x="119" y="125"/>
                  </a:cubicBezTo>
                  <a:cubicBezTo>
                    <a:pt x="119" y="222"/>
                    <a:pt x="119" y="222"/>
                    <a:pt x="119" y="222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47" y="89"/>
                    <a:pt x="131" y="72"/>
                    <a:pt x="103" y="72"/>
                  </a:cubicBezTo>
                  <a:cubicBezTo>
                    <a:pt x="81" y="72"/>
                    <a:pt x="68" y="82"/>
                    <a:pt x="49" y="9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gray">
            <a:xfrm>
              <a:off x="3349" y="1811"/>
              <a:ext cx="116" cy="524"/>
            </a:xfrm>
            <a:custGeom>
              <a:avLst/>
              <a:gdLst>
                <a:gd name="T0" fmla="*/ 118 w 49"/>
                <a:gd name="T1" fmla="*/ 168 h 222"/>
                <a:gd name="T2" fmla="*/ 118 w 49"/>
                <a:gd name="T3" fmla="*/ 1237 h 222"/>
                <a:gd name="T4" fmla="*/ 275 w 49"/>
                <a:gd name="T5" fmla="*/ 1237 h 222"/>
                <a:gd name="T6" fmla="*/ 275 w 49"/>
                <a:gd name="T7" fmla="*/ 12 h 222"/>
                <a:gd name="T8" fmla="*/ 263 w 49"/>
                <a:gd name="T9" fmla="*/ 0 h 222"/>
                <a:gd name="T10" fmla="*/ 0 w 49"/>
                <a:gd name="T11" fmla="*/ 45 h 222"/>
                <a:gd name="T12" fmla="*/ 0 w 49"/>
                <a:gd name="T13" fmla="*/ 83 h 222"/>
                <a:gd name="T14" fmla="*/ 66 w 49"/>
                <a:gd name="T15" fmla="*/ 90 h 222"/>
                <a:gd name="T16" fmla="*/ 118 w 49"/>
                <a:gd name="T17" fmla="*/ 168 h 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7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gray">
            <a:xfrm>
              <a:off x="2137" y="1846"/>
              <a:ext cx="449" cy="489"/>
            </a:xfrm>
            <a:custGeom>
              <a:avLst/>
              <a:gdLst>
                <a:gd name="T0" fmla="*/ 1061 w 190"/>
                <a:gd name="T1" fmla="*/ 0 h 207"/>
                <a:gd name="T2" fmla="*/ 749 w 190"/>
                <a:gd name="T3" fmla="*/ 0 h 207"/>
                <a:gd name="T4" fmla="*/ 749 w 190"/>
                <a:gd name="T5" fmla="*/ 50 h 207"/>
                <a:gd name="T6" fmla="*/ 898 w 190"/>
                <a:gd name="T7" fmla="*/ 156 h 207"/>
                <a:gd name="T8" fmla="*/ 898 w 190"/>
                <a:gd name="T9" fmla="*/ 524 h 207"/>
                <a:gd name="T10" fmla="*/ 312 w 190"/>
                <a:gd name="T11" fmla="*/ 524 h 207"/>
                <a:gd name="T12" fmla="*/ 312 w 190"/>
                <a:gd name="T13" fmla="*/ 0 h 207"/>
                <a:gd name="T14" fmla="*/ 0 w 190"/>
                <a:gd name="T15" fmla="*/ 0 h 207"/>
                <a:gd name="T16" fmla="*/ 0 w 190"/>
                <a:gd name="T17" fmla="*/ 50 h 207"/>
                <a:gd name="T18" fmla="*/ 151 w 190"/>
                <a:gd name="T19" fmla="*/ 156 h 207"/>
                <a:gd name="T20" fmla="*/ 151 w 190"/>
                <a:gd name="T21" fmla="*/ 1155 h 207"/>
                <a:gd name="T22" fmla="*/ 312 w 190"/>
                <a:gd name="T23" fmla="*/ 1155 h 207"/>
                <a:gd name="T24" fmla="*/ 312 w 190"/>
                <a:gd name="T25" fmla="*/ 586 h 207"/>
                <a:gd name="T26" fmla="*/ 898 w 190"/>
                <a:gd name="T27" fmla="*/ 586 h 207"/>
                <a:gd name="T28" fmla="*/ 898 w 190"/>
                <a:gd name="T29" fmla="*/ 1155 h 207"/>
                <a:gd name="T30" fmla="*/ 1061 w 190"/>
                <a:gd name="T31" fmla="*/ 1155 h 207"/>
                <a:gd name="T32" fmla="*/ 1061 w 190"/>
                <a:gd name="T33" fmla="*/ 0 h 2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0" h="207">
                  <a:moveTo>
                    <a:pt x="1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60" y="11"/>
                    <a:pt x="161" y="11"/>
                    <a:pt x="161" y="28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56" y="207"/>
                    <a:pt x="56" y="207"/>
                    <a:pt x="56" y="207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207"/>
                    <a:pt x="161" y="207"/>
                    <a:pt x="161" y="207"/>
                  </a:cubicBezTo>
                  <a:cubicBezTo>
                    <a:pt x="190" y="207"/>
                    <a:pt x="190" y="207"/>
                    <a:pt x="190" y="20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6" name="Freeform 82"/>
            <p:cNvSpPr>
              <a:spLocks noEditPoints="1"/>
            </p:cNvSpPr>
            <p:nvPr/>
          </p:nvSpPr>
          <p:spPr bwMode="gray">
            <a:xfrm>
              <a:off x="2671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1 w 129"/>
                <a:gd name="T7" fmla="*/ 643 h 154"/>
                <a:gd name="T8" fmla="*/ 688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1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73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87 w 129"/>
                <a:gd name="T27" fmla="*/ 336 h 154"/>
                <a:gd name="T28" fmla="*/ 173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7" name="Freeform 83"/>
            <p:cNvSpPr>
              <a:spLocks noEditPoints="1"/>
            </p:cNvSpPr>
            <p:nvPr/>
          </p:nvSpPr>
          <p:spPr bwMode="gray">
            <a:xfrm>
              <a:off x="5236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8 w 129"/>
                <a:gd name="T7" fmla="*/ 643 h 154"/>
                <a:gd name="T8" fmla="*/ 693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5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80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92 w 129"/>
                <a:gd name="T27" fmla="*/ 336 h 154"/>
                <a:gd name="T28" fmla="*/ 180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15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3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8" name="Freeform 84"/>
            <p:cNvSpPr>
              <a:spLocks noEditPoints="1"/>
            </p:cNvSpPr>
            <p:nvPr/>
          </p:nvSpPr>
          <p:spPr bwMode="gray">
            <a:xfrm>
              <a:off x="3016" y="1981"/>
              <a:ext cx="321" cy="362"/>
            </a:xfrm>
            <a:custGeom>
              <a:avLst/>
              <a:gdLst>
                <a:gd name="T0" fmla="*/ 640 w 136"/>
                <a:gd name="T1" fmla="*/ 689 h 153"/>
                <a:gd name="T2" fmla="*/ 692 w 136"/>
                <a:gd name="T3" fmla="*/ 767 h 153"/>
                <a:gd name="T4" fmla="*/ 758 w 136"/>
                <a:gd name="T5" fmla="*/ 774 h 153"/>
                <a:gd name="T6" fmla="*/ 758 w 136"/>
                <a:gd name="T7" fmla="*/ 816 h 153"/>
                <a:gd name="T8" fmla="*/ 500 w 136"/>
                <a:gd name="T9" fmla="*/ 856 h 153"/>
                <a:gd name="T10" fmla="*/ 491 w 136"/>
                <a:gd name="T11" fmla="*/ 755 h 153"/>
                <a:gd name="T12" fmla="*/ 238 w 136"/>
                <a:gd name="T13" fmla="*/ 856 h 153"/>
                <a:gd name="T14" fmla="*/ 0 w 136"/>
                <a:gd name="T15" fmla="*/ 622 h 153"/>
                <a:gd name="T16" fmla="*/ 156 w 136"/>
                <a:gd name="T17" fmla="*/ 419 h 153"/>
                <a:gd name="T18" fmla="*/ 491 w 136"/>
                <a:gd name="T19" fmla="*/ 296 h 153"/>
                <a:gd name="T20" fmla="*/ 491 w 136"/>
                <a:gd name="T21" fmla="*/ 225 h 153"/>
                <a:gd name="T22" fmla="*/ 352 w 136"/>
                <a:gd name="T23" fmla="*/ 57 h 153"/>
                <a:gd name="T24" fmla="*/ 179 w 136"/>
                <a:gd name="T25" fmla="*/ 225 h 153"/>
                <a:gd name="T26" fmla="*/ 123 w 136"/>
                <a:gd name="T27" fmla="*/ 270 h 153"/>
                <a:gd name="T28" fmla="*/ 28 w 136"/>
                <a:gd name="T29" fmla="*/ 189 h 153"/>
                <a:gd name="T30" fmla="*/ 368 w 136"/>
                <a:gd name="T31" fmla="*/ 0 h 153"/>
                <a:gd name="T32" fmla="*/ 640 w 136"/>
                <a:gd name="T33" fmla="*/ 225 h 153"/>
                <a:gd name="T34" fmla="*/ 640 w 136"/>
                <a:gd name="T35" fmla="*/ 689 h 153"/>
                <a:gd name="T36" fmla="*/ 491 w 136"/>
                <a:gd name="T37" fmla="*/ 599 h 153"/>
                <a:gd name="T38" fmla="*/ 323 w 136"/>
                <a:gd name="T39" fmla="*/ 774 h 153"/>
                <a:gd name="T40" fmla="*/ 168 w 136"/>
                <a:gd name="T41" fmla="*/ 599 h 153"/>
                <a:gd name="T42" fmla="*/ 300 w 136"/>
                <a:gd name="T43" fmla="*/ 442 h 153"/>
                <a:gd name="T44" fmla="*/ 491 w 136"/>
                <a:gd name="T45" fmla="*/ 364 h 153"/>
                <a:gd name="T46" fmla="*/ 491 w 136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6" h="153">
                  <a:moveTo>
                    <a:pt x="115" y="123"/>
                  </a:moveTo>
                  <a:cubicBezTo>
                    <a:pt x="115" y="134"/>
                    <a:pt x="117" y="136"/>
                    <a:pt x="124" y="13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8" y="142"/>
                    <a:pt x="62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3" y="10"/>
                  </a:cubicBezTo>
                  <a:cubicBezTo>
                    <a:pt x="51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7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8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4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29" name="Freeform 85"/>
            <p:cNvSpPr>
              <a:spLocks noEditPoints="1"/>
            </p:cNvSpPr>
            <p:nvPr/>
          </p:nvSpPr>
          <p:spPr bwMode="gray">
            <a:xfrm>
              <a:off x="4648" y="1981"/>
              <a:ext cx="319" cy="362"/>
            </a:xfrm>
            <a:custGeom>
              <a:avLst/>
              <a:gdLst>
                <a:gd name="T0" fmla="*/ 643 w 135"/>
                <a:gd name="T1" fmla="*/ 689 h 153"/>
                <a:gd name="T2" fmla="*/ 692 w 135"/>
                <a:gd name="T3" fmla="*/ 767 h 153"/>
                <a:gd name="T4" fmla="*/ 754 w 135"/>
                <a:gd name="T5" fmla="*/ 774 h 153"/>
                <a:gd name="T6" fmla="*/ 754 w 135"/>
                <a:gd name="T7" fmla="*/ 816 h 153"/>
                <a:gd name="T8" fmla="*/ 503 w 135"/>
                <a:gd name="T9" fmla="*/ 856 h 153"/>
                <a:gd name="T10" fmla="*/ 487 w 135"/>
                <a:gd name="T11" fmla="*/ 755 h 153"/>
                <a:gd name="T12" fmla="*/ 241 w 135"/>
                <a:gd name="T13" fmla="*/ 856 h 153"/>
                <a:gd name="T14" fmla="*/ 0 w 135"/>
                <a:gd name="T15" fmla="*/ 622 h 153"/>
                <a:gd name="T16" fmla="*/ 156 w 135"/>
                <a:gd name="T17" fmla="*/ 419 h 153"/>
                <a:gd name="T18" fmla="*/ 491 w 135"/>
                <a:gd name="T19" fmla="*/ 296 h 153"/>
                <a:gd name="T20" fmla="*/ 491 w 135"/>
                <a:gd name="T21" fmla="*/ 225 h 153"/>
                <a:gd name="T22" fmla="*/ 347 w 135"/>
                <a:gd name="T23" fmla="*/ 57 h 153"/>
                <a:gd name="T24" fmla="*/ 180 w 135"/>
                <a:gd name="T25" fmla="*/ 225 h 153"/>
                <a:gd name="T26" fmla="*/ 123 w 135"/>
                <a:gd name="T27" fmla="*/ 270 h 153"/>
                <a:gd name="T28" fmla="*/ 28 w 135"/>
                <a:gd name="T29" fmla="*/ 189 h 153"/>
                <a:gd name="T30" fmla="*/ 369 w 135"/>
                <a:gd name="T31" fmla="*/ 0 h 153"/>
                <a:gd name="T32" fmla="*/ 643 w 135"/>
                <a:gd name="T33" fmla="*/ 225 h 153"/>
                <a:gd name="T34" fmla="*/ 643 w 135"/>
                <a:gd name="T35" fmla="*/ 689 h 153"/>
                <a:gd name="T36" fmla="*/ 491 w 135"/>
                <a:gd name="T37" fmla="*/ 599 h 153"/>
                <a:gd name="T38" fmla="*/ 319 w 135"/>
                <a:gd name="T39" fmla="*/ 774 h 153"/>
                <a:gd name="T40" fmla="*/ 168 w 135"/>
                <a:gd name="T41" fmla="*/ 599 h 153"/>
                <a:gd name="T42" fmla="*/ 295 w 135"/>
                <a:gd name="T43" fmla="*/ 442 h 153"/>
                <a:gd name="T44" fmla="*/ 491 w 135"/>
                <a:gd name="T45" fmla="*/ 364 h 153"/>
                <a:gd name="T46" fmla="*/ 491 w 135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115" y="123"/>
                  </a:moveTo>
                  <a:cubicBezTo>
                    <a:pt x="115" y="134"/>
                    <a:pt x="116" y="136"/>
                    <a:pt x="124" y="137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8" y="142"/>
                    <a:pt x="61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2" y="10"/>
                  </a:cubicBezTo>
                  <a:cubicBezTo>
                    <a:pt x="50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6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7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1375" y="4497388"/>
            <a:ext cx="5286375" cy="442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375" y="4976813"/>
            <a:ext cx="5289550" cy="30956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r>
              <a:rPr lang="en-US" dirty="0" smtClean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>
                    <a:lumMod val="75000"/>
                  </a:srgbClr>
                </a:solidFill>
              </a:rPr>
              <a:t>DOC41</a:t>
            </a:r>
            <a:r>
              <a:rPr lang="en-GB" dirty="0" smtClean="0">
                <a:solidFill>
                  <a:srgbClr val="676767"/>
                </a:solidFill>
              </a:rPr>
              <a:t> </a:t>
            </a:r>
            <a:r>
              <a:rPr lang="en-US" dirty="0" smtClean="0">
                <a:solidFill>
                  <a:srgbClr val="676767"/>
                </a:solidFill>
              </a:rPr>
              <a:t>Program • October 2012</a:t>
            </a:r>
            <a:endParaRPr lang="en-GB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789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676767">
                    <a:lumMod val="75000"/>
                  </a:srgbClr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>
                    <a:lumMod val="75000"/>
                  </a:srgbClr>
                </a:solidFill>
              </a:rPr>
              <a:pPr/>
              <a:t>‹Nr.›</a:t>
            </a:fld>
            <a:r>
              <a:rPr lang="en-US" dirty="0" smtClean="0">
                <a:solidFill>
                  <a:srgbClr val="676767">
                    <a:lumMod val="75000"/>
                  </a:srgbClr>
                </a:solidFill>
              </a:rPr>
              <a:t> • </a:t>
            </a:r>
            <a:r>
              <a:rPr lang="en-GB" dirty="0" smtClean="0">
                <a:solidFill>
                  <a:srgbClr val="676767">
                    <a:lumMod val="75000"/>
                  </a:srgbClr>
                </a:solidFill>
              </a:rPr>
              <a:t>DOC41 </a:t>
            </a:r>
            <a:r>
              <a:rPr lang="en-US" dirty="0" smtClean="0">
                <a:solidFill>
                  <a:srgbClr val="676767">
                    <a:lumMod val="75000"/>
                  </a:srgbClr>
                </a:solidFill>
              </a:rPr>
              <a:t>Program • October 2012</a:t>
            </a:r>
            <a:endParaRPr lang="en-GB" dirty="0">
              <a:solidFill>
                <a:srgbClr val="67676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865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r>
              <a:rPr lang="en-US" dirty="0" smtClean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Program • October 2012</a:t>
            </a:r>
            <a:endParaRPr lang="en-GB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799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76767"/>
                </a:solidFill>
              </a:rPr>
              <a:t>Page </a:t>
            </a:r>
            <a:fld id="{4CAAECD2-8D34-465B-AF2B-9FA639EF00D9}" type="slidenum">
              <a:rPr lang="en-US">
                <a:solidFill>
                  <a:srgbClr val="676767"/>
                </a:solidFill>
              </a:rPr>
              <a:pPr>
                <a:defRPr/>
              </a:pPr>
              <a:t>‹Nr.›</a:t>
            </a:fld>
            <a:r>
              <a:rPr lang="en-US" dirty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1st Steering Committee Meeting • October 2012</a:t>
            </a:r>
            <a:endParaRPr lang="en-US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107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Agenda/</a:t>
            </a:r>
            <a:br>
              <a:rPr lang="en-GB" noProof="0" smtClean="0"/>
            </a:br>
            <a:r>
              <a:rPr lang="en-GB" noProof="0" smtClean="0"/>
              <a:t>Content</a:t>
            </a:r>
            <a:endParaRPr lang="en-GB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GB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"/>
            <a:ext cx="9007912" cy="2309813"/>
          </a:xfrm>
          <a:blipFill>
            <a:blip r:embed="rId3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• DOC41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Steering </a:t>
            </a:r>
            <a:r>
              <a:rPr lang="en-US" dirty="0"/>
              <a:t>Committee Meeting • </a:t>
            </a:r>
            <a:r>
              <a:rPr lang="en-US" dirty="0" smtClean="0"/>
              <a:t>Nov </a:t>
            </a:r>
            <a:r>
              <a:rPr lang="en-US" dirty="0"/>
              <a:t>2012</a:t>
            </a:r>
            <a:endParaRPr lang="en-GB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11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1154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468313" y="1627188"/>
            <a:ext cx="8207374" cy="4538662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• BHC 4:3 Template 2010 • June 2011</a:t>
            </a:r>
            <a:endParaRPr lang="en-GB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• BHC 4:3 Template 2010 • June 2011</a:t>
            </a:r>
            <a:endParaRPr lang="en-GB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468313" y="1627188"/>
            <a:ext cx="4016374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4659312" y="1627188"/>
            <a:ext cx="4016375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• BHC 4:3 Template 2010 • June 2011</a:t>
            </a:r>
            <a:endParaRPr lang="en-GB" dirty="0"/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/>
          <p:cNvSpPr>
            <a:spLocks noChangeArrowheads="1"/>
          </p:cNvSpPr>
          <p:nvPr userDrawn="1"/>
        </p:nvSpPr>
        <p:spPr bwMode="gray">
          <a:xfrm>
            <a:off x="570" y="4636073"/>
            <a:ext cx="9007342" cy="13966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4636074"/>
            <a:ext cx="3636962" cy="1396602"/>
          </a:xfrm>
          <a:blipFill>
            <a:blip r:embed="rId2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4636073"/>
            <a:ext cx="3636963" cy="1396602"/>
          </a:xfrm>
          <a:blipFill>
            <a:blip r:embed="rId2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1627188"/>
            <a:ext cx="8207375" cy="2751137"/>
          </a:xfrm>
        </p:spPr>
        <p:txBody>
          <a:bodyPr/>
          <a:lstStyle/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• BHC 4:3 Template 2010 • June 2011</a:t>
            </a:r>
            <a:endParaRPr lang="en-GB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1588" y="1473200"/>
            <a:ext cx="9005887" cy="1397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1473200"/>
            <a:ext cx="3636962" cy="1397000"/>
          </a:xfrm>
          <a:blipFill>
            <a:blip r:embed="rId2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1473200"/>
            <a:ext cx="3636963" cy="1397000"/>
          </a:xfrm>
          <a:blipFill>
            <a:blip r:embed="rId2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3895724"/>
            <a:ext cx="8207375" cy="2270126"/>
          </a:xfrm>
        </p:spPr>
        <p:txBody>
          <a:bodyPr/>
          <a:lstStyle/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• BHC 4:3 Template 2010 • June 2011</a:t>
            </a:r>
            <a:endParaRPr lang="en-GB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2965450"/>
            <a:ext cx="5038725" cy="457200"/>
          </a:xfrm>
          <a:solidFill>
            <a:schemeClr val="tx1"/>
          </a:solidFill>
        </p:spPr>
        <p:txBody>
          <a:bodyPr lIns="468000" tIns="0" rIns="108000" bIns="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You can place a caption here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924530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GB" noProof="0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tIns="10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3422650"/>
            <a:ext cx="4572000" cy="458757"/>
          </a:xfrm>
          <a:solidFill>
            <a:schemeClr val="tx1"/>
          </a:solidFill>
        </p:spPr>
        <p:txBody>
          <a:bodyPr wrap="square" lIns="468000" tIns="90000" rIns="108000" bIns="90000" anchor="b" anchorCtr="0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" y="3881407"/>
            <a:ext cx="4572000" cy="433553"/>
          </a:xfrm>
          <a:solidFill>
            <a:schemeClr val="bg1"/>
          </a:solidFill>
        </p:spPr>
        <p:txBody>
          <a:bodyPr wrap="square" lIns="468000" tIns="108000" rIns="108000" bIns="108000">
            <a:spAutoFit/>
          </a:bodyPr>
          <a:lstStyle>
            <a:lvl1pPr>
              <a:spcBef>
                <a:spcPts val="300"/>
              </a:spcBef>
              <a:spcAft>
                <a:spcPts val="600"/>
              </a:spcAft>
              <a:defRPr sz="1400"/>
            </a:lvl1pPr>
          </a:lstStyle>
          <a:p>
            <a:pPr lvl="0"/>
            <a:r>
              <a:rPr lang="en-GB" noProof="0" dirty="0" smtClean="0"/>
              <a:t>Enter subject here, 14pt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Bayer_Cross_RGB_1009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30331" y="250825"/>
            <a:ext cx="9493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313" y="346075"/>
            <a:ext cx="7058024" cy="9493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313" y="1627188"/>
            <a:ext cx="8207374" cy="4530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13" name="Freeform 40"/>
          <p:cNvSpPr>
            <a:spLocks/>
          </p:cNvSpPr>
          <p:nvPr/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GB" sz="1800" kern="1200" noProof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GB" sz="1800" kern="1200" noProof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20" name="Freeform 25"/>
          <p:cNvSpPr>
            <a:spLocks/>
          </p:cNvSpPr>
          <p:nvPr/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50" r:id="rId4"/>
    <p:sldLayoutId id="2147483654" r:id="rId5"/>
    <p:sldLayoutId id="2147483652" r:id="rId6"/>
    <p:sldLayoutId id="2147483666" r:id="rId7"/>
    <p:sldLayoutId id="2147483671" r:id="rId8"/>
    <p:sldLayoutId id="2147483667" r:id="rId9"/>
    <p:sldLayoutId id="214748366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66725" y="349250"/>
            <a:ext cx="70580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6725" y="1628775"/>
            <a:ext cx="8208963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 in Arial 18pt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grpSp>
        <p:nvGrpSpPr>
          <p:cNvPr id="1028" name="Group 258"/>
          <p:cNvGrpSpPr>
            <a:grpSpLocks/>
          </p:cNvGrpSpPr>
          <p:nvPr/>
        </p:nvGrpSpPr>
        <p:grpSpPr bwMode="auto">
          <a:xfrm>
            <a:off x="-3175" y="1463675"/>
            <a:ext cx="9147175" cy="5394325"/>
            <a:chOff x="-2" y="922"/>
            <a:chExt cx="5762" cy="3398"/>
          </a:xfrm>
        </p:grpSpPr>
        <p:sp>
          <p:nvSpPr>
            <p:cNvPr id="1048" name="Rectangle 16"/>
            <p:cNvSpPr>
              <a:spLocks noChangeArrowheads="1"/>
            </p:cNvSpPr>
            <p:nvPr/>
          </p:nvSpPr>
          <p:spPr bwMode="gray">
            <a:xfrm>
              <a:off x="5680" y="922"/>
              <a:ext cx="80" cy="2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049" name="Freeform 15"/>
            <p:cNvSpPr>
              <a:spLocks/>
            </p:cNvSpPr>
            <p:nvPr/>
          </p:nvSpPr>
          <p:spPr bwMode="gray">
            <a:xfrm>
              <a:off x="-2" y="3792"/>
              <a:ext cx="5762" cy="528"/>
            </a:xfrm>
            <a:custGeom>
              <a:avLst/>
              <a:gdLst>
                <a:gd name="T0" fmla="*/ 5762 w 5762"/>
                <a:gd name="T1" fmla="*/ 528 h 528"/>
                <a:gd name="T2" fmla="*/ 5762 w 5762"/>
                <a:gd name="T3" fmla="*/ 0 h 528"/>
                <a:gd name="T4" fmla="*/ 5678 w 5762"/>
                <a:gd name="T5" fmla="*/ 0 h 528"/>
                <a:gd name="T6" fmla="*/ 5678 w 5762"/>
                <a:gd name="T7" fmla="*/ 251 h 528"/>
                <a:gd name="T8" fmla="*/ 2 w 5762"/>
                <a:gd name="T9" fmla="*/ 251 h 528"/>
                <a:gd name="T10" fmla="*/ 0 w 5762"/>
                <a:gd name="T11" fmla="*/ 528 h 528"/>
                <a:gd name="T12" fmla="*/ 5762 w 5762"/>
                <a:gd name="T13" fmla="*/ 528 h 5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62" h="528">
                  <a:moveTo>
                    <a:pt x="5762" y="528"/>
                  </a:moveTo>
                  <a:lnTo>
                    <a:pt x="5762" y="0"/>
                  </a:lnTo>
                  <a:lnTo>
                    <a:pt x="5678" y="0"/>
                  </a:lnTo>
                  <a:lnTo>
                    <a:pt x="5678" y="251"/>
                  </a:lnTo>
                  <a:lnTo>
                    <a:pt x="2" y="251"/>
                  </a:lnTo>
                  <a:lnTo>
                    <a:pt x="0" y="528"/>
                  </a:lnTo>
                  <a:lnTo>
                    <a:pt x="5762" y="528"/>
                  </a:lnTo>
                  <a:close/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50" name="Freeform 10"/>
            <p:cNvSpPr>
              <a:spLocks/>
            </p:cNvSpPr>
            <p:nvPr/>
          </p:nvSpPr>
          <p:spPr bwMode="gray">
            <a:xfrm>
              <a:off x="-2" y="922"/>
              <a:ext cx="5762" cy="2442"/>
            </a:xfrm>
            <a:custGeom>
              <a:avLst/>
              <a:gdLst>
                <a:gd name="T0" fmla="*/ 4813 w 6803"/>
                <a:gd name="T1" fmla="*/ 1692 h 2884"/>
                <a:gd name="T2" fmla="*/ 4813 w 6803"/>
                <a:gd name="T3" fmla="*/ 0 h 2884"/>
                <a:gd name="T4" fmla="*/ 0 w 6803"/>
                <a:gd name="T5" fmla="*/ 0 h 2884"/>
                <a:gd name="T6" fmla="*/ 0 w 6803"/>
                <a:gd name="T7" fmla="*/ 5 h 2884"/>
                <a:gd name="T8" fmla="*/ 4807 w 6803"/>
                <a:gd name="T9" fmla="*/ 5 h 2884"/>
                <a:gd name="T10" fmla="*/ 4807 w 6803"/>
                <a:gd name="T11" fmla="*/ 2068 h 2884"/>
                <a:gd name="T12" fmla="*/ 4880 w 6803"/>
                <a:gd name="T13" fmla="*/ 2068 h 2884"/>
                <a:gd name="T14" fmla="*/ 4880 w 6803"/>
                <a:gd name="T15" fmla="*/ 1692 h 2884"/>
                <a:gd name="T16" fmla="*/ 4813 w 6803"/>
                <a:gd name="T17" fmla="*/ 1692 h 2884"/>
                <a:gd name="T18" fmla="*/ 4813 w 6803"/>
                <a:gd name="T19" fmla="*/ 1692 h 28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51" name="Freeform 11"/>
            <p:cNvSpPr>
              <a:spLocks/>
            </p:cNvSpPr>
            <p:nvPr/>
          </p:nvSpPr>
          <p:spPr bwMode="gray">
            <a:xfrm>
              <a:off x="-2" y="3358"/>
              <a:ext cx="5762" cy="688"/>
            </a:xfrm>
            <a:custGeom>
              <a:avLst/>
              <a:gdLst>
                <a:gd name="T0" fmla="*/ 4880 w 6803"/>
                <a:gd name="T1" fmla="*/ 0 h 812"/>
                <a:gd name="T2" fmla="*/ 4807 w 6803"/>
                <a:gd name="T3" fmla="*/ 0 h 812"/>
                <a:gd name="T4" fmla="*/ 4807 w 6803"/>
                <a:gd name="T5" fmla="*/ 578 h 812"/>
                <a:gd name="T6" fmla="*/ 0 w 6803"/>
                <a:gd name="T7" fmla="*/ 578 h 812"/>
                <a:gd name="T8" fmla="*/ 0 w 6803"/>
                <a:gd name="T9" fmla="*/ 583 h 812"/>
                <a:gd name="T10" fmla="*/ 4813 w 6803"/>
                <a:gd name="T11" fmla="*/ 583 h 812"/>
                <a:gd name="T12" fmla="*/ 4813 w 6803"/>
                <a:gd name="T13" fmla="*/ 375 h 812"/>
                <a:gd name="T14" fmla="*/ 4880 w 6803"/>
                <a:gd name="T15" fmla="*/ 375 h 812"/>
                <a:gd name="T16" fmla="*/ 4880 w 6803"/>
                <a:gd name="T17" fmla="*/ 0 h 812"/>
                <a:gd name="T18" fmla="*/ 4880 w 6803"/>
                <a:gd name="T19" fmla="*/ 0 h 8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</p:grpSp>
      <p:pic>
        <p:nvPicPr>
          <p:cNvPr id="1029" name="Picture 2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27950" y="250825"/>
            <a:ext cx="9493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66725" y="6423025"/>
            <a:ext cx="63912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en-US" dirty="0" smtClean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Program • October 2012</a:t>
            </a:r>
            <a:endParaRPr lang="en-GB" dirty="0">
              <a:solidFill>
                <a:srgbClr val="676767"/>
              </a:solidFill>
            </a:endParaRPr>
          </a:p>
        </p:txBody>
      </p:sp>
      <p:grpSp>
        <p:nvGrpSpPr>
          <p:cNvPr id="1031" name="Group 358"/>
          <p:cNvGrpSpPr>
            <a:grpSpLocks noChangeAspect="1"/>
          </p:cNvGrpSpPr>
          <p:nvPr/>
        </p:nvGrpSpPr>
        <p:grpSpPr bwMode="auto">
          <a:xfrm>
            <a:off x="7613650" y="6570663"/>
            <a:ext cx="1063625" cy="139700"/>
            <a:chOff x="219" y="1813"/>
            <a:chExt cx="5322" cy="695"/>
          </a:xfrm>
        </p:grpSpPr>
        <p:sp>
          <p:nvSpPr>
            <p:cNvPr id="1032" name="AutoShape 359"/>
            <p:cNvSpPr>
              <a:spLocks noChangeAspect="1" noChangeArrowheads="1" noTextEdit="1"/>
            </p:cNvSpPr>
            <p:nvPr/>
          </p:nvSpPr>
          <p:spPr bwMode="gray">
            <a:xfrm>
              <a:off x="219" y="1813"/>
              <a:ext cx="5322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3" name="Freeform 360"/>
            <p:cNvSpPr>
              <a:spLocks noEditPoints="1"/>
            </p:cNvSpPr>
            <p:nvPr/>
          </p:nvSpPr>
          <p:spPr bwMode="gray">
            <a:xfrm>
              <a:off x="219" y="1846"/>
              <a:ext cx="395" cy="489"/>
            </a:xfrm>
            <a:custGeom>
              <a:avLst/>
              <a:gdLst>
                <a:gd name="T0" fmla="*/ 520 w 167"/>
                <a:gd name="T1" fmla="*/ 1155 h 207"/>
                <a:gd name="T2" fmla="*/ 934 w 167"/>
                <a:gd name="T3" fmla="*/ 832 h 207"/>
                <a:gd name="T4" fmla="*/ 632 w 167"/>
                <a:gd name="T5" fmla="*/ 524 h 207"/>
                <a:gd name="T6" fmla="*/ 632 w 167"/>
                <a:gd name="T7" fmla="*/ 524 h 207"/>
                <a:gd name="T8" fmla="*/ 885 w 167"/>
                <a:gd name="T9" fmla="*/ 267 h 207"/>
                <a:gd name="T10" fmla="*/ 778 w 167"/>
                <a:gd name="T11" fmla="*/ 61 h 207"/>
                <a:gd name="T12" fmla="*/ 480 w 167"/>
                <a:gd name="T13" fmla="*/ 0 h 207"/>
                <a:gd name="T14" fmla="*/ 0 w 167"/>
                <a:gd name="T15" fmla="*/ 0 h 207"/>
                <a:gd name="T16" fmla="*/ 0 w 167"/>
                <a:gd name="T17" fmla="*/ 50 h 207"/>
                <a:gd name="T18" fmla="*/ 151 w 167"/>
                <a:gd name="T19" fmla="*/ 156 h 207"/>
                <a:gd name="T20" fmla="*/ 151 w 167"/>
                <a:gd name="T21" fmla="*/ 999 h 207"/>
                <a:gd name="T22" fmla="*/ 0 w 167"/>
                <a:gd name="T23" fmla="*/ 1106 h 207"/>
                <a:gd name="T24" fmla="*/ 0 w 167"/>
                <a:gd name="T25" fmla="*/ 1155 h 207"/>
                <a:gd name="T26" fmla="*/ 520 w 167"/>
                <a:gd name="T27" fmla="*/ 1155 h 207"/>
                <a:gd name="T28" fmla="*/ 319 w 167"/>
                <a:gd name="T29" fmla="*/ 565 h 207"/>
                <a:gd name="T30" fmla="*/ 435 w 167"/>
                <a:gd name="T31" fmla="*/ 565 h 207"/>
                <a:gd name="T32" fmla="*/ 755 w 167"/>
                <a:gd name="T33" fmla="*/ 843 h 207"/>
                <a:gd name="T34" fmla="*/ 475 w 167"/>
                <a:gd name="T35" fmla="*/ 1094 h 207"/>
                <a:gd name="T36" fmla="*/ 319 w 167"/>
                <a:gd name="T37" fmla="*/ 966 h 207"/>
                <a:gd name="T38" fmla="*/ 319 w 167"/>
                <a:gd name="T39" fmla="*/ 565 h 207"/>
                <a:gd name="T40" fmla="*/ 319 w 167"/>
                <a:gd name="T41" fmla="*/ 144 h 207"/>
                <a:gd name="T42" fmla="*/ 454 w 167"/>
                <a:gd name="T43" fmla="*/ 61 h 207"/>
                <a:gd name="T44" fmla="*/ 705 w 167"/>
                <a:gd name="T45" fmla="*/ 274 h 207"/>
                <a:gd name="T46" fmla="*/ 430 w 167"/>
                <a:gd name="T47" fmla="*/ 503 h 207"/>
                <a:gd name="T48" fmla="*/ 319 w 167"/>
                <a:gd name="T49" fmla="*/ 503 h 207"/>
                <a:gd name="T50" fmla="*/ 319 w 167"/>
                <a:gd name="T51" fmla="*/ 144 h 2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4" name="Freeform 361"/>
            <p:cNvSpPr>
              <a:spLocks noEditPoints="1"/>
            </p:cNvSpPr>
            <p:nvPr/>
          </p:nvSpPr>
          <p:spPr bwMode="gray">
            <a:xfrm>
              <a:off x="675" y="1981"/>
              <a:ext cx="319" cy="362"/>
            </a:xfrm>
            <a:custGeom>
              <a:avLst/>
              <a:gdLst>
                <a:gd name="T0" fmla="*/ 491 w 135"/>
                <a:gd name="T1" fmla="*/ 599 h 153"/>
                <a:gd name="T2" fmla="*/ 319 w 135"/>
                <a:gd name="T3" fmla="*/ 767 h 153"/>
                <a:gd name="T4" fmla="*/ 168 w 135"/>
                <a:gd name="T5" fmla="*/ 599 h 153"/>
                <a:gd name="T6" fmla="*/ 295 w 135"/>
                <a:gd name="T7" fmla="*/ 442 h 153"/>
                <a:gd name="T8" fmla="*/ 491 w 135"/>
                <a:gd name="T9" fmla="*/ 364 h 153"/>
                <a:gd name="T10" fmla="*/ 491 w 135"/>
                <a:gd name="T11" fmla="*/ 599 h 153"/>
                <a:gd name="T12" fmla="*/ 636 w 135"/>
                <a:gd name="T13" fmla="*/ 225 h 153"/>
                <a:gd name="T14" fmla="*/ 364 w 135"/>
                <a:gd name="T15" fmla="*/ 0 h 153"/>
                <a:gd name="T16" fmla="*/ 28 w 135"/>
                <a:gd name="T17" fmla="*/ 189 h 153"/>
                <a:gd name="T18" fmla="*/ 123 w 135"/>
                <a:gd name="T19" fmla="*/ 270 h 153"/>
                <a:gd name="T20" fmla="*/ 172 w 135"/>
                <a:gd name="T21" fmla="*/ 225 h 153"/>
                <a:gd name="T22" fmla="*/ 347 w 135"/>
                <a:gd name="T23" fmla="*/ 57 h 153"/>
                <a:gd name="T24" fmla="*/ 491 w 135"/>
                <a:gd name="T25" fmla="*/ 225 h 153"/>
                <a:gd name="T26" fmla="*/ 491 w 135"/>
                <a:gd name="T27" fmla="*/ 296 h 153"/>
                <a:gd name="T28" fmla="*/ 156 w 135"/>
                <a:gd name="T29" fmla="*/ 419 h 153"/>
                <a:gd name="T30" fmla="*/ 0 w 135"/>
                <a:gd name="T31" fmla="*/ 622 h 153"/>
                <a:gd name="T32" fmla="*/ 241 w 135"/>
                <a:gd name="T33" fmla="*/ 856 h 153"/>
                <a:gd name="T34" fmla="*/ 487 w 135"/>
                <a:gd name="T35" fmla="*/ 755 h 153"/>
                <a:gd name="T36" fmla="*/ 503 w 135"/>
                <a:gd name="T37" fmla="*/ 856 h 153"/>
                <a:gd name="T38" fmla="*/ 754 w 135"/>
                <a:gd name="T39" fmla="*/ 816 h 153"/>
                <a:gd name="T40" fmla="*/ 754 w 135"/>
                <a:gd name="T41" fmla="*/ 774 h 153"/>
                <a:gd name="T42" fmla="*/ 688 w 135"/>
                <a:gd name="T43" fmla="*/ 767 h 153"/>
                <a:gd name="T44" fmla="*/ 636 w 135"/>
                <a:gd name="T45" fmla="*/ 677 h 153"/>
                <a:gd name="T46" fmla="*/ 636 w 135"/>
                <a:gd name="T47" fmla="*/ 225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5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1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5" name="Freeform 362"/>
            <p:cNvSpPr>
              <a:spLocks/>
            </p:cNvSpPr>
            <p:nvPr/>
          </p:nvSpPr>
          <p:spPr bwMode="gray">
            <a:xfrm>
              <a:off x="987" y="1988"/>
              <a:ext cx="375" cy="518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50 h 219"/>
                <a:gd name="T4" fmla="*/ 127 w 159"/>
                <a:gd name="T5" fmla="*/ 140 h 219"/>
                <a:gd name="T6" fmla="*/ 389 w 159"/>
                <a:gd name="T7" fmla="*/ 807 h 219"/>
                <a:gd name="T8" fmla="*/ 401 w 159"/>
                <a:gd name="T9" fmla="*/ 889 h 219"/>
                <a:gd name="T10" fmla="*/ 361 w 159"/>
                <a:gd name="T11" fmla="*/ 1029 h 219"/>
                <a:gd name="T12" fmla="*/ 290 w 159"/>
                <a:gd name="T13" fmla="*/ 1102 h 219"/>
                <a:gd name="T14" fmla="*/ 229 w 159"/>
                <a:gd name="T15" fmla="*/ 1069 h 219"/>
                <a:gd name="T16" fmla="*/ 177 w 159"/>
                <a:gd name="T17" fmla="*/ 1045 h 219"/>
                <a:gd name="T18" fmla="*/ 106 w 159"/>
                <a:gd name="T19" fmla="*/ 1135 h 219"/>
                <a:gd name="T20" fmla="*/ 217 w 159"/>
                <a:gd name="T21" fmla="*/ 1225 h 219"/>
                <a:gd name="T22" fmla="*/ 455 w 159"/>
                <a:gd name="T23" fmla="*/ 956 h 219"/>
                <a:gd name="T24" fmla="*/ 762 w 159"/>
                <a:gd name="T25" fmla="*/ 135 h 219"/>
                <a:gd name="T26" fmla="*/ 884 w 159"/>
                <a:gd name="T27" fmla="*/ 50 h 219"/>
                <a:gd name="T28" fmla="*/ 884 w 159"/>
                <a:gd name="T29" fmla="*/ 0 h 219"/>
                <a:gd name="T30" fmla="*/ 568 w 159"/>
                <a:gd name="T31" fmla="*/ 0 h 219"/>
                <a:gd name="T32" fmla="*/ 568 w 159"/>
                <a:gd name="T33" fmla="*/ 50 h 219"/>
                <a:gd name="T34" fmla="*/ 651 w 159"/>
                <a:gd name="T35" fmla="*/ 61 h 219"/>
                <a:gd name="T36" fmla="*/ 672 w 159"/>
                <a:gd name="T37" fmla="*/ 118 h 219"/>
                <a:gd name="T38" fmla="*/ 491 w 159"/>
                <a:gd name="T39" fmla="*/ 665 h 219"/>
                <a:gd name="T40" fmla="*/ 491 w 159"/>
                <a:gd name="T41" fmla="*/ 665 h 219"/>
                <a:gd name="T42" fmla="*/ 283 w 159"/>
                <a:gd name="T43" fmla="*/ 111 h 219"/>
                <a:gd name="T44" fmla="*/ 311 w 159"/>
                <a:gd name="T45" fmla="*/ 57 h 219"/>
                <a:gd name="T46" fmla="*/ 377 w 159"/>
                <a:gd name="T47" fmla="*/ 50 h 219"/>
                <a:gd name="T48" fmla="*/ 377 w 159"/>
                <a:gd name="T49" fmla="*/ 0 h 219"/>
                <a:gd name="T50" fmla="*/ 0 w 159"/>
                <a:gd name="T51" fmla="*/ 0 h 2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4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6" name="Freeform 363"/>
            <p:cNvSpPr>
              <a:spLocks noEditPoints="1"/>
            </p:cNvSpPr>
            <p:nvPr/>
          </p:nvSpPr>
          <p:spPr bwMode="gray">
            <a:xfrm>
              <a:off x="1367" y="1981"/>
              <a:ext cx="305" cy="362"/>
            </a:xfrm>
            <a:custGeom>
              <a:avLst/>
              <a:gdLst>
                <a:gd name="T0" fmla="*/ 721 w 129"/>
                <a:gd name="T1" fmla="*/ 336 h 153"/>
                <a:gd name="T2" fmla="*/ 381 w 129"/>
                <a:gd name="T3" fmla="*/ 0 h 153"/>
                <a:gd name="T4" fmla="*/ 0 w 129"/>
                <a:gd name="T5" fmla="*/ 438 h 153"/>
                <a:gd name="T6" fmla="*/ 385 w 129"/>
                <a:gd name="T7" fmla="*/ 856 h 153"/>
                <a:gd name="T8" fmla="*/ 688 w 129"/>
                <a:gd name="T9" fmla="*/ 672 h 153"/>
                <a:gd name="T10" fmla="*/ 631 w 129"/>
                <a:gd name="T11" fmla="*/ 644 h 153"/>
                <a:gd name="T12" fmla="*/ 418 w 129"/>
                <a:gd name="T13" fmla="*/ 774 h 153"/>
                <a:gd name="T14" fmla="*/ 173 w 129"/>
                <a:gd name="T15" fmla="*/ 397 h 153"/>
                <a:gd name="T16" fmla="*/ 655 w 129"/>
                <a:gd name="T17" fmla="*/ 397 h 153"/>
                <a:gd name="T18" fmla="*/ 721 w 129"/>
                <a:gd name="T19" fmla="*/ 336 h 153"/>
                <a:gd name="T20" fmla="*/ 549 w 129"/>
                <a:gd name="T21" fmla="*/ 279 h 153"/>
                <a:gd name="T22" fmla="*/ 492 w 129"/>
                <a:gd name="T23" fmla="*/ 336 h 153"/>
                <a:gd name="T24" fmla="*/ 173 w 129"/>
                <a:gd name="T25" fmla="*/ 336 h 153"/>
                <a:gd name="T26" fmla="*/ 374 w 129"/>
                <a:gd name="T27" fmla="*/ 57 h 153"/>
                <a:gd name="T28" fmla="*/ 549 w 129"/>
                <a:gd name="T29" fmla="*/ 279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7" name="Freeform 364"/>
            <p:cNvSpPr>
              <a:spLocks/>
            </p:cNvSpPr>
            <p:nvPr/>
          </p:nvSpPr>
          <p:spPr bwMode="gray">
            <a:xfrm>
              <a:off x="1717" y="1981"/>
              <a:ext cx="245" cy="354"/>
            </a:xfrm>
            <a:custGeom>
              <a:avLst/>
              <a:gdLst>
                <a:gd name="T0" fmla="*/ 250 w 104"/>
                <a:gd name="T1" fmla="*/ 0 h 150"/>
                <a:gd name="T2" fmla="*/ 0 w 104"/>
                <a:gd name="T3" fmla="*/ 40 h 150"/>
                <a:gd name="T4" fmla="*/ 0 w 104"/>
                <a:gd name="T5" fmla="*/ 83 h 150"/>
                <a:gd name="T6" fmla="*/ 61 w 104"/>
                <a:gd name="T7" fmla="*/ 90 h 150"/>
                <a:gd name="T8" fmla="*/ 115 w 104"/>
                <a:gd name="T9" fmla="*/ 168 h 150"/>
                <a:gd name="T10" fmla="*/ 115 w 104"/>
                <a:gd name="T11" fmla="*/ 835 h 150"/>
                <a:gd name="T12" fmla="*/ 271 w 104"/>
                <a:gd name="T13" fmla="*/ 835 h 150"/>
                <a:gd name="T14" fmla="*/ 271 w 104"/>
                <a:gd name="T15" fmla="*/ 300 h 150"/>
                <a:gd name="T16" fmla="*/ 365 w 104"/>
                <a:gd name="T17" fmla="*/ 127 h 150"/>
                <a:gd name="T18" fmla="*/ 466 w 104"/>
                <a:gd name="T19" fmla="*/ 168 h 150"/>
                <a:gd name="T20" fmla="*/ 499 w 104"/>
                <a:gd name="T21" fmla="*/ 172 h 150"/>
                <a:gd name="T22" fmla="*/ 577 w 104"/>
                <a:gd name="T23" fmla="*/ 78 h 150"/>
                <a:gd name="T24" fmla="*/ 488 w 104"/>
                <a:gd name="T25" fmla="*/ 0 h 150"/>
                <a:gd name="T26" fmla="*/ 271 w 104"/>
                <a:gd name="T27" fmla="*/ 135 h 150"/>
                <a:gd name="T28" fmla="*/ 250 w 104"/>
                <a:gd name="T29" fmla="*/ 0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0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8" name="Freeform 365"/>
            <p:cNvSpPr>
              <a:spLocks/>
            </p:cNvSpPr>
            <p:nvPr/>
          </p:nvSpPr>
          <p:spPr bwMode="gray">
            <a:xfrm>
              <a:off x="3536" y="1901"/>
              <a:ext cx="219" cy="442"/>
            </a:xfrm>
            <a:custGeom>
              <a:avLst/>
              <a:gdLst>
                <a:gd name="T0" fmla="*/ 278 w 93"/>
                <a:gd name="T1" fmla="*/ 274 h 187"/>
                <a:gd name="T2" fmla="*/ 278 w 93"/>
                <a:gd name="T3" fmla="*/ 794 h 187"/>
                <a:gd name="T4" fmla="*/ 389 w 93"/>
                <a:gd name="T5" fmla="*/ 962 h 187"/>
                <a:gd name="T6" fmla="*/ 504 w 93"/>
                <a:gd name="T7" fmla="*/ 938 h 187"/>
                <a:gd name="T8" fmla="*/ 516 w 93"/>
                <a:gd name="T9" fmla="*/ 971 h 187"/>
                <a:gd name="T10" fmla="*/ 306 w 93"/>
                <a:gd name="T11" fmla="*/ 1045 h 187"/>
                <a:gd name="T12" fmla="*/ 122 w 93"/>
                <a:gd name="T13" fmla="*/ 856 h 187"/>
                <a:gd name="T14" fmla="*/ 122 w 93"/>
                <a:gd name="T15" fmla="*/ 274 h 187"/>
                <a:gd name="T16" fmla="*/ 0 w 93"/>
                <a:gd name="T17" fmla="*/ 274 h 187"/>
                <a:gd name="T18" fmla="*/ 0 w 93"/>
                <a:gd name="T19" fmla="*/ 213 h 187"/>
                <a:gd name="T20" fmla="*/ 127 w 93"/>
                <a:gd name="T21" fmla="*/ 213 h 187"/>
                <a:gd name="T22" fmla="*/ 228 w 93"/>
                <a:gd name="T23" fmla="*/ 0 h 187"/>
                <a:gd name="T24" fmla="*/ 278 w 93"/>
                <a:gd name="T25" fmla="*/ 0 h 187"/>
                <a:gd name="T26" fmla="*/ 278 w 93"/>
                <a:gd name="T27" fmla="*/ 213 h 187"/>
                <a:gd name="T28" fmla="*/ 487 w 93"/>
                <a:gd name="T29" fmla="*/ 213 h 187"/>
                <a:gd name="T30" fmla="*/ 487 w 93"/>
                <a:gd name="T31" fmla="*/ 274 h 187"/>
                <a:gd name="T32" fmla="*/ 278 w 93"/>
                <a:gd name="T33" fmla="*/ 274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3" h="187">
                  <a:moveTo>
                    <a:pt x="50" y="49"/>
                  </a:moveTo>
                  <a:cubicBezTo>
                    <a:pt x="50" y="142"/>
                    <a:pt x="50" y="142"/>
                    <a:pt x="50" y="142"/>
                  </a:cubicBezTo>
                  <a:cubicBezTo>
                    <a:pt x="50" y="165"/>
                    <a:pt x="59" y="172"/>
                    <a:pt x="70" y="172"/>
                  </a:cubicBezTo>
                  <a:cubicBezTo>
                    <a:pt x="77" y="172"/>
                    <a:pt x="84" y="171"/>
                    <a:pt x="91" y="168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84" y="180"/>
                    <a:pt x="70" y="187"/>
                    <a:pt x="55" y="187"/>
                  </a:cubicBezTo>
                  <a:cubicBezTo>
                    <a:pt x="44" y="187"/>
                    <a:pt x="22" y="184"/>
                    <a:pt x="22" y="15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lnTo>
                    <a:pt x="50" y="49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9" name="Freeform 366"/>
            <p:cNvSpPr>
              <a:spLocks/>
            </p:cNvSpPr>
            <p:nvPr/>
          </p:nvSpPr>
          <p:spPr bwMode="gray">
            <a:xfrm>
              <a:off x="4173" y="1837"/>
              <a:ext cx="425" cy="508"/>
            </a:xfrm>
            <a:custGeom>
              <a:avLst/>
              <a:gdLst>
                <a:gd name="T0" fmla="*/ 975 w 180"/>
                <a:gd name="T1" fmla="*/ 324 h 215"/>
                <a:gd name="T2" fmla="*/ 926 w 180"/>
                <a:gd name="T3" fmla="*/ 324 h 215"/>
                <a:gd name="T4" fmla="*/ 607 w 180"/>
                <a:gd name="T5" fmla="*/ 57 h 215"/>
                <a:gd name="T6" fmla="*/ 189 w 180"/>
                <a:gd name="T7" fmla="*/ 603 h 215"/>
                <a:gd name="T8" fmla="*/ 602 w 180"/>
                <a:gd name="T9" fmla="*/ 1144 h 215"/>
                <a:gd name="T10" fmla="*/ 954 w 180"/>
                <a:gd name="T11" fmla="*/ 844 h 215"/>
                <a:gd name="T12" fmla="*/ 1003 w 180"/>
                <a:gd name="T13" fmla="*/ 844 h 215"/>
                <a:gd name="T14" fmla="*/ 975 w 180"/>
                <a:gd name="T15" fmla="*/ 1122 h 215"/>
                <a:gd name="T16" fmla="*/ 614 w 180"/>
                <a:gd name="T17" fmla="*/ 1200 h 215"/>
                <a:gd name="T18" fmla="*/ 161 w 180"/>
                <a:gd name="T19" fmla="*/ 1061 h 215"/>
                <a:gd name="T20" fmla="*/ 0 w 180"/>
                <a:gd name="T21" fmla="*/ 610 h 215"/>
                <a:gd name="T22" fmla="*/ 156 w 180"/>
                <a:gd name="T23" fmla="*/ 172 h 215"/>
                <a:gd name="T24" fmla="*/ 623 w 180"/>
                <a:gd name="T25" fmla="*/ 0 h 215"/>
                <a:gd name="T26" fmla="*/ 975 w 180"/>
                <a:gd name="T27" fmla="*/ 61 h 215"/>
                <a:gd name="T28" fmla="*/ 975 w 180"/>
                <a:gd name="T29" fmla="*/ 324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0" h="215">
                  <a:moveTo>
                    <a:pt x="175" y="58"/>
                  </a:moveTo>
                  <a:cubicBezTo>
                    <a:pt x="166" y="58"/>
                    <a:pt x="166" y="58"/>
                    <a:pt x="166" y="58"/>
                  </a:cubicBezTo>
                  <a:cubicBezTo>
                    <a:pt x="160" y="23"/>
                    <a:pt x="139" y="10"/>
                    <a:pt x="109" y="10"/>
                  </a:cubicBezTo>
                  <a:cubicBezTo>
                    <a:pt x="53" y="10"/>
                    <a:pt x="34" y="59"/>
                    <a:pt x="34" y="108"/>
                  </a:cubicBezTo>
                  <a:cubicBezTo>
                    <a:pt x="34" y="144"/>
                    <a:pt x="47" y="205"/>
                    <a:pt x="108" y="205"/>
                  </a:cubicBezTo>
                  <a:cubicBezTo>
                    <a:pt x="147" y="205"/>
                    <a:pt x="162" y="182"/>
                    <a:pt x="17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1" y="209"/>
                    <a:pt x="134" y="215"/>
                    <a:pt x="110" y="215"/>
                  </a:cubicBezTo>
                  <a:cubicBezTo>
                    <a:pt x="76" y="215"/>
                    <a:pt x="47" y="208"/>
                    <a:pt x="29" y="190"/>
                  </a:cubicBezTo>
                  <a:cubicBezTo>
                    <a:pt x="11" y="172"/>
                    <a:pt x="0" y="144"/>
                    <a:pt x="0" y="109"/>
                  </a:cubicBezTo>
                  <a:cubicBezTo>
                    <a:pt x="0" y="75"/>
                    <a:pt x="11" y="50"/>
                    <a:pt x="28" y="31"/>
                  </a:cubicBezTo>
                  <a:cubicBezTo>
                    <a:pt x="45" y="11"/>
                    <a:pt x="75" y="0"/>
                    <a:pt x="112" y="0"/>
                  </a:cubicBezTo>
                  <a:cubicBezTo>
                    <a:pt x="139" y="0"/>
                    <a:pt x="161" y="5"/>
                    <a:pt x="175" y="11"/>
                  </a:cubicBezTo>
                  <a:lnTo>
                    <a:pt x="175" y="58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0" name="Freeform 367"/>
            <p:cNvSpPr>
              <a:spLocks/>
            </p:cNvSpPr>
            <p:nvPr/>
          </p:nvSpPr>
          <p:spPr bwMode="gray">
            <a:xfrm>
              <a:off x="4988" y="1981"/>
              <a:ext cx="246" cy="354"/>
            </a:xfrm>
            <a:custGeom>
              <a:avLst/>
              <a:gdLst>
                <a:gd name="T0" fmla="*/ 118 w 104"/>
                <a:gd name="T1" fmla="*/ 168 h 150"/>
                <a:gd name="T2" fmla="*/ 118 w 104"/>
                <a:gd name="T3" fmla="*/ 835 h 150"/>
                <a:gd name="T4" fmla="*/ 274 w 104"/>
                <a:gd name="T5" fmla="*/ 835 h 150"/>
                <a:gd name="T6" fmla="*/ 274 w 104"/>
                <a:gd name="T7" fmla="*/ 300 h 150"/>
                <a:gd name="T8" fmla="*/ 369 w 104"/>
                <a:gd name="T9" fmla="*/ 127 h 150"/>
                <a:gd name="T10" fmla="*/ 471 w 104"/>
                <a:gd name="T11" fmla="*/ 168 h 150"/>
                <a:gd name="T12" fmla="*/ 504 w 104"/>
                <a:gd name="T13" fmla="*/ 172 h 150"/>
                <a:gd name="T14" fmla="*/ 582 w 104"/>
                <a:gd name="T15" fmla="*/ 83 h 150"/>
                <a:gd name="T16" fmla="*/ 492 w 104"/>
                <a:gd name="T17" fmla="*/ 0 h 150"/>
                <a:gd name="T18" fmla="*/ 274 w 104"/>
                <a:gd name="T19" fmla="*/ 135 h 150"/>
                <a:gd name="T20" fmla="*/ 251 w 104"/>
                <a:gd name="T21" fmla="*/ 0 h 150"/>
                <a:gd name="T22" fmla="*/ 0 w 104"/>
                <a:gd name="T23" fmla="*/ 40 h 150"/>
                <a:gd name="T24" fmla="*/ 0 w 104"/>
                <a:gd name="T25" fmla="*/ 83 h 150"/>
                <a:gd name="T26" fmla="*/ 62 w 104"/>
                <a:gd name="T27" fmla="*/ 90 h 150"/>
                <a:gd name="T28" fmla="*/ 118 w 104"/>
                <a:gd name="T29" fmla="*/ 168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21" y="3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5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7"/>
                    <a:pt x="49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1" name="Freeform 368"/>
            <p:cNvSpPr>
              <a:spLocks/>
            </p:cNvSpPr>
            <p:nvPr/>
          </p:nvSpPr>
          <p:spPr bwMode="gray">
            <a:xfrm>
              <a:off x="3762" y="1811"/>
              <a:ext cx="348" cy="524"/>
            </a:xfrm>
            <a:custGeom>
              <a:avLst/>
              <a:gdLst>
                <a:gd name="T0" fmla="*/ 118 w 147"/>
                <a:gd name="T1" fmla="*/ 168 h 222"/>
                <a:gd name="T2" fmla="*/ 118 w 147"/>
                <a:gd name="T3" fmla="*/ 1237 h 222"/>
                <a:gd name="T4" fmla="*/ 275 w 147"/>
                <a:gd name="T5" fmla="*/ 1237 h 222"/>
                <a:gd name="T6" fmla="*/ 275 w 147"/>
                <a:gd name="T7" fmla="*/ 701 h 222"/>
                <a:gd name="T8" fmla="*/ 291 w 147"/>
                <a:gd name="T9" fmla="*/ 614 h 222"/>
                <a:gd name="T10" fmla="*/ 492 w 147"/>
                <a:gd name="T11" fmla="*/ 491 h 222"/>
                <a:gd name="T12" fmla="*/ 668 w 147"/>
                <a:gd name="T13" fmla="*/ 696 h 222"/>
                <a:gd name="T14" fmla="*/ 668 w 147"/>
                <a:gd name="T15" fmla="*/ 1237 h 222"/>
                <a:gd name="T16" fmla="*/ 824 w 147"/>
                <a:gd name="T17" fmla="*/ 1237 h 222"/>
                <a:gd name="T18" fmla="*/ 824 w 147"/>
                <a:gd name="T19" fmla="*/ 663 h 222"/>
                <a:gd name="T20" fmla="*/ 578 w 147"/>
                <a:gd name="T21" fmla="*/ 401 h 222"/>
                <a:gd name="T22" fmla="*/ 275 w 147"/>
                <a:gd name="T23" fmla="*/ 529 h 222"/>
                <a:gd name="T24" fmla="*/ 275 w 147"/>
                <a:gd name="T25" fmla="*/ 12 h 222"/>
                <a:gd name="T26" fmla="*/ 263 w 147"/>
                <a:gd name="T27" fmla="*/ 0 h 222"/>
                <a:gd name="T28" fmla="*/ 0 w 147"/>
                <a:gd name="T29" fmla="*/ 45 h 222"/>
                <a:gd name="T30" fmla="*/ 0 w 147"/>
                <a:gd name="T31" fmla="*/ 83 h 222"/>
                <a:gd name="T32" fmla="*/ 62 w 147"/>
                <a:gd name="T33" fmla="*/ 94 h 222"/>
                <a:gd name="T34" fmla="*/ 118 w 147"/>
                <a:gd name="T35" fmla="*/ 168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7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18"/>
                    <a:pt x="49" y="114"/>
                    <a:pt x="52" y="110"/>
                  </a:cubicBezTo>
                  <a:cubicBezTo>
                    <a:pt x="58" y="98"/>
                    <a:pt x="72" y="88"/>
                    <a:pt x="88" y="88"/>
                  </a:cubicBezTo>
                  <a:cubicBezTo>
                    <a:pt x="108" y="88"/>
                    <a:pt x="119" y="99"/>
                    <a:pt x="119" y="125"/>
                  </a:cubicBezTo>
                  <a:cubicBezTo>
                    <a:pt x="119" y="222"/>
                    <a:pt x="119" y="222"/>
                    <a:pt x="119" y="222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47" y="89"/>
                    <a:pt x="131" y="72"/>
                    <a:pt x="103" y="72"/>
                  </a:cubicBezTo>
                  <a:cubicBezTo>
                    <a:pt x="81" y="72"/>
                    <a:pt x="68" y="82"/>
                    <a:pt x="49" y="9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2" name="Freeform 369"/>
            <p:cNvSpPr>
              <a:spLocks/>
            </p:cNvSpPr>
            <p:nvPr/>
          </p:nvSpPr>
          <p:spPr bwMode="gray">
            <a:xfrm>
              <a:off x="3349" y="1811"/>
              <a:ext cx="116" cy="524"/>
            </a:xfrm>
            <a:custGeom>
              <a:avLst/>
              <a:gdLst>
                <a:gd name="T0" fmla="*/ 118 w 49"/>
                <a:gd name="T1" fmla="*/ 168 h 222"/>
                <a:gd name="T2" fmla="*/ 118 w 49"/>
                <a:gd name="T3" fmla="*/ 1237 h 222"/>
                <a:gd name="T4" fmla="*/ 275 w 49"/>
                <a:gd name="T5" fmla="*/ 1237 h 222"/>
                <a:gd name="T6" fmla="*/ 275 w 49"/>
                <a:gd name="T7" fmla="*/ 12 h 222"/>
                <a:gd name="T8" fmla="*/ 263 w 49"/>
                <a:gd name="T9" fmla="*/ 0 h 222"/>
                <a:gd name="T10" fmla="*/ 0 w 49"/>
                <a:gd name="T11" fmla="*/ 45 h 222"/>
                <a:gd name="T12" fmla="*/ 0 w 49"/>
                <a:gd name="T13" fmla="*/ 83 h 222"/>
                <a:gd name="T14" fmla="*/ 66 w 49"/>
                <a:gd name="T15" fmla="*/ 90 h 222"/>
                <a:gd name="T16" fmla="*/ 118 w 49"/>
                <a:gd name="T17" fmla="*/ 168 h 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7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3" name="Freeform 370"/>
            <p:cNvSpPr>
              <a:spLocks/>
            </p:cNvSpPr>
            <p:nvPr/>
          </p:nvSpPr>
          <p:spPr bwMode="gray">
            <a:xfrm>
              <a:off x="2137" y="1846"/>
              <a:ext cx="449" cy="489"/>
            </a:xfrm>
            <a:custGeom>
              <a:avLst/>
              <a:gdLst>
                <a:gd name="T0" fmla="*/ 1061 w 190"/>
                <a:gd name="T1" fmla="*/ 0 h 207"/>
                <a:gd name="T2" fmla="*/ 749 w 190"/>
                <a:gd name="T3" fmla="*/ 0 h 207"/>
                <a:gd name="T4" fmla="*/ 749 w 190"/>
                <a:gd name="T5" fmla="*/ 50 h 207"/>
                <a:gd name="T6" fmla="*/ 898 w 190"/>
                <a:gd name="T7" fmla="*/ 156 h 207"/>
                <a:gd name="T8" fmla="*/ 898 w 190"/>
                <a:gd name="T9" fmla="*/ 524 h 207"/>
                <a:gd name="T10" fmla="*/ 312 w 190"/>
                <a:gd name="T11" fmla="*/ 524 h 207"/>
                <a:gd name="T12" fmla="*/ 312 w 190"/>
                <a:gd name="T13" fmla="*/ 0 h 207"/>
                <a:gd name="T14" fmla="*/ 0 w 190"/>
                <a:gd name="T15" fmla="*/ 0 h 207"/>
                <a:gd name="T16" fmla="*/ 0 w 190"/>
                <a:gd name="T17" fmla="*/ 50 h 207"/>
                <a:gd name="T18" fmla="*/ 151 w 190"/>
                <a:gd name="T19" fmla="*/ 156 h 207"/>
                <a:gd name="T20" fmla="*/ 151 w 190"/>
                <a:gd name="T21" fmla="*/ 1155 h 207"/>
                <a:gd name="T22" fmla="*/ 312 w 190"/>
                <a:gd name="T23" fmla="*/ 1155 h 207"/>
                <a:gd name="T24" fmla="*/ 312 w 190"/>
                <a:gd name="T25" fmla="*/ 586 h 207"/>
                <a:gd name="T26" fmla="*/ 898 w 190"/>
                <a:gd name="T27" fmla="*/ 586 h 207"/>
                <a:gd name="T28" fmla="*/ 898 w 190"/>
                <a:gd name="T29" fmla="*/ 1155 h 207"/>
                <a:gd name="T30" fmla="*/ 1061 w 190"/>
                <a:gd name="T31" fmla="*/ 1155 h 207"/>
                <a:gd name="T32" fmla="*/ 1061 w 190"/>
                <a:gd name="T33" fmla="*/ 0 h 2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0" h="207">
                  <a:moveTo>
                    <a:pt x="1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60" y="11"/>
                    <a:pt x="161" y="11"/>
                    <a:pt x="161" y="28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56" y="207"/>
                    <a:pt x="56" y="207"/>
                    <a:pt x="56" y="207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207"/>
                    <a:pt x="161" y="207"/>
                    <a:pt x="161" y="207"/>
                  </a:cubicBezTo>
                  <a:cubicBezTo>
                    <a:pt x="190" y="207"/>
                    <a:pt x="190" y="207"/>
                    <a:pt x="190" y="20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4" name="Freeform 371"/>
            <p:cNvSpPr>
              <a:spLocks noEditPoints="1"/>
            </p:cNvSpPr>
            <p:nvPr/>
          </p:nvSpPr>
          <p:spPr bwMode="gray">
            <a:xfrm>
              <a:off x="2671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1 w 129"/>
                <a:gd name="T7" fmla="*/ 643 h 154"/>
                <a:gd name="T8" fmla="*/ 688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1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73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87 w 129"/>
                <a:gd name="T27" fmla="*/ 336 h 154"/>
                <a:gd name="T28" fmla="*/ 173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5" name="Freeform 372"/>
            <p:cNvSpPr>
              <a:spLocks noEditPoints="1"/>
            </p:cNvSpPr>
            <p:nvPr/>
          </p:nvSpPr>
          <p:spPr bwMode="gray">
            <a:xfrm>
              <a:off x="5236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8 w 129"/>
                <a:gd name="T7" fmla="*/ 643 h 154"/>
                <a:gd name="T8" fmla="*/ 693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5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80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92 w 129"/>
                <a:gd name="T27" fmla="*/ 336 h 154"/>
                <a:gd name="T28" fmla="*/ 180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15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3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6" name="Freeform 373"/>
            <p:cNvSpPr>
              <a:spLocks noEditPoints="1"/>
            </p:cNvSpPr>
            <p:nvPr/>
          </p:nvSpPr>
          <p:spPr bwMode="gray">
            <a:xfrm>
              <a:off x="3016" y="1981"/>
              <a:ext cx="321" cy="362"/>
            </a:xfrm>
            <a:custGeom>
              <a:avLst/>
              <a:gdLst>
                <a:gd name="T0" fmla="*/ 640 w 136"/>
                <a:gd name="T1" fmla="*/ 689 h 153"/>
                <a:gd name="T2" fmla="*/ 692 w 136"/>
                <a:gd name="T3" fmla="*/ 767 h 153"/>
                <a:gd name="T4" fmla="*/ 758 w 136"/>
                <a:gd name="T5" fmla="*/ 774 h 153"/>
                <a:gd name="T6" fmla="*/ 758 w 136"/>
                <a:gd name="T7" fmla="*/ 816 h 153"/>
                <a:gd name="T8" fmla="*/ 500 w 136"/>
                <a:gd name="T9" fmla="*/ 856 h 153"/>
                <a:gd name="T10" fmla="*/ 491 w 136"/>
                <a:gd name="T11" fmla="*/ 755 h 153"/>
                <a:gd name="T12" fmla="*/ 238 w 136"/>
                <a:gd name="T13" fmla="*/ 856 h 153"/>
                <a:gd name="T14" fmla="*/ 0 w 136"/>
                <a:gd name="T15" fmla="*/ 622 h 153"/>
                <a:gd name="T16" fmla="*/ 156 w 136"/>
                <a:gd name="T17" fmla="*/ 419 h 153"/>
                <a:gd name="T18" fmla="*/ 491 w 136"/>
                <a:gd name="T19" fmla="*/ 296 h 153"/>
                <a:gd name="T20" fmla="*/ 491 w 136"/>
                <a:gd name="T21" fmla="*/ 225 h 153"/>
                <a:gd name="T22" fmla="*/ 352 w 136"/>
                <a:gd name="T23" fmla="*/ 57 h 153"/>
                <a:gd name="T24" fmla="*/ 179 w 136"/>
                <a:gd name="T25" fmla="*/ 225 h 153"/>
                <a:gd name="T26" fmla="*/ 123 w 136"/>
                <a:gd name="T27" fmla="*/ 270 h 153"/>
                <a:gd name="T28" fmla="*/ 28 w 136"/>
                <a:gd name="T29" fmla="*/ 189 h 153"/>
                <a:gd name="T30" fmla="*/ 368 w 136"/>
                <a:gd name="T31" fmla="*/ 0 h 153"/>
                <a:gd name="T32" fmla="*/ 640 w 136"/>
                <a:gd name="T33" fmla="*/ 225 h 153"/>
                <a:gd name="T34" fmla="*/ 640 w 136"/>
                <a:gd name="T35" fmla="*/ 689 h 153"/>
                <a:gd name="T36" fmla="*/ 491 w 136"/>
                <a:gd name="T37" fmla="*/ 599 h 153"/>
                <a:gd name="T38" fmla="*/ 323 w 136"/>
                <a:gd name="T39" fmla="*/ 774 h 153"/>
                <a:gd name="T40" fmla="*/ 168 w 136"/>
                <a:gd name="T41" fmla="*/ 599 h 153"/>
                <a:gd name="T42" fmla="*/ 300 w 136"/>
                <a:gd name="T43" fmla="*/ 442 h 153"/>
                <a:gd name="T44" fmla="*/ 491 w 136"/>
                <a:gd name="T45" fmla="*/ 364 h 153"/>
                <a:gd name="T46" fmla="*/ 491 w 136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6" h="153">
                  <a:moveTo>
                    <a:pt x="115" y="123"/>
                  </a:moveTo>
                  <a:cubicBezTo>
                    <a:pt x="115" y="134"/>
                    <a:pt x="117" y="136"/>
                    <a:pt x="124" y="13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8" y="142"/>
                    <a:pt x="62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3" y="10"/>
                  </a:cubicBezTo>
                  <a:cubicBezTo>
                    <a:pt x="51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7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8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4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7" name="Freeform 374"/>
            <p:cNvSpPr>
              <a:spLocks noEditPoints="1"/>
            </p:cNvSpPr>
            <p:nvPr/>
          </p:nvSpPr>
          <p:spPr bwMode="gray">
            <a:xfrm>
              <a:off x="4648" y="1981"/>
              <a:ext cx="319" cy="362"/>
            </a:xfrm>
            <a:custGeom>
              <a:avLst/>
              <a:gdLst>
                <a:gd name="T0" fmla="*/ 643 w 135"/>
                <a:gd name="T1" fmla="*/ 689 h 153"/>
                <a:gd name="T2" fmla="*/ 692 w 135"/>
                <a:gd name="T3" fmla="*/ 767 h 153"/>
                <a:gd name="T4" fmla="*/ 754 w 135"/>
                <a:gd name="T5" fmla="*/ 774 h 153"/>
                <a:gd name="T6" fmla="*/ 754 w 135"/>
                <a:gd name="T7" fmla="*/ 816 h 153"/>
                <a:gd name="T8" fmla="*/ 503 w 135"/>
                <a:gd name="T9" fmla="*/ 856 h 153"/>
                <a:gd name="T10" fmla="*/ 487 w 135"/>
                <a:gd name="T11" fmla="*/ 755 h 153"/>
                <a:gd name="T12" fmla="*/ 241 w 135"/>
                <a:gd name="T13" fmla="*/ 856 h 153"/>
                <a:gd name="T14" fmla="*/ 0 w 135"/>
                <a:gd name="T15" fmla="*/ 622 h 153"/>
                <a:gd name="T16" fmla="*/ 156 w 135"/>
                <a:gd name="T17" fmla="*/ 419 h 153"/>
                <a:gd name="T18" fmla="*/ 491 w 135"/>
                <a:gd name="T19" fmla="*/ 296 h 153"/>
                <a:gd name="T20" fmla="*/ 491 w 135"/>
                <a:gd name="T21" fmla="*/ 225 h 153"/>
                <a:gd name="T22" fmla="*/ 347 w 135"/>
                <a:gd name="T23" fmla="*/ 57 h 153"/>
                <a:gd name="T24" fmla="*/ 180 w 135"/>
                <a:gd name="T25" fmla="*/ 225 h 153"/>
                <a:gd name="T26" fmla="*/ 123 w 135"/>
                <a:gd name="T27" fmla="*/ 270 h 153"/>
                <a:gd name="T28" fmla="*/ 28 w 135"/>
                <a:gd name="T29" fmla="*/ 189 h 153"/>
                <a:gd name="T30" fmla="*/ 369 w 135"/>
                <a:gd name="T31" fmla="*/ 0 h 153"/>
                <a:gd name="T32" fmla="*/ 643 w 135"/>
                <a:gd name="T33" fmla="*/ 225 h 153"/>
                <a:gd name="T34" fmla="*/ 643 w 135"/>
                <a:gd name="T35" fmla="*/ 689 h 153"/>
                <a:gd name="T36" fmla="*/ 491 w 135"/>
                <a:gd name="T37" fmla="*/ 599 h 153"/>
                <a:gd name="T38" fmla="*/ 319 w 135"/>
                <a:gd name="T39" fmla="*/ 774 h 153"/>
                <a:gd name="T40" fmla="*/ 168 w 135"/>
                <a:gd name="T41" fmla="*/ 599 h 153"/>
                <a:gd name="T42" fmla="*/ 295 w 135"/>
                <a:gd name="T43" fmla="*/ 442 h 153"/>
                <a:gd name="T44" fmla="*/ 491 w 135"/>
                <a:gd name="T45" fmla="*/ 364 h 153"/>
                <a:gd name="T46" fmla="*/ 491 w 135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115" y="123"/>
                  </a:moveTo>
                  <a:cubicBezTo>
                    <a:pt x="115" y="134"/>
                    <a:pt x="116" y="136"/>
                    <a:pt x="124" y="137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8" y="142"/>
                    <a:pt x="61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2" y="10"/>
                  </a:cubicBezTo>
                  <a:cubicBezTo>
                    <a:pt x="50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6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7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99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ts val="6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71463" indent="-269875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2pPr>
      <a:lvl3pPr marL="542925" indent="-269875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3pPr>
      <a:lvl4pPr marL="809625" indent="-265113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4pPr>
      <a:lvl5pPr marL="1081088" indent="-269875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5pPr>
      <a:lvl6pPr marL="15382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6pPr>
      <a:lvl7pPr marL="19954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7pPr>
      <a:lvl8pPr marL="24526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8pPr>
      <a:lvl9pPr marL="29098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66725" y="349250"/>
            <a:ext cx="70580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6725" y="1628775"/>
            <a:ext cx="8208963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 in Arial 18pt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grpSp>
        <p:nvGrpSpPr>
          <p:cNvPr id="1028" name="Group 258"/>
          <p:cNvGrpSpPr>
            <a:grpSpLocks/>
          </p:cNvGrpSpPr>
          <p:nvPr/>
        </p:nvGrpSpPr>
        <p:grpSpPr bwMode="auto">
          <a:xfrm>
            <a:off x="-3175" y="1463675"/>
            <a:ext cx="9147175" cy="5394325"/>
            <a:chOff x="-2" y="922"/>
            <a:chExt cx="5762" cy="3398"/>
          </a:xfrm>
        </p:grpSpPr>
        <p:sp>
          <p:nvSpPr>
            <p:cNvPr id="1048" name="Rectangle 16"/>
            <p:cNvSpPr>
              <a:spLocks noChangeArrowheads="1"/>
            </p:cNvSpPr>
            <p:nvPr/>
          </p:nvSpPr>
          <p:spPr bwMode="gray">
            <a:xfrm>
              <a:off x="5680" y="922"/>
              <a:ext cx="80" cy="2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049" name="Freeform 15"/>
            <p:cNvSpPr>
              <a:spLocks/>
            </p:cNvSpPr>
            <p:nvPr/>
          </p:nvSpPr>
          <p:spPr bwMode="gray">
            <a:xfrm>
              <a:off x="-2" y="3792"/>
              <a:ext cx="5762" cy="528"/>
            </a:xfrm>
            <a:custGeom>
              <a:avLst/>
              <a:gdLst>
                <a:gd name="T0" fmla="*/ 5762 w 5762"/>
                <a:gd name="T1" fmla="*/ 528 h 528"/>
                <a:gd name="T2" fmla="*/ 5762 w 5762"/>
                <a:gd name="T3" fmla="*/ 0 h 528"/>
                <a:gd name="T4" fmla="*/ 5678 w 5762"/>
                <a:gd name="T5" fmla="*/ 0 h 528"/>
                <a:gd name="T6" fmla="*/ 5678 w 5762"/>
                <a:gd name="T7" fmla="*/ 251 h 528"/>
                <a:gd name="T8" fmla="*/ 2 w 5762"/>
                <a:gd name="T9" fmla="*/ 251 h 528"/>
                <a:gd name="T10" fmla="*/ 0 w 5762"/>
                <a:gd name="T11" fmla="*/ 528 h 528"/>
                <a:gd name="T12" fmla="*/ 5762 w 5762"/>
                <a:gd name="T13" fmla="*/ 528 h 5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62" h="528">
                  <a:moveTo>
                    <a:pt x="5762" y="528"/>
                  </a:moveTo>
                  <a:lnTo>
                    <a:pt x="5762" y="0"/>
                  </a:lnTo>
                  <a:lnTo>
                    <a:pt x="5678" y="0"/>
                  </a:lnTo>
                  <a:lnTo>
                    <a:pt x="5678" y="251"/>
                  </a:lnTo>
                  <a:lnTo>
                    <a:pt x="2" y="251"/>
                  </a:lnTo>
                  <a:lnTo>
                    <a:pt x="0" y="528"/>
                  </a:lnTo>
                  <a:lnTo>
                    <a:pt x="5762" y="528"/>
                  </a:lnTo>
                  <a:close/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50" name="Freeform 10"/>
            <p:cNvSpPr>
              <a:spLocks/>
            </p:cNvSpPr>
            <p:nvPr/>
          </p:nvSpPr>
          <p:spPr bwMode="gray">
            <a:xfrm>
              <a:off x="-2" y="922"/>
              <a:ext cx="5762" cy="2442"/>
            </a:xfrm>
            <a:custGeom>
              <a:avLst/>
              <a:gdLst>
                <a:gd name="T0" fmla="*/ 4813 w 6803"/>
                <a:gd name="T1" fmla="*/ 1692 h 2884"/>
                <a:gd name="T2" fmla="*/ 4813 w 6803"/>
                <a:gd name="T3" fmla="*/ 0 h 2884"/>
                <a:gd name="T4" fmla="*/ 0 w 6803"/>
                <a:gd name="T5" fmla="*/ 0 h 2884"/>
                <a:gd name="T6" fmla="*/ 0 w 6803"/>
                <a:gd name="T7" fmla="*/ 5 h 2884"/>
                <a:gd name="T8" fmla="*/ 4807 w 6803"/>
                <a:gd name="T9" fmla="*/ 5 h 2884"/>
                <a:gd name="T10" fmla="*/ 4807 w 6803"/>
                <a:gd name="T11" fmla="*/ 2068 h 2884"/>
                <a:gd name="T12" fmla="*/ 4880 w 6803"/>
                <a:gd name="T13" fmla="*/ 2068 h 2884"/>
                <a:gd name="T14" fmla="*/ 4880 w 6803"/>
                <a:gd name="T15" fmla="*/ 1692 h 2884"/>
                <a:gd name="T16" fmla="*/ 4813 w 6803"/>
                <a:gd name="T17" fmla="*/ 1692 h 2884"/>
                <a:gd name="T18" fmla="*/ 4813 w 6803"/>
                <a:gd name="T19" fmla="*/ 1692 h 28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51" name="Freeform 11"/>
            <p:cNvSpPr>
              <a:spLocks/>
            </p:cNvSpPr>
            <p:nvPr/>
          </p:nvSpPr>
          <p:spPr bwMode="gray">
            <a:xfrm>
              <a:off x="-2" y="3358"/>
              <a:ext cx="5762" cy="688"/>
            </a:xfrm>
            <a:custGeom>
              <a:avLst/>
              <a:gdLst>
                <a:gd name="T0" fmla="*/ 4880 w 6803"/>
                <a:gd name="T1" fmla="*/ 0 h 812"/>
                <a:gd name="T2" fmla="*/ 4807 w 6803"/>
                <a:gd name="T3" fmla="*/ 0 h 812"/>
                <a:gd name="T4" fmla="*/ 4807 w 6803"/>
                <a:gd name="T5" fmla="*/ 578 h 812"/>
                <a:gd name="T6" fmla="*/ 0 w 6803"/>
                <a:gd name="T7" fmla="*/ 578 h 812"/>
                <a:gd name="T8" fmla="*/ 0 w 6803"/>
                <a:gd name="T9" fmla="*/ 583 h 812"/>
                <a:gd name="T10" fmla="*/ 4813 w 6803"/>
                <a:gd name="T11" fmla="*/ 583 h 812"/>
                <a:gd name="T12" fmla="*/ 4813 w 6803"/>
                <a:gd name="T13" fmla="*/ 375 h 812"/>
                <a:gd name="T14" fmla="*/ 4880 w 6803"/>
                <a:gd name="T15" fmla="*/ 375 h 812"/>
                <a:gd name="T16" fmla="*/ 4880 w 6803"/>
                <a:gd name="T17" fmla="*/ 0 h 812"/>
                <a:gd name="T18" fmla="*/ 4880 w 6803"/>
                <a:gd name="T19" fmla="*/ 0 h 8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</p:grpSp>
      <p:pic>
        <p:nvPicPr>
          <p:cNvPr id="1029" name="Picture 2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27950" y="250825"/>
            <a:ext cx="9493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66725" y="6423025"/>
            <a:ext cx="63912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en-US" dirty="0" smtClean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Program • October 2012</a:t>
            </a:r>
            <a:endParaRPr lang="en-GB" dirty="0">
              <a:solidFill>
                <a:srgbClr val="676767"/>
              </a:solidFill>
            </a:endParaRPr>
          </a:p>
        </p:txBody>
      </p:sp>
      <p:grpSp>
        <p:nvGrpSpPr>
          <p:cNvPr id="1031" name="Group 358"/>
          <p:cNvGrpSpPr>
            <a:grpSpLocks noChangeAspect="1"/>
          </p:cNvGrpSpPr>
          <p:nvPr/>
        </p:nvGrpSpPr>
        <p:grpSpPr bwMode="auto">
          <a:xfrm>
            <a:off x="7613650" y="6570663"/>
            <a:ext cx="1063625" cy="139700"/>
            <a:chOff x="219" y="1813"/>
            <a:chExt cx="5322" cy="695"/>
          </a:xfrm>
        </p:grpSpPr>
        <p:sp>
          <p:nvSpPr>
            <p:cNvPr id="1032" name="AutoShape 359"/>
            <p:cNvSpPr>
              <a:spLocks noChangeAspect="1" noChangeArrowheads="1" noTextEdit="1"/>
            </p:cNvSpPr>
            <p:nvPr/>
          </p:nvSpPr>
          <p:spPr bwMode="gray">
            <a:xfrm>
              <a:off x="219" y="1813"/>
              <a:ext cx="5322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3" name="Freeform 360"/>
            <p:cNvSpPr>
              <a:spLocks noEditPoints="1"/>
            </p:cNvSpPr>
            <p:nvPr/>
          </p:nvSpPr>
          <p:spPr bwMode="gray">
            <a:xfrm>
              <a:off x="219" y="1846"/>
              <a:ext cx="395" cy="489"/>
            </a:xfrm>
            <a:custGeom>
              <a:avLst/>
              <a:gdLst>
                <a:gd name="T0" fmla="*/ 520 w 167"/>
                <a:gd name="T1" fmla="*/ 1155 h 207"/>
                <a:gd name="T2" fmla="*/ 934 w 167"/>
                <a:gd name="T3" fmla="*/ 832 h 207"/>
                <a:gd name="T4" fmla="*/ 632 w 167"/>
                <a:gd name="T5" fmla="*/ 524 h 207"/>
                <a:gd name="T6" fmla="*/ 632 w 167"/>
                <a:gd name="T7" fmla="*/ 524 h 207"/>
                <a:gd name="T8" fmla="*/ 885 w 167"/>
                <a:gd name="T9" fmla="*/ 267 h 207"/>
                <a:gd name="T10" fmla="*/ 778 w 167"/>
                <a:gd name="T11" fmla="*/ 61 h 207"/>
                <a:gd name="T12" fmla="*/ 480 w 167"/>
                <a:gd name="T13" fmla="*/ 0 h 207"/>
                <a:gd name="T14" fmla="*/ 0 w 167"/>
                <a:gd name="T15" fmla="*/ 0 h 207"/>
                <a:gd name="T16" fmla="*/ 0 w 167"/>
                <a:gd name="T17" fmla="*/ 50 h 207"/>
                <a:gd name="T18" fmla="*/ 151 w 167"/>
                <a:gd name="T19" fmla="*/ 156 h 207"/>
                <a:gd name="T20" fmla="*/ 151 w 167"/>
                <a:gd name="T21" fmla="*/ 999 h 207"/>
                <a:gd name="T22" fmla="*/ 0 w 167"/>
                <a:gd name="T23" fmla="*/ 1106 h 207"/>
                <a:gd name="T24" fmla="*/ 0 w 167"/>
                <a:gd name="T25" fmla="*/ 1155 h 207"/>
                <a:gd name="T26" fmla="*/ 520 w 167"/>
                <a:gd name="T27" fmla="*/ 1155 h 207"/>
                <a:gd name="T28" fmla="*/ 319 w 167"/>
                <a:gd name="T29" fmla="*/ 565 h 207"/>
                <a:gd name="T30" fmla="*/ 435 w 167"/>
                <a:gd name="T31" fmla="*/ 565 h 207"/>
                <a:gd name="T32" fmla="*/ 755 w 167"/>
                <a:gd name="T33" fmla="*/ 843 h 207"/>
                <a:gd name="T34" fmla="*/ 475 w 167"/>
                <a:gd name="T35" fmla="*/ 1094 h 207"/>
                <a:gd name="T36" fmla="*/ 319 w 167"/>
                <a:gd name="T37" fmla="*/ 966 h 207"/>
                <a:gd name="T38" fmla="*/ 319 w 167"/>
                <a:gd name="T39" fmla="*/ 565 h 207"/>
                <a:gd name="T40" fmla="*/ 319 w 167"/>
                <a:gd name="T41" fmla="*/ 144 h 207"/>
                <a:gd name="T42" fmla="*/ 454 w 167"/>
                <a:gd name="T43" fmla="*/ 61 h 207"/>
                <a:gd name="T44" fmla="*/ 705 w 167"/>
                <a:gd name="T45" fmla="*/ 274 h 207"/>
                <a:gd name="T46" fmla="*/ 430 w 167"/>
                <a:gd name="T47" fmla="*/ 503 h 207"/>
                <a:gd name="T48" fmla="*/ 319 w 167"/>
                <a:gd name="T49" fmla="*/ 503 h 207"/>
                <a:gd name="T50" fmla="*/ 319 w 167"/>
                <a:gd name="T51" fmla="*/ 144 h 2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4" name="Freeform 361"/>
            <p:cNvSpPr>
              <a:spLocks noEditPoints="1"/>
            </p:cNvSpPr>
            <p:nvPr/>
          </p:nvSpPr>
          <p:spPr bwMode="gray">
            <a:xfrm>
              <a:off x="675" y="1981"/>
              <a:ext cx="319" cy="362"/>
            </a:xfrm>
            <a:custGeom>
              <a:avLst/>
              <a:gdLst>
                <a:gd name="T0" fmla="*/ 491 w 135"/>
                <a:gd name="T1" fmla="*/ 599 h 153"/>
                <a:gd name="T2" fmla="*/ 319 w 135"/>
                <a:gd name="T3" fmla="*/ 767 h 153"/>
                <a:gd name="T4" fmla="*/ 168 w 135"/>
                <a:gd name="T5" fmla="*/ 599 h 153"/>
                <a:gd name="T6" fmla="*/ 295 w 135"/>
                <a:gd name="T7" fmla="*/ 442 h 153"/>
                <a:gd name="T8" fmla="*/ 491 w 135"/>
                <a:gd name="T9" fmla="*/ 364 h 153"/>
                <a:gd name="T10" fmla="*/ 491 w 135"/>
                <a:gd name="T11" fmla="*/ 599 h 153"/>
                <a:gd name="T12" fmla="*/ 636 w 135"/>
                <a:gd name="T13" fmla="*/ 225 h 153"/>
                <a:gd name="T14" fmla="*/ 364 w 135"/>
                <a:gd name="T15" fmla="*/ 0 h 153"/>
                <a:gd name="T16" fmla="*/ 28 w 135"/>
                <a:gd name="T17" fmla="*/ 189 h 153"/>
                <a:gd name="T18" fmla="*/ 123 w 135"/>
                <a:gd name="T19" fmla="*/ 270 h 153"/>
                <a:gd name="T20" fmla="*/ 172 w 135"/>
                <a:gd name="T21" fmla="*/ 225 h 153"/>
                <a:gd name="T22" fmla="*/ 347 w 135"/>
                <a:gd name="T23" fmla="*/ 57 h 153"/>
                <a:gd name="T24" fmla="*/ 491 w 135"/>
                <a:gd name="T25" fmla="*/ 225 h 153"/>
                <a:gd name="T26" fmla="*/ 491 w 135"/>
                <a:gd name="T27" fmla="*/ 296 h 153"/>
                <a:gd name="T28" fmla="*/ 156 w 135"/>
                <a:gd name="T29" fmla="*/ 419 h 153"/>
                <a:gd name="T30" fmla="*/ 0 w 135"/>
                <a:gd name="T31" fmla="*/ 622 h 153"/>
                <a:gd name="T32" fmla="*/ 241 w 135"/>
                <a:gd name="T33" fmla="*/ 856 h 153"/>
                <a:gd name="T34" fmla="*/ 487 w 135"/>
                <a:gd name="T35" fmla="*/ 755 h 153"/>
                <a:gd name="T36" fmla="*/ 503 w 135"/>
                <a:gd name="T37" fmla="*/ 856 h 153"/>
                <a:gd name="T38" fmla="*/ 754 w 135"/>
                <a:gd name="T39" fmla="*/ 816 h 153"/>
                <a:gd name="T40" fmla="*/ 754 w 135"/>
                <a:gd name="T41" fmla="*/ 774 h 153"/>
                <a:gd name="T42" fmla="*/ 688 w 135"/>
                <a:gd name="T43" fmla="*/ 767 h 153"/>
                <a:gd name="T44" fmla="*/ 636 w 135"/>
                <a:gd name="T45" fmla="*/ 677 h 153"/>
                <a:gd name="T46" fmla="*/ 636 w 135"/>
                <a:gd name="T47" fmla="*/ 225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5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1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5" name="Freeform 362"/>
            <p:cNvSpPr>
              <a:spLocks/>
            </p:cNvSpPr>
            <p:nvPr/>
          </p:nvSpPr>
          <p:spPr bwMode="gray">
            <a:xfrm>
              <a:off x="987" y="1988"/>
              <a:ext cx="375" cy="518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50 h 219"/>
                <a:gd name="T4" fmla="*/ 127 w 159"/>
                <a:gd name="T5" fmla="*/ 140 h 219"/>
                <a:gd name="T6" fmla="*/ 389 w 159"/>
                <a:gd name="T7" fmla="*/ 807 h 219"/>
                <a:gd name="T8" fmla="*/ 401 w 159"/>
                <a:gd name="T9" fmla="*/ 889 h 219"/>
                <a:gd name="T10" fmla="*/ 361 w 159"/>
                <a:gd name="T11" fmla="*/ 1029 h 219"/>
                <a:gd name="T12" fmla="*/ 290 w 159"/>
                <a:gd name="T13" fmla="*/ 1102 h 219"/>
                <a:gd name="T14" fmla="*/ 229 w 159"/>
                <a:gd name="T15" fmla="*/ 1069 h 219"/>
                <a:gd name="T16" fmla="*/ 177 w 159"/>
                <a:gd name="T17" fmla="*/ 1045 h 219"/>
                <a:gd name="T18" fmla="*/ 106 w 159"/>
                <a:gd name="T19" fmla="*/ 1135 h 219"/>
                <a:gd name="T20" fmla="*/ 217 w 159"/>
                <a:gd name="T21" fmla="*/ 1225 h 219"/>
                <a:gd name="T22" fmla="*/ 455 w 159"/>
                <a:gd name="T23" fmla="*/ 956 h 219"/>
                <a:gd name="T24" fmla="*/ 762 w 159"/>
                <a:gd name="T25" fmla="*/ 135 h 219"/>
                <a:gd name="T26" fmla="*/ 884 w 159"/>
                <a:gd name="T27" fmla="*/ 50 h 219"/>
                <a:gd name="T28" fmla="*/ 884 w 159"/>
                <a:gd name="T29" fmla="*/ 0 h 219"/>
                <a:gd name="T30" fmla="*/ 568 w 159"/>
                <a:gd name="T31" fmla="*/ 0 h 219"/>
                <a:gd name="T32" fmla="*/ 568 w 159"/>
                <a:gd name="T33" fmla="*/ 50 h 219"/>
                <a:gd name="T34" fmla="*/ 651 w 159"/>
                <a:gd name="T35" fmla="*/ 61 h 219"/>
                <a:gd name="T36" fmla="*/ 672 w 159"/>
                <a:gd name="T37" fmla="*/ 118 h 219"/>
                <a:gd name="T38" fmla="*/ 491 w 159"/>
                <a:gd name="T39" fmla="*/ 665 h 219"/>
                <a:gd name="T40" fmla="*/ 491 w 159"/>
                <a:gd name="T41" fmla="*/ 665 h 219"/>
                <a:gd name="T42" fmla="*/ 283 w 159"/>
                <a:gd name="T43" fmla="*/ 111 h 219"/>
                <a:gd name="T44" fmla="*/ 311 w 159"/>
                <a:gd name="T45" fmla="*/ 57 h 219"/>
                <a:gd name="T46" fmla="*/ 377 w 159"/>
                <a:gd name="T47" fmla="*/ 50 h 219"/>
                <a:gd name="T48" fmla="*/ 377 w 159"/>
                <a:gd name="T49" fmla="*/ 0 h 219"/>
                <a:gd name="T50" fmla="*/ 0 w 159"/>
                <a:gd name="T51" fmla="*/ 0 h 2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4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6" name="Freeform 363"/>
            <p:cNvSpPr>
              <a:spLocks noEditPoints="1"/>
            </p:cNvSpPr>
            <p:nvPr/>
          </p:nvSpPr>
          <p:spPr bwMode="gray">
            <a:xfrm>
              <a:off x="1367" y="1981"/>
              <a:ext cx="305" cy="362"/>
            </a:xfrm>
            <a:custGeom>
              <a:avLst/>
              <a:gdLst>
                <a:gd name="T0" fmla="*/ 721 w 129"/>
                <a:gd name="T1" fmla="*/ 336 h 153"/>
                <a:gd name="T2" fmla="*/ 381 w 129"/>
                <a:gd name="T3" fmla="*/ 0 h 153"/>
                <a:gd name="T4" fmla="*/ 0 w 129"/>
                <a:gd name="T5" fmla="*/ 438 h 153"/>
                <a:gd name="T6" fmla="*/ 385 w 129"/>
                <a:gd name="T7" fmla="*/ 856 h 153"/>
                <a:gd name="T8" fmla="*/ 688 w 129"/>
                <a:gd name="T9" fmla="*/ 672 h 153"/>
                <a:gd name="T10" fmla="*/ 631 w 129"/>
                <a:gd name="T11" fmla="*/ 644 h 153"/>
                <a:gd name="T12" fmla="*/ 418 w 129"/>
                <a:gd name="T13" fmla="*/ 774 h 153"/>
                <a:gd name="T14" fmla="*/ 173 w 129"/>
                <a:gd name="T15" fmla="*/ 397 h 153"/>
                <a:gd name="T16" fmla="*/ 655 w 129"/>
                <a:gd name="T17" fmla="*/ 397 h 153"/>
                <a:gd name="T18" fmla="*/ 721 w 129"/>
                <a:gd name="T19" fmla="*/ 336 h 153"/>
                <a:gd name="T20" fmla="*/ 549 w 129"/>
                <a:gd name="T21" fmla="*/ 279 h 153"/>
                <a:gd name="T22" fmla="*/ 492 w 129"/>
                <a:gd name="T23" fmla="*/ 336 h 153"/>
                <a:gd name="T24" fmla="*/ 173 w 129"/>
                <a:gd name="T25" fmla="*/ 336 h 153"/>
                <a:gd name="T26" fmla="*/ 374 w 129"/>
                <a:gd name="T27" fmla="*/ 57 h 153"/>
                <a:gd name="T28" fmla="*/ 549 w 129"/>
                <a:gd name="T29" fmla="*/ 279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7" name="Freeform 364"/>
            <p:cNvSpPr>
              <a:spLocks/>
            </p:cNvSpPr>
            <p:nvPr/>
          </p:nvSpPr>
          <p:spPr bwMode="gray">
            <a:xfrm>
              <a:off x="1717" y="1981"/>
              <a:ext cx="245" cy="354"/>
            </a:xfrm>
            <a:custGeom>
              <a:avLst/>
              <a:gdLst>
                <a:gd name="T0" fmla="*/ 250 w 104"/>
                <a:gd name="T1" fmla="*/ 0 h 150"/>
                <a:gd name="T2" fmla="*/ 0 w 104"/>
                <a:gd name="T3" fmla="*/ 40 h 150"/>
                <a:gd name="T4" fmla="*/ 0 w 104"/>
                <a:gd name="T5" fmla="*/ 83 h 150"/>
                <a:gd name="T6" fmla="*/ 61 w 104"/>
                <a:gd name="T7" fmla="*/ 90 h 150"/>
                <a:gd name="T8" fmla="*/ 115 w 104"/>
                <a:gd name="T9" fmla="*/ 168 h 150"/>
                <a:gd name="T10" fmla="*/ 115 w 104"/>
                <a:gd name="T11" fmla="*/ 835 h 150"/>
                <a:gd name="T12" fmla="*/ 271 w 104"/>
                <a:gd name="T13" fmla="*/ 835 h 150"/>
                <a:gd name="T14" fmla="*/ 271 w 104"/>
                <a:gd name="T15" fmla="*/ 300 h 150"/>
                <a:gd name="T16" fmla="*/ 365 w 104"/>
                <a:gd name="T17" fmla="*/ 127 h 150"/>
                <a:gd name="T18" fmla="*/ 466 w 104"/>
                <a:gd name="T19" fmla="*/ 168 h 150"/>
                <a:gd name="T20" fmla="*/ 499 w 104"/>
                <a:gd name="T21" fmla="*/ 172 h 150"/>
                <a:gd name="T22" fmla="*/ 577 w 104"/>
                <a:gd name="T23" fmla="*/ 78 h 150"/>
                <a:gd name="T24" fmla="*/ 488 w 104"/>
                <a:gd name="T25" fmla="*/ 0 h 150"/>
                <a:gd name="T26" fmla="*/ 271 w 104"/>
                <a:gd name="T27" fmla="*/ 135 h 150"/>
                <a:gd name="T28" fmla="*/ 250 w 104"/>
                <a:gd name="T29" fmla="*/ 0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0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8" name="Freeform 365"/>
            <p:cNvSpPr>
              <a:spLocks/>
            </p:cNvSpPr>
            <p:nvPr/>
          </p:nvSpPr>
          <p:spPr bwMode="gray">
            <a:xfrm>
              <a:off x="3536" y="1901"/>
              <a:ext cx="219" cy="442"/>
            </a:xfrm>
            <a:custGeom>
              <a:avLst/>
              <a:gdLst>
                <a:gd name="T0" fmla="*/ 278 w 93"/>
                <a:gd name="T1" fmla="*/ 274 h 187"/>
                <a:gd name="T2" fmla="*/ 278 w 93"/>
                <a:gd name="T3" fmla="*/ 794 h 187"/>
                <a:gd name="T4" fmla="*/ 389 w 93"/>
                <a:gd name="T5" fmla="*/ 962 h 187"/>
                <a:gd name="T6" fmla="*/ 504 w 93"/>
                <a:gd name="T7" fmla="*/ 938 h 187"/>
                <a:gd name="T8" fmla="*/ 516 w 93"/>
                <a:gd name="T9" fmla="*/ 971 h 187"/>
                <a:gd name="T10" fmla="*/ 306 w 93"/>
                <a:gd name="T11" fmla="*/ 1045 h 187"/>
                <a:gd name="T12" fmla="*/ 122 w 93"/>
                <a:gd name="T13" fmla="*/ 856 h 187"/>
                <a:gd name="T14" fmla="*/ 122 w 93"/>
                <a:gd name="T15" fmla="*/ 274 h 187"/>
                <a:gd name="T16" fmla="*/ 0 w 93"/>
                <a:gd name="T17" fmla="*/ 274 h 187"/>
                <a:gd name="T18" fmla="*/ 0 w 93"/>
                <a:gd name="T19" fmla="*/ 213 h 187"/>
                <a:gd name="T20" fmla="*/ 127 w 93"/>
                <a:gd name="T21" fmla="*/ 213 h 187"/>
                <a:gd name="T22" fmla="*/ 228 w 93"/>
                <a:gd name="T23" fmla="*/ 0 h 187"/>
                <a:gd name="T24" fmla="*/ 278 w 93"/>
                <a:gd name="T25" fmla="*/ 0 h 187"/>
                <a:gd name="T26" fmla="*/ 278 w 93"/>
                <a:gd name="T27" fmla="*/ 213 h 187"/>
                <a:gd name="T28" fmla="*/ 487 w 93"/>
                <a:gd name="T29" fmla="*/ 213 h 187"/>
                <a:gd name="T30" fmla="*/ 487 w 93"/>
                <a:gd name="T31" fmla="*/ 274 h 187"/>
                <a:gd name="T32" fmla="*/ 278 w 93"/>
                <a:gd name="T33" fmla="*/ 274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3" h="187">
                  <a:moveTo>
                    <a:pt x="50" y="49"/>
                  </a:moveTo>
                  <a:cubicBezTo>
                    <a:pt x="50" y="142"/>
                    <a:pt x="50" y="142"/>
                    <a:pt x="50" y="142"/>
                  </a:cubicBezTo>
                  <a:cubicBezTo>
                    <a:pt x="50" y="165"/>
                    <a:pt x="59" y="172"/>
                    <a:pt x="70" y="172"/>
                  </a:cubicBezTo>
                  <a:cubicBezTo>
                    <a:pt x="77" y="172"/>
                    <a:pt x="84" y="171"/>
                    <a:pt x="91" y="168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84" y="180"/>
                    <a:pt x="70" y="187"/>
                    <a:pt x="55" y="187"/>
                  </a:cubicBezTo>
                  <a:cubicBezTo>
                    <a:pt x="44" y="187"/>
                    <a:pt x="22" y="184"/>
                    <a:pt x="22" y="15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lnTo>
                    <a:pt x="50" y="49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9" name="Freeform 366"/>
            <p:cNvSpPr>
              <a:spLocks/>
            </p:cNvSpPr>
            <p:nvPr/>
          </p:nvSpPr>
          <p:spPr bwMode="gray">
            <a:xfrm>
              <a:off x="4173" y="1837"/>
              <a:ext cx="425" cy="508"/>
            </a:xfrm>
            <a:custGeom>
              <a:avLst/>
              <a:gdLst>
                <a:gd name="T0" fmla="*/ 975 w 180"/>
                <a:gd name="T1" fmla="*/ 324 h 215"/>
                <a:gd name="T2" fmla="*/ 926 w 180"/>
                <a:gd name="T3" fmla="*/ 324 h 215"/>
                <a:gd name="T4" fmla="*/ 607 w 180"/>
                <a:gd name="T5" fmla="*/ 57 h 215"/>
                <a:gd name="T6" fmla="*/ 189 w 180"/>
                <a:gd name="T7" fmla="*/ 603 h 215"/>
                <a:gd name="T8" fmla="*/ 602 w 180"/>
                <a:gd name="T9" fmla="*/ 1144 h 215"/>
                <a:gd name="T10" fmla="*/ 954 w 180"/>
                <a:gd name="T11" fmla="*/ 844 h 215"/>
                <a:gd name="T12" fmla="*/ 1003 w 180"/>
                <a:gd name="T13" fmla="*/ 844 h 215"/>
                <a:gd name="T14" fmla="*/ 975 w 180"/>
                <a:gd name="T15" fmla="*/ 1122 h 215"/>
                <a:gd name="T16" fmla="*/ 614 w 180"/>
                <a:gd name="T17" fmla="*/ 1200 h 215"/>
                <a:gd name="T18" fmla="*/ 161 w 180"/>
                <a:gd name="T19" fmla="*/ 1061 h 215"/>
                <a:gd name="T20" fmla="*/ 0 w 180"/>
                <a:gd name="T21" fmla="*/ 610 h 215"/>
                <a:gd name="T22" fmla="*/ 156 w 180"/>
                <a:gd name="T23" fmla="*/ 172 h 215"/>
                <a:gd name="T24" fmla="*/ 623 w 180"/>
                <a:gd name="T25" fmla="*/ 0 h 215"/>
                <a:gd name="T26" fmla="*/ 975 w 180"/>
                <a:gd name="T27" fmla="*/ 61 h 215"/>
                <a:gd name="T28" fmla="*/ 975 w 180"/>
                <a:gd name="T29" fmla="*/ 324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0" h="215">
                  <a:moveTo>
                    <a:pt x="175" y="58"/>
                  </a:moveTo>
                  <a:cubicBezTo>
                    <a:pt x="166" y="58"/>
                    <a:pt x="166" y="58"/>
                    <a:pt x="166" y="58"/>
                  </a:cubicBezTo>
                  <a:cubicBezTo>
                    <a:pt x="160" y="23"/>
                    <a:pt x="139" y="10"/>
                    <a:pt x="109" y="10"/>
                  </a:cubicBezTo>
                  <a:cubicBezTo>
                    <a:pt x="53" y="10"/>
                    <a:pt x="34" y="59"/>
                    <a:pt x="34" y="108"/>
                  </a:cubicBezTo>
                  <a:cubicBezTo>
                    <a:pt x="34" y="144"/>
                    <a:pt x="47" y="205"/>
                    <a:pt x="108" y="205"/>
                  </a:cubicBezTo>
                  <a:cubicBezTo>
                    <a:pt x="147" y="205"/>
                    <a:pt x="162" y="182"/>
                    <a:pt x="17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1" y="209"/>
                    <a:pt x="134" y="215"/>
                    <a:pt x="110" y="215"/>
                  </a:cubicBezTo>
                  <a:cubicBezTo>
                    <a:pt x="76" y="215"/>
                    <a:pt x="47" y="208"/>
                    <a:pt x="29" y="190"/>
                  </a:cubicBezTo>
                  <a:cubicBezTo>
                    <a:pt x="11" y="172"/>
                    <a:pt x="0" y="144"/>
                    <a:pt x="0" y="109"/>
                  </a:cubicBezTo>
                  <a:cubicBezTo>
                    <a:pt x="0" y="75"/>
                    <a:pt x="11" y="50"/>
                    <a:pt x="28" y="31"/>
                  </a:cubicBezTo>
                  <a:cubicBezTo>
                    <a:pt x="45" y="11"/>
                    <a:pt x="75" y="0"/>
                    <a:pt x="112" y="0"/>
                  </a:cubicBezTo>
                  <a:cubicBezTo>
                    <a:pt x="139" y="0"/>
                    <a:pt x="161" y="5"/>
                    <a:pt x="175" y="11"/>
                  </a:cubicBezTo>
                  <a:lnTo>
                    <a:pt x="175" y="58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0" name="Freeform 367"/>
            <p:cNvSpPr>
              <a:spLocks/>
            </p:cNvSpPr>
            <p:nvPr/>
          </p:nvSpPr>
          <p:spPr bwMode="gray">
            <a:xfrm>
              <a:off x="4988" y="1981"/>
              <a:ext cx="246" cy="354"/>
            </a:xfrm>
            <a:custGeom>
              <a:avLst/>
              <a:gdLst>
                <a:gd name="T0" fmla="*/ 118 w 104"/>
                <a:gd name="T1" fmla="*/ 168 h 150"/>
                <a:gd name="T2" fmla="*/ 118 w 104"/>
                <a:gd name="T3" fmla="*/ 835 h 150"/>
                <a:gd name="T4" fmla="*/ 274 w 104"/>
                <a:gd name="T5" fmla="*/ 835 h 150"/>
                <a:gd name="T6" fmla="*/ 274 w 104"/>
                <a:gd name="T7" fmla="*/ 300 h 150"/>
                <a:gd name="T8" fmla="*/ 369 w 104"/>
                <a:gd name="T9" fmla="*/ 127 h 150"/>
                <a:gd name="T10" fmla="*/ 471 w 104"/>
                <a:gd name="T11" fmla="*/ 168 h 150"/>
                <a:gd name="T12" fmla="*/ 504 w 104"/>
                <a:gd name="T13" fmla="*/ 172 h 150"/>
                <a:gd name="T14" fmla="*/ 582 w 104"/>
                <a:gd name="T15" fmla="*/ 83 h 150"/>
                <a:gd name="T16" fmla="*/ 492 w 104"/>
                <a:gd name="T17" fmla="*/ 0 h 150"/>
                <a:gd name="T18" fmla="*/ 274 w 104"/>
                <a:gd name="T19" fmla="*/ 135 h 150"/>
                <a:gd name="T20" fmla="*/ 251 w 104"/>
                <a:gd name="T21" fmla="*/ 0 h 150"/>
                <a:gd name="T22" fmla="*/ 0 w 104"/>
                <a:gd name="T23" fmla="*/ 40 h 150"/>
                <a:gd name="T24" fmla="*/ 0 w 104"/>
                <a:gd name="T25" fmla="*/ 83 h 150"/>
                <a:gd name="T26" fmla="*/ 62 w 104"/>
                <a:gd name="T27" fmla="*/ 90 h 150"/>
                <a:gd name="T28" fmla="*/ 118 w 104"/>
                <a:gd name="T29" fmla="*/ 168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21" y="3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5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7"/>
                    <a:pt x="49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1" name="Freeform 368"/>
            <p:cNvSpPr>
              <a:spLocks/>
            </p:cNvSpPr>
            <p:nvPr/>
          </p:nvSpPr>
          <p:spPr bwMode="gray">
            <a:xfrm>
              <a:off x="3762" y="1811"/>
              <a:ext cx="348" cy="524"/>
            </a:xfrm>
            <a:custGeom>
              <a:avLst/>
              <a:gdLst>
                <a:gd name="T0" fmla="*/ 118 w 147"/>
                <a:gd name="T1" fmla="*/ 168 h 222"/>
                <a:gd name="T2" fmla="*/ 118 w 147"/>
                <a:gd name="T3" fmla="*/ 1237 h 222"/>
                <a:gd name="T4" fmla="*/ 275 w 147"/>
                <a:gd name="T5" fmla="*/ 1237 h 222"/>
                <a:gd name="T6" fmla="*/ 275 w 147"/>
                <a:gd name="T7" fmla="*/ 701 h 222"/>
                <a:gd name="T8" fmla="*/ 291 w 147"/>
                <a:gd name="T9" fmla="*/ 614 h 222"/>
                <a:gd name="T10" fmla="*/ 492 w 147"/>
                <a:gd name="T11" fmla="*/ 491 h 222"/>
                <a:gd name="T12" fmla="*/ 668 w 147"/>
                <a:gd name="T13" fmla="*/ 696 h 222"/>
                <a:gd name="T14" fmla="*/ 668 w 147"/>
                <a:gd name="T15" fmla="*/ 1237 h 222"/>
                <a:gd name="T16" fmla="*/ 824 w 147"/>
                <a:gd name="T17" fmla="*/ 1237 h 222"/>
                <a:gd name="T18" fmla="*/ 824 w 147"/>
                <a:gd name="T19" fmla="*/ 663 h 222"/>
                <a:gd name="T20" fmla="*/ 578 w 147"/>
                <a:gd name="T21" fmla="*/ 401 h 222"/>
                <a:gd name="T22" fmla="*/ 275 w 147"/>
                <a:gd name="T23" fmla="*/ 529 h 222"/>
                <a:gd name="T24" fmla="*/ 275 w 147"/>
                <a:gd name="T25" fmla="*/ 12 h 222"/>
                <a:gd name="T26" fmla="*/ 263 w 147"/>
                <a:gd name="T27" fmla="*/ 0 h 222"/>
                <a:gd name="T28" fmla="*/ 0 w 147"/>
                <a:gd name="T29" fmla="*/ 45 h 222"/>
                <a:gd name="T30" fmla="*/ 0 w 147"/>
                <a:gd name="T31" fmla="*/ 83 h 222"/>
                <a:gd name="T32" fmla="*/ 62 w 147"/>
                <a:gd name="T33" fmla="*/ 94 h 222"/>
                <a:gd name="T34" fmla="*/ 118 w 147"/>
                <a:gd name="T35" fmla="*/ 168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7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18"/>
                    <a:pt x="49" y="114"/>
                    <a:pt x="52" y="110"/>
                  </a:cubicBezTo>
                  <a:cubicBezTo>
                    <a:pt x="58" y="98"/>
                    <a:pt x="72" y="88"/>
                    <a:pt x="88" y="88"/>
                  </a:cubicBezTo>
                  <a:cubicBezTo>
                    <a:pt x="108" y="88"/>
                    <a:pt x="119" y="99"/>
                    <a:pt x="119" y="125"/>
                  </a:cubicBezTo>
                  <a:cubicBezTo>
                    <a:pt x="119" y="222"/>
                    <a:pt x="119" y="222"/>
                    <a:pt x="119" y="222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47" y="89"/>
                    <a:pt x="131" y="72"/>
                    <a:pt x="103" y="72"/>
                  </a:cubicBezTo>
                  <a:cubicBezTo>
                    <a:pt x="81" y="72"/>
                    <a:pt x="68" y="82"/>
                    <a:pt x="49" y="9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2" name="Freeform 369"/>
            <p:cNvSpPr>
              <a:spLocks/>
            </p:cNvSpPr>
            <p:nvPr/>
          </p:nvSpPr>
          <p:spPr bwMode="gray">
            <a:xfrm>
              <a:off x="3349" y="1811"/>
              <a:ext cx="116" cy="524"/>
            </a:xfrm>
            <a:custGeom>
              <a:avLst/>
              <a:gdLst>
                <a:gd name="T0" fmla="*/ 118 w 49"/>
                <a:gd name="T1" fmla="*/ 168 h 222"/>
                <a:gd name="T2" fmla="*/ 118 w 49"/>
                <a:gd name="T3" fmla="*/ 1237 h 222"/>
                <a:gd name="T4" fmla="*/ 275 w 49"/>
                <a:gd name="T5" fmla="*/ 1237 h 222"/>
                <a:gd name="T6" fmla="*/ 275 w 49"/>
                <a:gd name="T7" fmla="*/ 12 h 222"/>
                <a:gd name="T8" fmla="*/ 263 w 49"/>
                <a:gd name="T9" fmla="*/ 0 h 222"/>
                <a:gd name="T10" fmla="*/ 0 w 49"/>
                <a:gd name="T11" fmla="*/ 45 h 222"/>
                <a:gd name="T12" fmla="*/ 0 w 49"/>
                <a:gd name="T13" fmla="*/ 83 h 222"/>
                <a:gd name="T14" fmla="*/ 66 w 49"/>
                <a:gd name="T15" fmla="*/ 90 h 222"/>
                <a:gd name="T16" fmla="*/ 118 w 49"/>
                <a:gd name="T17" fmla="*/ 168 h 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7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3" name="Freeform 370"/>
            <p:cNvSpPr>
              <a:spLocks/>
            </p:cNvSpPr>
            <p:nvPr/>
          </p:nvSpPr>
          <p:spPr bwMode="gray">
            <a:xfrm>
              <a:off x="2137" y="1846"/>
              <a:ext cx="449" cy="489"/>
            </a:xfrm>
            <a:custGeom>
              <a:avLst/>
              <a:gdLst>
                <a:gd name="T0" fmla="*/ 1061 w 190"/>
                <a:gd name="T1" fmla="*/ 0 h 207"/>
                <a:gd name="T2" fmla="*/ 749 w 190"/>
                <a:gd name="T3" fmla="*/ 0 h 207"/>
                <a:gd name="T4" fmla="*/ 749 w 190"/>
                <a:gd name="T5" fmla="*/ 50 h 207"/>
                <a:gd name="T6" fmla="*/ 898 w 190"/>
                <a:gd name="T7" fmla="*/ 156 h 207"/>
                <a:gd name="T8" fmla="*/ 898 w 190"/>
                <a:gd name="T9" fmla="*/ 524 h 207"/>
                <a:gd name="T10" fmla="*/ 312 w 190"/>
                <a:gd name="T11" fmla="*/ 524 h 207"/>
                <a:gd name="T12" fmla="*/ 312 w 190"/>
                <a:gd name="T13" fmla="*/ 0 h 207"/>
                <a:gd name="T14" fmla="*/ 0 w 190"/>
                <a:gd name="T15" fmla="*/ 0 h 207"/>
                <a:gd name="T16" fmla="*/ 0 w 190"/>
                <a:gd name="T17" fmla="*/ 50 h 207"/>
                <a:gd name="T18" fmla="*/ 151 w 190"/>
                <a:gd name="T19" fmla="*/ 156 h 207"/>
                <a:gd name="T20" fmla="*/ 151 w 190"/>
                <a:gd name="T21" fmla="*/ 1155 h 207"/>
                <a:gd name="T22" fmla="*/ 312 w 190"/>
                <a:gd name="T23" fmla="*/ 1155 h 207"/>
                <a:gd name="T24" fmla="*/ 312 w 190"/>
                <a:gd name="T25" fmla="*/ 586 h 207"/>
                <a:gd name="T26" fmla="*/ 898 w 190"/>
                <a:gd name="T27" fmla="*/ 586 h 207"/>
                <a:gd name="T28" fmla="*/ 898 w 190"/>
                <a:gd name="T29" fmla="*/ 1155 h 207"/>
                <a:gd name="T30" fmla="*/ 1061 w 190"/>
                <a:gd name="T31" fmla="*/ 1155 h 207"/>
                <a:gd name="T32" fmla="*/ 1061 w 190"/>
                <a:gd name="T33" fmla="*/ 0 h 2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0" h="207">
                  <a:moveTo>
                    <a:pt x="1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60" y="11"/>
                    <a:pt x="161" y="11"/>
                    <a:pt x="161" y="28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56" y="207"/>
                    <a:pt x="56" y="207"/>
                    <a:pt x="56" y="207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207"/>
                    <a:pt x="161" y="207"/>
                    <a:pt x="161" y="207"/>
                  </a:cubicBezTo>
                  <a:cubicBezTo>
                    <a:pt x="190" y="207"/>
                    <a:pt x="190" y="207"/>
                    <a:pt x="190" y="20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4" name="Freeform 371"/>
            <p:cNvSpPr>
              <a:spLocks noEditPoints="1"/>
            </p:cNvSpPr>
            <p:nvPr/>
          </p:nvSpPr>
          <p:spPr bwMode="gray">
            <a:xfrm>
              <a:off x="2671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1 w 129"/>
                <a:gd name="T7" fmla="*/ 643 h 154"/>
                <a:gd name="T8" fmla="*/ 688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1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73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87 w 129"/>
                <a:gd name="T27" fmla="*/ 336 h 154"/>
                <a:gd name="T28" fmla="*/ 173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5" name="Freeform 372"/>
            <p:cNvSpPr>
              <a:spLocks noEditPoints="1"/>
            </p:cNvSpPr>
            <p:nvPr/>
          </p:nvSpPr>
          <p:spPr bwMode="gray">
            <a:xfrm>
              <a:off x="5236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8 w 129"/>
                <a:gd name="T7" fmla="*/ 643 h 154"/>
                <a:gd name="T8" fmla="*/ 693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5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80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92 w 129"/>
                <a:gd name="T27" fmla="*/ 336 h 154"/>
                <a:gd name="T28" fmla="*/ 180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15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3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6" name="Freeform 373"/>
            <p:cNvSpPr>
              <a:spLocks noEditPoints="1"/>
            </p:cNvSpPr>
            <p:nvPr/>
          </p:nvSpPr>
          <p:spPr bwMode="gray">
            <a:xfrm>
              <a:off x="3016" y="1981"/>
              <a:ext cx="321" cy="362"/>
            </a:xfrm>
            <a:custGeom>
              <a:avLst/>
              <a:gdLst>
                <a:gd name="T0" fmla="*/ 640 w 136"/>
                <a:gd name="T1" fmla="*/ 689 h 153"/>
                <a:gd name="T2" fmla="*/ 692 w 136"/>
                <a:gd name="T3" fmla="*/ 767 h 153"/>
                <a:gd name="T4" fmla="*/ 758 w 136"/>
                <a:gd name="T5" fmla="*/ 774 h 153"/>
                <a:gd name="T6" fmla="*/ 758 w 136"/>
                <a:gd name="T7" fmla="*/ 816 h 153"/>
                <a:gd name="T8" fmla="*/ 500 w 136"/>
                <a:gd name="T9" fmla="*/ 856 h 153"/>
                <a:gd name="T10" fmla="*/ 491 w 136"/>
                <a:gd name="T11" fmla="*/ 755 h 153"/>
                <a:gd name="T12" fmla="*/ 238 w 136"/>
                <a:gd name="T13" fmla="*/ 856 h 153"/>
                <a:gd name="T14" fmla="*/ 0 w 136"/>
                <a:gd name="T15" fmla="*/ 622 h 153"/>
                <a:gd name="T16" fmla="*/ 156 w 136"/>
                <a:gd name="T17" fmla="*/ 419 h 153"/>
                <a:gd name="T18" fmla="*/ 491 w 136"/>
                <a:gd name="T19" fmla="*/ 296 h 153"/>
                <a:gd name="T20" fmla="*/ 491 w 136"/>
                <a:gd name="T21" fmla="*/ 225 h 153"/>
                <a:gd name="T22" fmla="*/ 352 w 136"/>
                <a:gd name="T23" fmla="*/ 57 h 153"/>
                <a:gd name="T24" fmla="*/ 179 w 136"/>
                <a:gd name="T25" fmla="*/ 225 h 153"/>
                <a:gd name="T26" fmla="*/ 123 w 136"/>
                <a:gd name="T27" fmla="*/ 270 h 153"/>
                <a:gd name="T28" fmla="*/ 28 w 136"/>
                <a:gd name="T29" fmla="*/ 189 h 153"/>
                <a:gd name="T30" fmla="*/ 368 w 136"/>
                <a:gd name="T31" fmla="*/ 0 h 153"/>
                <a:gd name="T32" fmla="*/ 640 w 136"/>
                <a:gd name="T33" fmla="*/ 225 h 153"/>
                <a:gd name="T34" fmla="*/ 640 w 136"/>
                <a:gd name="T35" fmla="*/ 689 h 153"/>
                <a:gd name="T36" fmla="*/ 491 w 136"/>
                <a:gd name="T37" fmla="*/ 599 h 153"/>
                <a:gd name="T38" fmla="*/ 323 w 136"/>
                <a:gd name="T39" fmla="*/ 774 h 153"/>
                <a:gd name="T40" fmla="*/ 168 w 136"/>
                <a:gd name="T41" fmla="*/ 599 h 153"/>
                <a:gd name="T42" fmla="*/ 300 w 136"/>
                <a:gd name="T43" fmla="*/ 442 h 153"/>
                <a:gd name="T44" fmla="*/ 491 w 136"/>
                <a:gd name="T45" fmla="*/ 364 h 153"/>
                <a:gd name="T46" fmla="*/ 491 w 136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6" h="153">
                  <a:moveTo>
                    <a:pt x="115" y="123"/>
                  </a:moveTo>
                  <a:cubicBezTo>
                    <a:pt x="115" y="134"/>
                    <a:pt x="117" y="136"/>
                    <a:pt x="124" y="13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8" y="142"/>
                    <a:pt x="62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3" y="10"/>
                  </a:cubicBezTo>
                  <a:cubicBezTo>
                    <a:pt x="51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7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8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4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7" name="Freeform 374"/>
            <p:cNvSpPr>
              <a:spLocks noEditPoints="1"/>
            </p:cNvSpPr>
            <p:nvPr/>
          </p:nvSpPr>
          <p:spPr bwMode="gray">
            <a:xfrm>
              <a:off x="4648" y="1981"/>
              <a:ext cx="319" cy="362"/>
            </a:xfrm>
            <a:custGeom>
              <a:avLst/>
              <a:gdLst>
                <a:gd name="T0" fmla="*/ 643 w 135"/>
                <a:gd name="T1" fmla="*/ 689 h 153"/>
                <a:gd name="T2" fmla="*/ 692 w 135"/>
                <a:gd name="T3" fmla="*/ 767 h 153"/>
                <a:gd name="T4" fmla="*/ 754 w 135"/>
                <a:gd name="T5" fmla="*/ 774 h 153"/>
                <a:gd name="T6" fmla="*/ 754 w 135"/>
                <a:gd name="T7" fmla="*/ 816 h 153"/>
                <a:gd name="T8" fmla="*/ 503 w 135"/>
                <a:gd name="T9" fmla="*/ 856 h 153"/>
                <a:gd name="T10" fmla="*/ 487 w 135"/>
                <a:gd name="T11" fmla="*/ 755 h 153"/>
                <a:gd name="T12" fmla="*/ 241 w 135"/>
                <a:gd name="T13" fmla="*/ 856 h 153"/>
                <a:gd name="T14" fmla="*/ 0 w 135"/>
                <a:gd name="T15" fmla="*/ 622 h 153"/>
                <a:gd name="T16" fmla="*/ 156 w 135"/>
                <a:gd name="T17" fmla="*/ 419 h 153"/>
                <a:gd name="T18" fmla="*/ 491 w 135"/>
                <a:gd name="T19" fmla="*/ 296 h 153"/>
                <a:gd name="T20" fmla="*/ 491 w 135"/>
                <a:gd name="T21" fmla="*/ 225 h 153"/>
                <a:gd name="T22" fmla="*/ 347 w 135"/>
                <a:gd name="T23" fmla="*/ 57 h 153"/>
                <a:gd name="T24" fmla="*/ 180 w 135"/>
                <a:gd name="T25" fmla="*/ 225 h 153"/>
                <a:gd name="T26" fmla="*/ 123 w 135"/>
                <a:gd name="T27" fmla="*/ 270 h 153"/>
                <a:gd name="T28" fmla="*/ 28 w 135"/>
                <a:gd name="T29" fmla="*/ 189 h 153"/>
                <a:gd name="T30" fmla="*/ 369 w 135"/>
                <a:gd name="T31" fmla="*/ 0 h 153"/>
                <a:gd name="T32" fmla="*/ 643 w 135"/>
                <a:gd name="T33" fmla="*/ 225 h 153"/>
                <a:gd name="T34" fmla="*/ 643 w 135"/>
                <a:gd name="T35" fmla="*/ 689 h 153"/>
                <a:gd name="T36" fmla="*/ 491 w 135"/>
                <a:gd name="T37" fmla="*/ 599 h 153"/>
                <a:gd name="T38" fmla="*/ 319 w 135"/>
                <a:gd name="T39" fmla="*/ 774 h 153"/>
                <a:gd name="T40" fmla="*/ 168 w 135"/>
                <a:gd name="T41" fmla="*/ 599 h 153"/>
                <a:gd name="T42" fmla="*/ 295 w 135"/>
                <a:gd name="T43" fmla="*/ 442 h 153"/>
                <a:gd name="T44" fmla="*/ 491 w 135"/>
                <a:gd name="T45" fmla="*/ 364 h 153"/>
                <a:gd name="T46" fmla="*/ 491 w 135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115" y="123"/>
                  </a:moveTo>
                  <a:cubicBezTo>
                    <a:pt x="115" y="134"/>
                    <a:pt x="116" y="136"/>
                    <a:pt x="124" y="137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8" y="142"/>
                    <a:pt x="61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2" y="10"/>
                  </a:cubicBezTo>
                  <a:cubicBezTo>
                    <a:pt x="50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6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7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04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ts val="6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71463" indent="-269875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2pPr>
      <a:lvl3pPr marL="542925" indent="-269875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3pPr>
      <a:lvl4pPr marL="809625" indent="-265113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4pPr>
      <a:lvl5pPr marL="1081088" indent="-269875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5pPr>
      <a:lvl6pPr marL="15382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6pPr>
      <a:lvl7pPr marL="19954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7pPr>
      <a:lvl8pPr marL="24526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8pPr>
      <a:lvl9pPr marL="29098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66725" y="349250"/>
            <a:ext cx="70580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6725" y="1628775"/>
            <a:ext cx="8208963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 in Arial 18pt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grpSp>
        <p:nvGrpSpPr>
          <p:cNvPr id="1028" name="Group 258"/>
          <p:cNvGrpSpPr>
            <a:grpSpLocks/>
          </p:cNvGrpSpPr>
          <p:nvPr/>
        </p:nvGrpSpPr>
        <p:grpSpPr bwMode="auto">
          <a:xfrm>
            <a:off x="-3175" y="1463675"/>
            <a:ext cx="9147175" cy="5394325"/>
            <a:chOff x="-2" y="922"/>
            <a:chExt cx="5762" cy="3398"/>
          </a:xfrm>
        </p:grpSpPr>
        <p:sp>
          <p:nvSpPr>
            <p:cNvPr id="1048" name="Rectangle 16"/>
            <p:cNvSpPr>
              <a:spLocks noChangeArrowheads="1"/>
            </p:cNvSpPr>
            <p:nvPr/>
          </p:nvSpPr>
          <p:spPr bwMode="gray">
            <a:xfrm>
              <a:off x="5680" y="922"/>
              <a:ext cx="80" cy="2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049" name="Freeform 15"/>
            <p:cNvSpPr>
              <a:spLocks/>
            </p:cNvSpPr>
            <p:nvPr/>
          </p:nvSpPr>
          <p:spPr bwMode="gray">
            <a:xfrm>
              <a:off x="-2" y="3792"/>
              <a:ext cx="5762" cy="528"/>
            </a:xfrm>
            <a:custGeom>
              <a:avLst/>
              <a:gdLst>
                <a:gd name="T0" fmla="*/ 5762 w 5762"/>
                <a:gd name="T1" fmla="*/ 528 h 528"/>
                <a:gd name="T2" fmla="*/ 5762 w 5762"/>
                <a:gd name="T3" fmla="*/ 0 h 528"/>
                <a:gd name="T4" fmla="*/ 5678 w 5762"/>
                <a:gd name="T5" fmla="*/ 0 h 528"/>
                <a:gd name="T6" fmla="*/ 5678 w 5762"/>
                <a:gd name="T7" fmla="*/ 251 h 528"/>
                <a:gd name="T8" fmla="*/ 2 w 5762"/>
                <a:gd name="T9" fmla="*/ 251 h 528"/>
                <a:gd name="T10" fmla="*/ 0 w 5762"/>
                <a:gd name="T11" fmla="*/ 528 h 528"/>
                <a:gd name="T12" fmla="*/ 5762 w 5762"/>
                <a:gd name="T13" fmla="*/ 528 h 5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62" h="528">
                  <a:moveTo>
                    <a:pt x="5762" y="528"/>
                  </a:moveTo>
                  <a:lnTo>
                    <a:pt x="5762" y="0"/>
                  </a:lnTo>
                  <a:lnTo>
                    <a:pt x="5678" y="0"/>
                  </a:lnTo>
                  <a:lnTo>
                    <a:pt x="5678" y="251"/>
                  </a:lnTo>
                  <a:lnTo>
                    <a:pt x="2" y="251"/>
                  </a:lnTo>
                  <a:lnTo>
                    <a:pt x="0" y="528"/>
                  </a:lnTo>
                  <a:lnTo>
                    <a:pt x="5762" y="528"/>
                  </a:lnTo>
                  <a:close/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50" name="Freeform 10"/>
            <p:cNvSpPr>
              <a:spLocks/>
            </p:cNvSpPr>
            <p:nvPr/>
          </p:nvSpPr>
          <p:spPr bwMode="gray">
            <a:xfrm>
              <a:off x="-2" y="922"/>
              <a:ext cx="5762" cy="2442"/>
            </a:xfrm>
            <a:custGeom>
              <a:avLst/>
              <a:gdLst>
                <a:gd name="T0" fmla="*/ 4813 w 6803"/>
                <a:gd name="T1" fmla="*/ 1692 h 2884"/>
                <a:gd name="T2" fmla="*/ 4813 w 6803"/>
                <a:gd name="T3" fmla="*/ 0 h 2884"/>
                <a:gd name="T4" fmla="*/ 0 w 6803"/>
                <a:gd name="T5" fmla="*/ 0 h 2884"/>
                <a:gd name="T6" fmla="*/ 0 w 6803"/>
                <a:gd name="T7" fmla="*/ 5 h 2884"/>
                <a:gd name="T8" fmla="*/ 4807 w 6803"/>
                <a:gd name="T9" fmla="*/ 5 h 2884"/>
                <a:gd name="T10" fmla="*/ 4807 w 6803"/>
                <a:gd name="T11" fmla="*/ 2068 h 2884"/>
                <a:gd name="T12" fmla="*/ 4880 w 6803"/>
                <a:gd name="T13" fmla="*/ 2068 h 2884"/>
                <a:gd name="T14" fmla="*/ 4880 w 6803"/>
                <a:gd name="T15" fmla="*/ 1692 h 2884"/>
                <a:gd name="T16" fmla="*/ 4813 w 6803"/>
                <a:gd name="T17" fmla="*/ 1692 h 2884"/>
                <a:gd name="T18" fmla="*/ 4813 w 6803"/>
                <a:gd name="T19" fmla="*/ 1692 h 28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51" name="Freeform 11"/>
            <p:cNvSpPr>
              <a:spLocks/>
            </p:cNvSpPr>
            <p:nvPr/>
          </p:nvSpPr>
          <p:spPr bwMode="gray">
            <a:xfrm>
              <a:off x="-2" y="3358"/>
              <a:ext cx="5762" cy="688"/>
            </a:xfrm>
            <a:custGeom>
              <a:avLst/>
              <a:gdLst>
                <a:gd name="T0" fmla="*/ 4880 w 6803"/>
                <a:gd name="T1" fmla="*/ 0 h 812"/>
                <a:gd name="T2" fmla="*/ 4807 w 6803"/>
                <a:gd name="T3" fmla="*/ 0 h 812"/>
                <a:gd name="T4" fmla="*/ 4807 w 6803"/>
                <a:gd name="T5" fmla="*/ 578 h 812"/>
                <a:gd name="T6" fmla="*/ 0 w 6803"/>
                <a:gd name="T7" fmla="*/ 578 h 812"/>
                <a:gd name="T8" fmla="*/ 0 w 6803"/>
                <a:gd name="T9" fmla="*/ 583 h 812"/>
                <a:gd name="T10" fmla="*/ 4813 w 6803"/>
                <a:gd name="T11" fmla="*/ 583 h 812"/>
                <a:gd name="T12" fmla="*/ 4813 w 6803"/>
                <a:gd name="T13" fmla="*/ 375 h 812"/>
                <a:gd name="T14" fmla="*/ 4880 w 6803"/>
                <a:gd name="T15" fmla="*/ 375 h 812"/>
                <a:gd name="T16" fmla="*/ 4880 w 6803"/>
                <a:gd name="T17" fmla="*/ 0 h 812"/>
                <a:gd name="T18" fmla="*/ 4880 w 6803"/>
                <a:gd name="T19" fmla="*/ 0 h 8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</p:grpSp>
      <p:pic>
        <p:nvPicPr>
          <p:cNvPr id="1029" name="Picture 2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27950" y="250825"/>
            <a:ext cx="9493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66725" y="6423025"/>
            <a:ext cx="63912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676767"/>
                </a:solidFill>
              </a:rPr>
              <a:t>Page </a:t>
            </a:r>
            <a:fld id="{8C4CBF57-505E-4700-A2A0-D21C0361679B}" type="slidenum">
              <a:rPr lang="en-US" smtClean="0">
                <a:solidFill>
                  <a:srgbClr val="6767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en-US" dirty="0" smtClean="0">
                <a:solidFill>
                  <a:srgbClr val="676767"/>
                </a:solidFill>
              </a:rPr>
              <a:t> • </a:t>
            </a:r>
            <a:r>
              <a:rPr lang="en-GB" dirty="0" smtClean="0">
                <a:solidFill>
                  <a:srgbClr val="676767"/>
                </a:solidFill>
              </a:rPr>
              <a:t>DOC41 </a:t>
            </a:r>
            <a:r>
              <a:rPr lang="en-US" dirty="0" smtClean="0">
                <a:solidFill>
                  <a:srgbClr val="676767"/>
                </a:solidFill>
              </a:rPr>
              <a:t>Program • October 2012</a:t>
            </a:r>
            <a:endParaRPr lang="en-GB" dirty="0">
              <a:solidFill>
                <a:srgbClr val="676767"/>
              </a:solidFill>
            </a:endParaRPr>
          </a:p>
        </p:txBody>
      </p:sp>
      <p:grpSp>
        <p:nvGrpSpPr>
          <p:cNvPr id="1031" name="Group 358"/>
          <p:cNvGrpSpPr>
            <a:grpSpLocks noChangeAspect="1"/>
          </p:cNvGrpSpPr>
          <p:nvPr/>
        </p:nvGrpSpPr>
        <p:grpSpPr bwMode="auto">
          <a:xfrm>
            <a:off x="7613650" y="6570663"/>
            <a:ext cx="1063625" cy="139700"/>
            <a:chOff x="219" y="1813"/>
            <a:chExt cx="5322" cy="695"/>
          </a:xfrm>
        </p:grpSpPr>
        <p:sp>
          <p:nvSpPr>
            <p:cNvPr id="1032" name="AutoShape 359"/>
            <p:cNvSpPr>
              <a:spLocks noChangeAspect="1" noChangeArrowheads="1" noTextEdit="1"/>
            </p:cNvSpPr>
            <p:nvPr/>
          </p:nvSpPr>
          <p:spPr bwMode="gray">
            <a:xfrm>
              <a:off x="219" y="1813"/>
              <a:ext cx="5322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3" name="Freeform 360"/>
            <p:cNvSpPr>
              <a:spLocks noEditPoints="1"/>
            </p:cNvSpPr>
            <p:nvPr/>
          </p:nvSpPr>
          <p:spPr bwMode="gray">
            <a:xfrm>
              <a:off x="219" y="1846"/>
              <a:ext cx="395" cy="489"/>
            </a:xfrm>
            <a:custGeom>
              <a:avLst/>
              <a:gdLst>
                <a:gd name="T0" fmla="*/ 520 w 167"/>
                <a:gd name="T1" fmla="*/ 1155 h 207"/>
                <a:gd name="T2" fmla="*/ 934 w 167"/>
                <a:gd name="T3" fmla="*/ 832 h 207"/>
                <a:gd name="T4" fmla="*/ 632 w 167"/>
                <a:gd name="T5" fmla="*/ 524 h 207"/>
                <a:gd name="T6" fmla="*/ 632 w 167"/>
                <a:gd name="T7" fmla="*/ 524 h 207"/>
                <a:gd name="T8" fmla="*/ 885 w 167"/>
                <a:gd name="T9" fmla="*/ 267 h 207"/>
                <a:gd name="T10" fmla="*/ 778 w 167"/>
                <a:gd name="T11" fmla="*/ 61 h 207"/>
                <a:gd name="T12" fmla="*/ 480 w 167"/>
                <a:gd name="T13" fmla="*/ 0 h 207"/>
                <a:gd name="T14" fmla="*/ 0 w 167"/>
                <a:gd name="T15" fmla="*/ 0 h 207"/>
                <a:gd name="T16" fmla="*/ 0 w 167"/>
                <a:gd name="T17" fmla="*/ 50 h 207"/>
                <a:gd name="T18" fmla="*/ 151 w 167"/>
                <a:gd name="T19" fmla="*/ 156 h 207"/>
                <a:gd name="T20" fmla="*/ 151 w 167"/>
                <a:gd name="T21" fmla="*/ 999 h 207"/>
                <a:gd name="T22" fmla="*/ 0 w 167"/>
                <a:gd name="T23" fmla="*/ 1106 h 207"/>
                <a:gd name="T24" fmla="*/ 0 w 167"/>
                <a:gd name="T25" fmla="*/ 1155 h 207"/>
                <a:gd name="T26" fmla="*/ 520 w 167"/>
                <a:gd name="T27" fmla="*/ 1155 h 207"/>
                <a:gd name="T28" fmla="*/ 319 w 167"/>
                <a:gd name="T29" fmla="*/ 565 h 207"/>
                <a:gd name="T30" fmla="*/ 435 w 167"/>
                <a:gd name="T31" fmla="*/ 565 h 207"/>
                <a:gd name="T32" fmla="*/ 755 w 167"/>
                <a:gd name="T33" fmla="*/ 843 h 207"/>
                <a:gd name="T34" fmla="*/ 475 w 167"/>
                <a:gd name="T35" fmla="*/ 1094 h 207"/>
                <a:gd name="T36" fmla="*/ 319 w 167"/>
                <a:gd name="T37" fmla="*/ 966 h 207"/>
                <a:gd name="T38" fmla="*/ 319 w 167"/>
                <a:gd name="T39" fmla="*/ 565 h 207"/>
                <a:gd name="T40" fmla="*/ 319 w 167"/>
                <a:gd name="T41" fmla="*/ 144 h 207"/>
                <a:gd name="T42" fmla="*/ 454 w 167"/>
                <a:gd name="T43" fmla="*/ 61 h 207"/>
                <a:gd name="T44" fmla="*/ 705 w 167"/>
                <a:gd name="T45" fmla="*/ 274 h 207"/>
                <a:gd name="T46" fmla="*/ 430 w 167"/>
                <a:gd name="T47" fmla="*/ 503 h 207"/>
                <a:gd name="T48" fmla="*/ 319 w 167"/>
                <a:gd name="T49" fmla="*/ 503 h 207"/>
                <a:gd name="T50" fmla="*/ 319 w 167"/>
                <a:gd name="T51" fmla="*/ 144 h 2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4" name="Freeform 361"/>
            <p:cNvSpPr>
              <a:spLocks noEditPoints="1"/>
            </p:cNvSpPr>
            <p:nvPr/>
          </p:nvSpPr>
          <p:spPr bwMode="gray">
            <a:xfrm>
              <a:off x="675" y="1981"/>
              <a:ext cx="319" cy="362"/>
            </a:xfrm>
            <a:custGeom>
              <a:avLst/>
              <a:gdLst>
                <a:gd name="T0" fmla="*/ 491 w 135"/>
                <a:gd name="T1" fmla="*/ 599 h 153"/>
                <a:gd name="T2" fmla="*/ 319 w 135"/>
                <a:gd name="T3" fmla="*/ 767 h 153"/>
                <a:gd name="T4" fmla="*/ 168 w 135"/>
                <a:gd name="T5" fmla="*/ 599 h 153"/>
                <a:gd name="T6" fmla="*/ 295 w 135"/>
                <a:gd name="T7" fmla="*/ 442 h 153"/>
                <a:gd name="T8" fmla="*/ 491 w 135"/>
                <a:gd name="T9" fmla="*/ 364 h 153"/>
                <a:gd name="T10" fmla="*/ 491 w 135"/>
                <a:gd name="T11" fmla="*/ 599 h 153"/>
                <a:gd name="T12" fmla="*/ 636 w 135"/>
                <a:gd name="T13" fmla="*/ 225 h 153"/>
                <a:gd name="T14" fmla="*/ 364 w 135"/>
                <a:gd name="T15" fmla="*/ 0 h 153"/>
                <a:gd name="T16" fmla="*/ 28 w 135"/>
                <a:gd name="T17" fmla="*/ 189 h 153"/>
                <a:gd name="T18" fmla="*/ 123 w 135"/>
                <a:gd name="T19" fmla="*/ 270 h 153"/>
                <a:gd name="T20" fmla="*/ 172 w 135"/>
                <a:gd name="T21" fmla="*/ 225 h 153"/>
                <a:gd name="T22" fmla="*/ 347 w 135"/>
                <a:gd name="T23" fmla="*/ 57 h 153"/>
                <a:gd name="T24" fmla="*/ 491 w 135"/>
                <a:gd name="T25" fmla="*/ 225 h 153"/>
                <a:gd name="T26" fmla="*/ 491 w 135"/>
                <a:gd name="T27" fmla="*/ 296 h 153"/>
                <a:gd name="T28" fmla="*/ 156 w 135"/>
                <a:gd name="T29" fmla="*/ 419 h 153"/>
                <a:gd name="T30" fmla="*/ 0 w 135"/>
                <a:gd name="T31" fmla="*/ 622 h 153"/>
                <a:gd name="T32" fmla="*/ 241 w 135"/>
                <a:gd name="T33" fmla="*/ 856 h 153"/>
                <a:gd name="T34" fmla="*/ 487 w 135"/>
                <a:gd name="T35" fmla="*/ 755 h 153"/>
                <a:gd name="T36" fmla="*/ 503 w 135"/>
                <a:gd name="T37" fmla="*/ 856 h 153"/>
                <a:gd name="T38" fmla="*/ 754 w 135"/>
                <a:gd name="T39" fmla="*/ 816 h 153"/>
                <a:gd name="T40" fmla="*/ 754 w 135"/>
                <a:gd name="T41" fmla="*/ 774 h 153"/>
                <a:gd name="T42" fmla="*/ 688 w 135"/>
                <a:gd name="T43" fmla="*/ 767 h 153"/>
                <a:gd name="T44" fmla="*/ 636 w 135"/>
                <a:gd name="T45" fmla="*/ 677 h 153"/>
                <a:gd name="T46" fmla="*/ 636 w 135"/>
                <a:gd name="T47" fmla="*/ 225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5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1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5" name="Freeform 362"/>
            <p:cNvSpPr>
              <a:spLocks/>
            </p:cNvSpPr>
            <p:nvPr/>
          </p:nvSpPr>
          <p:spPr bwMode="gray">
            <a:xfrm>
              <a:off x="987" y="1988"/>
              <a:ext cx="375" cy="518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50 h 219"/>
                <a:gd name="T4" fmla="*/ 127 w 159"/>
                <a:gd name="T5" fmla="*/ 140 h 219"/>
                <a:gd name="T6" fmla="*/ 389 w 159"/>
                <a:gd name="T7" fmla="*/ 807 h 219"/>
                <a:gd name="T8" fmla="*/ 401 w 159"/>
                <a:gd name="T9" fmla="*/ 889 h 219"/>
                <a:gd name="T10" fmla="*/ 361 w 159"/>
                <a:gd name="T11" fmla="*/ 1029 h 219"/>
                <a:gd name="T12" fmla="*/ 290 w 159"/>
                <a:gd name="T13" fmla="*/ 1102 h 219"/>
                <a:gd name="T14" fmla="*/ 229 w 159"/>
                <a:gd name="T15" fmla="*/ 1069 h 219"/>
                <a:gd name="T16" fmla="*/ 177 w 159"/>
                <a:gd name="T17" fmla="*/ 1045 h 219"/>
                <a:gd name="T18" fmla="*/ 106 w 159"/>
                <a:gd name="T19" fmla="*/ 1135 h 219"/>
                <a:gd name="T20" fmla="*/ 217 w 159"/>
                <a:gd name="T21" fmla="*/ 1225 h 219"/>
                <a:gd name="T22" fmla="*/ 455 w 159"/>
                <a:gd name="T23" fmla="*/ 956 h 219"/>
                <a:gd name="T24" fmla="*/ 762 w 159"/>
                <a:gd name="T25" fmla="*/ 135 h 219"/>
                <a:gd name="T26" fmla="*/ 884 w 159"/>
                <a:gd name="T27" fmla="*/ 50 h 219"/>
                <a:gd name="T28" fmla="*/ 884 w 159"/>
                <a:gd name="T29" fmla="*/ 0 h 219"/>
                <a:gd name="T30" fmla="*/ 568 w 159"/>
                <a:gd name="T31" fmla="*/ 0 h 219"/>
                <a:gd name="T32" fmla="*/ 568 w 159"/>
                <a:gd name="T33" fmla="*/ 50 h 219"/>
                <a:gd name="T34" fmla="*/ 651 w 159"/>
                <a:gd name="T35" fmla="*/ 61 h 219"/>
                <a:gd name="T36" fmla="*/ 672 w 159"/>
                <a:gd name="T37" fmla="*/ 118 h 219"/>
                <a:gd name="T38" fmla="*/ 491 w 159"/>
                <a:gd name="T39" fmla="*/ 665 h 219"/>
                <a:gd name="T40" fmla="*/ 491 w 159"/>
                <a:gd name="T41" fmla="*/ 665 h 219"/>
                <a:gd name="T42" fmla="*/ 283 w 159"/>
                <a:gd name="T43" fmla="*/ 111 h 219"/>
                <a:gd name="T44" fmla="*/ 311 w 159"/>
                <a:gd name="T45" fmla="*/ 57 h 219"/>
                <a:gd name="T46" fmla="*/ 377 w 159"/>
                <a:gd name="T47" fmla="*/ 50 h 219"/>
                <a:gd name="T48" fmla="*/ 377 w 159"/>
                <a:gd name="T49" fmla="*/ 0 h 219"/>
                <a:gd name="T50" fmla="*/ 0 w 159"/>
                <a:gd name="T51" fmla="*/ 0 h 2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4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6" name="Freeform 363"/>
            <p:cNvSpPr>
              <a:spLocks noEditPoints="1"/>
            </p:cNvSpPr>
            <p:nvPr/>
          </p:nvSpPr>
          <p:spPr bwMode="gray">
            <a:xfrm>
              <a:off x="1367" y="1981"/>
              <a:ext cx="305" cy="362"/>
            </a:xfrm>
            <a:custGeom>
              <a:avLst/>
              <a:gdLst>
                <a:gd name="T0" fmla="*/ 721 w 129"/>
                <a:gd name="T1" fmla="*/ 336 h 153"/>
                <a:gd name="T2" fmla="*/ 381 w 129"/>
                <a:gd name="T3" fmla="*/ 0 h 153"/>
                <a:gd name="T4" fmla="*/ 0 w 129"/>
                <a:gd name="T5" fmla="*/ 438 h 153"/>
                <a:gd name="T6" fmla="*/ 385 w 129"/>
                <a:gd name="T7" fmla="*/ 856 h 153"/>
                <a:gd name="T8" fmla="*/ 688 w 129"/>
                <a:gd name="T9" fmla="*/ 672 h 153"/>
                <a:gd name="T10" fmla="*/ 631 w 129"/>
                <a:gd name="T11" fmla="*/ 644 h 153"/>
                <a:gd name="T12" fmla="*/ 418 w 129"/>
                <a:gd name="T13" fmla="*/ 774 h 153"/>
                <a:gd name="T14" fmla="*/ 173 w 129"/>
                <a:gd name="T15" fmla="*/ 397 h 153"/>
                <a:gd name="T16" fmla="*/ 655 w 129"/>
                <a:gd name="T17" fmla="*/ 397 h 153"/>
                <a:gd name="T18" fmla="*/ 721 w 129"/>
                <a:gd name="T19" fmla="*/ 336 h 153"/>
                <a:gd name="T20" fmla="*/ 549 w 129"/>
                <a:gd name="T21" fmla="*/ 279 h 153"/>
                <a:gd name="T22" fmla="*/ 492 w 129"/>
                <a:gd name="T23" fmla="*/ 336 h 153"/>
                <a:gd name="T24" fmla="*/ 173 w 129"/>
                <a:gd name="T25" fmla="*/ 336 h 153"/>
                <a:gd name="T26" fmla="*/ 374 w 129"/>
                <a:gd name="T27" fmla="*/ 57 h 153"/>
                <a:gd name="T28" fmla="*/ 549 w 129"/>
                <a:gd name="T29" fmla="*/ 279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7" name="Freeform 364"/>
            <p:cNvSpPr>
              <a:spLocks/>
            </p:cNvSpPr>
            <p:nvPr/>
          </p:nvSpPr>
          <p:spPr bwMode="gray">
            <a:xfrm>
              <a:off x="1717" y="1981"/>
              <a:ext cx="245" cy="354"/>
            </a:xfrm>
            <a:custGeom>
              <a:avLst/>
              <a:gdLst>
                <a:gd name="T0" fmla="*/ 250 w 104"/>
                <a:gd name="T1" fmla="*/ 0 h 150"/>
                <a:gd name="T2" fmla="*/ 0 w 104"/>
                <a:gd name="T3" fmla="*/ 40 h 150"/>
                <a:gd name="T4" fmla="*/ 0 w 104"/>
                <a:gd name="T5" fmla="*/ 83 h 150"/>
                <a:gd name="T6" fmla="*/ 61 w 104"/>
                <a:gd name="T7" fmla="*/ 90 h 150"/>
                <a:gd name="T8" fmla="*/ 115 w 104"/>
                <a:gd name="T9" fmla="*/ 168 h 150"/>
                <a:gd name="T10" fmla="*/ 115 w 104"/>
                <a:gd name="T11" fmla="*/ 835 h 150"/>
                <a:gd name="T12" fmla="*/ 271 w 104"/>
                <a:gd name="T13" fmla="*/ 835 h 150"/>
                <a:gd name="T14" fmla="*/ 271 w 104"/>
                <a:gd name="T15" fmla="*/ 300 h 150"/>
                <a:gd name="T16" fmla="*/ 365 w 104"/>
                <a:gd name="T17" fmla="*/ 127 h 150"/>
                <a:gd name="T18" fmla="*/ 466 w 104"/>
                <a:gd name="T19" fmla="*/ 168 h 150"/>
                <a:gd name="T20" fmla="*/ 499 w 104"/>
                <a:gd name="T21" fmla="*/ 172 h 150"/>
                <a:gd name="T22" fmla="*/ 577 w 104"/>
                <a:gd name="T23" fmla="*/ 78 h 150"/>
                <a:gd name="T24" fmla="*/ 488 w 104"/>
                <a:gd name="T25" fmla="*/ 0 h 150"/>
                <a:gd name="T26" fmla="*/ 271 w 104"/>
                <a:gd name="T27" fmla="*/ 135 h 150"/>
                <a:gd name="T28" fmla="*/ 250 w 104"/>
                <a:gd name="T29" fmla="*/ 0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0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8" name="Freeform 365"/>
            <p:cNvSpPr>
              <a:spLocks/>
            </p:cNvSpPr>
            <p:nvPr/>
          </p:nvSpPr>
          <p:spPr bwMode="gray">
            <a:xfrm>
              <a:off x="3536" y="1901"/>
              <a:ext cx="219" cy="442"/>
            </a:xfrm>
            <a:custGeom>
              <a:avLst/>
              <a:gdLst>
                <a:gd name="T0" fmla="*/ 278 w 93"/>
                <a:gd name="T1" fmla="*/ 274 h 187"/>
                <a:gd name="T2" fmla="*/ 278 w 93"/>
                <a:gd name="T3" fmla="*/ 794 h 187"/>
                <a:gd name="T4" fmla="*/ 389 w 93"/>
                <a:gd name="T5" fmla="*/ 962 h 187"/>
                <a:gd name="T6" fmla="*/ 504 w 93"/>
                <a:gd name="T7" fmla="*/ 938 h 187"/>
                <a:gd name="T8" fmla="*/ 516 w 93"/>
                <a:gd name="T9" fmla="*/ 971 h 187"/>
                <a:gd name="T10" fmla="*/ 306 w 93"/>
                <a:gd name="T11" fmla="*/ 1045 h 187"/>
                <a:gd name="T12" fmla="*/ 122 w 93"/>
                <a:gd name="T13" fmla="*/ 856 h 187"/>
                <a:gd name="T14" fmla="*/ 122 w 93"/>
                <a:gd name="T15" fmla="*/ 274 h 187"/>
                <a:gd name="T16" fmla="*/ 0 w 93"/>
                <a:gd name="T17" fmla="*/ 274 h 187"/>
                <a:gd name="T18" fmla="*/ 0 w 93"/>
                <a:gd name="T19" fmla="*/ 213 h 187"/>
                <a:gd name="T20" fmla="*/ 127 w 93"/>
                <a:gd name="T21" fmla="*/ 213 h 187"/>
                <a:gd name="T22" fmla="*/ 228 w 93"/>
                <a:gd name="T23" fmla="*/ 0 h 187"/>
                <a:gd name="T24" fmla="*/ 278 w 93"/>
                <a:gd name="T25" fmla="*/ 0 h 187"/>
                <a:gd name="T26" fmla="*/ 278 w 93"/>
                <a:gd name="T27" fmla="*/ 213 h 187"/>
                <a:gd name="T28" fmla="*/ 487 w 93"/>
                <a:gd name="T29" fmla="*/ 213 h 187"/>
                <a:gd name="T30" fmla="*/ 487 w 93"/>
                <a:gd name="T31" fmla="*/ 274 h 187"/>
                <a:gd name="T32" fmla="*/ 278 w 93"/>
                <a:gd name="T33" fmla="*/ 274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3" h="187">
                  <a:moveTo>
                    <a:pt x="50" y="49"/>
                  </a:moveTo>
                  <a:cubicBezTo>
                    <a:pt x="50" y="142"/>
                    <a:pt x="50" y="142"/>
                    <a:pt x="50" y="142"/>
                  </a:cubicBezTo>
                  <a:cubicBezTo>
                    <a:pt x="50" y="165"/>
                    <a:pt x="59" y="172"/>
                    <a:pt x="70" y="172"/>
                  </a:cubicBezTo>
                  <a:cubicBezTo>
                    <a:pt x="77" y="172"/>
                    <a:pt x="84" y="171"/>
                    <a:pt x="91" y="168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84" y="180"/>
                    <a:pt x="70" y="187"/>
                    <a:pt x="55" y="187"/>
                  </a:cubicBezTo>
                  <a:cubicBezTo>
                    <a:pt x="44" y="187"/>
                    <a:pt x="22" y="184"/>
                    <a:pt x="22" y="15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lnTo>
                    <a:pt x="50" y="49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39" name="Freeform 366"/>
            <p:cNvSpPr>
              <a:spLocks/>
            </p:cNvSpPr>
            <p:nvPr/>
          </p:nvSpPr>
          <p:spPr bwMode="gray">
            <a:xfrm>
              <a:off x="4173" y="1837"/>
              <a:ext cx="425" cy="508"/>
            </a:xfrm>
            <a:custGeom>
              <a:avLst/>
              <a:gdLst>
                <a:gd name="T0" fmla="*/ 975 w 180"/>
                <a:gd name="T1" fmla="*/ 324 h 215"/>
                <a:gd name="T2" fmla="*/ 926 w 180"/>
                <a:gd name="T3" fmla="*/ 324 h 215"/>
                <a:gd name="T4" fmla="*/ 607 w 180"/>
                <a:gd name="T5" fmla="*/ 57 h 215"/>
                <a:gd name="T6" fmla="*/ 189 w 180"/>
                <a:gd name="T7" fmla="*/ 603 h 215"/>
                <a:gd name="T8" fmla="*/ 602 w 180"/>
                <a:gd name="T9" fmla="*/ 1144 h 215"/>
                <a:gd name="T10" fmla="*/ 954 w 180"/>
                <a:gd name="T11" fmla="*/ 844 h 215"/>
                <a:gd name="T12" fmla="*/ 1003 w 180"/>
                <a:gd name="T13" fmla="*/ 844 h 215"/>
                <a:gd name="T14" fmla="*/ 975 w 180"/>
                <a:gd name="T15" fmla="*/ 1122 h 215"/>
                <a:gd name="T16" fmla="*/ 614 w 180"/>
                <a:gd name="T17" fmla="*/ 1200 h 215"/>
                <a:gd name="T18" fmla="*/ 161 w 180"/>
                <a:gd name="T19" fmla="*/ 1061 h 215"/>
                <a:gd name="T20" fmla="*/ 0 w 180"/>
                <a:gd name="T21" fmla="*/ 610 h 215"/>
                <a:gd name="T22" fmla="*/ 156 w 180"/>
                <a:gd name="T23" fmla="*/ 172 h 215"/>
                <a:gd name="T24" fmla="*/ 623 w 180"/>
                <a:gd name="T25" fmla="*/ 0 h 215"/>
                <a:gd name="T26" fmla="*/ 975 w 180"/>
                <a:gd name="T27" fmla="*/ 61 h 215"/>
                <a:gd name="T28" fmla="*/ 975 w 180"/>
                <a:gd name="T29" fmla="*/ 324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0" h="215">
                  <a:moveTo>
                    <a:pt x="175" y="58"/>
                  </a:moveTo>
                  <a:cubicBezTo>
                    <a:pt x="166" y="58"/>
                    <a:pt x="166" y="58"/>
                    <a:pt x="166" y="58"/>
                  </a:cubicBezTo>
                  <a:cubicBezTo>
                    <a:pt x="160" y="23"/>
                    <a:pt x="139" y="10"/>
                    <a:pt x="109" y="10"/>
                  </a:cubicBezTo>
                  <a:cubicBezTo>
                    <a:pt x="53" y="10"/>
                    <a:pt x="34" y="59"/>
                    <a:pt x="34" y="108"/>
                  </a:cubicBezTo>
                  <a:cubicBezTo>
                    <a:pt x="34" y="144"/>
                    <a:pt x="47" y="205"/>
                    <a:pt x="108" y="205"/>
                  </a:cubicBezTo>
                  <a:cubicBezTo>
                    <a:pt x="147" y="205"/>
                    <a:pt x="162" y="182"/>
                    <a:pt x="17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61" y="209"/>
                    <a:pt x="134" y="215"/>
                    <a:pt x="110" y="215"/>
                  </a:cubicBezTo>
                  <a:cubicBezTo>
                    <a:pt x="76" y="215"/>
                    <a:pt x="47" y="208"/>
                    <a:pt x="29" y="190"/>
                  </a:cubicBezTo>
                  <a:cubicBezTo>
                    <a:pt x="11" y="172"/>
                    <a:pt x="0" y="144"/>
                    <a:pt x="0" y="109"/>
                  </a:cubicBezTo>
                  <a:cubicBezTo>
                    <a:pt x="0" y="75"/>
                    <a:pt x="11" y="50"/>
                    <a:pt x="28" y="31"/>
                  </a:cubicBezTo>
                  <a:cubicBezTo>
                    <a:pt x="45" y="11"/>
                    <a:pt x="75" y="0"/>
                    <a:pt x="112" y="0"/>
                  </a:cubicBezTo>
                  <a:cubicBezTo>
                    <a:pt x="139" y="0"/>
                    <a:pt x="161" y="5"/>
                    <a:pt x="175" y="11"/>
                  </a:cubicBezTo>
                  <a:lnTo>
                    <a:pt x="175" y="58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0" name="Freeform 367"/>
            <p:cNvSpPr>
              <a:spLocks/>
            </p:cNvSpPr>
            <p:nvPr/>
          </p:nvSpPr>
          <p:spPr bwMode="gray">
            <a:xfrm>
              <a:off x="4988" y="1981"/>
              <a:ext cx="246" cy="354"/>
            </a:xfrm>
            <a:custGeom>
              <a:avLst/>
              <a:gdLst>
                <a:gd name="T0" fmla="*/ 118 w 104"/>
                <a:gd name="T1" fmla="*/ 168 h 150"/>
                <a:gd name="T2" fmla="*/ 118 w 104"/>
                <a:gd name="T3" fmla="*/ 835 h 150"/>
                <a:gd name="T4" fmla="*/ 274 w 104"/>
                <a:gd name="T5" fmla="*/ 835 h 150"/>
                <a:gd name="T6" fmla="*/ 274 w 104"/>
                <a:gd name="T7" fmla="*/ 300 h 150"/>
                <a:gd name="T8" fmla="*/ 369 w 104"/>
                <a:gd name="T9" fmla="*/ 127 h 150"/>
                <a:gd name="T10" fmla="*/ 471 w 104"/>
                <a:gd name="T11" fmla="*/ 168 h 150"/>
                <a:gd name="T12" fmla="*/ 504 w 104"/>
                <a:gd name="T13" fmla="*/ 172 h 150"/>
                <a:gd name="T14" fmla="*/ 582 w 104"/>
                <a:gd name="T15" fmla="*/ 83 h 150"/>
                <a:gd name="T16" fmla="*/ 492 w 104"/>
                <a:gd name="T17" fmla="*/ 0 h 150"/>
                <a:gd name="T18" fmla="*/ 274 w 104"/>
                <a:gd name="T19" fmla="*/ 135 h 150"/>
                <a:gd name="T20" fmla="*/ 251 w 104"/>
                <a:gd name="T21" fmla="*/ 0 h 150"/>
                <a:gd name="T22" fmla="*/ 0 w 104"/>
                <a:gd name="T23" fmla="*/ 40 h 150"/>
                <a:gd name="T24" fmla="*/ 0 w 104"/>
                <a:gd name="T25" fmla="*/ 83 h 150"/>
                <a:gd name="T26" fmla="*/ 62 w 104"/>
                <a:gd name="T27" fmla="*/ 90 h 150"/>
                <a:gd name="T28" fmla="*/ 118 w 104"/>
                <a:gd name="T29" fmla="*/ 168 h 1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150">
                  <a:moveTo>
                    <a:pt x="21" y="3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5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7"/>
                    <a:pt x="49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1" name="Freeform 368"/>
            <p:cNvSpPr>
              <a:spLocks/>
            </p:cNvSpPr>
            <p:nvPr/>
          </p:nvSpPr>
          <p:spPr bwMode="gray">
            <a:xfrm>
              <a:off x="3762" y="1811"/>
              <a:ext cx="348" cy="524"/>
            </a:xfrm>
            <a:custGeom>
              <a:avLst/>
              <a:gdLst>
                <a:gd name="T0" fmla="*/ 118 w 147"/>
                <a:gd name="T1" fmla="*/ 168 h 222"/>
                <a:gd name="T2" fmla="*/ 118 w 147"/>
                <a:gd name="T3" fmla="*/ 1237 h 222"/>
                <a:gd name="T4" fmla="*/ 275 w 147"/>
                <a:gd name="T5" fmla="*/ 1237 h 222"/>
                <a:gd name="T6" fmla="*/ 275 w 147"/>
                <a:gd name="T7" fmla="*/ 701 h 222"/>
                <a:gd name="T8" fmla="*/ 291 w 147"/>
                <a:gd name="T9" fmla="*/ 614 h 222"/>
                <a:gd name="T10" fmla="*/ 492 w 147"/>
                <a:gd name="T11" fmla="*/ 491 h 222"/>
                <a:gd name="T12" fmla="*/ 668 w 147"/>
                <a:gd name="T13" fmla="*/ 696 h 222"/>
                <a:gd name="T14" fmla="*/ 668 w 147"/>
                <a:gd name="T15" fmla="*/ 1237 h 222"/>
                <a:gd name="T16" fmla="*/ 824 w 147"/>
                <a:gd name="T17" fmla="*/ 1237 h 222"/>
                <a:gd name="T18" fmla="*/ 824 w 147"/>
                <a:gd name="T19" fmla="*/ 663 h 222"/>
                <a:gd name="T20" fmla="*/ 578 w 147"/>
                <a:gd name="T21" fmla="*/ 401 h 222"/>
                <a:gd name="T22" fmla="*/ 275 w 147"/>
                <a:gd name="T23" fmla="*/ 529 h 222"/>
                <a:gd name="T24" fmla="*/ 275 w 147"/>
                <a:gd name="T25" fmla="*/ 12 h 222"/>
                <a:gd name="T26" fmla="*/ 263 w 147"/>
                <a:gd name="T27" fmla="*/ 0 h 222"/>
                <a:gd name="T28" fmla="*/ 0 w 147"/>
                <a:gd name="T29" fmla="*/ 45 h 222"/>
                <a:gd name="T30" fmla="*/ 0 w 147"/>
                <a:gd name="T31" fmla="*/ 83 h 222"/>
                <a:gd name="T32" fmla="*/ 62 w 147"/>
                <a:gd name="T33" fmla="*/ 94 h 222"/>
                <a:gd name="T34" fmla="*/ 118 w 147"/>
                <a:gd name="T35" fmla="*/ 168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7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18"/>
                    <a:pt x="49" y="114"/>
                    <a:pt x="52" y="110"/>
                  </a:cubicBezTo>
                  <a:cubicBezTo>
                    <a:pt x="58" y="98"/>
                    <a:pt x="72" y="88"/>
                    <a:pt x="88" y="88"/>
                  </a:cubicBezTo>
                  <a:cubicBezTo>
                    <a:pt x="108" y="88"/>
                    <a:pt x="119" y="99"/>
                    <a:pt x="119" y="125"/>
                  </a:cubicBezTo>
                  <a:cubicBezTo>
                    <a:pt x="119" y="222"/>
                    <a:pt x="119" y="222"/>
                    <a:pt x="119" y="222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47" y="89"/>
                    <a:pt x="131" y="72"/>
                    <a:pt x="103" y="72"/>
                  </a:cubicBezTo>
                  <a:cubicBezTo>
                    <a:pt x="81" y="72"/>
                    <a:pt x="68" y="82"/>
                    <a:pt x="49" y="9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2" name="Freeform 369"/>
            <p:cNvSpPr>
              <a:spLocks/>
            </p:cNvSpPr>
            <p:nvPr/>
          </p:nvSpPr>
          <p:spPr bwMode="gray">
            <a:xfrm>
              <a:off x="3349" y="1811"/>
              <a:ext cx="116" cy="524"/>
            </a:xfrm>
            <a:custGeom>
              <a:avLst/>
              <a:gdLst>
                <a:gd name="T0" fmla="*/ 118 w 49"/>
                <a:gd name="T1" fmla="*/ 168 h 222"/>
                <a:gd name="T2" fmla="*/ 118 w 49"/>
                <a:gd name="T3" fmla="*/ 1237 h 222"/>
                <a:gd name="T4" fmla="*/ 275 w 49"/>
                <a:gd name="T5" fmla="*/ 1237 h 222"/>
                <a:gd name="T6" fmla="*/ 275 w 49"/>
                <a:gd name="T7" fmla="*/ 12 h 222"/>
                <a:gd name="T8" fmla="*/ 263 w 49"/>
                <a:gd name="T9" fmla="*/ 0 h 222"/>
                <a:gd name="T10" fmla="*/ 0 w 49"/>
                <a:gd name="T11" fmla="*/ 45 h 222"/>
                <a:gd name="T12" fmla="*/ 0 w 49"/>
                <a:gd name="T13" fmla="*/ 83 h 222"/>
                <a:gd name="T14" fmla="*/ 66 w 49"/>
                <a:gd name="T15" fmla="*/ 90 h 222"/>
                <a:gd name="T16" fmla="*/ 118 w 49"/>
                <a:gd name="T17" fmla="*/ 168 h 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222">
                  <a:moveTo>
                    <a:pt x="21" y="30"/>
                  </a:moveTo>
                  <a:cubicBezTo>
                    <a:pt x="21" y="222"/>
                    <a:pt x="21" y="222"/>
                    <a:pt x="21" y="222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7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3" name="Freeform 370"/>
            <p:cNvSpPr>
              <a:spLocks/>
            </p:cNvSpPr>
            <p:nvPr/>
          </p:nvSpPr>
          <p:spPr bwMode="gray">
            <a:xfrm>
              <a:off x="2137" y="1846"/>
              <a:ext cx="449" cy="489"/>
            </a:xfrm>
            <a:custGeom>
              <a:avLst/>
              <a:gdLst>
                <a:gd name="T0" fmla="*/ 1061 w 190"/>
                <a:gd name="T1" fmla="*/ 0 h 207"/>
                <a:gd name="T2" fmla="*/ 749 w 190"/>
                <a:gd name="T3" fmla="*/ 0 h 207"/>
                <a:gd name="T4" fmla="*/ 749 w 190"/>
                <a:gd name="T5" fmla="*/ 50 h 207"/>
                <a:gd name="T6" fmla="*/ 898 w 190"/>
                <a:gd name="T7" fmla="*/ 156 h 207"/>
                <a:gd name="T8" fmla="*/ 898 w 190"/>
                <a:gd name="T9" fmla="*/ 524 h 207"/>
                <a:gd name="T10" fmla="*/ 312 w 190"/>
                <a:gd name="T11" fmla="*/ 524 h 207"/>
                <a:gd name="T12" fmla="*/ 312 w 190"/>
                <a:gd name="T13" fmla="*/ 0 h 207"/>
                <a:gd name="T14" fmla="*/ 0 w 190"/>
                <a:gd name="T15" fmla="*/ 0 h 207"/>
                <a:gd name="T16" fmla="*/ 0 w 190"/>
                <a:gd name="T17" fmla="*/ 50 h 207"/>
                <a:gd name="T18" fmla="*/ 151 w 190"/>
                <a:gd name="T19" fmla="*/ 156 h 207"/>
                <a:gd name="T20" fmla="*/ 151 w 190"/>
                <a:gd name="T21" fmla="*/ 1155 h 207"/>
                <a:gd name="T22" fmla="*/ 312 w 190"/>
                <a:gd name="T23" fmla="*/ 1155 h 207"/>
                <a:gd name="T24" fmla="*/ 312 w 190"/>
                <a:gd name="T25" fmla="*/ 586 h 207"/>
                <a:gd name="T26" fmla="*/ 898 w 190"/>
                <a:gd name="T27" fmla="*/ 586 h 207"/>
                <a:gd name="T28" fmla="*/ 898 w 190"/>
                <a:gd name="T29" fmla="*/ 1155 h 207"/>
                <a:gd name="T30" fmla="*/ 1061 w 190"/>
                <a:gd name="T31" fmla="*/ 1155 h 207"/>
                <a:gd name="T32" fmla="*/ 1061 w 190"/>
                <a:gd name="T33" fmla="*/ 0 h 2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0" h="207">
                  <a:moveTo>
                    <a:pt x="19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60" y="11"/>
                    <a:pt x="161" y="11"/>
                    <a:pt x="161" y="28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56" y="207"/>
                    <a:pt x="56" y="207"/>
                    <a:pt x="56" y="207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207"/>
                    <a:pt x="161" y="207"/>
                    <a:pt x="161" y="207"/>
                  </a:cubicBezTo>
                  <a:cubicBezTo>
                    <a:pt x="190" y="207"/>
                    <a:pt x="190" y="207"/>
                    <a:pt x="190" y="20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4" name="Freeform 371"/>
            <p:cNvSpPr>
              <a:spLocks noEditPoints="1"/>
            </p:cNvSpPr>
            <p:nvPr/>
          </p:nvSpPr>
          <p:spPr bwMode="gray">
            <a:xfrm>
              <a:off x="2671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1 w 129"/>
                <a:gd name="T7" fmla="*/ 643 h 154"/>
                <a:gd name="T8" fmla="*/ 688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1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73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87 w 129"/>
                <a:gd name="T27" fmla="*/ 336 h 154"/>
                <a:gd name="T28" fmla="*/ 173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5" name="Freeform 372"/>
            <p:cNvSpPr>
              <a:spLocks noEditPoints="1"/>
            </p:cNvSpPr>
            <p:nvPr/>
          </p:nvSpPr>
          <p:spPr bwMode="gray">
            <a:xfrm>
              <a:off x="5236" y="1981"/>
              <a:ext cx="305" cy="364"/>
            </a:xfrm>
            <a:custGeom>
              <a:avLst/>
              <a:gdLst>
                <a:gd name="T0" fmla="*/ 655 w 129"/>
                <a:gd name="T1" fmla="*/ 397 h 154"/>
                <a:gd name="T2" fmla="*/ 173 w 129"/>
                <a:gd name="T3" fmla="*/ 397 h 154"/>
                <a:gd name="T4" fmla="*/ 418 w 129"/>
                <a:gd name="T5" fmla="*/ 771 h 154"/>
                <a:gd name="T6" fmla="*/ 638 w 129"/>
                <a:gd name="T7" fmla="*/ 643 h 154"/>
                <a:gd name="T8" fmla="*/ 693 w 129"/>
                <a:gd name="T9" fmla="*/ 671 h 154"/>
                <a:gd name="T10" fmla="*/ 385 w 129"/>
                <a:gd name="T11" fmla="*/ 856 h 154"/>
                <a:gd name="T12" fmla="*/ 0 w 129"/>
                <a:gd name="T13" fmla="*/ 435 h 154"/>
                <a:gd name="T14" fmla="*/ 385 w 129"/>
                <a:gd name="T15" fmla="*/ 0 h 154"/>
                <a:gd name="T16" fmla="*/ 721 w 129"/>
                <a:gd name="T17" fmla="*/ 336 h 154"/>
                <a:gd name="T18" fmla="*/ 655 w 129"/>
                <a:gd name="T19" fmla="*/ 397 h 154"/>
                <a:gd name="T20" fmla="*/ 180 w 129"/>
                <a:gd name="T21" fmla="*/ 336 h 154"/>
                <a:gd name="T22" fmla="*/ 374 w 129"/>
                <a:gd name="T23" fmla="*/ 57 h 154"/>
                <a:gd name="T24" fmla="*/ 549 w 129"/>
                <a:gd name="T25" fmla="*/ 279 h 154"/>
                <a:gd name="T26" fmla="*/ 492 w 129"/>
                <a:gd name="T27" fmla="*/ 336 h 154"/>
                <a:gd name="T28" fmla="*/ 180 w 129"/>
                <a:gd name="T29" fmla="*/ 336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15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3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6" name="Freeform 373"/>
            <p:cNvSpPr>
              <a:spLocks noEditPoints="1"/>
            </p:cNvSpPr>
            <p:nvPr/>
          </p:nvSpPr>
          <p:spPr bwMode="gray">
            <a:xfrm>
              <a:off x="3016" y="1981"/>
              <a:ext cx="321" cy="362"/>
            </a:xfrm>
            <a:custGeom>
              <a:avLst/>
              <a:gdLst>
                <a:gd name="T0" fmla="*/ 640 w 136"/>
                <a:gd name="T1" fmla="*/ 689 h 153"/>
                <a:gd name="T2" fmla="*/ 692 w 136"/>
                <a:gd name="T3" fmla="*/ 767 h 153"/>
                <a:gd name="T4" fmla="*/ 758 w 136"/>
                <a:gd name="T5" fmla="*/ 774 h 153"/>
                <a:gd name="T6" fmla="*/ 758 w 136"/>
                <a:gd name="T7" fmla="*/ 816 h 153"/>
                <a:gd name="T8" fmla="*/ 500 w 136"/>
                <a:gd name="T9" fmla="*/ 856 h 153"/>
                <a:gd name="T10" fmla="*/ 491 w 136"/>
                <a:gd name="T11" fmla="*/ 755 h 153"/>
                <a:gd name="T12" fmla="*/ 238 w 136"/>
                <a:gd name="T13" fmla="*/ 856 h 153"/>
                <a:gd name="T14" fmla="*/ 0 w 136"/>
                <a:gd name="T15" fmla="*/ 622 h 153"/>
                <a:gd name="T16" fmla="*/ 156 w 136"/>
                <a:gd name="T17" fmla="*/ 419 h 153"/>
                <a:gd name="T18" fmla="*/ 491 w 136"/>
                <a:gd name="T19" fmla="*/ 296 h 153"/>
                <a:gd name="T20" fmla="*/ 491 w 136"/>
                <a:gd name="T21" fmla="*/ 225 h 153"/>
                <a:gd name="T22" fmla="*/ 352 w 136"/>
                <a:gd name="T23" fmla="*/ 57 h 153"/>
                <a:gd name="T24" fmla="*/ 179 w 136"/>
                <a:gd name="T25" fmla="*/ 225 h 153"/>
                <a:gd name="T26" fmla="*/ 123 w 136"/>
                <a:gd name="T27" fmla="*/ 270 h 153"/>
                <a:gd name="T28" fmla="*/ 28 w 136"/>
                <a:gd name="T29" fmla="*/ 189 h 153"/>
                <a:gd name="T30" fmla="*/ 368 w 136"/>
                <a:gd name="T31" fmla="*/ 0 h 153"/>
                <a:gd name="T32" fmla="*/ 640 w 136"/>
                <a:gd name="T33" fmla="*/ 225 h 153"/>
                <a:gd name="T34" fmla="*/ 640 w 136"/>
                <a:gd name="T35" fmla="*/ 689 h 153"/>
                <a:gd name="T36" fmla="*/ 491 w 136"/>
                <a:gd name="T37" fmla="*/ 599 h 153"/>
                <a:gd name="T38" fmla="*/ 323 w 136"/>
                <a:gd name="T39" fmla="*/ 774 h 153"/>
                <a:gd name="T40" fmla="*/ 168 w 136"/>
                <a:gd name="T41" fmla="*/ 599 h 153"/>
                <a:gd name="T42" fmla="*/ 300 w 136"/>
                <a:gd name="T43" fmla="*/ 442 h 153"/>
                <a:gd name="T44" fmla="*/ 491 w 136"/>
                <a:gd name="T45" fmla="*/ 364 h 153"/>
                <a:gd name="T46" fmla="*/ 491 w 136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6" h="153">
                  <a:moveTo>
                    <a:pt x="115" y="123"/>
                  </a:moveTo>
                  <a:cubicBezTo>
                    <a:pt x="115" y="134"/>
                    <a:pt x="117" y="136"/>
                    <a:pt x="124" y="13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8" y="142"/>
                    <a:pt x="62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3" y="10"/>
                  </a:cubicBezTo>
                  <a:cubicBezTo>
                    <a:pt x="51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7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8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4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047" name="Freeform 374"/>
            <p:cNvSpPr>
              <a:spLocks noEditPoints="1"/>
            </p:cNvSpPr>
            <p:nvPr/>
          </p:nvSpPr>
          <p:spPr bwMode="gray">
            <a:xfrm>
              <a:off x="4648" y="1981"/>
              <a:ext cx="319" cy="362"/>
            </a:xfrm>
            <a:custGeom>
              <a:avLst/>
              <a:gdLst>
                <a:gd name="T0" fmla="*/ 643 w 135"/>
                <a:gd name="T1" fmla="*/ 689 h 153"/>
                <a:gd name="T2" fmla="*/ 692 w 135"/>
                <a:gd name="T3" fmla="*/ 767 h 153"/>
                <a:gd name="T4" fmla="*/ 754 w 135"/>
                <a:gd name="T5" fmla="*/ 774 h 153"/>
                <a:gd name="T6" fmla="*/ 754 w 135"/>
                <a:gd name="T7" fmla="*/ 816 h 153"/>
                <a:gd name="T8" fmla="*/ 503 w 135"/>
                <a:gd name="T9" fmla="*/ 856 h 153"/>
                <a:gd name="T10" fmla="*/ 487 w 135"/>
                <a:gd name="T11" fmla="*/ 755 h 153"/>
                <a:gd name="T12" fmla="*/ 241 w 135"/>
                <a:gd name="T13" fmla="*/ 856 h 153"/>
                <a:gd name="T14" fmla="*/ 0 w 135"/>
                <a:gd name="T15" fmla="*/ 622 h 153"/>
                <a:gd name="T16" fmla="*/ 156 w 135"/>
                <a:gd name="T17" fmla="*/ 419 h 153"/>
                <a:gd name="T18" fmla="*/ 491 w 135"/>
                <a:gd name="T19" fmla="*/ 296 h 153"/>
                <a:gd name="T20" fmla="*/ 491 w 135"/>
                <a:gd name="T21" fmla="*/ 225 h 153"/>
                <a:gd name="T22" fmla="*/ 347 w 135"/>
                <a:gd name="T23" fmla="*/ 57 h 153"/>
                <a:gd name="T24" fmla="*/ 180 w 135"/>
                <a:gd name="T25" fmla="*/ 225 h 153"/>
                <a:gd name="T26" fmla="*/ 123 w 135"/>
                <a:gd name="T27" fmla="*/ 270 h 153"/>
                <a:gd name="T28" fmla="*/ 28 w 135"/>
                <a:gd name="T29" fmla="*/ 189 h 153"/>
                <a:gd name="T30" fmla="*/ 369 w 135"/>
                <a:gd name="T31" fmla="*/ 0 h 153"/>
                <a:gd name="T32" fmla="*/ 643 w 135"/>
                <a:gd name="T33" fmla="*/ 225 h 153"/>
                <a:gd name="T34" fmla="*/ 643 w 135"/>
                <a:gd name="T35" fmla="*/ 689 h 153"/>
                <a:gd name="T36" fmla="*/ 491 w 135"/>
                <a:gd name="T37" fmla="*/ 599 h 153"/>
                <a:gd name="T38" fmla="*/ 319 w 135"/>
                <a:gd name="T39" fmla="*/ 774 h 153"/>
                <a:gd name="T40" fmla="*/ 168 w 135"/>
                <a:gd name="T41" fmla="*/ 599 h 153"/>
                <a:gd name="T42" fmla="*/ 295 w 135"/>
                <a:gd name="T43" fmla="*/ 442 h 153"/>
                <a:gd name="T44" fmla="*/ 491 w 135"/>
                <a:gd name="T45" fmla="*/ 364 h 153"/>
                <a:gd name="T46" fmla="*/ 491 w 135"/>
                <a:gd name="T47" fmla="*/ 599 h 1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5" h="153">
                  <a:moveTo>
                    <a:pt x="115" y="123"/>
                  </a:moveTo>
                  <a:cubicBezTo>
                    <a:pt x="115" y="134"/>
                    <a:pt x="116" y="136"/>
                    <a:pt x="124" y="137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8" y="142"/>
                    <a:pt x="61" y="153"/>
                    <a:pt x="43" y="153"/>
                  </a:cubicBezTo>
                  <a:cubicBezTo>
                    <a:pt x="15" y="153"/>
                    <a:pt x="0" y="133"/>
                    <a:pt x="0" y="111"/>
                  </a:cubicBezTo>
                  <a:cubicBezTo>
                    <a:pt x="0" y="97"/>
                    <a:pt x="6" y="82"/>
                    <a:pt x="28" y="75"/>
                  </a:cubicBezTo>
                  <a:cubicBezTo>
                    <a:pt x="51" y="68"/>
                    <a:pt x="80" y="60"/>
                    <a:pt x="88" y="53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16"/>
                    <a:pt x="74" y="10"/>
                    <a:pt x="62" y="10"/>
                  </a:cubicBezTo>
                  <a:cubicBezTo>
                    <a:pt x="50" y="10"/>
                    <a:pt x="38" y="17"/>
                    <a:pt x="32" y="40"/>
                  </a:cubicBezTo>
                  <a:cubicBezTo>
                    <a:pt x="30" y="45"/>
                    <a:pt x="28" y="48"/>
                    <a:pt x="22" y="48"/>
                  </a:cubicBezTo>
                  <a:cubicBezTo>
                    <a:pt x="16" y="48"/>
                    <a:pt x="5" y="43"/>
                    <a:pt x="5" y="34"/>
                  </a:cubicBezTo>
                  <a:cubicBezTo>
                    <a:pt x="5" y="17"/>
                    <a:pt x="32" y="0"/>
                    <a:pt x="66" y="0"/>
                  </a:cubicBezTo>
                  <a:cubicBezTo>
                    <a:pt x="111" y="0"/>
                    <a:pt x="115" y="22"/>
                    <a:pt x="115" y="40"/>
                  </a:cubicBezTo>
                  <a:lnTo>
                    <a:pt x="115" y="123"/>
                  </a:lnTo>
                  <a:close/>
                  <a:moveTo>
                    <a:pt x="88" y="107"/>
                  </a:moveTo>
                  <a:cubicBezTo>
                    <a:pt x="88" y="131"/>
                    <a:pt x="69" y="138"/>
                    <a:pt x="57" y="138"/>
                  </a:cubicBezTo>
                  <a:cubicBezTo>
                    <a:pt x="39" y="138"/>
                    <a:pt x="30" y="124"/>
                    <a:pt x="30" y="107"/>
                  </a:cubicBezTo>
                  <a:cubicBezTo>
                    <a:pt x="30" y="93"/>
                    <a:pt x="37" y="86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>
                <a:solidFill>
                  <a:srgbClr val="67676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83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ts val="6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71463" indent="-269875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2pPr>
      <a:lvl3pPr marL="542925" indent="-269875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3pPr>
      <a:lvl4pPr marL="809625" indent="-265113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4pPr>
      <a:lvl5pPr marL="1081088" indent="-269875" algn="l" rtl="0" eaLnBrk="0" fontAlgn="base" hangingPunct="0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5pPr>
      <a:lvl6pPr marL="15382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6pPr>
      <a:lvl7pPr marL="19954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7pPr>
      <a:lvl8pPr marL="24526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8pPr>
      <a:lvl9pPr marL="2909888" indent="-26987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41-dev.bayer-ag.com/userprofile/myprofile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 bwMode="gray">
          <a:xfrm>
            <a:off x="3310121" y="3736715"/>
            <a:ext cx="5292725" cy="98488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dirty="0" smtClean="0"/>
              <a:t>Harmonized Document Handling at BHC</a:t>
            </a:r>
            <a:endParaRPr lang="en-GB" sz="2000" dirty="0">
              <a:solidFill>
                <a:srgbClr val="676767"/>
              </a:solidFill>
              <a:ea typeface="+mn-ea"/>
              <a:cs typeface="+mn-cs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 bwMode="gray">
          <a:xfrm>
            <a:off x="3331384" y="5927733"/>
            <a:ext cx="5292725" cy="235742"/>
          </a:xfrm>
        </p:spPr>
        <p:txBody>
          <a:bodyPr/>
          <a:lstStyle/>
          <a:p>
            <a:r>
              <a:rPr lang="en-GB" dirty="0" smtClean="0"/>
              <a:t>Eduard Müller, BHC O&amp;I, Frank Wiesen, BBS  ITO MS </a:t>
            </a:r>
            <a:r>
              <a:rPr lang="en-GB" dirty="0" err="1" smtClean="0"/>
              <a:t>eCP</a:t>
            </a:r>
            <a:r>
              <a:rPr lang="en-GB" dirty="0" smtClean="0"/>
              <a:t> </a:t>
            </a:r>
          </a:p>
          <a:p>
            <a:r>
              <a:rPr lang="en-GB" dirty="0" smtClean="0"/>
              <a:t>2018-07-13</a:t>
            </a:r>
            <a:endParaRPr lang="en-GB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 bwMode="gray"/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327399" y="4978800"/>
            <a:ext cx="5292725" cy="307777"/>
          </a:xfrm>
        </p:spPr>
        <p:txBody>
          <a:bodyPr/>
          <a:lstStyle/>
          <a:p>
            <a:r>
              <a:rPr lang="en-US" dirty="0" smtClean="0"/>
              <a:t>“Doc41 / BDS”</a:t>
            </a:r>
          </a:p>
        </p:txBody>
      </p:sp>
    </p:spTree>
    <p:extLst>
      <p:ext uri="{BB962C8B-B14F-4D97-AF65-F5344CB8AC3E}">
        <p14:creationId xmlns:p14="http://schemas.microsoft.com/office/powerpoint/2010/main" val="22767524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 bwMode="gray"/>
      </p:pic>
      <p:sp>
        <p:nvSpPr>
          <p:cNvPr id="13" name="Foliennummernplatzhalter 4"/>
          <p:cNvSpPr txBox="1">
            <a:spLocks/>
          </p:cNvSpPr>
          <p:nvPr/>
        </p:nvSpPr>
        <p:spPr>
          <a:xfrm>
            <a:off x="361155" y="6424612"/>
            <a:ext cx="510224" cy="4333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800" dirty="0" smtClean="0"/>
          </a:p>
          <a:p>
            <a:r>
              <a:rPr lang="en-GB" sz="800" dirty="0" smtClean="0"/>
              <a:t>Page </a:t>
            </a:r>
            <a:fld id="{87F334AE-4EAC-4C2D-A638-92A76F09FCC4}" type="slidenum">
              <a:rPr lang="en-GB" sz="800" smtClean="0"/>
              <a:pPr/>
              <a:t>10</a:t>
            </a:fld>
            <a:endParaRPr lang="en-GB" sz="800" dirty="0"/>
          </a:p>
        </p:txBody>
      </p:sp>
      <p:sp>
        <p:nvSpPr>
          <p:cNvPr id="2" name="Textfeld 1"/>
          <p:cNvSpPr txBox="1"/>
          <p:nvPr/>
        </p:nvSpPr>
        <p:spPr bwMode="gray">
          <a:xfrm>
            <a:off x="4013200" y="4500348"/>
            <a:ext cx="3063752" cy="6412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3200" dirty="0" smtClean="0"/>
              <a:t>Thank you!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4760109" y="5343124"/>
            <a:ext cx="3063752" cy="443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32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 bwMode="gray"/>
      </p:pic>
      <p:sp>
        <p:nvSpPr>
          <p:cNvPr id="13" name="Foliennummernplatzhalter 4"/>
          <p:cNvSpPr txBox="1">
            <a:spLocks/>
          </p:cNvSpPr>
          <p:nvPr/>
        </p:nvSpPr>
        <p:spPr>
          <a:xfrm>
            <a:off x="361155" y="6424612"/>
            <a:ext cx="510224" cy="4333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800" dirty="0" smtClean="0"/>
          </a:p>
          <a:p>
            <a:r>
              <a:rPr lang="en-GB" sz="800" dirty="0" smtClean="0"/>
              <a:t>Page </a:t>
            </a:r>
            <a:fld id="{87F334AE-4EAC-4C2D-A638-92A76F09FCC4}" type="slidenum">
              <a:rPr lang="en-GB" sz="800" smtClean="0"/>
              <a:pPr/>
              <a:t>11</a:t>
            </a:fld>
            <a:endParaRPr lang="en-GB" sz="800" dirty="0"/>
          </a:p>
        </p:txBody>
      </p:sp>
      <p:sp>
        <p:nvSpPr>
          <p:cNvPr id="2" name="Textfeld 1"/>
          <p:cNvSpPr txBox="1"/>
          <p:nvPr/>
        </p:nvSpPr>
        <p:spPr bwMode="gray">
          <a:xfrm>
            <a:off x="4013200" y="4500348"/>
            <a:ext cx="3063752" cy="6412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3200" dirty="0" smtClean="0"/>
              <a:t>Thank you!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4760109" y="5343124"/>
            <a:ext cx="3063752" cy="443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11255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28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3027039" y="5218550"/>
            <a:ext cx="1584176" cy="216024"/>
          </a:xfrm>
          <a:prstGeom prst="roundRect">
            <a:avLst/>
          </a:prstGeom>
          <a:ln>
            <a:solidFill>
              <a:srgbClr val="0090C5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EH&amp;S*</a:t>
            </a:r>
          </a:p>
        </p:txBody>
      </p:sp>
      <p:sp>
        <p:nvSpPr>
          <p:cNvPr id="34" name="Pfeil nach oben und unten 33"/>
          <p:cNvSpPr/>
          <p:nvPr/>
        </p:nvSpPr>
        <p:spPr bwMode="auto">
          <a:xfrm rot="2700000">
            <a:off x="4269291" y="4870051"/>
            <a:ext cx="288000" cy="360000"/>
          </a:xfrm>
          <a:prstGeom prst="upDownArrow">
            <a:avLst/>
          </a:prstGeom>
          <a:gradFill flip="none" rotWithShape="0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361155" y="6424612"/>
            <a:ext cx="510224" cy="4333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800" dirty="0" smtClean="0"/>
          </a:p>
          <a:p>
            <a:r>
              <a:rPr lang="en-GB" sz="800" dirty="0" smtClean="0"/>
              <a:t>Page </a:t>
            </a:r>
            <a:fld id="{87F334AE-4EAC-4C2D-A638-92A76F09FCC4}" type="slidenum">
              <a:rPr lang="en-GB" sz="800" smtClean="0"/>
              <a:pPr/>
              <a:t>12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9523159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P2R Transactions</a:t>
            </a:r>
            <a:endParaRPr lang="en-US" sz="2800" dirty="0"/>
          </a:p>
        </p:txBody>
      </p:sp>
      <p:sp>
        <p:nvSpPr>
          <p:cNvPr id="7" name="Rechteck 6"/>
          <p:cNvSpPr/>
          <p:nvPr/>
        </p:nvSpPr>
        <p:spPr>
          <a:xfrm>
            <a:off x="468313" y="1864422"/>
            <a:ext cx="800694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SAP/R3 – Transactions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/</a:t>
            </a:r>
            <a:r>
              <a:rPr lang="en-US" sz="1600" dirty="0"/>
              <a:t>BAY0/GZ_D41AR	Store DOC41 Documents &amp; Create </a:t>
            </a:r>
            <a:r>
              <a:rPr lang="en-US" sz="1600" dirty="0" smtClean="0"/>
              <a:t>Links</a:t>
            </a:r>
          </a:p>
          <a:p>
            <a:r>
              <a:rPr lang="en-US" sz="1600" dirty="0"/>
              <a:t>/BAY0/GZ_D41RE	Retrieve DOC41 documents</a:t>
            </a:r>
            <a:endParaRPr lang="de-DE" sz="1600" dirty="0"/>
          </a:p>
          <a:p>
            <a:endParaRPr lang="de-DE" sz="1600" dirty="0"/>
          </a:p>
          <a:p>
            <a:r>
              <a:rPr lang="en-US" sz="1600" dirty="0" smtClean="0"/>
              <a:t>/</a:t>
            </a:r>
            <a:r>
              <a:rPr lang="en-US" sz="1600" dirty="0"/>
              <a:t>BAY0/GZ_D41ED	DOC41 Attribute Editor </a:t>
            </a:r>
            <a:r>
              <a:rPr lang="en-US" sz="1600" dirty="0" smtClean="0"/>
              <a:t>Transaction</a:t>
            </a:r>
          </a:p>
          <a:p>
            <a:r>
              <a:rPr lang="en-US" sz="1600" dirty="0"/>
              <a:t>/BAY0/GZ_D41AUT	DOC41 </a:t>
            </a:r>
            <a:r>
              <a:rPr lang="en-US" sz="1600" dirty="0" smtClean="0"/>
              <a:t>Display Attribute Change </a:t>
            </a:r>
            <a:r>
              <a:rPr lang="en-US" sz="1600" dirty="0"/>
              <a:t>History</a:t>
            </a:r>
            <a:endParaRPr lang="de-DE" sz="1600" dirty="0"/>
          </a:p>
          <a:p>
            <a:endParaRPr lang="de-DE" sz="1600" dirty="0"/>
          </a:p>
          <a:p>
            <a:r>
              <a:rPr lang="en-US" sz="1600" dirty="0"/>
              <a:t>/BAY0/GZ_D41MAINTATT	Maintain DOC41 Attributes</a:t>
            </a:r>
            <a:endParaRPr lang="de-DE" sz="1600" dirty="0"/>
          </a:p>
          <a:p>
            <a:r>
              <a:rPr lang="en-US" sz="1600" dirty="0"/>
              <a:t>/BAY0/GZ_D41MAINTATX	Maintain DOC41 Attribute Texts</a:t>
            </a:r>
            <a:endParaRPr lang="de-DE" sz="1600" dirty="0"/>
          </a:p>
          <a:p>
            <a:r>
              <a:rPr lang="en-US" sz="1600" dirty="0"/>
              <a:t>/BAY0/GZ_D41MAINTCAT	Maintain DOC41 Storage Categories</a:t>
            </a:r>
            <a:endParaRPr lang="de-DE" sz="1600" dirty="0"/>
          </a:p>
          <a:p>
            <a:r>
              <a:rPr lang="en-US" sz="1600" dirty="0"/>
              <a:t>/BAY0/GZ_D41MAINTDOC	Maintain DOC41 Document Types</a:t>
            </a:r>
            <a:endParaRPr lang="de-DE" sz="1600" dirty="0"/>
          </a:p>
          <a:p>
            <a:r>
              <a:rPr lang="en-US" sz="1600" dirty="0"/>
              <a:t>/BAY0/GZ_D41MAINTDTX	Maintain DOC41 </a:t>
            </a:r>
            <a:r>
              <a:rPr lang="en-US" sz="1600" dirty="0" err="1"/>
              <a:t>Doc.Type</a:t>
            </a:r>
            <a:r>
              <a:rPr lang="en-US" sz="1600" dirty="0"/>
              <a:t> Texts</a:t>
            </a:r>
            <a:endParaRPr lang="de-DE" sz="1600" dirty="0"/>
          </a:p>
          <a:p>
            <a:r>
              <a:rPr lang="en-US" sz="1600" dirty="0"/>
              <a:t>/BAY0/GZ_D41MAINTVAL	Maintain DOC41 </a:t>
            </a:r>
            <a:r>
              <a:rPr lang="en-US" sz="1600" dirty="0" err="1"/>
              <a:t>Predef</a:t>
            </a:r>
            <a:r>
              <a:rPr lang="en-US" sz="1600" dirty="0"/>
              <a:t>. </a:t>
            </a:r>
            <a:r>
              <a:rPr lang="en-US" sz="1600" dirty="0" err="1"/>
              <a:t>Attr</a:t>
            </a:r>
            <a:r>
              <a:rPr lang="en-US" sz="1600" dirty="0"/>
              <a:t>. Values</a:t>
            </a:r>
            <a:endParaRPr lang="de-DE" sz="1600" dirty="0"/>
          </a:p>
          <a:p>
            <a:r>
              <a:rPr lang="en-US" sz="1600" dirty="0"/>
              <a:t>/BAY0/GZ_D41MAINTVTX	Maintain DOC41 </a:t>
            </a:r>
            <a:r>
              <a:rPr lang="en-US" sz="1600" dirty="0" err="1"/>
              <a:t>Attr</a:t>
            </a:r>
            <a:r>
              <a:rPr lang="en-US" sz="1600" dirty="0"/>
              <a:t>. Value </a:t>
            </a:r>
            <a:r>
              <a:rPr lang="en-US" sz="1600" dirty="0" smtClean="0"/>
              <a:t>Texts</a:t>
            </a:r>
          </a:p>
          <a:p>
            <a:endParaRPr lang="de-DE" sz="1600" dirty="0" smtClean="0"/>
          </a:p>
          <a:p>
            <a:r>
              <a:rPr lang="de-DE" sz="1600" b="1" dirty="0" smtClean="0"/>
              <a:t>Web </a:t>
            </a:r>
            <a:r>
              <a:rPr lang="de-DE" sz="1600" b="1" dirty="0" err="1" smtClean="0"/>
              <a:t>client</a:t>
            </a:r>
            <a:r>
              <a:rPr lang="de-DE" sz="1600" dirty="0"/>
              <a:t>: http://by-dcdpm.bayer-ag.com:50000/irj/portal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b="1" dirty="0" smtClean="0"/>
              <a:t>Web UI: </a:t>
            </a:r>
            <a:r>
              <a:rPr lang="de-DE" sz="1600" u="sng" dirty="0">
                <a:hlinkClick r:id="rId2"/>
              </a:rPr>
              <a:t>http://doc41-dev.bayer-ag.com/userprofile/myprofile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9" name="Foliennummernplatzhalter 4"/>
          <p:cNvSpPr txBox="1">
            <a:spLocks/>
          </p:cNvSpPr>
          <p:nvPr/>
        </p:nvSpPr>
        <p:spPr>
          <a:xfrm>
            <a:off x="361154" y="6424612"/>
            <a:ext cx="695749" cy="4333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800" dirty="0" smtClean="0"/>
          </a:p>
          <a:p>
            <a:r>
              <a:rPr lang="en-GB" sz="800" dirty="0" smtClean="0"/>
              <a:t>Page </a:t>
            </a:r>
            <a:fld id="{87F334AE-4EAC-4C2D-A638-92A76F09FCC4}" type="slidenum">
              <a:rPr lang="en-GB" sz="800" smtClean="0"/>
              <a:pPr/>
              <a:t>13</a:t>
            </a:fld>
            <a:endParaRPr lang="en-GB" sz="800" dirty="0"/>
          </a:p>
        </p:txBody>
      </p:sp>
      <p:sp>
        <p:nvSpPr>
          <p:cNvPr id="3" name="Geschweifte Klammer rechts 2"/>
          <p:cNvSpPr/>
          <p:nvPr/>
        </p:nvSpPr>
        <p:spPr bwMode="gray">
          <a:xfrm>
            <a:off x="6602674" y="2137558"/>
            <a:ext cx="142504" cy="5937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/>
          <p:cNvSpPr/>
          <p:nvPr/>
        </p:nvSpPr>
        <p:spPr bwMode="gray">
          <a:xfrm>
            <a:off x="6600699" y="2812458"/>
            <a:ext cx="142504" cy="5937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 bwMode="gray">
          <a:xfrm>
            <a:off x="6602673" y="3610099"/>
            <a:ext cx="150425" cy="16269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 bwMode="gray">
          <a:xfrm>
            <a:off x="6911444" y="2339440"/>
            <a:ext cx="1864426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sz="1400" dirty="0" smtClean="0"/>
              <a:t>User Transaction</a:t>
            </a:r>
          </a:p>
        </p:txBody>
      </p:sp>
      <p:sp>
        <p:nvSpPr>
          <p:cNvPr id="10" name="Textfeld 9"/>
          <p:cNvSpPr txBox="1"/>
          <p:nvPr/>
        </p:nvSpPr>
        <p:spPr bwMode="gray">
          <a:xfrm>
            <a:off x="6911444" y="3004450"/>
            <a:ext cx="1864426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sz="1400" dirty="0" smtClean="0"/>
              <a:t>Expert Transaction</a:t>
            </a:r>
          </a:p>
        </p:txBody>
      </p:sp>
      <p:sp>
        <p:nvSpPr>
          <p:cNvPr id="11" name="Textfeld 10"/>
          <p:cNvSpPr txBox="1"/>
          <p:nvPr/>
        </p:nvSpPr>
        <p:spPr bwMode="gray">
          <a:xfrm>
            <a:off x="6911444" y="4320613"/>
            <a:ext cx="1864426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sz="1400" dirty="0" smtClean="0"/>
              <a:t>Customizing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35690276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General Objectives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39063"/>
            <a:ext cx="8378804" cy="21135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 smtClean="0">
                <a:latin typeface="+mj-lt"/>
              </a:rPr>
              <a:t>  </a:t>
            </a:r>
            <a:r>
              <a:rPr lang="en-US" sz="2000" b="1" u="sng" dirty="0" smtClean="0">
                <a:latin typeface="+mj-lt"/>
              </a:rPr>
              <a:t> Initial Business Requirements:</a:t>
            </a:r>
          </a:p>
          <a:p>
            <a:pPr marL="285750" lvl="0" indent="-28575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global concept for handling of documents used by various </a:t>
            </a:r>
            <a:r>
              <a:rPr lang="en-US" b="1" u="sng" dirty="0"/>
              <a:t>process standards implemented in P2R</a:t>
            </a:r>
            <a:r>
              <a:rPr lang="en-US" dirty="0"/>
              <a:t>; it must be referenced to unique SAP identifiers</a:t>
            </a:r>
            <a:endParaRPr lang="en-US" dirty="0" smtClean="0">
              <a:latin typeface="+mj-lt"/>
            </a:endParaRPr>
          </a:p>
          <a:p>
            <a:pPr marL="285750" lvl="0" indent="-28575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One </a:t>
            </a:r>
            <a:r>
              <a:rPr lang="en-US" b="1" u="sng" dirty="0" smtClean="0">
                <a:latin typeface="+mj-lt"/>
              </a:rPr>
              <a:t>unique</a:t>
            </a:r>
            <a:r>
              <a:rPr lang="en-US" dirty="0" smtClean="0">
                <a:latin typeface="+mj-lt"/>
              </a:rPr>
              <a:t> physical document repository</a:t>
            </a:r>
          </a:p>
          <a:p>
            <a:pPr marL="285750" lvl="0" indent="-285750">
              <a:spcAft>
                <a:spcPts val="0"/>
              </a:spcAft>
              <a:buFont typeface="Arial" pitchFamily="34" charset="0"/>
              <a:buChar char="•"/>
            </a:pPr>
            <a:r>
              <a:rPr lang="en-US" b="1" u="sng" dirty="0" smtClean="0">
                <a:latin typeface="+mj-lt"/>
              </a:rPr>
              <a:t>Controlled</a:t>
            </a:r>
            <a:r>
              <a:rPr lang="en-US" dirty="0" smtClean="0">
                <a:latin typeface="+mj-lt"/>
              </a:rPr>
              <a:t> storage of documents with access for BHC individuals and externals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2000" dirty="0" smtClean="0">
              <a:latin typeface="+mj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gray">
          <a:xfrm>
            <a:off x="468313" y="3964636"/>
            <a:ext cx="8376829" cy="2353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76225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2667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2667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rgbClr val="6BC200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</a:t>
            </a:r>
            <a:r>
              <a:rPr lang="en-US" sz="2000" u="sng" dirty="0" smtClean="0">
                <a:latin typeface="+mj-lt"/>
              </a:rPr>
              <a:t> Evolving Requirements: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Access via Web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Include externals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Single &amp; mass upload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Interfaces (to source systems)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Attributes for structured storage (incl. attribute change)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Full audit trail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Integration of automatically created documents (</a:t>
            </a:r>
            <a:r>
              <a:rPr lang="en-US" dirty="0" err="1" smtClean="0"/>
              <a:t>StreamServe</a:t>
            </a:r>
            <a:r>
              <a:rPr lang="en-US" dirty="0" smtClean="0"/>
              <a:t>)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1256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2284413" y="3033672"/>
            <a:ext cx="6391275" cy="2227421"/>
          </a:xfrm>
        </p:spPr>
        <p:txBody>
          <a:bodyPr/>
          <a:lstStyle/>
          <a:p>
            <a:r>
              <a:rPr lang="en-US" dirty="0" smtClean="0"/>
              <a:t>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Blick</a:t>
            </a:r>
            <a:r>
              <a:rPr lang="en-US" dirty="0" smtClean="0"/>
              <a:t> – was </a:t>
            </a:r>
            <a:r>
              <a:rPr lang="en-US" dirty="0" err="1" smtClean="0"/>
              <a:t>ist</a:t>
            </a:r>
            <a:r>
              <a:rPr lang="en-US" dirty="0" smtClean="0"/>
              <a:t> Doc41/ BDS?</a:t>
            </a:r>
          </a:p>
          <a:p>
            <a:r>
              <a:rPr lang="en-US" dirty="0" err="1" smtClean="0"/>
              <a:t>Architektur</a:t>
            </a:r>
            <a:endParaRPr lang="en-US" dirty="0" smtClean="0"/>
          </a:p>
          <a:p>
            <a:r>
              <a:rPr lang="en-US" dirty="0" err="1" smtClean="0"/>
              <a:t>Generelle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r>
              <a:rPr lang="en-US" dirty="0" smtClean="0"/>
              <a:t> BDS</a:t>
            </a:r>
          </a:p>
          <a:p>
            <a:r>
              <a:rPr lang="en-US" dirty="0" smtClean="0"/>
              <a:t>Integration </a:t>
            </a:r>
            <a:r>
              <a:rPr lang="de-DE" dirty="0" smtClean="0"/>
              <a:t>Doc41/BDS</a:t>
            </a:r>
            <a:endParaRPr lang="en-US" dirty="0" smtClean="0"/>
          </a:p>
          <a:p>
            <a:r>
              <a:rPr lang="en-US" dirty="0" smtClean="0"/>
              <a:t>Online 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361155" y="6424612"/>
            <a:ext cx="588871" cy="433387"/>
          </a:xfrm>
          <a:prstGeom prst="rect">
            <a:avLst/>
          </a:prstGeom>
        </p:spPr>
        <p:txBody>
          <a:bodyPr/>
          <a:lstStyle/>
          <a:p>
            <a:endParaRPr lang="en-GB" sz="800" dirty="0" smtClean="0"/>
          </a:p>
          <a:p>
            <a:r>
              <a:rPr lang="en-GB" sz="800" dirty="0" smtClean="0"/>
              <a:t>Page </a:t>
            </a:r>
            <a:fld id="{87F334AE-4EAC-4C2D-A638-92A76F09FCC4}" type="slidenum">
              <a:rPr lang="en-GB" sz="800" smtClean="0"/>
              <a:pPr/>
              <a:t>2</a:t>
            </a:fld>
            <a:endParaRPr lang="en-GB" sz="800" dirty="0"/>
          </a:p>
        </p:txBody>
      </p:sp>
      <p:sp>
        <p:nvSpPr>
          <p:cNvPr id="12" name="Rectangle 2"/>
          <p:cNvSpPr txBox="1">
            <a:spLocks/>
          </p:cNvSpPr>
          <p:nvPr/>
        </p:nvSpPr>
        <p:spPr bwMode="gray">
          <a:xfrm>
            <a:off x="538312" y="346075"/>
            <a:ext cx="7058024" cy="9493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380036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538312" y="346075"/>
            <a:ext cx="7058024" cy="949325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Auf </a:t>
            </a:r>
            <a:r>
              <a:rPr lang="en-US" sz="2800" dirty="0" err="1"/>
              <a:t>einen</a:t>
            </a:r>
            <a:r>
              <a:rPr lang="en-US" sz="2800" dirty="0"/>
              <a:t> </a:t>
            </a:r>
            <a:r>
              <a:rPr lang="en-US" sz="2800" dirty="0" err="1"/>
              <a:t>Blick</a:t>
            </a:r>
            <a:r>
              <a:rPr lang="en-US" sz="2800" dirty="0"/>
              <a:t> – was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smtClean="0"/>
              <a:t>Doc41/ BDS?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1505802" y="3512194"/>
            <a:ext cx="4989031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361155" y="6412737"/>
            <a:ext cx="481807" cy="433387"/>
          </a:xfrm>
        </p:spPr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73600" y="2171205"/>
            <a:ext cx="7945276" cy="34438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Repository / </a:t>
            </a:r>
            <a:r>
              <a:rPr lang="en-US" dirty="0" err="1" smtClean="0"/>
              <a:t>Archiv</a:t>
            </a:r>
            <a:r>
              <a:rPr lang="en-US" dirty="0" smtClean="0"/>
              <a:t> </a:t>
            </a:r>
            <a:r>
              <a:rPr lang="en-US" dirty="0"/>
              <a:t>- no DMS </a:t>
            </a:r>
            <a:r>
              <a:rPr lang="en-US" dirty="0" smtClean="0"/>
              <a:t>(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/>
              <a:t>approval,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/>
              <a:t>workflow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573600" y="2667989"/>
            <a:ext cx="7945276" cy="34438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Harmonisiertes</a:t>
            </a:r>
            <a:r>
              <a:rPr lang="en-US" dirty="0" smtClean="0"/>
              <a:t>, </a:t>
            </a:r>
            <a:r>
              <a:rPr lang="en-US" dirty="0" err="1" smtClean="0"/>
              <a:t>funktionsübergreifendes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keine</a:t>
            </a:r>
            <a:r>
              <a:rPr lang="en-US" dirty="0" smtClean="0"/>
              <a:t> Stand-Alone L.</a:t>
            </a:r>
            <a:endParaRPr lang="en-US" dirty="0"/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573600" y="3648760"/>
            <a:ext cx="7945276" cy="34438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Unterstützt</a:t>
            </a:r>
            <a:r>
              <a:rPr lang="en-US" dirty="0" smtClean="0"/>
              <a:t> </a:t>
            </a: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Anwenderfunktionen</a:t>
            </a:r>
            <a:r>
              <a:rPr lang="en-US" dirty="0" smtClean="0"/>
              <a:t>/-</a:t>
            </a:r>
            <a:r>
              <a:rPr lang="en-US" dirty="0" err="1" smtClean="0"/>
              <a:t>gruppen</a:t>
            </a:r>
            <a:endParaRPr lang="en-US" dirty="0"/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573600" y="3167810"/>
            <a:ext cx="7945276" cy="34438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Standards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GPORs (Doc Types; </a:t>
            </a:r>
            <a:r>
              <a:rPr lang="en-US" dirty="0" err="1" smtClean="0"/>
              <a:t>Funktionen</a:t>
            </a:r>
            <a:r>
              <a:rPr lang="en-US" dirty="0" smtClean="0"/>
              <a:t>; Integration)</a:t>
            </a:r>
            <a:endParaRPr lang="en-US" dirty="0"/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573600" y="4142204"/>
            <a:ext cx="7945276" cy="34438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Modulares Rechtekonzept, sehr anpassungsfähig</a:t>
            </a: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73600" y="4629776"/>
            <a:ext cx="7945276" cy="34438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Globale Dokumenten Suche (Typ übergreifend)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573600" y="5123279"/>
            <a:ext cx="7945276" cy="34438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Differenzierung nach Dokumenten-Typen und -Klassen</a:t>
            </a:r>
          </a:p>
        </p:txBody>
      </p:sp>
    </p:spTree>
    <p:extLst>
      <p:ext uri="{BB962C8B-B14F-4D97-AF65-F5344CB8AC3E}">
        <p14:creationId xmlns:p14="http://schemas.microsoft.com/office/powerpoint/2010/main" val="40411618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Architektur</a:t>
            </a:r>
            <a:r>
              <a:rPr lang="en-US" sz="2800" dirty="0" smtClean="0"/>
              <a:t> Dco41/BDS</a:t>
            </a:r>
            <a:endParaRPr lang="en-US" sz="2800" dirty="0"/>
          </a:p>
        </p:txBody>
      </p:sp>
      <p:sp>
        <p:nvSpPr>
          <p:cNvPr id="166" name="Rechteck 165"/>
          <p:cNvSpPr/>
          <p:nvPr/>
        </p:nvSpPr>
        <p:spPr bwMode="auto">
          <a:xfrm>
            <a:off x="200242" y="2219326"/>
            <a:ext cx="7837003" cy="950846"/>
          </a:xfrm>
          <a:prstGeom prst="rect">
            <a:avLst/>
          </a:prstGeom>
          <a:gradFill>
            <a:gsLst>
              <a:gs pos="0">
                <a:srgbClr val="0090C5">
                  <a:tint val="66000"/>
                  <a:satMod val="160000"/>
                </a:srgbClr>
              </a:gs>
              <a:gs pos="65000">
                <a:srgbClr val="0090C5">
                  <a:tint val="44500"/>
                  <a:satMod val="160000"/>
                </a:srgbClr>
              </a:gs>
              <a:gs pos="100000">
                <a:srgbClr val="0090C5">
                  <a:tint val="23500"/>
                  <a:satMod val="160000"/>
                </a:srgbClr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Rechteck 166"/>
          <p:cNvSpPr/>
          <p:nvPr/>
        </p:nvSpPr>
        <p:spPr bwMode="auto">
          <a:xfrm>
            <a:off x="200242" y="3026743"/>
            <a:ext cx="7837200" cy="3330446"/>
          </a:xfrm>
          <a:prstGeom prst="rect">
            <a:avLst/>
          </a:prstGeom>
          <a:solidFill>
            <a:srgbClr val="676767">
              <a:lumMod val="20000"/>
              <a:lumOff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60007" dist="200025" dir="15000000" sx="200000" sy="200000" kx="-1800000" algn="bl" rotWithShape="0">
                  <a:schemeClr val="bg1">
                    <a:alpha val="32000"/>
                  </a:schemeClr>
                </a:outerShdw>
              </a:effectLst>
              <a:uLnTx/>
              <a:uFillTx/>
            </a:endParaRPr>
          </a:p>
        </p:txBody>
      </p:sp>
      <p:sp>
        <p:nvSpPr>
          <p:cNvPr id="169" name="Textfeld 168"/>
          <p:cNvSpPr txBox="1"/>
          <p:nvPr/>
        </p:nvSpPr>
        <p:spPr>
          <a:xfrm>
            <a:off x="3124590" y="4931695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Document Upload,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Call of Doc41 RFCs,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Document Download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per Doc41 URL </a:t>
            </a:r>
          </a:p>
        </p:txBody>
      </p:sp>
      <p:sp>
        <p:nvSpPr>
          <p:cNvPr id="170" name="Pfeil nach links und rechts 169"/>
          <p:cNvSpPr/>
          <p:nvPr/>
        </p:nvSpPr>
        <p:spPr bwMode="auto">
          <a:xfrm>
            <a:off x="676159" y="5931264"/>
            <a:ext cx="3414250" cy="333885"/>
          </a:xfrm>
          <a:prstGeom prst="leftRightArrow">
            <a:avLst/>
          </a:prstGeom>
          <a:solidFill>
            <a:srgbClr val="A7AFC8"/>
          </a:solidFill>
          <a:ln w="9525" algn="ctr">
            <a:solidFill>
              <a:srgbClr val="6C7AA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BOE Hosting Environment DE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1" name="Gerade Verbindung 170"/>
          <p:cNvCxnSpPr>
            <a:stCxn id="166" idx="1"/>
          </p:cNvCxnSpPr>
          <p:nvPr/>
        </p:nvCxnSpPr>
        <p:spPr>
          <a:xfrm flipV="1">
            <a:off x="200242" y="2694747"/>
            <a:ext cx="8796987" cy="2"/>
          </a:xfrm>
          <a:prstGeom prst="line">
            <a:avLst/>
          </a:prstGeom>
          <a:noFill/>
          <a:ln w="9525" cap="flat" cmpd="sng" algn="ctr">
            <a:solidFill>
              <a:srgbClr val="818181"/>
            </a:solidFill>
            <a:prstDash val="solid"/>
          </a:ln>
          <a:effectLst/>
        </p:spPr>
      </p:cxnSp>
      <p:cxnSp>
        <p:nvCxnSpPr>
          <p:cNvPr id="172" name="Gerade Verbindung 171"/>
          <p:cNvCxnSpPr/>
          <p:nvPr/>
        </p:nvCxnSpPr>
        <p:spPr>
          <a:xfrm>
            <a:off x="200242" y="2209549"/>
            <a:ext cx="8796987" cy="20127"/>
          </a:xfrm>
          <a:prstGeom prst="line">
            <a:avLst/>
          </a:prstGeom>
          <a:noFill/>
          <a:ln w="9525" cap="flat" cmpd="sng" algn="ctr">
            <a:solidFill>
              <a:srgbClr val="818181"/>
            </a:solidFill>
            <a:prstDash val="solid"/>
          </a:ln>
          <a:effectLst/>
        </p:spPr>
      </p:cxnSp>
      <p:pic>
        <p:nvPicPr>
          <p:cNvPr id="17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99" y="2269311"/>
            <a:ext cx="427384" cy="2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964" y="2295399"/>
            <a:ext cx="343048" cy="2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5" name="Gerade Verbindung mit Pfeil 174"/>
          <p:cNvCxnSpPr>
            <a:stCxn id="173" idx="3"/>
            <a:endCxn id="174" idx="1"/>
          </p:cNvCxnSpPr>
          <p:nvPr/>
        </p:nvCxnSpPr>
        <p:spPr>
          <a:xfrm>
            <a:off x="3338283" y="2411406"/>
            <a:ext cx="459681" cy="9481"/>
          </a:xfrm>
          <a:prstGeom prst="straightConnector1">
            <a:avLst/>
          </a:prstGeom>
          <a:noFill/>
          <a:ln w="25400" cap="flat" cmpd="sng" algn="ctr">
            <a:solidFill>
              <a:srgbClr val="818181"/>
            </a:solidFill>
            <a:prstDash val="solid"/>
            <a:tailEnd type="triangle"/>
          </a:ln>
          <a:effectLst/>
        </p:spPr>
      </p:cxnSp>
      <p:cxnSp>
        <p:nvCxnSpPr>
          <p:cNvPr id="176" name="Gewinkelte Verbindung 175"/>
          <p:cNvCxnSpPr>
            <a:stCxn id="188" idx="1"/>
            <a:endCxn id="173" idx="0"/>
          </p:cNvCxnSpPr>
          <p:nvPr/>
        </p:nvCxnSpPr>
        <p:spPr>
          <a:xfrm rot="10800000" flipH="1" flipV="1">
            <a:off x="2017635" y="1736709"/>
            <a:ext cx="1106955" cy="532602"/>
          </a:xfrm>
          <a:prstGeom prst="bentConnector4">
            <a:avLst>
              <a:gd name="adj1" fmla="val -20651"/>
              <a:gd name="adj2" fmla="val 71670"/>
            </a:avLst>
          </a:prstGeom>
          <a:noFill/>
          <a:ln w="25400" cap="flat" cmpd="sng" algn="ctr">
            <a:solidFill>
              <a:srgbClr val="818181"/>
            </a:solidFill>
            <a:prstDash val="solid"/>
            <a:tailEnd type="triangle" w="lg" len="med"/>
          </a:ln>
          <a:effectLst/>
        </p:spPr>
      </p:cxnSp>
      <p:sp>
        <p:nvSpPr>
          <p:cNvPr id="177" name="Textfeld 176"/>
          <p:cNvSpPr txBox="1"/>
          <p:nvPr/>
        </p:nvSpPr>
        <p:spPr>
          <a:xfrm>
            <a:off x="1272931" y="2529656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IBM WebSeal Internet Security  Proxy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3352566" y="2531653"/>
            <a:ext cx="1895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BBS Environment for  Public  Pages</a:t>
            </a:r>
          </a:p>
        </p:txBody>
      </p:sp>
      <p:cxnSp>
        <p:nvCxnSpPr>
          <p:cNvPr id="179" name="Gewinkelte Verbindung 178"/>
          <p:cNvCxnSpPr>
            <a:stCxn id="173" idx="2"/>
            <a:endCxn id="185" idx="0"/>
          </p:cNvCxnSpPr>
          <p:nvPr/>
        </p:nvCxnSpPr>
        <p:spPr>
          <a:xfrm rot="16200000" flipH="1">
            <a:off x="2804729" y="2873361"/>
            <a:ext cx="639724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818181"/>
            </a:solidFill>
            <a:prstDash val="solid"/>
            <a:tailEnd type="triangle"/>
          </a:ln>
          <a:effectLst/>
        </p:spPr>
      </p:cxnSp>
      <p:sp>
        <p:nvSpPr>
          <p:cNvPr id="180" name="Textfeld 179"/>
          <p:cNvSpPr txBox="1"/>
          <p:nvPr/>
        </p:nvSpPr>
        <p:spPr>
          <a:xfrm>
            <a:off x="142640" y="169940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Internet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8226701" y="22700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DMZ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8077868" y="438699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Intranet</a:t>
            </a:r>
          </a:p>
        </p:txBody>
      </p:sp>
      <p:cxnSp>
        <p:nvCxnSpPr>
          <p:cNvPr id="183" name="Gerade Verbindung mit Pfeil 182"/>
          <p:cNvCxnSpPr>
            <a:stCxn id="186" idx="1"/>
          </p:cNvCxnSpPr>
          <p:nvPr/>
        </p:nvCxnSpPr>
        <p:spPr>
          <a:xfrm flipV="1">
            <a:off x="2433466" y="3445205"/>
            <a:ext cx="0" cy="632486"/>
          </a:xfrm>
          <a:prstGeom prst="straightConnector1">
            <a:avLst/>
          </a:prstGeom>
          <a:noFill/>
          <a:ln w="6350" cap="flat" cmpd="sng" algn="ctr">
            <a:solidFill>
              <a:srgbClr val="81818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84" name="Textfeld 183"/>
          <p:cNvSpPr txBox="1"/>
          <p:nvPr/>
        </p:nvSpPr>
        <p:spPr>
          <a:xfrm>
            <a:off x="1678737" y="4553998"/>
            <a:ext cx="790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 Data,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Role Data,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Document Types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-&gt; Access  Definitions</a:t>
            </a:r>
          </a:p>
        </p:txBody>
      </p:sp>
      <p:sp>
        <p:nvSpPr>
          <p:cNvPr id="185" name="Rechteck 184"/>
          <p:cNvSpPr/>
          <p:nvPr/>
        </p:nvSpPr>
        <p:spPr bwMode="auto">
          <a:xfrm>
            <a:off x="2074225" y="3193224"/>
            <a:ext cx="2100733" cy="432352"/>
          </a:xfrm>
          <a:prstGeom prst="rect">
            <a:avLst/>
          </a:prstGeom>
          <a:solidFill>
            <a:srgbClr val="A7AFC8"/>
          </a:solidFill>
          <a:ln w="9525" algn="ctr">
            <a:solidFill>
              <a:srgbClr val="6C7AA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B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ayer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D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ocument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 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S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torage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(Doc41 Web  UI)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uLnTx/>
              <a:uFillTx/>
            </a:endParaRPr>
          </a:p>
        </p:txBody>
      </p:sp>
      <p:sp>
        <p:nvSpPr>
          <p:cNvPr id="186" name="Zylinder 185"/>
          <p:cNvSpPr/>
          <p:nvPr/>
        </p:nvSpPr>
        <p:spPr bwMode="auto">
          <a:xfrm>
            <a:off x="2017635" y="4077691"/>
            <a:ext cx="831662" cy="447675"/>
          </a:xfrm>
          <a:prstGeom prst="can">
            <a:avLst/>
          </a:prstGeom>
          <a:solidFill>
            <a:srgbClr val="A7AFC8"/>
          </a:solidFill>
          <a:ln w="9525" algn="ctr">
            <a:solidFill>
              <a:srgbClr val="6C7AA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Rechteck 186"/>
          <p:cNvSpPr/>
          <p:nvPr/>
        </p:nvSpPr>
        <p:spPr bwMode="auto">
          <a:xfrm>
            <a:off x="5172502" y="4743132"/>
            <a:ext cx="996079" cy="287920"/>
          </a:xfrm>
          <a:prstGeom prst="rect">
            <a:avLst/>
          </a:prstGeom>
          <a:solidFill>
            <a:srgbClr val="A7AFC8"/>
          </a:solidFill>
          <a:ln w="9525" algn="ctr">
            <a:solidFill>
              <a:srgbClr val="6C7AA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2">
                      <a:lumMod val="40000"/>
                      <a:lumOff val="60000"/>
                      <a:alpha val="40000"/>
                    </a:schemeClr>
                  </a:glow>
                </a:effectLst>
                <a:uLnTx/>
                <a:uFillTx/>
              </a:rPr>
              <a:t>Doc41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glow rad="139700">
                  <a:schemeClr val="accent2">
                    <a:lumMod val="40000"/>
                    <a:lumOff val="60000"/>
                    <a:alpha val="40000"/>
                  </a:schemeClr>
                </a:glow>
              </a:effectLst>
              <a:uLnTx/>
              <a:uFillTx/>
            </a:endParaRPr>
          </a:p>
        </p:txBody>
      </p:sp>
      <p:sp>
        <p:nvSpPr>
          <p:cNvPr id="188" name="Textfeld 187"/>
          <p:cNvSpPr txBox="1"/>
          <p:nvPr/>
        </p:nvSpPr>
        <p:spPr>
          <a:xfrm>
            <a:off x="2017636" y="150587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External User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uLnTx/>
                <a:uFillTx/>
              </a:rPr>
              <a:t>Internet Access</a:t>
            </a:r>
          </a:p>
        </p:txBody>
      </p:sp>
      <p:pic>
        <p:nvPicPr>
          <p:cNvPr id="1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10" y="1512811"/>
            <a:ext cx="552826" cy="56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75" y="2988167"/>
            <a:ext cx="708118" cy="71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2" name="Gewinkelte Verbindung 191"/>
          <p:cNvCxnSpPr>
            <a:stCxn id="191" idx="0"/>
            <a:endCxn id="54" idx="0"/>
          </p:cNvCxnSpPr>
          <p:nvPr/>
        </p:nvCxnSpPr>
        <p:spPr>
          <a:xfrm rot="16200000" flipH="1" flipV="1">
            <a:off x="7145266" y="1903146"/>
            <a:ext cx="331048" cy="2501089"/>
          </a:xfrm>
          <a:prstGeom prst="bentConnector3">
            <a:avLst>
              <a:gd name="adj1" fmla="val -48913"/>
            </a:avLst>
          </a:prstGeom>
          <a:noFill/>
          <a:ln w="25400" cap="flat" cmpd="sng" algn="ctr">
            <a:solidFill>
              <a:srgbClr val="818181"/>
            </a:solidFill>
            <a:prstDash val="solid"/>
            <a:tailEnd type="triangle" w="lg" len="med"/>
          </a:ln>
          <a:effectLst/>
        </p:spPr>
      </p:cxnSp>
      <p:cxnSp>
        <p:nvCxnSpPr>
          <p:cNvPr id="193" name="Gerade Verbindung mit Pfeil 192"/>
          <p:cNvCxnSpPr>
            <a:stCxn id="53" idx="1"/>
          </p:cNvCxnSpPr>
          <p:nvPr/>
        </p:nvCxnSpPr>
        <p:spPr>
          <a:xfrm>
            <a:off x="1219829" y="3388436"/>
            <a:ext cx="854396" cy="0"/>
          </a:xfrm>
          <a:prstGeom prst="straightConnector1">
            <a:avLst/>
          </a:prstGeom>
          <a:noFill/>
          <a:ln w="6350" cap="flat" cmpd="sng" algn="ctr">
            <a:solidFill>
              <a:srgbClr val="818181"/>
            </a:solidFill>
            <a:prstDash val="solid"/>
            <a:tailEnd type="triangle" w="lg" len="med"/>
          </a:ln>
          <a:effectLst/>
        </p:spPr>
      </p:cxnSp>
      <p:cxnSp>
        <p:nvCxnSpPr>
          <p:cNvPr id="194" name="Gerade Verbindung 193"/>
          <p:cNvCxnSpPr>
            <a:stCxn id="191" idx="0"/>
            <a:endCxn id="191" idx="0"/>
          </p:cNvCxnSpPr>
          <p:nvPr/>
        </p:nvCxnSpPr>
        <p:spPr>
          <a:xfrm>
            <a:off x="8561334" y="2988167"/>
            <a:ext cx="0" cy="0"/>
          </a:xfrm>
          <a:prstGeom prst="line">
            <a:avLst/>
          </a:prstGeom>
          <a:noFill/>
          <a:ln w="9525" cap="flat" cmpd="sng" algn="ctr">
            <a:solidFill>
              <a:srgbClr val="818181"/>
            </a:solidFill>
            <a:prstDash val="solid"/>
          </a:ln>
          <a:effectLst/>
        </p:spPr>
      </p:cxnSp>
      <p:cxnSp>
        <p:nvCxnSpPr>
          <p:cNvPr id="195" name="Gerade Verbindung 194"/>
          <p:cNvCxnSpPr>
            <a:stCxn id="191" idx="0"/>
            <a:endCxn id="191" idx="0"/>
          </p:cNvCxnSpPr>
          <p:nvPr/>
        </p:nvCxnSpPr>
        <p:spPr>
          <a:xfrm>
            <a:off x="8561334" y="2988167"/>
            <a:ext cx="0" cy="0"/>
          </a:xfrm>
          <a:prstGeom prst="line">
            <a:avLst/>
          </a:prstGeom>
          <a:noFill/>
          <a:ln w="9525" cap="flat" cmpd="sng" algn="ctr">
            <a:solidFill>
              <a:srgbClr val="818181"/>
            </a:solidFill>
            <a:prstDash val="solid"/>
          </a:ln>
          <a:effectLst/>
        </p:spPr>
      </p:cxnSp>
      <p:sp>
        <p:nvSpPr>
          <p:cNvPr id="197" name="Textfeld 196"/>
          <p:cNvSpPr txBox="1"/>
          <p:nvPr/>
        </p:nvSpPr>
        <p:spPr>
          <a:xfrm>
            <a:off x="8228546" y="3625576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Bayer User</a:t>
            </a:r>
          </a:p>
        </p:txBody>
      </p:sp>
      <p:sp>
        <p:nvSpPr>
          <p:cNvPr id="198" name="Rechteck 197"/>
          <p:cNvSpPr/>
          <p:nvPr/>
        </p:nvSpPr>
        <p:spPr bwMode="auto">
          <a:xfrm>
            <a:off x="5172503" y="5041915"/>
            <a:ext cx="996079" cy="957795"/>
          </a:xfrm>
          <a:prstGeom prst="rect">
            <a:avLst/>
          </a:prstGeom>
          <a:solidFill>
            <a:srgbClr val="A7AFC8"/>
          </a:solidFill>
          <a:ln w="9525" algn="ctr">
            <a:solidFill>
              <a:srgbClr val="6C7AA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P2R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99" name="Gerade Verbindung mit Pfeil 198"/>
          <p:cNvCxnSpPr>
            <a:stCxn id="187" idx="3"/>
            <a:endCxn id="3" idx="1"/>
          </p:cNvCxnSpPr>
          <p:nvPr/>
        </p:nvCxnSpPr>
        <p:spPr>
          <a:xfrm>
            <a:off x="6168581" y="4887092"/>
            <a:ext cx="1172108" cy="430476"/>
          </a:xfrm>
          <a:prstGeom prst="bentConnector2">
            <a:avLst/>
          </a:prstGeom>
          <a:noFill/>
          <a:ln w="12700" cap="flat" cmpd="sng" algn="ctr">
            <a:solidFill>
              <a:srgbClr val="81818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200" name="Gerade Verbindung 199"/>
          <p:cNvCxnSpPr/>
          <p:nvPr/>
        </p:nvCxnSpPr>
        <p:spPr>
          <a:xfrm flipV="1">
            <a:off x="4346674" y="2209549"/>
            <a:ext cx="0" cy="4131368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dash"/>
          </a:ln>
          <a:effectLst/>
        </p:spPr>
      </p:cxnSp>
      <p:sp>
        <p:nvSpPr>
          <p:cNvPr id="201" name="Rechteck 200"/>
          <p:cNvSpPr/>
          <p:nvPr/>
        </p:nvSpPr>
        <p:spPr bwMode="auto">
          <a:xfrm>
            <a:off x="4634848" y="4019364"/>
            <a:ext cx="518799" cy="255869"/>
          </a:xfrm>
          <a:prstGeom prst="rect">
            <a:avLst/>
          </a:prstGeom>
          <a:solidFill>
            <a:srgbClr val="A7AFC8"/>
          </a:solidFill>
          <a:ln w="9525" algn="ctr">
            <a:solidFill>
              <a:srgbClr val="6C7AA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BW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2" name="Gewinkelte Verbindung 201"/>
          <p:cNvCxnSpPr>
            <a:endCxn id="201" idx="1"/>
          </p:cNvCxnSpPr>
          <p:nvPr/>
        </p:nvCxnSpPr>
        <p:spPr>
          <a:xfrm>
            <a:off x="3476625" y="3625576"/>
            <a:ext cx="1158223" cy="521723"/>
          </a:xfrm>
          <a:prstGeom prst="bentConnector3">
            <a:avLst>
              <a:gd name="adj1" fmla="val -14967"/>
            </a:avLst>
          </a:prstGeom>
          <a:noFill/>
          <a:ln w="9525" cap="flat" cmpd="sng" algn="ctr">
            <a:solidFill>
              <a:srgbClr val="81818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03" name="Textfeld 202"/>
          <p:cNvSpPr txBox="1"/>
          <p:nvPr/>
        </p:nvSpPr>
        <p:spPr>
          <a:xfrm>
            <a:off x="3449998" y="3931854"/>
            <a:ext cx="1211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Search for Doc ID </a:t>
            </a:r>
          </a:p>
        </p:txBody>
      </p:sp>
      <p:cxnSp>
        <p:nvCxnSpPr>
          <p:cNvPr id="204" name="Gerade Verbindung mit Pfeil 203"/>
          <p:cNvCxnSpPr/>
          <p:nvPr/>
        </p:nvCxnSpPr>
        <p:spPr>
          <a:xfrm flipV="1">
            <a:off x="5894544" y="3571197"/>
            <a:ext cx="0" cy="1169141"/>
          </a:xfrm>
          <a:prstGeom prst="straightConnector1">
            <a:avLst/>
          </a:prstGeom>
          <a:noFill/>
          <a:ln w="12700" cap="flat" cmpd="sng" algn="ctr">
            <a:solidFill>
              <a:srgbClr val="81818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" name="Zylinder 2"/>
          <p:cNvSpPr/>
          <p:nvPr/>
        </p:nvSpPr>
        <p:spPr bwMode="auto">
          <a:xfrm>
            <a:off x="6926019" y="5317568"/>
            <a:ext cx="829339" cy="914400"/>
          </a:xfrm>
          <a:prstGeom prst="can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1400" kern="0" dirty="0" smtClean="0">
              <a:solidFill>
                <a:sysClr val="windowText" lastClr="000000"/>
              </a:solidFill>
            </a:endParaRPr>
          </a:p>
          <a:p>
            <a:pPr lvl="0" algn="ctr"/>
            <a:r>
              <a:rPr lang="en-US" sz="1400" kern="0" dirty="0" smtClean="0">
                <a:solidFill>
                  <a:sysClr val="windowText" lastClr="000000"/>
                </a:solidFill>
              </a:rPr>
              <a:t>KGS </a:t>
            </a:r>
            <a:r>
              <a:rPr lang="en-US" sz="1400" kern="0" dirty="0">
                <a:solidFill>
                  <a:sysClr val="windowText" lastClr="000000"/>
                </a:solidFill>
              </a:rPr>
              <a:t>Store</a:t>
            </a:r>
          </a:p>
          <a:p>
            <a:pPr algn="ctr"/>
            <a:endParaRPr lang="de-DE" sz="1400" dirty="0" err="1" smtClean="0"/>
          </a:p>
        </p:txBody>
      </p:sp>
      <p:cxnSp>
        <p:nvCxnSpPr>
          <p:cNvPr id="205" name="Gerade Verbindung mit Pfeil 198"/>
          <p:cNvCxnSpPr/>
          <p:nvPr/>
        </p:nvCxnSpPr>
        <p:spPr>
          <a:xfrm>
            <a:off x="6168582" y="5318938"/>
            <a:ext cx="706618" cy="25050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818181"/>
            </a:solidFill>
            <a:prstDash val="dash"/>
            <a:headEnd type="triangle"/>
            <a:tailEnd type="triangle"/>
          </a:ln>
          <a:effectLst/>
        </p:spPr>
      </p:cxnSp>
      <p:sp>
        <p:nvSpPr>
          <p:cNvPr id="206" name="Textfeld 205"/>
          <p:cNvSpPr txBox="1"/>
          <p:nvPr/>
        </p:nvSpPr>
        <p:spPr>
          <a:xfrm>
            <a:off x="6172477" y="4648608"/>
            <a:ext cx="1211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Archive Link</a:t>
            </a:r>
          </a:p>
        </p:txBody>
      </p:sp>
      <p:sp>
        <p:nvSpPr>
          <p:cNvPr id="45" name="Rechteck 44"/>
          <p:cNvSpPr/>
          <p:nvPr/>
        </p:nvSpPr>
        <p:spPr bwMode="auto">
          <a:xfrm>
            <a:off x="5274763" y="5650998"/>
            <a:ext cx="788268" cy="227987"/>
          </a:xfrm>
          <a:prstGeom prst="rect">
            <a:avLst/>
          </a:prstGeom>
          <a:solidFill>
            <a:srgbClr val="A7AFC8"/>
          </a:solidFill>
          <a:ln w="9525" algn="ctr">
            <a:solidFill>
              <a:srgbClr val="6C7AA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DVS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hteck 53"/>
          <p:cNvSpPr/>
          <p:nvPr/>
        </p:nvSpPr>
        <p:spPr bwMode="auto">
          <a:xfrm>
            <a:off x="5245289" y="3319215"/>
            <a:ext cx="1629911" cy="251982"/>
          </a:xfrm>
          <a:prstGeom prst="rect">
            <a:avLst/>
          </a:prstGeom>
          <a:solidFill>
            <a:srgbClr val="A7AFC8"/>
          </a:solidFill>
          <a:ln w="9525" algn="ctr">
            <a:solidFill>
              <a:srgbClr val="6C7AA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Doc41 Web client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8" name="Gewinkelte Verbindung 67"/>
          <p:cNvCxnSpPr>
            <a:stCxn id="201" idx="3"/>
          </p:cNvCxnSpPr>
          <p:nvPr/>
        </p:nvCxnSpPr>
        <p:spPr>
          <a:xfrm>
            <a:off x="5153647" y="4147299"/>
            <a:ext cx="221178" cy="609031"/>
          </a:xfrm>
          <a:prstGeom prst="bentConnector2">
            <a:avLst/>
          </a:prstGeom>
          <a:noFill/>
          <a:ln w="9525" cap="flat" cmpd="sng" algn="ctr">
            <a:solidFill>
              <a:srgbClr val="81818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7" name="Gerade Verbindung mit Pfeil 198"/>
          <p:cNvCxnSpPr>
            <a:endCxn id="45" idx="3"/>
          </p:cNvCxnSpPr>
          <p:nvPr/>
        </p:nvCxnSpPr>
        <p:spPr>
          <a:xfrm rot="10800000">
            <a:off x="6063031" y="5764992"/>
            <a:ext cx="828990" cy="19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818181"/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3" name="Gewinkelte Verbindung 62"/>
          <p:cNvCxnSpPr>
            <a:stCxn id="185" idx="2"/>
            <a:endCxn id="187" idx="1"/>
          </p:cNvCxnSpPr>
          <p:nvPr/>
        </p:nvCxnSpPr>
        <p:spPr>
          <a:xfrm rot="16200000" flipH="1">
            <a:off x="3517789" y="3232379"/>
            <a:ext cx="1261516" cy="2047910"/>
          </a:xfrm>
          <a:prstGeom prst="bentConnector2">
            <a:avLst/>
          </a:prstGeom>
          <a:noFill/>
          <a:ln w="9525" cap="flat" cmpd="sng" algn="ctr">
            <a:solidFill>
              <a:srgbClr val="81818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361155" y="6424612"/>
            <a:ext cx="481807" cy="433387"/>
          </a:xfrm>
        </p:spPr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6285886" y="3615258"/>
            <a:ext cx="589314" cy="1007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>
                <a:solidFill>
                  <a:schemeClr val="lt1"/>
                </a:solidFill>
              </a:rPr>
              <a:t>BHC Portal</a:t>
            </a:r>
            <a:endParaRPr lang="de-DE" sz="800" dirty="0">
              <a:solidFill>
                <a:schemeClr val="lt1"/>
              </a:solidFill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599590" y="4301529"/>
            <a:ext cx="589314" cy="1007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>
                <a:solidFill>
                  <a:schemeClr val="lt1"/>
                </a:solidFill>
              </a:rPr>
              <a:t>SAP BW</a:t>
            </a:r>
            <a:endParaRPr lang="de-DE" sz="800" dirty="0">
              <a:solidFill>
                <a:schemeClr val="lt1"/>
              </a:solidFill>
            </a:endParaRP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5583163" y="6047848"/>
            <a:ext cx="589314" cy="1007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>
                <a:solidFill>
                  <a:schemeClr val="lt1"/>
                </a:solidFill>
              </a:rPr>
              <a:t>SAP R/3</a:t>
            </a:r>
            <a:endParaRPr lang="de-DE" sz="800" dirty="0">
              <a:solidFill>
                <a:schemeClr val="lt1"/>
              </a:solidFill>
            </a:endParaRP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3352566" y="3656226"/>
            <a:ext cx="822392" cy="10522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/>
              <a:t>Apache/</a:t>
            </a:r>
            <a:r>
              <a:rPr lang="de-DE" sz="800" dirty="0" err="1" smtClean="0"/>
              <a:t>Tomcat</a:t>
            </a:r>
            <a:endParaRPr lang="de-DE" sz="800" dirty="0">
              <a:solidFill>
                <a:schemeClr val="lt1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 flipH="1">
            <a:off x="308053" y="3182871"/>
            <a:ext cx="911776" cy="411130"/>
          </a:xfrm>
          <a:prstGeom prst="rect">
            <a:avLst/>
          </a:prstGeom>
          <a:solidFill>
            <a:srgbClr val="A7AFC8"/>
          </a:solidFill>
          <a:ln w="9525" algn="ctr">
            <a:solidFill>
              <a:srgbClr val="6C7AA3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Spediteur</a:t>
            </a:r>
            <a:endParaRPr lang="en-US" sz="1400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Portal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Abgerundetes Rechteck 119"/>
          <p:cNvSpPr/>
          <p:nvPr/>
        </p:nvSpPr>
        <p:spPr bwMode="auto">
          <a:xfrm>
            <a:off x="659351" y="3632580"/>
            <a:ext cx="589314" cy="1007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err="1" smtClean="0">
                <a:solidFill>
                  <a:schemeClr val="lt1"/>
                </a:solidFill>
              </a:rPr>
              <a:t>Websphere</a:t>
            </a:r>
            <a:endParaRPr lang="de-DE" sz="800" dirty="0">
              <a:solidFill>
                <a:schemeClr val="lt1"/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1219829" y="3409400"/>
            <a:ext cx="121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</a:rPr>
              <a:t>Rest Service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Download</a:t>
            </a:r>
            <a:r>
              <a:rPr kumimoji="0" lang="en-US" sz="8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baseline="0" dirty="0" smtClean="0">
                <a:solidFill>
                  <a:sysClr val="windowText" lastClr="000000"/>
                </a:solidFill>
              </a:rPr>
              <a:t>Upload</a:t>
            </a:r>
            <a:r>
              <a:rPr lang="en-US" sz="800" kern="0" dirty="0" smtClean="0">
                <a:solidFill>
                  <a:sysClr val="windowText" lastClr="000000"/>
                </a:solidFill>
              </a:rPr>
              <a:t> SD Docs</a:t>
            </a: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cxnSp>
        <p:nvCxnSpPr>
          <p:cNvPr id="133" name="Gewinkelte Verbindung 132"/>
          <p:cNvCxnSpPr/>
          <p:nvPr/>
        </p:nvCxnSpPr>
        <p:spPr>
          <a:xfrm rot="10800000" flipV="1">
            <a:off x="3535274" y="2839760"/>
            <a:ext cx="2524972" cy="353464"/>
          </a:xfrm>
          <a:prstGeom prst="bentConnector3">
            <a:avLst>
              <a:gd name="adj1" fmla="val 100172"/>
            </a:avLst>
          </a:prstGeom>
          <a:noFill/>
          <a:ln w="25400" cap="flat" cmpd="sng" algn="ctr">
            <a:solidFill>
              <a:srgbClr val="818181"/>
            </a:solidFill>
            <a:prstDash val="sysDot"/>
            <a:tailEnd type="triangle" w="lg" len="med"/>
          </a:ln>
          <a:effectLst/>
        </p:spPr>
      </p:cxnSp>
      <p:sp>
        <p:nvSpPr>
          <p:cNvPr id="138" name="Textfeld 137"/>
          <p:cNvSpPr txBox="1"/>
          <p:nvPr/>
        </p:nvSpPr>
        <p:spPr>
          <a:xfrm>
            <a:off x="4421871" y="2812656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0" dirty="0" smtClean="0">
                <a:solidFill>
                  <a:sysClr val="windowText" lastClr="000000"/>
                </a:solidFill>
              </a:rPr>
              <a:t>(Admin)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7340689" y="142793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kern="0" dirty="0" err="1" smtClean="0">
                <a:solidFill>
                  <a:sysClr val="windowText" lastClr="000000"/>
                </a:solidFill>
              </a:rPr>
              <a:t>GxP</a:t>
            </a:r>
            <a:endParaRPr lang="de-DE" sz="2800" b="1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validated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2276455" y="4559664"/>
            <a:ext cx="589314" cy="1007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dirty="0" smtClean="0">
                <a:solidFill>
                  <a:schemeClr val="lt1"/>
                </a:solidFill>
              </a:rPr>
              <a:t>Oracle DB</a:t>
            </a:r>
            <a:endParaRPr lang="de-DE" sz="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765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94" y="3338234"/>
            <a:ext cx="2897064" cy="2987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538312" y="346075"/>
            <a:ext cx="7058024" cy="9493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800" dirty="0" smtClean="0">
              <a:solidFill>
                <a:srgbClr val="676767"/>
              </a:solidFill>
            </a:endParaRPr>
          </a:p>
          <a:p>
            <a:r>
              <a:rPr lang="en-US" sz="2800" dirty="0" err="1" smtClean="0">
                <a:solidFill>
                  <a:srgbClr val="676767"/>
                </a:solidFill>
              </a:rPr>
              <a:t>Generelle</a:t>
            </a:r>
            <a:r>
              <a:rPr lang="en-US" sz="2800" dirty="0" smtClean="0">
                <a:solidFill>
                  <a:srgbClr val="676767"/>
                </a:solidFill>
              </a:rPr>
              <a:t> </a:t>
            </a:r>
            <a:r>
              <a:rPr lang="en-US" sz="2800" dirty="0" err="1" smtClean="0">
                <a:solidFill>
                  <a:srgbClr val="676767"/>
                </a:solidFill>
              </a:rPr>
              <a:t>Funktionen</a:t>
            </a:r>
            <a:r>
              <a:rPr lang="en-US" sz="2800" dirty="0" smtClean="0">
                <a:solidFill>
                  <a:srgbClr val="676767"/>
                </a:solidFill>
              </a:rPr>
              <a:t> BDS</a:t>
            </a:r>
          </a:p>
        </p:txBody>
      </p:sp>
      <p:sp>
        <p:nvSpPr>
          <p:cNvPr id="27" name="Foliennummernplatzhalter 4"/>
          <p:cNvSpPr txBox="1">
            <a:spLocks/>
          </p:cNvSpPr>
          <p:nvPr/>
        </p:nvSpPr>
        <p:spPr>
          <a:xfrm>
            <a:off x="361155" y="6424612"/>
            <a:ext cx="510224" cy="4333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800" dirty="0" smtClean="0"/>
          </a:p>
          <a:p>
            <a:r>
              <a:rPr lang="en-GB" sz="800" dirty="0" smtClean="0"/>
              <a:t>Page </a:t>
            </a:r>
            <a:fld id="{87F334AE-4EAC-4C2D-A638-92A76F09FCC4}" type="slidenum">
              <a:rPr lang="en-GB" sz="800" smtClean="0"/>
              <a:pPr/>
              <a:t>5</a:t>
            </a:fld>
            <a:endParaRPr lang="en-GB" sz="800" dirty="0"/>
          </a:p>
        </p:txBody>
      </p:sp>
      <p:sp>
        <p:nvSpPr>
          <p:cNvPr id="22" name="Rechteck 21"/>
          <p:cNvSpPr/>
          <p:nvPr/>
        </p:nvSpPr>
        <p:spPr>
          <a:xfrm>
            <a:off x="138261" y="1556078"/>
            <a:ext cx="61387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/>
              <a:t>Download / </a:t>
            </a:r>
            <a:r>
              <a:rPr lang="en-US" sz="1500" b="1" dirty="0" smtClean="0"/>
              <a:t>Retrieval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Single Document</a:t>
            </a:r>
            <a:endParaRPr lang="en-US" sz="1500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Document-Archives (zip)</a:t>
            </a:r>
            <a:endParaRPr lang="en-US" sz="1500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err="1" smtClean="0"/>
              <a:t>DocType</a:t>
            </a:r>
            <a:r>
              <a:rPr lang="en-US" sz="1500" dirty="0" smtClean="0"/>
              <a:t> specific security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500" dirty="0" smtClean="0"/>
              <a:t>Multiple </a:t>
            </a:r>
            <a:r>
              <a:rPr lang="de-DE" sz="1500" dirty="0" err="1" smtClean="0"/>
              <a:t>Profiles</a:t>
            </a:r>
            <a:r>
              <a:rPr lang="de-DE" sz="1500" dirty="0" smtClean="0"/>
              <a:t>/</a:t>
            </a:r>
            <a:r>
              <a:rPr lang="de-DE" sz="1500" dirty="0" err="1" smtClean="0"/>
              <a:t>Functions</a:t>
            </a:r>
            <a:endParaRPr lang="en-US" sz="1500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500" b="1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Upload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smtClean="0"/>
              <a:t>Single Document</a:t>
            </a:r>
            <a:endParaRPr lang="en-US" sz="1500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err="1" smtClean="0"/>
              <a:t>DocType</a:t>
            </a:r>
            <a:r>
              <a:rPr lang="en-US" sz="1500" dirty="0" smtClean="0"/>
              <a:t> specific security</a:t>
            </a:r>
            <a:endParaRPr lang="en-US" sz="1500" b="1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endParaRPr lang="de-DE" sz="1500" b="1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User Management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500" dirty="0" err="1" smtClean="0"/>
              <a:t>Mass</a:t>
            </a:r>
            <a:r>
              <a:rPr lang="de-DE" sz="1500" dirty="0" smtClean="0"/>
              <a:t> Registration</a:t>
            </a:r>
            <a:endParaRPr lang="en-US" sz="1500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sz="1500" b="1" dirty="0" smtClean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500" b="1" dirty="0" smtClean="0"/>
              <a:t>Webservices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500" dirty="0" smtClean="0"/>
              <a:t>Upload/Download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600" dirty="0" err="1" smtClean="0"/>
              <a:t>Machine</a:t>
            </a:r>
            <a:r>
              <a:rPr lang="de-DE" sz="1600" dirty="0" smtClean="0"/>
              <a:t>/</a:t>
            </a:r>
            <a:r>
              <a:rPr lang="de-DE" sz="1600" dirty="0" err="1" smtClean="0"/>
              <a:t>personalzed</a:t>
            </a:r>
            <a:r>
              <a:rPr lang="de-DE" sz="1600" dirty="0" smtClean="0"/>
              <a:t> </a:t>
            </a:r>
            <a:r>
              <a:rPr lang="de-DE" sz="1600" dirty="0" err="1" smtClean="0"/>
              <a:t>Auth</a:t>
            </a:r>
            <a:r>
              <a:rPr lang="de-DE" sz="1600" dirty="0" smtClean="0"/>
              <a:t>.</a:t>
            </a:r>
            <a:endParaRPr lang="en-US" sz="15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00" y="1452274"/>
            <a:ext cx="3068365" cy="2228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24" y="2250757"/>
            <a:ext cx="4863068" cy="292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55715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Integration Doc41/</a:t>
            </a:r>
            <a:r>
              <a:rPr lang="de-DE" sz="28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</a:t>
            </a:r>
            <a:r>
              <a:rPr lang="de-DE" sz="2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DS</a:t>
            </a:r>
            <a:endParaRPr lang="de-DE" sz="28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234952" y="1868445"/>
            <a:ext cx="4824536" cy="3672408"/>
            <a:chOff x="4139952" y="2132856"/>
            <a:chExt cx="4824536" cy="3672408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4211960" y="3645024"/>
              <a:ext cx="4680520" cy="216024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P2R</a:t>
              </a: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4139952" y="4077072"/>
              <a:ext cx="1584176" cy="216024"/>
            </a:xfrm>
            <a:prstGeom prst="roundRect">
              <a:avLst/>
            </a:prstGeom>
            <a:ln>
              <a:solidFill>
                <a:srgbClr val="0090C5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/>
                <a:t>Procurement</a:t>
              </a: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6186619" y="3789040"/>
              <a:ext cx="720080" cy="6480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/>
                <a:t>Doc41</a:t>
              </a:r>
            </a:p>
          </p:txBody>
        </p:sp>
        <p:sp>
          <p:nvSpPr>
            <p:cNvPr id="10" name="Flussdiagramm: Magnetplattenspeicher 9"/>
            <p:cNvSpPr/>
            <p:nvPr/>
          </p:nvSpPr>
          <p:spPr bwMode="auto">
            <a:xfrm>
              <a:off x="6372200" y="4578705"/>
              <a:ext cx="504056" cy="504056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000" dirty="0" smtClean="0">
                  <a:solidFill>
                    <a:schemeClr val="lt1"/>
                  </a:solidFill>
                </a:rPr>
                <a:t>KGS</a:t>
              </a:r>
              <a:endParaRPr lang="de-DE" sz="1000" dirty="0">
                <a:solidFill>
                  <a:schemeClr val="lt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 bwMode="auto">
            <a:xfrm>
              <a:off x="7380312" y="4077072"/>
              <a:ext cx="1584176" cy="216024"/>
            </a:xfrm>
            <a:prstGeom prst="roundRect">
              <a:avLst/>
            </a:prstGeom>
            <a:ln>
              <a:solidFill>
                <a:srgbClr val="0090C5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/>
                <a:t>Data Collection*</a:t>
              </a:r>
            </a:p>
          </p:txBody>
        </p:sp>
        <p:cxnSp>
          <p:nvCxnSpPr>
            <p:cNvPr id="12" name="Gewinkelte Verbindung 11"/>
            <p:cNvCxnSpPr>
              <a:stCxn id="9" idx="2"/>
              <a:endCxn id="10" idx="1"/>
            </p:cNvCxnSpPr>
            <p:nvPr/>
          </p:nvCxnSpPr>
          <p:spPr bwMode="gray">
            <a:xfrm rot="16200000" flipH="1">
              <a:off x="6514647" y="4469123"/>
              <a:ext cx="141593" cy="775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bgerundetes Rechteck 12"/>
            <p:cNvSpPr/>
            <p:nvPr/>
          </p:nvSpPr>
          <p:spPr bwMode="auto">
            <a:xfrm>
              <a:off x="4139952" y="4437112"/>
              <a:ext cx="1584176" cy="216024"/>
            </a:xfrm>
            <a:prstGeom prst="roundRect">
              <a:avLst/>
            </a:prstGeom>
            <a:ln>
              <a:solidFill>
                <a:srgbClr val="0090C5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Sales &amp; Distribution</a:t>
              </a:r>
            </a:p>
          </p:txBody>
        </p:sp>
        <p:sp>
          <p:nvSpPr>
            <p:cNvPr id="14" name="Abgerundetes Rechteck 13"/>
            <p:cNvSpPr/>
            <p:nvPr/>
          </p:nvSpPr>
          <p:spPr bwMode="auto">
            <a:xfrm>
              <a:off x="4139952" y="4788890"/>
              <a:ext cx="1584176" cy="224286"/>
            </a:xfrm>
            <a:prstGeom prst="roundRect">
              <a:avLst/>
            </a:prstGeom>
            <a:ln>
              <a:solidFill>
                <a:srgbClr val="0090C5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Quality Mgmt</a:t>
              </a:r>
              <a:r>
                <a:rPr lang="en-US" sz="1000" dirty="0" smtClean="0"/>
                <a:t>.</a:t>
              </a: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4139952" y="5157192"/>
              <a:ext cx="1584176" cy="216024"/>
            </a:xfrm>
            <a:prstGeom prst="roundRect">
              <a:avLst/>
            </a:prstGeom>
            <a:ln>
              <a:solidFill>
                <a:srgbClr val="0090C5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/>
                <a:t>Facility &amp; Asset Mgmt.</a:t>
              </a: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7380312" y="4437112"/>
              <a:ext cx="1584176" cy="216024"/>
            </a:xfrm>
            <a:prstGeom prst="roundRect">
              <a:avLst/>
            </a:prstGeom>
            <a:ln>
              <a:solidFill>
                <a:srgbClr val="0090C5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/>
                <a:t>Change Management*</a:t>
              </a:r>
            </a:p>
          </p:txBody>
        </p:sp>
        <p:sp>
          <p:nvSpPr>
            <p:cNvPr id="17" name="Abgerundetes Rechteck 16"/>
            <p:cNvSpPr/>
            <p:nvPr/>
          </p:nvSpPr>
          <p:spPr bwMode="auto">
            <a:xfrm>
              <a:off x="7380312" y="4797152"/>
              <a:ext cx="1584176" cy="216024"/>
            </a:xfrm>
            <a:prstGeom prst="roundRect">
              <a:avLst/>
            </a:prstGeom>
            <a:ln>
              <a:solidFill>
                <a:srgbClr val="0090C5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Packaging</a:t>
              </a: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7380312" y="5157192"/>
              <a:ext cx="1584176" cy="216024"/>
            </a:xfrm>
            <a:prstGeom prst="roundRect">
              <a:avLst/>
            </a:prstGeom>
            <a:ln>
              <a:solidFill>
                <a:srgbClr val="0090C5"/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dirty="0" smtClean="0"/>
                <a:t>ACF*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132856"/>
              <a:ext cx="792088" cy="815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Pfeil nach oben und unten 19"/>
            <p:cNvSpPr/>
            <p:nvPr/>
          </p:nvSpPr>
          <p:spPr bwMode="auto">
            <a:xfrm rot="2700000">
              <a:off x="5809231" y="4918264"/>
              <a:ext cx="288000" cy="360000"/>
            </a:xfrm>
            <a:prstGeom prst="upDownArrow">
              <a:avLst/>
            </a:prstGeom>
            <a:gradFill flip="none" rotWithShape="0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err="1" smtClean="0"/>
            </a:p>
          </p:txBody>
        </p:sp>
        <p:sp>
          <p:nvSpPr>
            <p:cNvPr id="21" name="Pfeil nach oben und unten 20"/>
            <p:cNvSpPr/>
            <p:nvPr/>
          </p:nvSpPr>
          <p:spPr bwMode="auto">
            <a:xfrm rot="5400000">
              <a:off x="6999908" y="4545128"/>
              <a:ext cx="288000" cy="360000"/>
            </a:xfrm>
            <a:prstGeom prst="upDownArrow">
              <a:avLst/>
            </a:prstGeom>
            <a:gradFill flip="none" rotWithShape="0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err="1" smtClean="0"/>
            </a:p>
          </p:txBody>
        </p:sp>
        <p:sp>
          <p:nvSpPr>
            <p:cNvPr id="22" name="Pfeil nach oben und unten 21"/>
            <p:cNvSpPr/>
            <p:nvPr/>
          </p:nvSpPr>
          <p:spPr bwMode="auto">
            <a:xfrm rot="7983408">
              <a:off x="6979308" y="4917268"/>
              <a:ext cx="288000" cy="360000"/>
            </a:xfrm>
            <a:prstGeom prst="upDownArrow">
              <a:avLst/>
            </a:prstGeom>
            <a:gradFill flip="none" rotWithShape="0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err="1" smtClean="0"/>
            </a:p>
          </p:txBody>
        </p:sp>
        <p:sp>
          <p:nvSpPr>
            <p:cNvPr id="23" name="Pfeil nach oben und unten 22"/>
            <p:cNvSpPr/>
            <p:nvPr/>
          </p:nvSpPr>
          <p:spPr bwMode="auto">
            <a:xfrm rot="7983408">
              <a:off x="5809962" y="4197187"/>
              <a:ext cx="288000" cy="360000"/>
            </a:xfrm>
            <a:prstGeom prst="upDownArrow">
              <a:avLst/>
            </a:prstGeom>
            <a:gradFill flip="none" rotWithShape="0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err="1" smtClean="0"/>
            </a:p>
          </p:txBody>
        </p:sp>
        <p:sp>
          <p:nvSpPr>
            <p:cNvPr id="24" name="Pfeil nach oben und unten 23"/>
            <p:cNvSpPr/>
            <p:nvPr/>
          </p:nvSpPr>
          <p:spPr bwMode="auto">
            <a:xfrm rot="5400000">
              <a:off x="5832136" y="4545128"/>
              <a:ext cx="288000" cy="360000"/>
            </a:xfrm>
            <a:prstGeom prst="upDownArrow">
              <a:avLst/>
            </a:prstGeom>
            <a:gradFill flip="none" rotWithShape="0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err="1" smtClean="0"/>
            </a:p>
          </p:txBody>
        </p:sp>
        <p:sp>
          <p:nvSpPr>
            <p:cNvPr id="25" name="Pfeil nach oben und unten 24"/>
            <p:cNvSpPr/>
            <p:nvPr/>
          </p:nvSpPr>
          <p:spPr bwMode="auto">
            <a:xfrm rot="2700000">
              <a:off x="6993354" y="4198183"/>
              <a:ext cx="288000" cy="360000"/>
            </a:xfrm>
            <a:prstGeom prst="upDownArrow">
              <a:avLst/>
            </a:prstGeom>
            <a:gradFill flip="none" rotWithShape="0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err="1" smtClean="0"/>
            </a:p>
          </p:txBody>
        </p:sp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298" y="2204864"/>
              <a:ext cx="708118" cy="718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276872"/>
              <a:ext cx="5905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Pfeil nach oben und unten 27"/>
            <p:cNvSpPr/>
            <p:nvPr/>
          </p:nvSpPr>
          <p:spPr bwMode="auto">
            <a:xfrm rot="7983408">
              <a:off x="5116282" y="3074336"/>
              <a:ext cx="260187" cy="565311"/>
            </a:xfrm>
            <a:prstGeom prst="upDownArrow">
              <a:avLst/>
            </a:prstGeom>
            <a:gradFill flip="none" rotWithShape="0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err="1" smtClean="0"/>
            </a:p>
          </p:txBody>
        </p:sp>
        <p:sp>
          <p:nvSpPr>
            <p:cNvPr id="29" name="Textfeld 28"/>
            <p:cNvSpPr txBox="1"/>
            <p:nvPr/>
          </p:nvSpPr>
          <p:spPr bwMode="gray">
            <a:xfrm>
              <a:off x="4521696" y="2924944"/>
              <a:ext cx="914400" cy="216024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r>
                <a:rPr lang="de-DE" sz="1200" dirty="0" smtClean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Internet</a:t>
              </a:r>
            </a:p>
          </p:txBody>
        </p:sp>
        <p:sp>
          <p:nvSpPr>
            <p:cNvPr id="30" name="Textfeld 29"/>
            <p:cNvSpPr txBox="1"/>
            <p:nvPr/>
          </p:nvSpPr>
          <p:spPr bwMode="gray">
            <a:xfrm>
              <a:off x="7546032" y="2924944"/>
              <a:ext cx="914400" cy="216024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r>
                <a:rPr lang="de-DE" sz="1200" dirty="0" smtClean="0"/>
                <a:t>Intranet</a:t>
              </a:r>
            </a:p>
          </p:txBody>
        </p:sp>
        <p:sp>
          <p:nvSpPr>
            <p:cNvPr id="31" name="Pfeil nach oben und unten 30"/>
            <p:cNvSpPr/>
            <p:nvPr/>
          </p:nvSpPr>
          <p:spPr bwMode="auto">
            <a:xfrm rot="2700000">
              <a:off x="7614085" y="3078162"/>
              <a:ext cx="260187" cy="565311"/>
            </a:xfrm>
            <a:prstGeom prst="upDownArrow">
              <a:avLst/>
            </a:prstGeom>
            <a:gradFill flip="none" rotWithShape="0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err="1" smtClean="0"/>
            </a:p>
          </p:txBody>
        </p:sp>
        <p:sp>
          <p:nvSpPr>
            <p:cNvPr id="32" name="Pfeil nach oben und unten 31"/>
            <p:cNvSpPr/>
            <p:nvPr/>
          </p:nvSpPr>
          <p:spPr bwMode="auto">
            <a:xfrm>
              <a:off x="6400045" y="3006154"/>
              <a:ext cx="260187" cy="565311"/>
            </a:xfrm>
            <a:prstGeom prst="upDownArrow">
              <a:avLst/>
            </a:prstGeom>
            <a:gradFill flip="none" rotWithShape="0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 err="1" smtClean="0"/>
            </a:p>
          </p:txBody>
        </p:sp>
      </p:grpSp>
      <p:sp>
        <p:nvSpPr>
          <p:cNvPr id="33" name="Abgerundetes Rechteck 32"/>
          <p:cNvSpPr/>
          <p:nvPr/>
        </p:nvSpPr>
        <p:spPr bwMode="auto">
          <a:xfrm>
            <a:off x="3027039" y="5218550"/>
            <a:ext cx="1584176" cy="216024"/>
          </a:xfrm>
          <a:prstGeom prst="roundRect">
            <a:avLst/>
          </a:prstGeom>
          <a:ln>
            <a:solidFill>
              <a:srgbClr val="0090C5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EH&amp;S*</a:t>
            </a:r>
          </a:p>
        </p:txBody>
      </p:sp>
      <p:sp>
        <p:nvSpPr>
          <p:cNvPr id="34" name="Pfeil nach oben und unten 33"/>
          <p:cNvSpPr/>
          <p:nvPr/>
        </p:nvSpPr>
        <p:spPr bwMode="auto">
          <a:xfrm rot="2700000">
            <a:off x="4269291" y="4870051"/>
            <a:ext cx="288000" cy="360000"/>
          </a:xfrm>
          <a:prstGeom prst="upDownArrow">
            <a:avLst/>
          </a:prstGeom>
          <a:gradFill flip="none" rotWithShape="0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361155" y="6424612"/>
            <a:ext cx="510224" cy="4333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800" dirty="0" smtClean="0"/>
          </a:p>
          <a:p>
            <a:r>
              <a:rPr lang="en-GB" sz="800" dirty="0" smtClean="0"/>
              <a:t>Page </a:t>
            </a:r>
            <a:fld id="{87F334AE-4EAC-4C2D-A638-92A76F09FCC4}" type="slidenum">
              <a:rPr lang="en-GB" sz="800" smtClean="0"/>
              <a:pPr/>
              <a:t>6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2032469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Doc41: </a:t>
            </a:r>
            <a:r>
              <a:rPr lang="de-DE" dirty="0" err="1" smtClean="0"/>
              <a:t>actual</a:t>
            </a:r>
            <a:r>
              <a:rPr lang="de-DE" dirty="0" smtClean="0"/>
              <a:t> 49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mtClean="0">
                <a:solidFill>
                  <a:srgbClr val="676767"/>
                </a:solidFill>
                <a:latin typeface="Arial"/>
              </a:rPr>
              <a:t>Page </a:t>
            </a:r>
            <a:fld id="{87F334AE-4EAC-4C2D-A638-92A76F09FCC4}" type="slidenum">
              <a:rPr lang="en-GB" smtClean="0">
                <a:solidFill>
                  <a:srgbClr val="676767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en-GB" dirty="0">
              <a:solidFill>
                <a:srgbClr val="676767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2271513"/>
            <a:ext cx="4151312" cy="317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2271512"/>
            <a:ext cx="4325116" cy="317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3016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513" y="346075"/>
            <a:ext cx="7437437" cy="949325"/>
          </a:xfrm>
        </p:spPr>
        <p:txBody>
          <a:bodyPr/>
          <a:lstStyle/>
          <a:p>
            <a:r>
              <a:rPr lang="de-DE" dirty="0" smtClean="0"/>
              <a:t>BDS: </a:t>
            </a:r>
            <a:r>
              <a:rPr lang="de-DE" dirty="0" err="1" smtClean="0"/>
              <a:t>actual</a:t>
            </a:r>
            <a:r>
              <a:rPr lang="de-DE" dirty="0" smtClean="0"/>
              <a:t> 17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9 in </a:t>
            </a:r>
            <a:r>
              <a:rPr lang="de-DE" dirty="0" err="1" smtClean="0"/>
              <a:t>use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mtClean="0">
                <a:solidFill>
                  <a:srgbClr val="676767"/>
                </a:solidFill>
                <a:latin typeface="Arial"/>
              </a:rPr>
              <a:t>Page </a:t>
            </a:r>
            <a:fld id="{87F334AE-4EAC-4C2D-A638-92A76F09FCC4}" type="slidenum">
              <a:rPr lang="en-GB" smtClean="0">
                <a:solidFill>
                  <a:srgbClr val="676767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en-GB" dirty="0">
              <a:solidFill>
                <a:srgbClr val="676767"/>
              </a:solidFill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695450"/>
            <a:ext cx="4319587" cy="33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251228850"/>
              </p:ext>
            </p:extLst>
          </p:nvPr>
        </p:nvGraphicFramePr>
        <p:xfrm>
          <a:off x="5219700" y="1771650"/>
          <a:ext cx="3067050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/>
          <p:cNvSpPr txBox="1"/>
          <p:nvPr/>
        </p:nvSpPr>
        <p:spPr bwMode="gray">
          <a:xfrm>
            <a:off x="504825" y="5724525"/>
            <a:ext cx="8277225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smtClean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271463" y="6000751"/>
            <a:ext cx="8420895" cy="285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400" dirty="0"/>
              <a:t>SELECT data2 </a:t>
            </a:r>
            <a:r>
              <a:rPr lang="en-US" sz="400" dirty="0" err="1"/>
              <a:t>downl_type</a:t>
            </a:r>
            <a:r>
              <a:rPr lang="en-US" sz="400" dirty="0"/>
              <a:t>, MAX(created) </a:t>
            </a:r>
            <a:r>
              <a:rPr lang="en-US" sz="400" dirty="0" err="1"/>
              <a:t>downl_last</a:t>
            </a:r>
            <a:r>
              <a:rPr lang="en-US" sz="400" dirty="0"/>
              <a:t>, max(</a:t>
            </a:r>
            <a:r>
              <a:rPr lang="en-US" sz="400" dirty="0" err="1"/>
              <a:t>created_m</a:t>
            </a:r>
            <a:r>
              <a:rPr lang="en-US" sz="400" dirty="0"/>
              <a:t>) </a:t>
            </a:r>
            <a:r>
              <a:rPr lang="en-US" sz="400" dirty="0" err="1"/>
              <a:t>dounl_last_mon</a:t>
            </a:r>
            <a:r>
              <a:rPr lang="en-US" sz="400" dirty="0"/>
              <a:t>, count(*) FROM ( </a:t>
            </a:r>
          </a:p>
          <a:p>
            <a:r>
              <a:rPr lang="en-US" sz="400" u="sng" dirty="0"/>
              <a:t>select</a:t>
            </a:r>
            <a:r>
              <a:rPr lang="en-US" sz="400" dirty="0"/>
              <a:t> users, created, </a:t>
            </a:r>
            <a:r>
              <a:rPr lang="en-US" sz="400" dirty="0" err="1"/>
              <a:t>actiontype</a:t>
            </a:r>
            <a:r>
              <a:rPr lang="en-US" sz="400" dirty="0"/>
              <a:t>, data1, data2, data3, data4, data5, </a:t>
            </a:r>
            <a:r>
              <a:rPr lang="en-US" sz="400" dirty="0" err="1"/>
              <a:t>created_m</a:t>
            </a:r>
            <a:r>
              <a:rPr lang="en-US" sz="400" dirty="0"/>
              <a:t> from DOC41WEB_FDT.WEBMETRIX where </a:t>
            </a:r>
            <a:r>
              <a:rPr lang="en-US" sz="400" dirty="0" err="1"/>
              <a:t>actiontype</a:t>
            </a:r>
            <a:r>
              <a:rPr lang="en-US" sz="400" dirty="0"/>
              <a:t> like '%DOWN%' </a:t>
            </a:r>
            <a:r>
              <a:rPr lang="en-US" sz="400" i="1" dirty="0"/>
              <a:t>/*and users = 'DS_CARR'*/</a:t>
            </a:r>
            <a:r>
              <a:rPr lang="en-US" sz="400" dirty="0"/>
              <a:t> order by created </a:t>
            </a:r>
            <a:r>
              <a:rPr lang="en-US" sz="400" dirty="0" err="1"/>
              <a:t>desc</a:t>
            </a:r>
            <a:endParaRPr lang="en-US" sz="400" dirty="0"/>
          </a:p>
          <a:p>
            <a:r>
              <a:rPr lang="en-US" sz="400" dirty="0"/>
              <a:t>) group by data2</a:t>
            </a:r>
          </a:p>
          <a:p>
            <a:r>
              <a:rPr lang="en-US" sz="400" dirty="0"/>
              <a:t>order by 1</a:t>
            </a:r>
          </a:p>
          <a:p>
            <a:endParaRPr lang="en-US" sz="400" dirty="0" smtClean="0"/>
          </a:p>
        </p:txBody>
      </p:sp>
    </p:spTree>
    <p:extLst>
      <p:ext uri="{BB962C8B-B14F-4D97-AF65-F5344CB8AC3E}">
        <p14:creationId xmlns:p14="http://schemas.microsoft.com/office/powerpoint/2010/main" val="30801930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</a:t>
            </a:r>
            <a:r>
              <a:rPr lang="de-DE" sz="2800" dirty="0" smtClean="0"/>
              <a:t>Demo</a:t>
            </a:r>
            <a:endParaRPr lang="de-DE" sz="2800" dirty="0"/>
          </a:p>
        </p:txBody>
      </p:sp>
      <p:sp>
        <p:nvSpPr>
          <p:cNvPr id="6" name="Foliennummernplatzhalter 4"/>
          <p:cNvSpPr txBox="1">
            <a:spLocks/>
          </p:cNvSpPr>
          <p:nvPr/>
        </p:nvSpPr>
        <p:spPr>
          <a:xfrm>
            <a:off x="361155" y="6424612"/>
            <a:ext cx="510224" cy="4333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800" dirty="0" smtClean="0"/>
          </a:p>
          <a:p>
            <a:r>
              <a:rPr lang="en-GB" sz="800" dirty="0" smtClean="0"/>
              <a:t>Page </a:t>
            </a:r>
            <a:fld id="{87F334AE-4EAC-4C2D-A638-92A76F09FCC4}" type="slidenum">
              <a:rPr lang="en-GB" sz="800" smtClean="0"/>
              <a:pPr/>
              <a:t>9</a:t>
            </a:fld>
            <a:endParaRPr lang="en-GB" sz="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36060"/>
            <a:ext cx="4859176" cy="3529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37" y="2629891"/>
            <a:ext cx="3518711" cy="36286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0" y="2082227"/>
            <a:ext cx="7002250" cy="385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 bwMode="gray">
          <a:xfrm>
            <a:off x="790575" y="5940610"/>
            <a:ext cx="4076700" cy="412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1400" dirty="0" smtClean="0"/>
              <a:t>DEV	User: </a:t>
            </a:r>
            <a:r>
              <a:rPr lang="de-DE" sz="1400" dirty="0" err="1" smtClean="0"/>
              <a:t>ptglo</a:t>
            </a:r>
            <a:r>
              <a:rPr lang="de-DE" sz="1400" dirty="0" smtClean="0"/>
              <a:t>, BASF, </a:t>
            </a:r>
            <a:r>
              <a:rPr lang="en-US" sz="1400" dirty="0" smtClean="0"/>
              <a:t>8150815 (download)</a:t>
            </a:r>
          </a:p>
          <a:p>
            <a:r>
              <a:rPr lang="de-DE" sz="1400" dirty="0" smtClean="0"/>
              <a:t>	User: </a:t>
            </a:r>
            <a:r>
              <a:rPr lang="de-DE" sz="1400" dirty="0" err="1" smtClean="0"/>
              <a:t>imwif</a:t>
            </a:r>
            <a:r>
              <a:rPr lang="de-DE" sz="1400" dirty="0" smtClean="0"/>
              <a:t>	(</a:t>
            </a:r>
            <a:r>
              <a:rPr lang="de-DE" sz="1400" dirty="0" err="1" smtClean="0"/>
              <a:t>Usermgmt</a:t>
            </a:r>
            <a:r>
              <a:rPr lang="de-DE" sz="1400" smtClean="0"/>
              <a:t>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391575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01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00"/>
</p:tagLst>
</file>

<file path=ppt/theme/theme1.xml><?xml version="1.0" encoding="utf-8"?>
<a:theme xmlns:a="http://schemas.openxmlformats.org/drawingml/2006/main" name="PR_BHC_PPT2010_4-3_Template_110617">
  <a:themeElements>
    <a:clrScheme name="BAYER NEU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BABA"/>
      </a:accent3>
      <a:accent4>
        <a:srgbClr val="818181"/>
      </a:accent4>
      <a:accent5>
        <a:srgbClr val="C32A1F"/>
      </a:accent5>
      <a:accent6>
        <a:srgbClr val="005598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solidFill>
            <a:schemeClr val="tx1"/>
          </a:solidFill>
          <a:miter lim="800000"/>
          <a:headEnd/>
          <a:tailEnd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PR_BHC_PPT2003_4-3_Template_110805[1]">
  <a:themeElements>
    <a:clrScheme name="Bayer_Template 1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FFFFFF"/>
      </a:accent3>
      <a:accent4>
        <a:srgbClr val="575757"/>
      </a:accent4>
      <a:accent5>
        <a:srgbClr val="AAC6DF"/>
      </a:accent5>
      <a:accent6>
        <a:srgbClr val="60B000"/>
      </a:accent6>
      <a:hlink>
        <a:srgbClr val="00BABA"/>
      </a:hlink>
      <a:folHlink>
        <a:srgbClr val="818181"/>
      </a:folHlink>
    </a:clrScheme>
    <a:fontScheme name="Bayer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ayer_Template 1">
        <a:dk1>
          <a:srgbClr val="676767"/>
        </a:dk1>
        <a:lt1>
          <a:srgbClr val="FFFFFF"/>
        </a:lt1>
        <a:dk2>
          <a:srgbClr val="000000"/>
        </a:dk2>
        <a:lt2>
          <a:srgbClr val="BFBFBF"/>
        </a:lt2>
        <a:accent1>
          <a:srgbClr val="0090C5"/>
        </a:accent1>
        <a:accent2>
          <a:srgbClr val="6BC200"/>
        </a:accent2>
        <a:accent3>
          <a:srgbClr val="FFFFFF"/>
        </a:accent3>
        <a:accent4>
          <a:srgbClr val="575757"/>
        </a:accent4>
        <a:accent5>
          <a:srgbClr val="AAC6DF"/>
        </a:accent5>
        <a:accent6>
          <a:srgbClr val="60B000"/>
        </a:accent6>
        <a:hlink>
          <a:srgbClr val="00BABA"/>
        </a:hlink>
        <a:folHlink>
          <a:srgbClr val="818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_BHC_PPT2003_4-3_Template_110805[1]">
  <a:themeElements>
    <a:clrScheme name="Bayer_Template 1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FFFFFF"/>
      </a:accent3>
      <a:accent4>
        <a:srgbClr val="575757"/>
      </a:accent4>
      <a:accent5>
        <a:srgbClr val="AAC6DF"/>
      </a:accent5>
      <a:accent6>
        <a:srgbClr val="60B000"/>
      </a:accent6>
      <a:hlink>
        <a:srgbClr val="00BABA"/>
      </a:hlink>
      <a:folHlink>
        <a:srgbClr val="818181"/>
      </a:folHlink>
    </a:clrScheme>
    <a:fontScheme name="Bayer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ayer_Template 1">
        <a:dk1>
          <a:srgbClr val="676767"/>
        </a:dk1>
        <a:lt1>
          <a:srgbClr val="FFFFFF"/>
        </a:lt1>
        <a:dk2>
          <a:srgbClr val="000000"/>
        </a:dk2>
        <a:lt2>
          <a:srgbClr val="BFBFBF"/>
        </a:lt2>
        <a:accent1>
          <a:srgbClr val="0090C5"/>
        </a:accent1>
        <a:accent2>
          <a:srgbClr val="6BC200"/>
        </a:accent2>
        <a:accent3>
          <a:srgbClr val="FFFFFF"/>
        </a:accent3>
        <a:accent4>
          <a:srgbClr val="575757"/>
        </a:accent4>
        <a:accent5>
          <a:srgbClr val="AAC6DF"/>
        </a:accent5>
        <a:accent6>
          <a:srgbClr val="60B000"/>
        </a:accent6>
        <a:hlink>
          <a:srgbClr val="00BABA"/>
        </a:hlink>
        <a:folHlink>
          <a:srgbClr val="818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R_BHC_PPT2003_4-3_Template_110805[1]">
  <a:themeElements>
    <a:clrScheme name="Bayer_Template 1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FFFFFF"/>
      </a:accent3>
      <a:accent4>
        <a:srgbClr val="575757"/>
      </a:accent4>
      <a:accent5>
        <a:srgbClr val="AAC6DF"/>
      </a:accent5>
      <a:accent6>
        <a:srgbClr val="60B000"/>
      </a:accent6>
      <a:hlink>
        <a:srgbClr val="00BABA"/>
      </a:hlink>
      <a:folHlink>
        <a:srgbClr val="818181"/>
      </a:folHlink>
    </a:clrScheme>
    <a:fontScheme name="Bayer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ayer_Template 1">
        <a:dk1>
          <a:srgbClr val="676767"/>
        </a:dk1>
        <a:lt1>
          <a:srgbClr val="FFFFFF"/>
        </a:lt1>
        <a:dk2>
          <a:srgbClr val="000000"/>
        </a:dk2>
        <a:lt2>
          <a:srgbClr val="BFBFBF"/>
        </a:lt2>
        <a:accent1>
          <a:srgbClr val="0090C5"/>
        </a:accent1>
        <a:accent2>
          <a:srgbClr val="6BC200"/>
        </a:accent2>
        <a:accent3>
          <a:srgbClr val="FFFFFF"/>
        </a:accent3>
        <a:accent4>
          <a:srgbClr val="575757"/>
        </a:accent4>
        <a:accent5>
          <a:srgbClr val="AAC6DF"/>
        </a:accent5>
        <a:accent6>
          <a:srgbClr val="60B000"/>
        </a:accent6>
        <a:hlink>
          <a:srgbClr val="00BABA"/>
        </a:hlink>
        <a:folHlink>
          <a:srgbClr val="818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42bfdc29-fc3c-4da9-9efa-76eb8dc34c0c">Doc41</Project>
    <Confidentality xmlns="$ListId:Documents;">Internal</Confidentality>
    <TaxCatchAll xmlns="e941b624-166c-4987-9ed6-d539972f16a8">
      <Value>523</Value>
      <Value>522</Value>
      <Value>209</Value>
    </TaxCatchAll>
    <TaxKeywordTaxHTField xmlns="e9701967-4230-4fdc-8654-e5574ec1fe8e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Doc41</TermName>
          <TermId xmlns="http://schemas.microsoft.com/office/infopath/2007/PartnerControls">6c09bf2a-3b09-4cb7-b1b5-7da3c9c93e6d</TermId>
        </TermInfo>
        <TermInfo xmlns="http://schemas.microsoft.com/office/infopath/2007/PartnerControls">
          <TermName xmlns="http://schemas.microsoft.com/office/infopath/2007/PartnerControls">KGS</TermName>
          <TermId xmlns="http://schemas.microsoft.com/office/infopath/2007/PartnerControls">54925aac-e8b1-42c0-84f6-286d36ae5a91</TermId>
        </TermInfo>
      </Terms>
    </TaxKeywordTaxHTField>
    <Processes xmlns="42bfdc29-fc3c-4da9-9efa-76eb8dc34c0c">
      <Value>Documemt Management</Value>
    </Processes>
    <PublishingExpirationDate xmlns="http://schemas.microsoft.com/sharepoint/v3" xsi:nil="true"/>
    <Tools xmlns="42bfdc29-fc3c-4da9-9efa-76eb8dc34c0c">SAP R/3 (P2R)</Tools>
    <gbbd9102adcd43839cd73b51972a464c xmlns="e941b624-166c-4987-9ed6-d539972f16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Review</TermName>
          <TermId xmlns="http://schemas.microsoft.com/office/infopath/2007/PartnerControls">b0ec2a8b-cf08-4112-9763-11cd34e9002b</TermId>
        </TermInfo>
      </Terms>
    </gbbd9102adcd43839cd73b51972a464c>
    <PublishingStartDate xmlns="http://schemas.microsoft.com/sharepoint/v3" xsi:nil="true"/>
    <_dlc_ExpireDateSaved xmlns="http://schemas.microsoft.com/sharepoint/v3" xsi:nil="true"/>
    <_dlc_ExpireDate xmlns="http://schemas.microsoft.com/sharepoint/v3">2027-01-08T15:29:24+00:00</_dlc_ExpireDate>
    <_dlc_DocId xmlns="565cbfc7-ed2b-4c6c-a2cb-cf088e9b9574">SPTASKFORCE-329-38</_dlc_DocId>
    <_dlc_DocIdUrl xmlns="565cbfc7-ed2b-4c6c-a2cb-cf088e9b9574">
      <Url>http://sp-appl-bhc.bayer-ag.com/sites/230043/006/003/004/_layouts/DocIdRedir.aspx?ID=SPTASKFORCE-329-38</Url>
      <Description>SPTASKFORCE-329-38</Description>
    </_dlc_DocIdUrl>
    <AverageRating xmlns="http://schemas.microsoft.com/sharepoint/v3" xsi:nil="true"/>
  </documentManagement>
</p:properties>
</file>

<file path=customXml/item2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 staticId="0x0101|-2126682137" UniqueId="ab3b55e9-aae5-4563-b264-599d7d4a4f77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Bayer SharePoint Retention Policy 2.1"/>
                <action type="action" id="Microsoft.Office.RecordsManagement.PolicyFeatures.Expiration.Action.MoveToRecycleBin"/>
              </data>
            </stages>
          </Schedule>
        </Schedules>
      </p:CustomData>
    </p:PolicyItem>
  </p:PolicyItems>
</p:Policy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3668A3D2C364C9F74193B251EC44F" ma:contentTypeVersion="5" ma:contentTypeDescription="Create a new document." ma:contentTypeScope="" ma:versionID="8f6fc0e79f4fd6d07a39e711e90c4a57">
  <xsd:schema xmlns:xsd="http://www.w3.org/2001/XMLSchema" xmlns:xs="http://www.w3.org/2001/XMLSchema" xmlns:p="http://schemas.microsoft.com/office/2006/metadata/properties" xmlns:ns1="http://schemas.microsoft.com/sharepoint/v3" xmlns:ns2="e941b624-166c-4987-9ed6-d539972f16a8" xmlns:ns3="565cbfc7-ed2b-4c6c-a2cb-cf088e9b9574" xmlns:ns4="e9701967-4230-4fdc-8654-e5574ec1fe8e" xmlns:ns5="$ListId:Documents;" xmlns:ns6="42bfdc29-fc3c-4da9-9efa-76eb8dc34c0c" targetNamespace="http://schemas.microsoft.com/office/2006/metadata/properties" ma:root="true" ma:fieldsID="9dab7ac397bc791b903d0c5cd7cc0dac" ns1:_="" ns2:_="" ns3:_="" ns4:_="" ns5:_="" ns6:_="">
    <xsd:import namespace="http://schemas.microsoft.com/sharepoint/v3"/>
    <xsd:import namespace="e941b624-166c-4987-9ed6-d539972f16a8"/>
    <xsd:import namespace="565cbfc7-ed2b-4c6c-a2cb-cf088e9b9574"/>
    <xsd:import namespace="e9701967-4230-4fdc-8654-e5574ec1fe8e"/>
    <xsd:import namespace="$ListId:Documents;"/>
    <xsd:import namespace="42bfdc29-fc3c-4da9-9efa-76eb8dc34c0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gbbd9102adcd43839cd73b51972a464c" minOccurs="0"/>
                <xsd:element ref="ns1:_dlc_Exempt" minOccurs="0"/>
                <xsd:element ref="ns1:_dlc_ExpireDateSaved" minOccurs="0"/>
                <xsd:element ref="ns1:_dlc_ExpireDate" minOccurs="0"/>
                <xsd:element ref="ns3:_dlc_DocId" minOccurs="0"/>
                <xsd:element ref="ns3:_dlc_DocIdUrl" minOccurs="0"/>
                <xsd:element ref="ns3:_dlc_DocIdPersistId" minOccurs="0"/>
                <xsd:element ref="ns1:PublishingStartDate" minOccurs="0"/>
                <xsd:element ref="ns1:PublishingExpirationDate" minOccurs="0"/>
                <xsd:element ref="ns1:AverageRating" minOccurs="0"/>
                <xsd:element ref="ns4:TaxKeywordTaxHTField" minOccurs="0"/>
                <xsd:element ref="ns5:Confidentality"/>
                <xsd:element ref="ns1:RatingCount" minOccurs="0"/>
                <xsd:element ref="ns6:Project"/>
                <xsd:element ref="ns6:Processes" minOccurs="0"/>
                <xsd:element ref="ns6:Tool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3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4" nillable="true" ma:displayName="Expiration Date" ma:hidden="true" ma:internalName="_dlc_ExpireDate" ma:readOnly="true">
      <xsd:simpleType>
        <xsd:restriction base="dms:DateTime"/>
      </xsd:simpleType>
    </xsd:element>
    <xsd:element name="PublishingStartDate" ma:index="1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9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4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1b624-166c-4987-9ed6-d539972f16a8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8d0e702b-a867-41b8-b4bf-d874ecbdee61}" ma:internalName="TaxCatchAll" ma:showField="CatchAllData" ma:web="e9701967-4230-4fdc-8654-e5574ec1fe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8d0e702b-a867-41b8-b4bf-d874ecbdee61}" ma:internalName="TaxCatchAllLabel" ma:readOnly="true" ma:showField="CatchAllDataLabel" ma:web="e9701967-4230-4fdc-8654-e5574ec1fe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bbd9102adcd43839cd73b51972a464c" ma:index="10" nillable="true" ma:taxonomy="true" ma:internalName="gbbd9102adcd43839cd73b51972a464c" ma:taxonomyFieldName="DataClassBayerRetention" ma:displayName="Data Class" ma:default="209;#Review|b0ec2a8b-cf08-4112-9763-11cd34e9002b" ma:fieldId="{0bbd9102-adcd-4383-9cd7-3b51972a464c}" ma:sspId="7c593367-9bb5-4764-945e-f6a26d2260c4" ma:termSetId="a305235b-fecf-45b3-8300-71c0f432cbc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cbfc7-ed2b-4c6c-a2cb-cf088e9b9574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01967-4230-4fdc-8654-e5574ec1fe8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1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Documents;" elementFormDefault="qualified">
    <xsd:import namespace="http://schemas.microsoft.com/office/2006/documentManagement/types"/>
    <xsd:import namespace="http://schemas.microsoft.com/office/infopath/2007/PartnerControls"/>
    <xsd:element name="Confidentality" ma:index="23" ma:displayName="Confidentality" ma:default="Internal" ma:format="Dropdown" ma:indexed="true" ma:internalName="Confidentality">
      <xsd:simpleType>
        <xsd:restriction base="dms:Choice">
          <xsd:enumeration value="Public"/>
          <xsd:enumeration value="Internal"/>
          <xsd:enumeration value="Restricted"/>
          <xsd:enumeration value="Confident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fdc29-fc3c-4da9-9efa-76eb8dc34c0c" elementFormDefault="qualified">
    <xsd:import namespace="http://schemas.microsoft.com/office/2006/documentManagement/types"/>
    <xsd:import namespace="http://schemas.microsoft.com/office/infopath/2007/PartnerControls"/>
    <xsd:element name="Project" ma:index="26" ma:displayName="Project" ma:default="n/a" ma:format="Dropdown" ma:internalName="Project">
      <xsd:simpleType>
        <xsd:restriction base="dms:Choice">
          <xsd:enumeration value="n/a"/>
          <xsd:enumeration value="BASICS"/>
          <xsd:enumeration value="Doc41"/>
          <xsd:enumeration value="PTMS"/>
          <xsd:enumeration value="TrackWise Consolidation"/>
          <xsd:enumeration value="AIDa"/>
          <xsd:enumeration value="DaQS"/>
        </xsd:restriction>
      </xsd:simpleType>
    </xsd:element>
    <xsd:element name="Processes" ma:index="27" nillable="true" ma:displayName="Processes" ma:default="PLM&amp;C Project Planning" ma:internalName="Processe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LM&amp;C Project Planning"/>
                    <xsd:enumeration value="Packaging Technology"/>
                    <xsd:enumeration value="Change Management"/>
                    <xsd:enumeration value="Documemt Management"/>
                    <xsd:enumeration value="Audits"/>
                    <xsd:enumeration value="Supplier Qualification"/>
                    <xsd:enumeration value="EH&amp;S Dangerous Goods"/>
                    <xsd:enumeration value="EH&amp;S MSDS Shipment"/>
                    <xsd:enumeration value="Dev@Com Web Reporting"/>
                    <xsd:enumeration value="Deviations"/>
                    <xsd:enumeration value="Complaints"/>
                    <xsd:enumeration value="TRDs"/>
                    <xsd:enumeration value="LMS"/>
                  </xsd:restriction>
                </xsd:simpleType>
              </xsd:element>
            </xsd:sequence>
          </xsd:extension>
        </xsd:complexContent>
      </xsd:complexType>
    </xsd:element>
    <xsd:element name="Tools" ma:index="28" ma:displayName="Tools" ma:default="SharePoint" ma:format="Dropdown" ma:internalName="Tools">
      <xsd:simpleType>
        <xsd:restriction base="dms:Choice">
          <xsd:enumeration value="SharePoint"/>
          <xsd:enumeration value="BHC TrackWise platform"/>
          <xsd:enumeration value="SCORE"/>
          <xsd:enumeration value="SCORE PD (EPD)"/>
          <xsd:enumeration value="SAP R/3 (P2R)"/>
          <xsd:enumeration value="BASICS (PPC)"/>
          <xsd:enumeration value="SAP R/3 (Bay4S / P4S)"/>
          <xsd:enumeration value="SAP NetWeaver"/>
          <xsd:enumeration value="Dev@Com"/>
          <xsd:enumeration value="Pharmdoss"/>
          <xsd:enumeration value="BayLearn"/>
          <xsd:enumeration value="eRisk"/>
          <xsd:enumeration value="AMIS"/>
          <xsd:enumeration value="Quality Oversigh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6.xml><?xml version="1.0" encoding="utf-8"?>
<?mso-contentType ?>
<SharedContentType xmlns="Microsoft.SharePoint.Taxonomy.ContentTypeSync" SourceId="7c593367-9bb5-4764-945e-f6a26d2260c4" ContentTypeId="0x0101" PreviousValue="false"/>
</file>

<file path=customXml/itemProps1.xml><?xml version="1.0" encoding="utf-8"?>
<ds:datastoreItem xmlns:ds="http://schemas.openxmlformats.org/officeDocument/2006/customXml" ds:itemID="{940ABD84-AAC5-4A5F-B1DD-9FDD3F87D443}">
  <ds:schemaRefs>
    <ds:schemaRef ds:uri="http://schemas.microsoft.com/office/2006/documentManagement/types"/>
    <ds:schemaRef ds:uri="$ListId:Documents;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e9701967-4230-4fdc-8654-e5574ec1fe8e"/>
    <ds:schemaRef ds:uri="http://schemas.openxmlformats.org/package/2006/metadata/core-properties"/>
    <ds:schemaRef ds:uri="e941b624-166c-4987-9ed6-d539972f16a8"/>
    <ds:schemaRef ds:uri="42bfdc29-fc3c-4da9-9efa-76eb8dc34c0c"/>
    <ds:schemaRef ds:uri="565cbfc7-ed2b-4c6c-a2cb-cf088e9b9574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055C02E-3F50-4992-A6EB-6161FA6E9BE6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1CF7C98D-1DB1-412B-8007-993E93D36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41b624-166c-4987-9ed6-d539972f16a8"/>
    <ds:schemaRef ds:uri="565cbfc7-ed2b-4c6c-a2cb-cf088e9b9574"/>
    <ds:schemaRef ds:uri="e9701967-4230-4fdc-8654-e5574ec1fe8e"/>
    <ds:schemaRef ds:uri="$ListId:Documents;"/>
    <ds:schemaRef ds:uri="42bfdc29-fc3c-4da9-9efa-76eb8dc34c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911C70C-EA65-464F-885D-EDC7035030A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FD12390-6A36-46B7-8BC1-AE6150569935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51B4E3BB-7DA8-4A2F-8149-306776861F2C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PR_BHC_PPT2010_4-3_Template_110617</Template>
  <TotalTime>0</TotalTime>
  <Words>889</Words>
  <Application>Microsoft Office PowerPoint</Application>
  <PresentationFormat>Bildschirmpräsentation (4:3)</PresentationFormat>
  <Paragraphs>240</Paragraphs>
  <Slides>14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PR_BHC_PPT2010_4-3_Template_110617</vt:lpstr>
      <vt:lpstr>PR_BHC_PPT2003_4-3_Template_110805[1]</vt:lpstr>
      <vt:lpstr>1_PR_BHC_PPT2003_4-3_Template_110805[1]</vt:lpstr>
      <vt:lpstr>2_PR_BHC_PPT2003_4-3_Template_110805[1]</vt:lpstr>
      <vt:lpstr>Harmonized Document Handling at BHC</vt:lpstr>
      <vt:lpstr>PowerPoint-Präsentation</vt:lpstr>
      <vt:lpstr> Auf einen Blick – was ist Doc41/ BDS?</vt:lpstr>
      <vt:lpstr>Architektur Dco41/BDS</vt:lpstr>
      <vt:lpstr>PowerPoint-Präsentation</vt:lpstr>
      <vt:lpstr>Integration Doc41/BDS</vt:lpstr>
      <vt:lpstr>Doc41: actual 49 Document types</vt:lpstr>
      <vt:lpstr>BDS: actual 17 Document types, 9 in use</vt:lpstr>
      <vt:lpstr>Online Demo</vt:lpstr>
      <vt:lpstr>PowerPoint-Präsentation</vt:lpstr>
      <vt:lpstr>PowerPoint-Präsentation</vt:lpstr>
      <vt:lpstr>PowerPoint-Präsentation</vt:lpstr>
      <vt:lpstr>P2R Transactions</vt:lpstr>
      <vt:lpstr>General Objectives</vt:lpstr>
    </vt:vector>
  </TitlesOfParts>
  <Company>Bayer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 2010 template 4:3</dc:subject>
  <dc:creator>eduard.mueller@bayer.com</dc:creator>
  <cp:keywords>Doc41; KGS</cp:keywords>
  <cp:lastModifiedBy>Frank Wiesen</cp:lastModifiedBy>
  <cp:revision>548</cp:revision>
  <cp:lastPrinted>2012-12-17T10:30:55Z</cp:lastPrinted>
  <dcterms:created xsi:type="dcterms:W3CDTF">2011-11-09T13:39:58Z</dcterms:created>
  <dcterms:modified xsi:type="dcterms:W3CDTF">2019-01-08T17:32:51Z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0x0101005AC3668A3D2C364C9F74193B251EC44F</vt:lpwstr>
  </property>
  <property fmtid="{D5CDD505-2E9C-101B-9397-08002B2CF9AE}" pid="3" name="_dlc_policyId">
    <vt:lpwstr>0x0101|-2126682137</vt:lpwstr>
  </property>
  <property fmtid="{D5CDD505-2E9C-101B-9397-08002B2CF9AE}" pid="4" name="ItemRetentionFormula">
    <vt:lpwstr>&lt;formula id="Bayer SharePoint Retention Policy 2.1" /&gt;</vt:lpwstr>
  </property>
  <property fmtid="{D5CDD505-2E9C-101B-9397-08002B2CF9AE}" pid="5" name="_dlc_DocIdItemGuid">
    <vt:lpwstr>eb94b971-f809-4add-ad3f-4bfe6afc2285</vt:lpwstr>
  </property>
  <property fmtid="{D5CDD505-2E9C-101B-9397-08002B2CF9AE}" pid="6" name="TaxKeyword">
    <vt:lpwstr>522;#Doc41|6c09bf2a-3b09-4cb7-b1b5-7da3c9c93e6d;#523;#KGS|54925aac-e8b1-42c0-84f6-286d36ae5a91</vt:lpwstr>
  </property>
  <property fmtid="{D5CDD505-2E9C-101B-9397-08002B2CF9AE}" pid="7" name="DataClassBayerRetention">
    <vt:lpwstr>209;#Review|b0ec2a8b-cf08-4112-9763-11cd34e9002b</vt:lpwstr>
  </property>
</Properties>
</file>