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QuattrocentoSans-regular.fntdata"/><Relationship Id="rId21" Type="http://schemas.openxmlformats.org/officeDocument/2006/relationships/font" Target="fonts/ProximaNova-boldItalic.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d3244cf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d3244cf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ad3244cf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ad3244cf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0a5d3e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0a5d3e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d3244cf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ad3244cf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ad3244cf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ad3244cf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ad3244cf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ad3244cf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ad3244cf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ad3244cf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d3244cf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d3244cf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d3244cf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d3244cf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d3244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d3244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d3244cf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d3244cf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a:t>
            </a:r>
            <a:r>
              <a:rPr lang="en"/>
              <a:t>Analytics</a:t>
            </a:r>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a:t>A data processing based tool for growth in business</a:t>
            </a:r>
            <a:endParaRPr/>
          </a:p>
        </p:txBody>
      </p:sp>
      <p:sp>
        <p:nvSpPr>
          <p:cNvPr id="80" name="Google Shape;80;p15"/>
          <p:cNvSpPr txBox="1"/>
          <p:nvPr/>
        </p:nvSpPr>
        <p:spPr>
          <a:xfrm>
            <a:off x="7204500" y="2156100"/>
            <a:ext cx="193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-Shivank Agrahari</a:t>
            </a:r>
            <a:endParaRPr b="1">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lt1"/>
                </a:solidFill>
                <a:latin typeface="Proxima Nova"/>
                <a:ea typeface="Proxima Nova"/>
                <a:cs typeface="Proxima Nova"/>
                <a:sym typeface="Proxima Nova"/>
              </a:rPr>
              <a:t>-Vibhor Kumar</a:t>
            </a:r>
            <a:endParaRPr b="1">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lt1"/>
                </a:solidFill>
                <a:latin typeface="Proxima Nova"/>
                <a:ea typeface="Proxima Nova"/>
                <a:cs typeface="Proxima Nova"/>
                <a:sym typeface="Proxima Nova"/>
              </a:rPr>
              <a:t>-Shivam Sharma</a:t>
            </a:r>
            <a:endParaRPr b="1">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41549" y="0"/>
            <a:ext cx="9030824" cy="5451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	  Customer UI Design + Flask API </a:t>
            </a:r>
            <a:endParaRPr/>
          </a:p>
          <a:p>
            <a:pPr indent="0" lvl="0" marL="0" rtl="0" algn="l">
              <a:spcBef>
                <a:spcPts val="1600"/>
              </a:spcBef>
              <a:spcAft>
                <a:spcPts val="0"/>
              </a:spcAft>
              <a:buNone/>
            </a:pPr>
            <a:r>
              <a:rPr lang="en"/>
              <a:t>Week 2:   Customer Purchase Data Feature + SQL Data</a:t>
            </a:r>
            <a:endParaRPr/>
          </a:p>
          <a:p>
            <a:pPr indent="0" lvl="0" marL="0" rtl="0" algn="l">
              <a:spcBef>
                <a:spcPts val="1600"/>
              </a:spcBef>
              <a:spcAft>
                <a:spcPts val="0"/>
              </a:spcAft>
              <a:buNone/>
            </a:pPr>
            <a:r>
              <a:rPr lang="en"/>
              <a:t>Week 3 + 4: Prediction Models and Plotting Insights     </a:t>
            </a:r>
            <a:endParaRPr/>
          </a:p>
          <a:p>
            <a:pPr indent="0" lvl="0" marL="0" rtl="0" algn="l">
              <a:spcBef>
                <a:spcPts val="1600"/>
              </a:spcBef>
              <a:spcAft>
                <a:spcPts val="0"/>
              </a:spcAft>
              <a:buNone/>
            </a:pPr>
            <a:r>
              <a:rPr lang="en"/>
              <a:t>Week 5:Payment Gateway + Final Designing</a:t>
            </a:r>
            <a:endParaRPr/>
          </a:p>
          <a:p>
            <a:pPr indent="0" lvl="0" marL="0" rtl="0" algn="l">
              <a:spcBef>
                <a:spcPts val="1600"/>
              </a:spcBef>
              <a:spcAft>
                <a:spcPts val="1600"/>
              </a:spcAft>
              <a:buNone/>
            </a:pPr>
            <a:r>
              <a:rPr lang="en"/>
              <a:t>Final Evaluation: Final Documentation and Presentation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Shivam</a:t>
            </a:r>
            <a:r>
              <a:rPr lang="en"/>
              <a:t>: Fronend Design and Development</a:t>
            </a:r>
            <a:endParaRPr/>
          </a:p>
          <a:p>
            <a:pPr indent="0" lvl="0" marL="0" rtl="0" algn="l">
              <a:spcBef>
                <a:spcPts val="1600"/>
              </a:spcBef>
              <a:spcAft>
                <a:spcPts val="0"/>
              </a:spcAft>
              <a:buNone/>
            </a:pPr>
            <a:r>
              <a:rPr b="1" lang="en"/>
              <a:t>Vibhor: </a:t>
            </a:r>
            <a:r>
              <a:rPr lang="en"/>
              <a:t>Backend Development</a:t>
            </a:r>
            <a:endParaRPr/>
          </a:p>
          <a:p>
            <a:pPr indent="0" lvl="0" marL="0" rtl="0" algn="l">
              <a:spcBef>
                <a:spcPts val="1600"/>
              </a:spcBef>
              <a:spcAft>
                <a:spcPts val="0"/>
              </a:spcAft>
              <a:buNone/>
            </a:pPr>
            <a:r>
              <a:rPr b="1" lang="en"/>
              <a:t>Shivank : </a:t>
            </a:r>
            <a:r>
              <a:rPr lang="en"/>
              <a:t>Backend + Database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Note: We will add further as the project progresses.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Description</a:t>
            </a:r>
            <a:endParaRPr b="1"/>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With this project we are trying to improve the growth in a sales business by understanding the past purchases and recommending a number of useful actions to the business owner. We plan to develop an E-Commerce application for the </a:t>
            </a:r>
            <a:r>
              <a:rPr lang="en"/>
              <a:t>aforementioned use cases. An interface will also be developed for the customers to make the purchases of various electronic items. The UI will be enabled with various graphs and plot to give insights on various customer activities.</a:t>
            </a:r>
            <a:endParaRPr/>
          </a:p>
          <a:p>
            <a:pPr indent="0" lvl="0" marL="0" rtl="0" algn="just">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 (</a:t>
            </a:r>
            <a:r>
              <a:rPr b="1" lang="en" sz="1400">
                <a:solidFill>
                  <a:schemeClr val="dk2"/>
                </a:solidFill>
              </a:rPr>
              <a:t>User Interface</a:t>
            </a:r>
            <a:r>
              <a:rPr b="1" lang="en">
                <a:solidFill>
                  <a:schemeClr val="dk2"/>
                </a:solidFill>
              </a:rPr>
              <a:t>)</a:t>
            </a:r>
            <a:endParaRPr b="1"/>
          </a:p>
        </p:txBody>
      </p:sp>
      <p:sp>
        <p:nvSpPr>
          <p:cNvPr id="92" name="Google Shape;92;p17"/>
          <p:cNvSpPr txBox="1"/>
          <p:nvPr>
            <p:ph idx="1" type="body"/>
          </p:nvPr>
        </p:nvSpPr>
        <p:spPr>
          <a:xfrm>
            <a:off x="128600" y="863550"/>
            <a:ext cx="9015300" cy="4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1. Purchase + Payments</a:t>
            </a:r>
            <a:endParaRPr b="1" sz="1500"/>
          </a:p>
          <a:p>
            <a:pPr indent="0" lvl="0" marL="0" rtl="0" algn="l">
              <a:spcBef>
                <a:spcPts val="1600"/>
              </a:spcBef>
              <a:spcAft>
                <a:spcPts val="0"/>
              </a:spcAft>
              <a:buNone/>
            </a:pPr>
            <a:r>
              <a:rPr lang="en" sz="1500"/>
              <a:t>	a) Create an Account </a:t>
            </a:r>
            <a:endParaRPr sz="1500"/>
          </a:p>
          <a:p>
            <a:pPr indent="0" lvl="0" marL="0" rtl="0" algn="l">
              <a:spcBef>
                <a:spcPts val="0"/>
              </a:spcBef>
              <a:spcAft>
                <a:spcPts val="0"/>
              </a:spcAft>
              <a:buNone/>
            </a:pPr>
            <a:r>
              <a:rPr lang="en" sz="1500"/>
              <a:t>	b) Add items to cart</a:t>
            </a:r>
            <a:endParaRPr sz="1500"/>
          </a:p>
          <a:p>
            <a:pPr indent="0" lvl="0" marL="0" rtl="0" algn="l">
              <a:spcBef>
                <a:spcPts val="0"/>
              </a:spcBef>
              <a:spcAft>
                <a:spcPts val="0"/>
              </a:spcAft>
              <a:buNone/>
            </a:pPr>
            <a:r>
              <a:rPr lang="en" sz="1500"/>
              <a:t>	c) payment options</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b="1" lang="en" sz="1500"/>
              <a:t>2. Analyze and visualize past data</a:t>
            </a:r>
            <a:endParaRPr b="1" sz="1500"/>
          </a:p>
          <a:p>
            <a:pPr indent="0" lvl="0" marL="0" rtl="0" algn="l">
              <a:spcBef>
                <a:spcPts val="0"/>
              </a:spcBef>
              <a:spcAft>
                <a:spcPts val="0"/>
              </a:spcAft>
              <a:buNone/>
            </a:pPr>
            <a:r>
              <a:rPr lang="en" sz="1500"/>
              <a:t>	a) View past purchases using tables\Graph Plots</a:t>
            </a:r>
            <a:endParaRPr sz="1500"/>
          </a:p>
          <a:p>
            <a:pPr indent="0" lvl="0" marL="0" rtl="0" algn="l">
              <a:spcBef>
                <a:spcPts val="0"/>
              </a:spcBef>
              <a:spcAft>
                <a:spcPts val="0"/>
              </a:spcAft>
              <a:buNone/>
            </a:pPr>
            <a:r>
              <a:rPr lang="en" sz="1500"/>
              <a:t>	b) Visualize data on different scales: days\weeks\months</a:t>
            </a:r>
            <a:endParaRPr sz="1500"/>
          </a:p>
          <a:p>
            <a:pPr indent="0" lvl="0" marL="0" rtl="0" algn="l">
              <a:spcBef>
                <a:spcPts val="0"/>
              </a:spcBef>
              <a:spcAft>
                <a:spcPts val="0"/>
              </a:spcAft>
              <a:buNone/>
            </a:pPr>
            <a:r>
              <a:rPr lang="en" sz="1500"/>
              <a:t>	c) find products which can be discounted to increase sale</a:t>
            </a:r>
            <a:endParaRPr sz="1500"/>
          </a:p>
          <a:p>
            <a:pPr indent="0" lvl="0" marL="0" rtl="0" algn="l">
              <a:spcBef>
                <a:spcPts val="0"/>
              </a:spcBef>
              <a:spcAft>
                <a:spcPts val="0"/>
              </a:spcAft>
              <a:buNone/>
            </a:pPr>
            <a:r>
              <a:rPr lang="en" sz="1500"/>
              <a:t>	*d) Recommendation of items  </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b="1" lang="en" sz="1500"/>
              <a:t>3. Predict future requirements</a:t>
            </a:r>
            <a:endParaRPr b="1" sz="1500"/>
          </a:p>
          <a:p>
            <a:pPr indent="0" lvl="0" marL="0" rtl="0" algn="l">
              <a:spcBef>
                <a:spcPts val="0"/>
              </a:spcBef>
              <a:spcAft>
                <a:spcPts val="0"/>
              </a:spcAft>
              <a:buNone/>
            </a:pPr>
            <a:r>
              <a:rPr lang="en" sz="1500"/>
              <a:t>	a) Apply an ML or statistics based model, find patterns and predict future item requirements   (count) </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 (</a:t>
            </a:r>
            <a:r>
              <a:rPr b="1" lang="en" sz="1400">
                <a:solidFill>
                  <a:schemeClr val="dk2"/>
                </a:solidFill>
              </a:rPr>
              <a:t>backend</a:t>
            </a:r>
            <a:r>
              <a:rPr b="1" lang="en">
                <a:solidFill>
                  <a:schemeClr val="dk2"/>
                </a:solidFill>
              </a:rPr>
              <a:t>)</a:t>
            </a:r>
            <a:endParaRPr b="1"/>
          </a:p>
        </p:txBody>
      </p:sp>
      <p:sp>
        <p:nvSpPr>
          <p:cNvPr id="98" name="Google Shape;98;p18"/>
          <p:cNvSpPr txBox="1"/>
          <p:nvPr>
            <p:ph idx="1" type="body"/>
          </p:nvPr>
        </p:nvSpPr>
        <p:spPr>
          <a:xfrm>
            <a:off x="311700" y="649250"/>
            <a:ext cx="8520600" cy="42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1. Flask</a:t>
            </a:r>
            <a:endParaRPr b="1" sz="1500"/>
          </a:p>
          <a:p>
            <a:pPr indent="-323850" lvl="0" marL="457200" rtl="0" algn="l">
              <a:lnSpc>
                <a:spcPct val="100000"/>
              </a:lnSpc>
              <a:spcBef>
                <a:spcPts val="0"/>
              </a:spcBef>
              <a:spcAft>
                <a:spcPts val="0"/>
              </a:spcAft>
              <a:buSzPts val="1500"/>
              <a:buAutoNum type="alphaLcParenR"/>
            </a:pPr>
            <a:r>
              <a:rPr lang="en" sz="1500"/>
              <a:t>Provide different apis between UI and Backend</a:t>
            </a:r>
            <a:endParaRPr sz="1500"/>
          </a:p>
          <a:p>
            <a:pPr indent="0" lvl="0" marL="457200" rtl="0" algn="l">
              <a:spcBef>
                <a:spcPts val="0"/>
              </a:spcBef>
              <a:spcAft>
                <a:spcPts val="0"/>
              </a:spcAft>
              <a:buNone/>
            </a:pPr>
            <a:r>
              <a:rPr lang="en" sz="1500"/>
              <a:t>		</a:t>
            </a:r>
            <a:endParaRPr sz="1500"/>
          </a:p>
          <a:p>
            <a:pPr indent="0" lvl="0" marL="0" rtl="0" algn="l">
              <a:spcBef>
                <a:spcPts val="0"/>
              </a:spcBef>
              <a:spcAft>
                <a:spcPts val="0"/>
              </a:spcAft>
              <a:buNone/>
            </a:pPr>
            <a:r>
              <a:rPr b="1" lang="en" sz="1500"/>
              <a:t>2. SQL</a:t>
            </a:r>
            <a:endParaRPr b="1" sz="1500"/>
          </a:p>
          <a:p>
            <a:pPr indent="-323850" lvl="0" marL="457200" rtl="0" algn="l">
              <a:spcBef>
                <a:spcPts val="0"/>
              </a:spcBef>
              <a:spcAft>
                <a:spcPts val="0"/>
              </a:spcAft>
              <a:buSzPts val="1500"/>
              <a:buAutoNum type="alphaLcParenR"/>
            </a:pPr>
            <a:r>
              <a:rPr lang="en" sz="1500"/>
              <a:t>Store: User information</a:t>
            </a:r>
            <a:endParaRPr sz="1500"/>
          </a:p>
          <a:p>
            <a:pPr indent="-323850" lvl="0" marL="457200" rtl="0" algn="l">
              <a:spcBef>
                <a:spcPts val="0"/>
              </a:spcBef>
              <a:spcAft>
                <a:spcPts val="0"/>
              </a:spcAft>
              <a:buSzPts val="1500"/>
              <a:buAutoNum type="alphaLcParenR"/>
            </a:pPr>
            <a:r>
              <a:rPr lang="en" sz="1500"/>
              <a:t>Purchase data</a:t>
            </a:r>
            <a:endParaRPr sz="1500"/>
          </a:p>
          <a:p>
            <a:pPr indent="-323850" lvl="0" marL="457200" rtl="0" algn="l">
              <a:spcBef>
                <a:spcPts val="0"/>
              </a:spcBef>
              <a:spcAft>
                <a:spcPts val="0"/>
              </a:spcAft>
              <a:buSzPts val="1500"/>
              <a:buAutoNum type="alphaLcParenR"/>
            </a:pPr>
            <a:r>
              <a:rPr lang="en" sz="1500"/>
              <a:t>Product Data</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b="1" lang="en" sz="1500"/>
              <a:t>3. Plots</a:t>
            </a:r>
            <a:endParaRPr b="1" sz="1500"/>
          </a:p>
          <a:p>
            <a:pPr indent="-323850" lvl="0" marL="457200" rtl="0" algn="l">
              <a:spcBef>
                <a:spcPts val="0"/>
              </a:spcBef>
              <a:spcAft>
                <a:spcPts val="0"/>
              </a:spcAft>
              <a:buSzPts val="1500"/>
              <a:buAutoNum type="alphaLcParenR"/>
            </a:pPr>
            <a:r>
              <a:rPr lang="en" sz="1500"/>
              <a:t>Parameterised Apis to generate and retrieve useful plots using bokeh or other python library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4. ML\Statistical Model</a:t>
            </a:r>
            <a:endParaRPr b="1" sz="1500"/>
          </a:p>
          <a:p>
            <a:pPr indent="-323850" lvl="0" marL="457200" rtl="0" algn="l">
              <a:spcBef>
                <a:spcPts val="0"/>
              </a:spcBef>
              <a:spcAft>
                <a:spcPts val="0"/>
              </a:spcAft>
              <a:buSzPts val="1500"/>
              <a:buAutoNum type="alphaLcParenR"/>
            </a:pPr>
            <a:r>
              <a:rPr lang="en" sz="1500"/>
              <a:t>Trained model on collected data that can be used to predict future item purchases for inventory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*5. Recommendation System</a:t>
            </a:r>
            <a:endParaRPr b="1" sz="1500"/>
          </a:p>
          <a:p>
            <a:pPr indent="-323850" lvl="0" marL="457200" rtl="0" algn="l">
              <a:spcBef>
                <a:spcPts val="0"/>
              </a:spcBef>
              <a:spcAft>
                <a:spcPts val="0"/>
              </a:spcAft>
              <a:buSzPts val="1500"/>
              <a:buAutoNum type="alphaLcParenR"/>
            </a:pPr>
            <a:r>
              <a:rPr lang="en" sz="1500"/>
              <a:t>Recommend items to customers based on their past purchases</a:t>
            </a:r>
            <a:endParaRPr sz="1500"/>
          </a:p>
          <a:p>
            <a:pPr indent="0" lvl="0" marL="0" rtl="0" algn="l">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 Stack</a:t>
            </a:r>
            <a:endParaRPr b="1"/>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Javascript + Angular</a:t>
            </a:r>
            <a:endParaRPr/>
          </a:p>
          <a:p>
            <a:pPr indent="0" lvl="0" marL="0" rtl="0" algn="l">
              <a:spcBef>
                <a:spcPts val="1600"/>
              </a:spcBef>
              <a:spcAft>
                <a:spcPts val="0"/>
              </a:spcAft>
              <a:buNone/>
            </a:pPr>
            <a:r>
              <a:rPr lang="en"/>
              <a:t>Other libraries: PrimeNG, Bootstrap, moment</a:t>
            </a:r>
            <a:endParaRPr/>
          </a:p>
          <a:p>
            <a:pPr indent="0" lvl="0" marL="0" rtl="0" algn="l">
              <a:spcBef>
                <a:spcPts val="1600"/>
              </a:spcBef>
              <a:spcAft>
                <a:spcPts val="0"/>
              </a:spcAft>
              <a:buNone/>
            </a:pPr>
            <a:r>
              <a:rPr lang="en"/>
              <a:t>Backend: Python + </a:t>
            </a:r>
            <a:r>
              <a:rPr lang="en"/>
              <a:t>Flask</a:t>
            </a:r>
            <a:endParaRPr/>
          </a:p>
          <a:p>
            <a:pPr indent="0" lvl="0" marL="0" rtl="0" algn="l">
              <a:spcBef>
                <a:spcPts val="1600"/>
              </a:spcBef>
              <a:spcAft>
                <a:spcPts val="0"/>
              </a:spcAft>
              <a:buNone/>
            </a:pPr>
            <a:r>
              <a:rPr lang="en"/>
              <a:t>Other Libraries: Numpy, Pandas, Bokeh, SQLite, msql_connector, sklearn, scipy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Input/Output</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Input</a:t>
            </a:r>
            <a:r>
              <a:rPr lang="en"/>
              <a:t>: </a:t>
            </a:r>
            <a:endParaRPr/>
          </a:p>
          <a:p>
            <a:pPr indent="0" lvl="0" marL="0" rtl="0" algn="l">
              <a:spcBef>
                <a:spcPts val="1600"/>
              </a:spcBef>
              <a:spcAft>
                <a:spcPts val="0"/>
              </a:spcAft>
              <a:buNone/>
            </a:pPr>
            <a:r>
              <a:rPr lang="en"/>
              <a:t>Input 1: Digital Purchase receipts </a:t>
            </a:r>
            <a:endParaRPr/>
          </a:p>
          <a:p>
            <a:pPr indent="0" lvl="0" marL="0" rtl="0" algn="l">
              <a:spcBef>
                <a:spcPts val="1600"/>
              </a:spcBef>
              <a:spcAft>
                <a:spcPts val="0"/>
              </a:spcAft>
              <a:buNone/>
            </a:pPr>
            <a:r>
              <a:rPr lang="en"/>
              <a:t>Input 2: </a:t>
            </a:r>
            <a:r>
              <a:rPr lang="en"/>
              <a:t>Purchase</a:t>
            </a:r>
            <a:r>
              <a:rPr lang="en"/>
              <a:t> Data from website</a:t>
            </a:r>
            <a:endParaRPr/>
          </a:p>
          <a:p>
            <a:pPr indent="0" lvl="0" marL="0" rtl="0" algn="l">
              <a:spcBef>
                <a:spcPts val="1600"/>
              </a:spcBef>
              <a:spcAft>
                <a:spcPts val="0"/>
              </a:spcAft>
              <a:buNone/>
            </a:pPr>
            <a:r>
              <a:rPr b="1" lang="en"/>
              <a:t>Output:</a:t>
            </a:r>
            <a:endParaRPr b="1"/>
          </a:p>
          <a:p>
            <a:pPr indent="0" lvl="0" marL="0" rtl="0" algn="l">
              <a:spcBef>
                <a:spcPts val="1600"/>
              </a:spcBef>
              <a:spcAft>
                <a:spcPts val="0"/>
              </a:spcAft>
              <a:buNone/>
            </a:pPr>
            <a:r>
              <a:rPr lang="en"/>
              <a:t>Output 1 : Sale insight Graph Plot,e.g Category wise monthly Purchase data. </a:t>
            </a:r>
            <a:endParaRPr/>
          </a:p>
          <a:p>
            <a:pPr indent="0" lvl="0" marL="0" rtl="0" algn="l">
              <a:spcBef>
                <a:spcPts val="1600"/>
              </a:spcBef>
              <a:spcAft>
                <a:spcPts val="0"/>
              </a:spcAft>
              <a:buNone/>
            </a:pPr>
            <a:r>
              <a:rPr lang="en"/>
              <a:t>Output 2: Recommendation for Purchasing Next Items and Making Offers on some items.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0"/>
              <a:t>Wireframe</a:t>
            </a:r>
            <a:endParaRPr sz="10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2"/>
          <p:cNvPicPr preferRelativeResize="0"/>
          <p:nvPr/>
        </p:nvPicPr>
        <p:blipFill rotWithShape="1">
          <a:blip r:embed="rId3">
            <a:alphaModFix/>
          </a:blip>
          <a:srcRect b="59599" l="-329" r="329" t="152"/>
          <a:stretch/>
        </p:blipFill>
        <p:spPr>
          <a:xfrm>
            <a:off x="61600" y="92400"/>
            <a:ext cx="8961901" cy="5051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3"/>
          <p:cNvPicPr preferRelativeResize="0"/>
          <p:nvPr/>
        </p:nvPicPr>
        <p:blipFill rotWithShape="1">
          <a:blip r:embed="rId3">
            <a:alphaModFix/>
          </a:blip>
          <a:srcRect b="29956" l="0" r="0" t="39154"/>
          <a:stretch/>
        </p:blipFill>
        <p:spPr>
          <a:xfrm>
            <a:off x="311700" y="1152475"/>
            <a:ext cx="3580399" cy="2207100"/>
          </a:xfrm>
          <a:prstGeom prst="rect">
            <a:avLst/>
          </a:prstGeom>
          <a:noFill/>
          <a:ln>
            <a:noFill/>
          </a:ln>
        </p:spPr>
      </p:pic>
      <p:pic>
        <p:nvPicPr>
          <p:cNvPr id="129" name="Google Shape;129;p23"/>
          <p:cNvPicPr preferRelativeResize="0"/>
          <p:nvPr/>
        </p:nvPicPr>
        <p:blipFill rotWithShape="1">
          <a:blip r:embed="rId4">
            <a:alphaModFix/>
          </a:blip>
          <a:srcRect b="-2394" l="0" r="0" t="69508"/>
          <a:stretch/>
        </p:blipFill>
        <p:spPr>
          <a:xfrm>
            <a:off x="4138500" y="1152475"/>
            <a:ext cx="4593125" cy="2661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