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0"/>
  </p:notesMasterIdLst>
  <p:sldIdLst>
    <p:sldId id="256" r:id="rId2"/>
    <p:sldId id="344" r:id="rId3"/>
    <p:sldId id="345" r:id="rId4"/>
    <p:sldId id="347" r:id="rId5"/>
    <p:sldId id="259" r:id="rId6"/>
    <p:sldId id="349" r:id="rId7"/>
    <p:sldId id="376" r:id="rId8"/>
    <p:sldId id="279" r:id="rId9"/>
    <p:sldId id="377" r:id="rId10"/>
    <p:sldId id="404" r:id="rId11"/>
    <p:sldId id="392" r:id="rId12"/>
    <p:sldId id="375" r:id="rId13"/>
    <p:sldId id="409" r:id="rId14"/>
    <p:sldId id="378" r:id="rId15"/>
    <p:sldId id="405" r:id="rId16"/>
    <p:sldId id="406" r:id="rId17"/>
    <p:sldId id="407" r:id="rId18"/>
    <p:sldId id="408" r:id="rId19"/>
    <p:sldId id="410" r:id="rId20"/>
    <p:sldId id="379" r:id="rId21"/>
    <p:sldId id="411" r:id="rId22"/>
    <p:sldId id="412" r:id="rId23"/>
    <p:sldId id="413" r:id="rId24"/>
    <p:sldId id="414" r:id="rId25"/>
    <p:sldId id="415" r:id="rId26"/>
    <p:sldId id="416" r:id="rId27"/>
    <p:sldId id="417" r:id="rId28"/>
    <p:sldId id="418" r:id="rId29"/>
    <p:sldId id="419" r:id="rId30"/>
    <p:sldId id="420" r:id="rId31"/>
    <p:sldId id="421" r:id="rId32"/>
    <p:sldId id="447"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438" r:id="rId50"/>
    <p:sldId id="439" r:id="rId51"/>
    <p:sldId id="440" r:id="rId52"/>
    <p:sldId id="441" r:id="rId53"/>
    <p:sldId id="442" r:id="rId54"/>
    <p:sldId id="443" r:id="rId55"/>
    <p:sldId id="444" r:id="rId56"/>
    <p:sldId id="445" r:id="rId57"/>
    <p:sldId id="446" r:id="rId58"/>
    <p:sldId id="27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0" autoAdjust="0"/>
  </p:normalViewPr>
  <p:slideViewPr>
    <p:cSldViewPr snapToGrid="0">
      <p:cViewPr varScale="1">
        <p:scale>
          <a:sx n="81" d="100"/>
          <a:sy n="81"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E66F9-3D7B-49D0-B83D-490C3005C8CA}" type="datetimeFigureOut">
              <a:rPr lang="en-GB" smtClean="0"/>
              <a:t>07/10/2021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A64F-D846-4562-9B1C-493B3418D95F}" type="slidenum">
              <a:rPr lang="en-GB" smtClean="0"/>
              <a:t>‹#›</a:t>
            </a:fld>
            <a:endParaRPr lang="en-GB"/>
          </a:p>
        </p:txBody>
      </p:sp>
    </p:spTree>
    <p:extLst>
      <p:ext uri="{BB962C8B-B14F-4D97-AF65-F5344CB8AC3E}">
        <p14:creationId xmlns:p14="http://schemas.microsoft.com/office/powerpoint/2010/main" val="274924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ntent-new.appannie.com/en/insights/market-data/mobile-app-usage-surged-in-q3-2020/"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fingent.com/blog/how-a-standout-business-app-helps-in-branding-and-customer-engageme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6F2A64F-D846-4562-9B1C-493B3418D95F}" type="slidenum">
              <a:rPr lang="en-GB" smtClean="0"/>
              <a:t>1</a:t>
            </a:fld>
            <a:endParaRPr lang="en-GB"/>
          </a:p>
        </p:txBody>
      </p:sp>
    </p:spTree>
    <p:extLst>
      <p:ext uri="{BB962C8B-B14F-4D97-AF65-F5344CB8AC3E}">
        <p14:creationId xmlns:p14="http://schemas.microsoft.com/office/powerpoint/2010/main" val="408871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COVID-19 forced social distancing and lockdown policies are driving a steady rise in mobile usage. In Q3 of 2020 alone, 33 billion new apps were downloaded globally, according to a </a:t>
            </a:r>
            <a:r>
              <a:rPr lang="en-US" sz="1200" b="0" i="0" u="none" strike="noStrike" kern="1200" dirty="0" smtClean="0">
                <a:solidFill>
                  <a:schemeClr val="tx1"/>
                </a:solidFill>
                <a:effectLst/>
                <a:latin typeface="+mn-lt"/>
                <a:ea typeface="+mn-ea"/>
                <a:cs typeface="+mn-cs"/>
                <a:hlinkClick r:id="rId3"/>
              </a:rPr>
              <a:t>recent report</a:t>
            </a:r>
            <a:r>
              <a:rPr lang="en-US" sz="1200" b="0" i="0" kern="1200" dirty="0" smtClean="0">
                <a:solidFill>
                  <a:schemeClr val="tx1"/>
                </a:solidFill>
                <a:effectLst/>
                <a:latin typeface="+mn-lt"/>
                <a:ea typeface="+mn-ea"/>
                <a:cs typeface="+mn-cs"/>
              </a:rPr>
              <a:t>. Mobile users worldwide have spent 180 billion collective hours each month of the third quarter, with a whopping spend of $28 billion on technology apps. Undoubtedly, the pandemic would have a lasting impact on mobile app development trends and technologies going forward, just like how it transformed the consumer mobile behavior. </a:t>
            </a:r>
          </a:p>
          <a:p>
            <a:r>
              <a:rPr lang="en-US" sz="1200" b="0" i="0" kern="1200" dirty="0" smtClean="0">
                <a:solidFill>
                  <a:schemeClr val="tx1"/>
                </a:solidFill>
                <a:effectLst/>
                <a:latin typeface="+mn-lt"/>
                <a:ea typeface="+mn-ea"/>
                <a:cs typeface="+mn-cs"/>
              </a:rPr>
              <a:t>It is true that a well engaging and </a:t>
            </a:r>
            <a:r>
              <a:rPr lang="en-US" sz="1200" b="0" i="0" u="none" strike="noStrike" kern="1200" dirty="0" smtClean="0">
                <a:solidFill>
                  <a:schemeClr val="tx1"/>
                </a:solidFill>
                <a:effectLst/>
                <a:latin typeface="+mn-lt"/>
                <a:ea typeface="+mn-ea"/>
                <a:cs typeface="+mn-cs"/>
                <a:hlinkClick r:id="rId4"/>
              </a:rPr>
              <a:t>standout business app will enhance branding</a:t>
            </a:r>
            <a:r>
              <a:rPr lang="en-US" sz="1200" b="0" i="0" kern="1200" dirty="0" smtClean="0">
                <a:solidFill>
                  <a:schemeClr val="tx1"/>
                </a:solidFill>
                <a:effectLst/>
                <a:latin typeface="+mn-lt"/>
                <a:ea typeface="+mn-ea"/>
                <a:cs typeface="+mn-cs"/>
              </a:rPr>
              <a:t> and retain customers. Every business that wants to sell its products, extend assistance, offer service, or share information will definitely strive to make its mobile app user-friendly and accessible to customers. Besides identifying how your mobile application will function or what resources you’ll require, it’s important to figure out which mobile development platforms or technology in mobiles will serve your needs better. </a:t>
            </a:r>
          </a:p>
          <a:p>
            <a:endParaRPr lang="en-US" dirty="0"/>
          </a:p>
        </p:txBody>
      </p:sp>
      <p:sp>
        <p:nvSpPr>
          <p:cNvPr id="4" name="Slide Number Placeholder 3"/>
          <p:cNvSpPr>
            <a:spLocks noGrp="1"/>
          </p:cNvSpPr>
          <p:nvPr>
            <p:ph type="sldNum" sz="quarter" idx="10"/>
          </p:nvPr>
        </p:nvSpPr>
        <p:spPr/>
        <p:txBody>
          <a:bodyPr/>
          <a:lstStyle/>
          <a:p>
            <a:fld id="{C6F2A64F-D846-4562-9B1C-493B3418D95F}" type="slidenum">
              <a:rPr lang="en-GB" smtClean="0"/>
              <a:t>12</a:t>
            </a:fld>
            <a:endParaRPr lang="en-GB"/>
          </a:p>
        </p:txBody>
      </p:sp>
    </p:spTree>
    <p:extLst>
      <p:ext uri="{BB962C8B-B14F-4D97-AF65-F5344CB8AC3E}">
        <p14:creationId xmlns:p14="http://schemas.microsoft.com/office/powerpoint/2010/main" val="175188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33</a:t>
            </a:fld>
            <a:endParaRPr lang="en-GB"/>
          </a:p>
        </p:txBody>
      </p:sp>
    </p:spTree>
    <p:extLst>
      <p:ext uri="{BB962C8B-B14F-4D97-AF65-F5344CB8AC3E}">
        <p14:creationId xmlns:p14="http://schemas.microsoft.com/office/powerpoint/2010/main" val="72262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B44294-DBEF-426E-B607-48EE00A4803C}" type="datetime1">
              <a:rPr lang="en-US" smtClean="0"/>
              <a:t>10/7/2021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9DC1B0-89F2-4D33-A317-DCC9105911C7}" type="datetime1">
              <a:rPr lang="en-US" smtClean="0"/>
              <a:t>10/7/2021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2CF1E-1562-454B-BAA4-18E75D75E6DA}" type="datetime1">
              <a:rPr lang="en-US" smtClean="0"/>
              <a:t>10/7/2021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041AB-14BA-49E1-B9E7-8D12C892A125}" type="datetime1">
              <a:rPr lang="en-US" smtClean="0"/>
              <a:t>10/7/2021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71CE08-EB31-433E-B1F6-1674494916D0}" type="datetime1">
              <a:rPr lang="en-US" smtClean="0"/>
              <a:t>10/7/2021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6995E7-2479-457A-98EB-77E36ADB16CF}" type="datetime1">
              <a:rPr lang="en-US" smtClean="0"/>
              <a:t>10/7/2021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2F5BE7-B002-4E77-A782-82F31CF1F825}" type="datetime1">
              <a:rPr lang="en-US" smtClean="0"/>
              <a:t>10/7/2021</a:t>
            </a:fld>
            <a:endParaRPr lang="en-US" dirty="0"/>
          </a:p>
        </p:txBody>
      </p:sp>
      <p:sp>
        <p:nvSpPr>
          <p:cNvPr id="8" name="Footer Placeholder 7"/>
          <p:cNvSpPr>
            <a:spLocks noGrp="1"/>
          </p:cNvSpPr>
          <p:nvPr>
            <p:ph type="ftr" sz="quarter" idx="11"/>
          </p:nvPr>
        </p:nvSpPr>
        <p:spPr/>
        <p:txBody>
          <a:bodyPr/>
          <a:lstStyle/>
          <a:p>
            <a:r>
              <a:rPr lang="en-US" smtClean="0"/>
              <a:t>Designed by, Adil Khan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C602DD-4342-4381-BDF2-3241D9E5A8CB}" type="datetime1">
              <a:rPr lang="en-US" smtClean="0"/>
              <a:t>10/7/2021</a:t>
            </a:fld>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D5EEF-B6CB-4619-A3FB-5464ABB372AD}" type="datetime1">
              <a:rPr lang="en-US" smtClean="0"/>
              <a:t>10/7/2021</a:t>
            </a:fld>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47B267-6ED1-477F-90D7-37C97463F066}" type="datetime1">
              <a:rPr lang="en-US" smtClean="0"/>
              <a:t>10/7/2021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6420B5-DD44-4948-842D-AF6CCB690F04}" type="datetime1">
              <a:rPr lang="en-US" smtClean="0"/>
              <a:t>10/7/2021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39324-4E7C-44F4-8B6F-1A4A41DF60FF}" type="datetime1">
              <a:rPr lang="en-US" smtClean="0"/>
              <a:t>10/7/2021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Designed by, Adil Khan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content-new.appannie.com/en/insights/market-data/mobile-app-usage-surged-in-q3-20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l.google.com/dl/android/studio/install/3.1.0.16/android-studio-ide-173.4670197-mac.dmg" TargetMode="External"/><Relationship Id="rId2" Type="http://schemas.openxmlformats.org/officeDocument/2006/relationships/hyperlink" Target="https://dl.google.com/dl/android/studio/install/3.1.0.16/android-studio-ide-173.4670197-windows.exe"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jpg"/><Relationship Id="rId4" Type="http://schemas.openxmlformats.org/officeDocument/2006/relationships/hyperlink" Target="https://dl.google.com/dl/android/studio/ide-zips/3.1.0.16/android-studio-ide-173.4670197-linux.zip"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1818"/>
            <a:ext cx="9144000" cy="2387600"/>
          </a:xfrm>
        </p:spPr>
        <p:txBody>
          <a:bodyPr/>
          <a:lstStyle/>
          <a:p>
            <a:r>
              <a:rPr lang="en-US" dirty="0" smtClean="0"/>
              <a:t>Mobile Application Development</a:t>
            </a:r>
            <a:endParaRPr lang="en-GB" dirty="0"/>
          </a:p>
        </p:txBody>
      </p:sp>
      <p:sp>
        <p:nvSpPr>
          <p:cNvPr id="3" name="Subtitle 2"/>
          <p:cNvSpPr>
            <a:spLocks noGrp="1"/>
          </p:cNvSpPr>
          <p:nvPr>
            <p:ph type="subTitle" idx="1"/>
          </p:nvPr>
        </p:nvSpPr>
        <p:spPr>
          <a:xfrm>
            <a:off x="1524000" y="3602037"/>
            <a:ext cx="9144000" cy="231108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Welcome</a:t>
            </a:r>
          </a:p>
          <a:p>
            <a:r>
              <a:rPr lang="en-US" dirty="0" smtClean="0">
                <a:latin typeface="Times New Roman" panose="02020603050405020304" pitchFamily="18" charset="0"/>
                <a:cs typeface="Times New Roman" panose="02020603050405020304" pitchFamily="18" charset="0"/>
              </a:rPr>
              <a:t>Class: BS(CS)-VII</a:t>
            </a:r>
          </a:p>
          <a:p>
            <a:r>
              <a:rPr lang="en-US" dirty="0" smtClean="0">
                <a:latin typeface="Times New Roman" panose="02020603050405020304" pitchFamily="18" charset="0"/>
                <a:cs typeface="Times New Roman" panose="02020603050405020304" pitchFamily="18" charset="0"/>
              </a:rPr>
              <a:t>Sukkur IBA University – Kandhkot Campus</a:t>
            </a:r>
          </a:p>
          <a:p>
            <a:r>
              <a:rPr lang="en-US" dirty="0" smtClean="0">
                <a:latin typeface="Times New Roman" panose="02020603050405020304" pitchFamily="18" charset="0"/>
                <a:cs typeface="Times New Roman" panose="02020603050405020304" pitchFamily="18" charset="0"/>
              </a:rPr>
              <a:t>Week - 01</a:t>
            </a:r>
          </a:p>
          <a:p>
            <a:r>
              <a:rPr lang="en-US" smtClean="0">
                <a:latin typeface="Times New Roman" panose="02020603050405020304" pitchFamily="18" charset="0"/>
                <a:cs typeface="Times New Roman" panose="02020603050405020304" pitchFamily="18" charset="0"/>
              </a:rPr>
              <a:t>Lecture </a:t>
            </a:r>
            <a:r>
              <a:rPr lang="en-US" smtClean="0">
                <a:latin typeface="Times New Roman" panose="02020603050405020304" pitchFamily="18" charset="0"/>
                <a:cs typeface="Times New Roman" panose="02020603050405020304" pitchFamily="18" charset="0"/>
              </a:rPr>
              <a:t>– 01 &amp; 02</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Your Facilitator, Adil Khan</a:t>
            </a:r>
            <a:endParaRPr lang="en-GB"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extLst>
      <p:ext uri="{BB962C8B-B14F-4D97-AF65-F5344CB8AC3E}">
        <p14:creationId xmlns:p14="http://schemas.microsoft.com/office/powerpoint/2010/main" val="26041726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Mobile Computing Devices</a:t>
            </a:r>
            <a:endParaRPr lang="en-GB"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10</a:t>
            </a:fld>
            <a:endParaRPr lang="en-US" dirty="0"/>
          </a:p>
        </p:txBody>
      </p:sp>
      <p:pic>
        <p:nvPicPr>
          <p:cNvPr id="3074" name="Picture 2" descr="Mobile Computing Tutorial - javatpoi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57625" y="2715419"/>
            <a:ext cx="44767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19821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Mobile Application Development (MAD)</a:t>
            </a:r>
            <a:endParaRPr lang="en-GB" dirty="0"/>
          </a:p>
        </p:txBody>
      </p:sp>
      <p:sp>
        <p:nvSpPr>
          <p:cNvPr id="3" name="Content Placeholder 2"/>
          <p:cNvSpPr>
            <a:spLocks noGrp="1"/>
          </p:cNvSpPr>
          <p:nvPr>
            <p:ph type="body" idx="1"/>
          </p:nvPr>
        </p:nvSpPr>
        <p:spPr/>
        <p:txBody>
          <a:bodyPr>
            <a:normAutofit/>
          </a:bodyPr>
          <a:lstStyle/>
          <a:p>
            <a:endParaRPr lang="en-GB"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19129603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Why MAD?</a:t>
            </a:r>
            <a:endParaRPr lang="en-US" dirty="0"/>
          </a:p>
        </p:txBody>
      </p:sp>
      <p:sp>
        <p:nvSpPr>
          <p:cNvPr id="2" name="Content Placeholder 1"/>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Covid-19</a:t>
            </a: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Q3 of 2020 alone, 33 billion new apps were downloaded globally, according to a </a:t>
            </a:r>
            <a:r>
              <a:rPr lang="en-US" dirty="0">
                <a:latin typeface="Times New Roman" panose="02020603050405020304" pitchFamily="18" charset="0"/>
                <a:cs typeface="Times New Roman" panose="02020603050405020304" pitchFamily="18" charset="0"/>
                <a:hlinkClick r:id="rId3"/>
              </a:rPr>
              <a:t>recent report</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Mobile users worldwide have spent 180 billion collective hours each month of the third quarter, with a </a:t>
            </a:r>
            <a:r>
              <a:rPr lang="en-US" dirty="0" smtClean="0">
                <a:latin typeface="Times New Roman" panose="02020603050405020304" pitchFamily="18" charset="0"/>
                <a:cs typeface="Times New Roman" panose="02020603050405020304" pitchFamily="18" charset="0"/>
              </a:rPr>
              <a:t>huge </a:t>
            </a:r>
            <a:r>
              <a:rPr lang="en-US" dirty="0">
                <a:latin typeface="Times New Roman" panose="02020603050405020304" pitchFamily="18" charset="0"/>
                <a:cs typeface="Times New Roman" panose="02020603050405020304" pitchFamily="18" charset="0"/>
              </a:rPr>
              <a:t>spend of $28 billion on technology apps.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Undoubtedly</a:t>
            </a:r>
            <a:r>
              <a:rPr lang="en-US" dirty="0">
                <a:latin typeface="Times New Roman" panose="02020603050405020304" pitchFamily="18" charset="0"/>
                <a:cs typeface="Times New Roman" panose="02020603050405020304" pitchFamily="18" charset="0"/>
              </a:rPr>
              <a:t>, the pandemic would have a lasting impact on mobile app development trends and technologies going forward, just like how it transformed the consumer mobile behavior. </a:t>
            </a:r>
          </a:p>
          <a:p>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12</a:t>
            </a:fld>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extLst>
      <p:ext uri="{BB962C8B-B14F-4D97-AF65-F5344CB8AC3E}">
        <p14:creationId xmlns:p14="http://schemas.microsoft.com/office/powerpoint/2010/main" val="10803027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Five Major Programming Languages</a:t>
            </a:r>
            <a:endParaRPr lang="en-GB" dirty="0"/>
          </a:p>
        </p:txBody>
      </p:sp>
      <p:sp>
        <p:nvSpPr>
          <p:cNvPr id="3" name="Content Placeholder 2"/>
          <p:cNvSpPr>
            <a:spLocks noGrp="1"/>
          </p:cNvSpPr>
          <p:nvPr>
            <p:ph type="body" idx="1"/>
          </p:nvPr>
        </p:nvSpPr>
        <p:spPr/>
        <p:txBody>
          <a:bodyPr>
            <a:normAutofit/>
          </a:bodyPr>
          <a:lstStyle/>
          <a:p>
            <a:endParaRPr lang="en-GB"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78811887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Swift</a:t>
            </a:r>
            <a:endParaRPr lang="en-US" dirty="0"/>
          </a:p>
        </p:txBody>
      </p:sp>
      <p:sp>
        <p:nvSpPr>
          <p:cNvPr id="2" name="Content Placeholder 1"/>
          <p:cNvSpPr>
            <a:spLocks noGrp="1"/>
          </p:cNvSpPr>
          <p:nvPr>
            <p:ph idx="1"/>
          </p:nvPr>
        </p:nvSpPr>
        <p:spPr/>
        <p:txBody>
          <a:bodyPr/>
          <a:lstStyle/>
          <a:p>
            <a:pPr>
              <a:spcBef>
                <a:spcPts val="1200"/>
              </a:spcBef>
              <a:spcAft>
                <a:spcPts val="1200"/>
              </a:spcAft>
            </a:pPr>
            <a:r>
              <a:rPr lang="en-US" dirty="0" smtClean="0"/>
              <a:t>If </a:t>
            </a:r>
            <a:r>
              <a:rPr lang="en-US" dirty="0"/>
              <a:t>you are building something specific to Apple OS (native to Apple), Swift is the language to seek</a:t>
            </a:r>
            <a:r>
              <a:rPr lang="en-US" dirty="0" smtClean="0"/>
              <a:t>.</a:t>
            </a:r>
          </a:p>
          <a:p>
            <a:pPr>
              <a:spcBef>
                <a:spcPts val="1200"/>
              </a:spcBef>
              <a:spcAft>
                <a:spcPts val="1200"/>
              </a:spcAft>
            </a:pPr>
            <a:r>
              <a:rPr lang="en-US" dirty="0"/>
              <a:t>Swift is a popular </a:t>
            </a:r>
            <a:r>
              <a:rPr lang="en-US" dirty="0" err="1"/>
              <a:t>iOS</a:t>
            </a:r>
            <a:r>
              <a:rPr lang="en-US" dirty="0"/>
              <a:t> application development language that offers advanced features with minimal coding that can be easily maintained.</a:t>
            </a:r>
            <a:r>
              <a:rPr lang="en-US" dirty="0" smtClean="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2981189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C++</a:t>
            </a:r>
            <a:endParaRPr lang="en-US" dirty="0"/>
          </a:p>
        </p:txBody>
      </p:sp>
      <p:sp>
        <p:nvSpPr>
          <p:cNvPr id="2" name="Content Placeholder 1"/>
          <p:cNvSpPr>
            <a:spLocks noGrp="1"/>
          </p:cNvSpPr>
          <p:nvPr>
            <p:ph idx="1"/>
          </p:nvPr>
        </p:nvSpPr>
        <p:spPr/>
        <p:txBody>
          <a:bodyPr>
            <a:normAutofit/>
          </a:bodyPr>
          <a:lstStyle/>
          <a:p>
            <a:pPr>
              <a:spcBef>
                <a:spcPts val="1200"/>
              </a:spcBef>
              <a:spcAft>
                <a:spcPts val="1200"/>
              </a:spcAft>
            </a:pPr>
            <a:r>
              <a:rPr lang="en-US" dirty="0" smtClean="0"/>
              <a:t>C</a:t>
            </a:r>
            <a:r>
              <a:rPr lang="en-US" dirty="0"/>
              <a:t>++ forms the simplistic base for most of the programming languages and possesses the power to create dynamic technology apps. </a:t>
            </a:r>
            <a:endParaRPr lang="en-US" dirty="0" smtClean="0"/>
          </a:p>
          <a:p>
            <a:pPr>
              <a:spcBef>
                <a:spcPts val="1200"/>
              </a:spcBef>
              <a:spcAft>
                <a:spcPts val="1200"/>
              </a:spcAft>
            </a:pPr>
            <a:r>
              <a:rPr lang="en-US" dirty="0" smtClean="0"/>
              <a:t>C</a:t>
            </a:r>
            <a:r>
              <a:rPr lang="en-US" dirty="0"/>
              <a:t>++ is highly </a:t>
            </a:r>
            <a:r>
              <a:rPr lang="en-US" dirty="0" smtClean="0"/>
              <a:t>required </a:t>
            </a:r>
            <a:r>
              <a:rPr lang="en-US" dirty="0"/>
              <a:t>after today to develop multi-platform apps. You can write code in C++ to develop the application once and use it on different platforms (Android, </a:t>
            </a:r>
            <a:r>
              <a:rPr lang="en-US" dirty="0" err="1"/>
              <a:t>iOS</a:t>
            </a:r>
            <a:r>
              <a:rPr lang="en-US" dirty="0"/>
              <a:t>, and Windows) without sacrificing the app’s performance or security. </a:t>
            </a:r>
            <a:endParaRPr lang="en-US" dirty="0" smtClean="0"/>
          </a:p>
          <a:p>
            <a:pPr>
              <a:spcBef>
                <a:spcPts val="1200"/>
              </a:spcBef>
              <a:spcAft>
                <a:spcPts val="1200"/>
              </a:spcAft>
            </a:pPr>
            <a:r>
              <a:rPr lang="en-US" dirty="0" smtClean="0"/>
              <a:t>Its </a:t>
            </a:r>
            <a:r>
              <a:rPr lang="en-US" dirty="0"/>
              <a:t>sister language, Objective-C, was earlier used for app development in Apple systems, prior to the introduction of Swift in 2014.</a:t>
            </a:r>
            <a:endParaRPr lang="en-US" b="1" dirty="0" smtClean="0">
              <a:latin typeface="Times New Roman" panose="02020603050405020304" pitchFamily="18" charset="0"/>
              <a:cs typeface="Times New Roman" panose="02020603050405020304" pitchFamily="18" charset="0"/>
            </a:endParaRPr>
          </a:p>
          <a:p>
            <a:pPr>
              <a:spcBef>
                <a:spcPts val="1200"/>
              </a:spcBef>
              <a:spcAft>
                <a:spcPts val="1200"/>
              </a:spcAft>
            </a:pPr>
            <a:endParaRPr lang="en-US" dirty="0">
              <a:latin typeface="Times New Roman" panose="02020603050405020304" pitchFamily="18" charset="0"/>
              <a:cs typeface="Times New Roman" panose="02020603050405020304" pitchFamily="18" charset="0"/>
            </a:endParaRPr>
          </a:p>
          <a:p>
            <a:pPr>
              <a:spcBef>
                <a:spcPts val="1200"/>
              </a:spcBef>
              <a:spcAft>
                <a:spcPts val="1200"/>
              </a:spcAft>
            </a:pPr>
            <a:endParaRPr lang="en-US"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7245950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Java</a:t>
            </a:r>
            <a:endParaRPr lang="en-US" dirty="0"/>
          </a:p>
        </p:txBody>
      </p:sp>
      <p:sp>
        <p:nvSpPr>
          <p:cNvPr id="2" name="Content Placeholder 1"/>
          <p:cNvSpPr>
            <a:spLocks noGrp="1"/>
          </p:cNvSpPr>
          <p:nvPr>
            <p:ph idx="1"/>
          </p:nvPr>
        </p:nvSpPr>
        <p:spPr/>
        <p:txBody>
          <a:bodyPr>
            <a:normAutofit/>
          </a:bodyPr>
          <a:lstStyle/>
          <a:p>
            <a:pPr>
              <a:spcBef>
                <a:spcPts val="1200"/>
              </a:spcBef>
              <a:spcAft>
                <a:spcPts val="1200"/>
              </a:spcAft>
            </a:pPr>
            <a:r>
              <a:rPr lang="en-US" dirty="0" smtClean="0"/>
              <a:t>Since </a:t>
            </a:r>
            <a:r>
              <a:rPr lang="en-US" dirty="0"/>
              <a:t>the introduction of Android in 2008, this object-oriented programming language has been the popular and official language for Android mobile app development. </a:t>
            </a:r>
            <a:endParaRPr lang="en-US" dirty="0" smtClean="0"/>
          </a:p>
          <a:p>
            <a:pPr>
              <a:spcBef>
                <a:spcPts val="1200"/>
              </a:spcBef>
              <a:spcAft>
                <a:spcPts val="1200"/>
              </a:spcAft>
            </a:pPr>
            <a:r>
              <a:rPr lang="en-US" dirty="0" smtClean="0"/>
              <a:t>An </a:t>
            </a:r>
            <a:r>
              <a:rPr lang="en-US" dirty="0"/>
              <a:t>extremely versatile language, Java helps keep your app flexible, modular, and extensible. </a:t>
            </a:r>
            <a:endParaRPr lang="en-US" dirty="0" smtClean="0"/>
          </a:p>
          <a:p>
            <a:pPr>
              <a:spcBef>
                <a:spcPts val="1200"/>
              </a:spcBef>
              <a:spcAft>
                <a:spcPts val="1200"/>
              </a:spcAft>
            </a:pPr>
            <a:r>
              <a:rPr lang="en-US" dirty="0" smtClean="0"/>
              <a:t>Java </a:t>
            </a:r>
            <a:r>
              <a:rPr lang="en-US" dirty="0"/>
              <a:t>is easy to handle and many open source libraries are made available for users to choose from. </a:t>
            </a:r>
            <a:endParaRPr lang="en-US" dirty="0">
              <a:latin typeface="Times New Roman" panose="02020603050405020304" pitchFamily="18" charset="0"/>
              <a:cs typeface="Times New Roman" panose="02020603050405020304" pitchFamily="18" charset="0"/>
            </a:endParaRPr>
          </a:p>
          <a:p>
            <a:pPr>
              <a:spcBef>
                <a:spcPts val="1200"/>
              </a:spcBef>
              <a:spcAft>
                <a:spcPts val="1200"/>
              </a:spcAft>
            </a:pPr>
            <a:endParaRPr lang="en-US"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34857772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HTML5</a:t>
            </a:r>
            <a:endParaRPr lang="en-US" dirty="0"/>
          </a:p>
        </p:txBody>
      </p:sp>
      <p:sp>
        <p:nvSpPr>
          <p:cNvPr id="2" name="Content Placeholder 1"/>
          <p:cNvSpPr>
            <a:spLocks noGrp="1"/>
          </p:cNvSpPr>
          <p:nvPr>
            <p:ph idx="1"/>
          </p:nvPr>
        </p:nvSpPr>
        <p:spPr/>
        <p:txBody>
          <a:bodyPr>
            <a:normAutofit/>
          </a:bodyPr>
          <a:lstStyle/>
          <a:p>
            <a:pPr>
              <a:spcBef>
                <a:spcPts val="1200"/>
              </a:spcBef>
              <a:spcAft>
                <a:spcPts val="1200"/>
              </a:spcAft>
            </a:pPr>
            <a:r>
              <a:rPr lang="en-US" dirty="0" smtClean="0"/>
              <a:t>There </a:t>
            </a:r>
            <a:r>
              <a:rPr lang="en-US" dirty="0"/>
              <a:t>is no better technology to use than HTML5 if your organization is looking at developing web-frontend applications for mobile devices. </a:t>
            </a:r>
            <a:endParaRPr lang="en-US" dirty="0" smtClean="0"/>
          </a:p>
          <a:p>
            <a:pPr>
              <a:spcBef>
                <a:spcPts val="1200"/>
              </a:spcBef>
              <a:spcAft>
                <a:spcPts val="1200"/>
              </a:spcAft>
            </a:pPr>
            <a:r>
              <a:rPr lang="en-US" dirty="0" smtClean="0"/>
              <a:t>Organizations </a:t>
            </a:r>
            <a:r>
              <a:rPr lang="en-US" dirty="0"/>
              <a:t>that consider cross-platform mobile app development as a </a:t>
            </a:r>
            <a:r>
              <a:rPr lang="en-US" dirty="0" smtClean="0"/>
              <a:t>scary </a:t>
            </a:r>
            <a:r>
              <a:rPr lang="en-US" dirty="0"/>
              <a:t>task often </a:t>
            </a:r>
            <a:r>
              <a:rPr lang="en-US" dirty="0" smtClean="0"/>
              <a:t>choice </a:t>
            </a:r>
            <a:r>
              <a:rPr lang="en-US" dirty="0"/>
              <a:t>to HTML5 as it helps you deliver the right functionality and exceptional user experience. </a:t>
            </a:r>
            <a:endParaRPr lang="en-US" dirty="0" smtClean="0"/>
          </a:p>
          <a:p>
            <a:pPr>
              <a:spcBef>
                <a:spcPts val="1200"/>
              </a:spcBef>
              <a:spcAft>
                <a:spcPts val="1200"/>
              </a:spcAft>
            </a:pPr>
            <a:r>
              <a:rPr lang="en-US" dirty="0" smtClean="0"/>
              <a:t>The </a:t>
            </a:r>
            <a:r>
              <a:rPr lang="en-US" dirty="0"/>
              <a:t>“write-once-run-anywhere” advantage offered by HTML5 accelerates your time to market, improves your app’s visibility, makes development affordable, and supports offline browsing. </a:t>
            </a:r>
            <a:endParaRPr lang="en-US"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319465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PHP5</a:t>
            </a:r>
            <a:endParaRPr lang="en-US" dirty="0"/>
          </a:p>
        </p:txBody>
      </p:sp>
      <p:sp>
        <p:nvSpPr>
          <p:cNvPr id="2" name="Content Placeholder 1"/>
          <p:cNvSpPr>
            <a:spLocks noGrp="1"/>
          </p:cNvSpPr>
          <p:nvPr>
            <p:ph idx="1"/>
          </p:nvPr>
        </p:nvSpPr>
        <p:spPr/>
        <p:txBody>
          <a:bodyPr>
            <a:normAutofit/>
          </a:bodyPr>
          <a:lstStyle/>
          <a:p>
            <a:pPr>
              <a:spcBef>
                <a:spcPts val="1200"/>
              </a:spcBef>
              <a:spcAft>
                <a:spcPts val="1200"/>
              </a:spcAft>
            </a:pPr>
            <a:r>
              <a:rPr lang="en-US" dirty="0" smtClean="0"/>
              <a:t>A </a:t>
            </a:r>
            <a:r>
              <a:rPr lang="en-US" dirty="0"/>
              <a:t>rather easy language to learn, PHP is object-oriented and uses a three-layered model to help create dynamic mobile apps and web applications. </a:t>
            </a:r>
            <a:endParaRPr lang="en-US" dirty="0" smtClean="0"/>
          </a:p>
          <a:p>
            <a:pPr>
              <a:spcBef>
                <a:spcPts val="1200"/>
              </a:spcBef>
              <a:spcAft>
                <a:spcPts val="1200"/>
              </a:spcAft>
            </a:pPr>
            <a:r>
              <a:rPr lang="en-US" dirty="0" smtClean="0"/>
              <a:t>It </a:t>
            </a:r>
            <a:r>
              <a:rPr lang="en-US" dirty="0"/>
              <a:t>is highly suitable for apps that require database integration. </a:t>
            </a:r>
            <a:endParaRPr lang="en-US" dirty="0" smtClean="0"/>
          </a:p>
          <a:p>
            <a:pPr>
              <a:spcBef>
                <a:spcPts val="1200"/>
              </a:spcBef>
              <a:spcAft>
                <a:spcPts val="1200"/>
              </a:spcAft>
            </a:pPr>
            <a:r>
              <a:rPr lang="en-US" dirty="0" smtClean="0"/>
              <a:t>Popular </a:t>
            </a:r>
            <a:r>
              <a:rPr lang="en-US" dirty="0"/>
              <a:t>PHP frameworks such as </a:t>
            </a:r>
            <a:r>
              <a:rPr lang="en-US" dirty="0" err="1"/>
              <a:t>Laravel</a:t>
            </a:r>
            <a:r>
              <a:rPr lang="en-US" dirty="0"/>
              <a:t>, Lumen, </a:t>
            </a:r>
            <a:r>
              <a:rPr lang="en-US" dirty="0" err="1"/>
              <a:t>CodeIgniter</a:t>
            </a:r>
            <a:r>
              <a:rPr lang="en-US" dirty="0"/>
              <a:t>, and </a:t>
            </a:r>
            <a:r>
              <a:rPr lang="en-US" dirty="0" err="1"/>
              <a:t>Symfony</a:t>
            </a:r>
            <a:r>
              <a:rPr lang="en-US" dirty="0"/>
              <a:t> are being used extensively for building mobile apps that require complex backend and exhaustive data migration. </a:t>
            </a:r>
            <a:endParaRPr lang="en-US" dirty="0" smtClean="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2352706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Tools for building Mobile Apps</a:t>
            </a:r>
            <a:endParaRPr lang="en-GB" dirty="0"/>
          </a:p>
        </p:txBody>
      </p:sp>
      <p:sp>
        <p:nvSpPr>
          <p:cNvPr id="3" name="Content Placeholder 2"/>
          <p:cNvSpPr>
            <a:spLocks noGrp="1"/>
          </p:cNvSpPr>
          <p:nvPr>
            <p:ph type="body" idx="1"/>
          </p:nvPr>
        </p:nvSpPr>
        <p:spPr/>
        <p:txBody>
          <a:bodyPr>
            <a:normAutofit/>
          </a:bodyPr>
          <a:lstStyle/>
          <a:p>
            <a:endParaRPr lang="en-GB"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281524237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Course</a:t>
            </a:r>
            <a:endParaRPr lang="en-GB"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pic>
        <p:nvPicPr>
          <p:cNvPr id="8"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176587" y="1886744"/>
            <a:ext cx="58388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48646"/>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185733187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PhoneGap</a:t>
            </a:r>
            <a:endParaRPr lang="en-US" dirty="0"/>
          </a:p>
        </p:txBody>
      </p:sp>
      <p:sp>
        <p:nvSpPr>
          <p:cNvPr id="3" name="Content Placeholder 2"/>
          <p:cNvSpPr>
            <a:spLocks noGrp="1"/>
          </p:cNvSpPr>
          <p:nvPr>
            <p:ph idx="1"/>
          </p:nvPr>
        </p:nvSpPr>
        <p:spPr/>
        <p:txBody>
          <a:bodyPr/>
          <a:lstStyle/>
          <a:p>
            <a:r>
              <a:rPr lang="en-US" dirty="0" err="1"/>
              <a:t>PhoneGap</a:t>
            </a:r>
            <a:r>
              <a:rPr lang="en-US" dirty="0"/>
              <a:t>, also known as Apache Cordova, is an open-source mobile app development framework that uses CSS3, HTML5, and JavaScript, to create native applications for Android, Windows, and </a:t>
            </a:r>
            <a:r>
              <a:rPr lang="en-US" dirty="0" err="1"/>
              <a:t>iOS</a:t>
            </a:r>
            <a:r>
              <a:rPr lang="en-US" dirty="0"/>
              <a:t>. </a:t>
            </a:r>
            <a:endParaRPr lang="en-US" dirty="0" smtClean="0"/>
          </a:p>
          <a:p>
            <a:r>
              <a:rPr lang="en-US" dirty="0" smtClean="0"/>
              <a:t>This </a:t>
            </a:r>
            <a:r>
              <a:rPr lang="en-US" dirty="0"/>
              <a:t>framework allows mixing native and hybrid code snippets which results in apps that are neither truly native mobile nor web-based applications.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29236033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Appcelerator</a:t>
            </a:r>
            <a:endParaRPr lang="en-US" dirty="0"/>
          </a:p>
        </p:txBody>
      </p:sp>
      <p:sp>
        <p:nvSpPr>
          <p:cNvPr id="3" name="Content Placeholder 2"/>
          <p:cNvSpPr>
            <a:spLocks noGrp="1"/>
          </p:cNvSpPr>
          <p:nvPr>
            <p:ph idx="1"/>
          </p:nvPr>
        </p:nvSpPr>
        <p:spPr/>
        <p:txBody>
          <a:bodyPr/>
          <a:lstStyle/>
          <a:p>
            <a:r>
              <a:rPr lang="en-US" dirty="0"/>
              <a:t>This open-source framework is the best choice to develop hardware-based apps. </a:t>
            </a:r>
            <a:endParaRPr lang="en-US" dirty="0" smtClean="0"/>
          </a:p>
          <a:p>
            <a:r>
              <a:rPr lang="en-US" dirty="0" smtClean="0"/>
              <a:t>The </a:t>
            </a:r>
            <a:r>
              <a:rPr lang="en-US" dirty="0"/>
              <a:t>framework uses HTML, PHP, and JavaScript to create native apps for </a:t>
            </a:r>
            <a:r>
              <a:rPr lang="en-US" dirty="0" err="1"/>
              <a:t>iOS</a:t>
            </a:r>
            <a:r>
              <a:rPr lang="en-US" dirty="0"/>
              <a:t>, Android, and </a:t>
            </a:r>
            <a:r>
              <a:rPr lang="en-US" dirty="0" smtClean="0"/>
              <a:t>Universal Windows Platform (UWP).</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4313899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RhoMobile</a:t>
            </a:r>
            <a:endParaRPr lang="en-US" dirty="0"/>
          </a:p>
        </p:txBody>
      </p:sp>
      <p:sp>
        <p:nvSpPr>
          <p:cNvPr id="3" name="Content Placeholder 2"/>
          <p:cNvSpPr>
            <a:spLocks noGrp="1"/>
          </p:cNvSpPr>
          <p:nvPr>
            <p:ph idx="1"/>
          </p:nvPr>
        </p:nvSpPr>
        <p:spPr/>
        <p:txBody>
          <a:bodyPr/>
          <a:lstStyle/>
          <a:p>
            <a:r>
              <a:rPr lang="en-US" dirty="0" err="1"/>
              <a:t>RhoMobile</a:t>
            </a:r>
            <a:r>
              <a:rPr lang="en-US" dirty="0"/>
              <a:t> Suite is based on the powerful Rhodes open-source framework that supports native app development for multiple platforms. </a:t>
            </a:r>
            <a:endParaRPr lang="en-US" dirty="0" smtClean="0"/>
          </a:p>
          <a:p>
            <a:r>
              <a:rPr lang="en-US" dirty="0" smtClean="0"/>
              <a:t>It’s </a:t>
            </a:r>
            <a:r>
              <a:rPr lang="en-US" dirty="0"/>
              <a:t>highly used to build cross platform and native consumer and enterprise mobile applications. </a:t>
            </a:r>
            <a:endParaRPr lang="en-US" dirty="0" smtClean="0"/>
          </a:p>
          <a:p>
            <a:r>
              <a:rPr lang="en-US" dirty="0" err="1" smtClean="0"/>
              <a:t>RhoMobile</a:t>
            </a:r>
            <a:r>
              <a:rPr lang="en-US" dirty="0" smtClean="0"/>
              <a:t> </a:t>
            </a:r>
            <a:r>
              <a:rPr lang="en-US" dirty="0"/>
              <a:t>uses web technologies like  CSS3, HTML5, JavaScript, and Ruby to build apps for most of the operating systems including </a:t>
            </a:r>
            <a:r>
              <a:rPr lang="en-US" dirty="0" err="1"/>
              <a:t>iOS</a:t>
            </a:r>
            <a:r>
              <a:rPr lang="en-US" dirty="0"/>
              <a:t>, Android, and Windows.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2882583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WidgetPad</a:t>
            </a:r>
            <a:endParaRPr lang="en-US" dirty="0"/>
          </a:p>
        </p:txBody>
      </p:sp>
      <p:sp>
        <p:nvSpPr>
          <p:cNvPr id="3" name="Content Placeholder 2"/>
          <p:cNvSpPr>
            <a:spLocks noGrp="1"/>
          </p:cNvSpPr>
          <p:nvPr>
            <p:ph idx="1"/>
          </p:nvPr>
        </p:nvSpPr>
        <p:spPr/>
        <p:txBody>
          <a:bodyPr/>
          <a:lstStyle/>
          <a:p>
            <a:r>
              <a:rPr lang="en-US" dirty="0" err="1"/>
              <a:t>WidgetPad</a:t>
            </a:r>
            <a:r>
              <a:rPr lang="en-US" dirty="0"/>
              <a:t> is one of the best open-source frameworks for cross platform mobile application development. </a:t>
            </a:r>
            <a:endParaRPr lang="en-US" dirty="0" smtClean="0"/>
          </a:p>
          <a:p>
            <a:r>
              <a:rPr lang="en-US" dirty="0" smtClean="0"/>
              <a:t>It </a:t>
            </a:r>
            <a:r>
              <a:rPr lang="en-US" dirty="0"/>
              <a:t>uses web technologies like JavaScript and HTML5 to offer a multitude of options like source code editing, versioning, and distribution. </a:t>
            </a:r>
            <a:endParaRPr lang="en-US" dirty="0" smtClean="0"/>
          </a:p>
          <a:p>
            <a:r>
              <a:rPr lang="en-US" dirty="0" smtClean="0"/>
              <a:t>This </a:t>
            </a:r>
            <a:r>
              <a:rPr lang="en-US" dirty="0"/>
              <a:t>open-source framework enables developing applications for platforms like Android, </a:t>
            </a:r>
            <a:r>
              <a:rPr lang="en-US" dirty="0" err="1"/>
              <a:t>iOS</a:t>
            </a:r>
            <a:r>
              <a:rPr lang="en-US" dirty="0"/>
              <a:t>, and web.</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2580005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MoSync</a:t>
            </a:r>
            <a:endParaRPr lang="en-US" dirty="0"/>
          </a:p>
        </p:txBody>
      </p:sp>
      <p:sp>
        <p:nvSpPr>
          <p:cNvPr id="3" name="Content Placeholder 2"/>
          <p:cNvSpPr>
            <a:spLocks noGrp="1"/>
          </p:cNvSpPr>
          <p:nvPr>
            <p:ph idx="1"/>
          </p:nvPr>
        </p:nvSpPr>
        <p:spPr/>
        <p:txBody>
          <a:bodyPr/>
          <a:lstStyle/>
          <a:p>
            <a:r>
              <a:rPr lang="en-US" dirty="0" err="1"/>
              <a:t>MoSync</a:t>
            </a:r>
            <a:r>
              <a:rPr lang="en-US" dirty="0"/>
              <a:t> is an open-source multi-platform mobile app development kit that utilizes programming languages such as JavaScript, PHP, Ruby, and Python. </a:t>
            </a:r>
            <a:endParaRPr lang="en-US" dirty="0" smtClean="0"/>
          </a:p>
          <a:p>
            <a:r>
              <a:rPr lang="en-US" dirty="0" smtClean="0"/>
              <a:t>It </a:t>
            </a:r>
            <a:r>
              <a:rPr lang="en-US" dirty="0"/>
              <a:t>is integrated with Eclipse-based IDE and enables native mobile app development for multiple platforms using C/ C++ programming.</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30540123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Leading mobile application development frameworks</a:t>
            </a:r>
          </a:p>
        </p:txBody>
      </p:sp>
      <p:sp>
        <p:nvSpPr>
          <p:cNvPr id="3" name="Content Placeholder 2"/>
          <p:cNvSpPr>
            <a:spLocks noGrp="1"/>
          </p:cNvSpPr>
          <p:nvPr>
            <p:ph type="body" idx="1"/>
          </p:nvPr>
        </p:nvSpPr>
        <p:spPr/>
        <p:txBody>
          <a:bodyPr>
            <a:normAutofit/>
          </a:bodyPr>
          <a:lstStyle/>
          <a:p>
            <a:endParaRPr lang="en-GB"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322477508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Flutter</a:t>
            </a:r>
            <a:endParaRPr lang="en-US" dirty="0"/>
          </a:p>
        </p:txBody>
      </p:sp>
      <p:sp>
        <p:nvSpPr>
          <p:cNvPr id="3" name="Content Placeholder 2"/>
          <p:cNvSpPr>
            <a:spLocks noGrp="1"/>
          </p:cNvSpPr>
          <p:nvPr>
            <p:ph idx="1"/>
          </p:nvPr>
        </p:nvSpPr>
        <p:spPr/>
        <p:txBody>
          <a:bodyPr/>
          <a:lstStyle/>
          <a:p>
            <a:r>
              <a:rPr lang="en-US" dirty="0"/>
              <a:t>Flutter is the new trending cross-platform mobile application development technology in town. It uses “Dart” as a programming language instead of JavaScript which facilitates rapid and effective analysis, fabricates UIs, includes highlights and fixes bugs in milliseconds. </a:t>
            </a:r>
            <a:endParaRPr lang="en-US" dirty="0" smtClean="0"/>
          </a:p>
          <a:p>
            <a:r>
              <a:rPr lang="en-US" dirty="0" smtClean="0"/>
              <a:t>The </a:t>
            </a:r>
            <a:r>
              <a:rPr lang="en-US" dirty="0"/>
              <a:t>open source cross-platform SDK by Google extends a wide range of plugins backed by Google and allows mobile apps to be built for both Android and Apple </a:t>
            </a:r>
            <a:r>
              <a:rPr lang="en-US" dirty="0" err="1"/>
              <a:t>iOS</a:t>
            </a:r>
            <a:r>
              <a:rPr lang="en-US" dirty="0"/>
              <a:t> platforms.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7316521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React </a:t>
            </a:r>
            <a:r>
              <a:rPr lang="en-US" dirty="0" smtClean="0"/>
              <a:t>Native</a:t>
            </a:r>
            <a:endParaRPr lang="en-US" dirty="0"/>
          </a:p>
        </p:txBody>
      </p:sp>
      <p:sp>
        <p:nvSpPr>
          <p:cNvPr id="3" name="Content Placeholder 2"/>
          <p:cNvSpPr>
            <a:spLocks noGrp="1"/>
          </p:cNvSpPr>
          <p:nvPr>
            <p:ph idx="1"/>
          </p:nvPr>
        </p:nvSpPr>
        <p:spPr/>
        <p:txBody>
          <a:bodyPr/>
          <a:lstStyle/>
          <a:p>
            <a:r>
              <a:rPr lang="en-US" dirty="0"/>
              <a:t>This JavaScript open-source framework has become the most preferred native mobile app development technology. </a:t>
            </a:r>
            <a:endParaRPr lang="en-US" dirty="0" smtClean="0"/>
          </a:p>
          <a:p>
            <a:r>
              <a:rPr lang="en-US" dirty="0" smtClean="0"/>
              <a:t>It </a:t>
            </a:r>
            <a:r>
              <a:rPr lang="en-US" dirty="0"/>
              <a:t>offers ample support to IDEs and other mobile app development tools and enables the development of native apps for </a:t>
            </a:r>
            <a:r>
              <a:rPr lang="en-US" dirty="0" err="1"/>
              <a:t>iOS</a:t>
            </a:r>
            <a:r>
              <a:rPr lang="en-US" dirty="0"/>
              <a:t> and Android platforms. </a:t>
            </a:r>
            <a:endParaRPr lang="en-US" dirty="0" smtClean="0"/>
          </a:p>
          <a:p>
            <a:r>
              <a:rPr lang="en-US" dirty="0" err="1" smtClean="0"/>
              <a:t>ReactNative</a:t>
            </a:r>
            <a:r>
              <a:rPr lang="en-US" dirty="0" smtClean="0"/>
              <a:t> </a:t>
            </a:r>
            <a:r>
              <a:rPr lang="en-US" dirty="0"/>
              <a:t>framework allows to build native mobile apps with JavaScript, using the same design as React. </a:t>
            </a:r>
            <a:endParaRPr lang="en-US" dirty="0" smtClean="0"/>
          </a:p>
          <a:p>
            <a:r>
              <a:rPr lang="en-US" dirty="0" smtClean="0"/>
              <a:t>Apps </a:t>
            </a:r>
            <a:r>
              <a:rPr lang="en-US" dirty="0"/>
              <a:t>built using React Native are real mobile apps, that cannot be distinguished from an app built using Objective-C or Java or Swift.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6438690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Ionic</a:t>
            </a:r>
            <a:endParaRPr lang="en-US" dirty="0"/>
          </a:p>
        </p:txBody>
      </p:sp>
      <p:sp>
        <p:nvSpPr>
          <p:cNvPr id="3" name="Content Placeholder 2"/>
          <p:cNvSpPr>
            <a:spLocks noGrp="1"/>
          </p:cNvSpPr>
          <p:nvPr>
            <p:ph idx="1"/>
          </p:nvPr>
        </p:nvSpPr>
        <p:spPr/>
        <p:txBody>
          <a:bodyPr/>
          <a:lstStyle/>
          <a:p>
            <a:r>
              <a:rPr lang="en-US" dirty="0"/>
              <a:t>Ionic uses the HTML5 programming language and is widely preferred for mobile app development today. </a:t>
            </a:r>
            <a:endParaRPr lang="en-US" dirty="0" smtClean="0"/>
          </a:p>
          <a:p>
            <a:r>
              <a:rPr lang="en-US" dirty="0" smtClean="0"/>
              <a:t>It </a:t>
            </a:r>
            <a:r>
              <a:rPr lang="en-US" dirty="0"/>
              <a:t>combines HTML, CSS3, and JavaScript to build native apps and create their UI functionalities with ease. </a:t>
            </a:r>
            <a:endParaRPr lang="en-US" dirty="0" smtClean="0"/>
          </a:p>
          <a:p>
            <a:r>
              <a:rPr lang="en-US" dirty="0" smtClean="0"/>
              <a:t>This </a:t>
            </a:r>
            <a:r>
              <a:rPr lang="en-US" dirty="0"/>
              <a:t>mobile app development technology works on </a:t>
            </a:r>
            <a:r>
              <a:rPr lang="en-US" dirty="0" err="1"/>
              <a:t>iOS’s</a:t>
            </a:r>
            <a:r>
              <a:rPr lang="en-US" dirty="0"/>
              <a:t> </a:t>
            </a:r>
            <a:r>
              <a:rPr lang="en-US" dirty="0" err="1"/>
              <a:t>UIWebView</a:t>
            </a:r>
            <a:r>
              <a:rPr lang="en-US" dirty="0"/>
              <a:t> or Android’s </a:t>
            </a:r>
            <a:r>
              <a:rPr lang="en-US" dirty="0" err="1"/>
              <a:t>WebView</a:t>
            </a:r>
            <a:r>
              <a:rPr lang="en-US" dirty="0"/>
              <a:t>. </a:t>
            </a:r>
            <a:endParaRPr lang="en-US" dirty="0" smtClean="0"/>
          </a:p>
          <a:p>
            <a:r>
              <a:rPr lang="en-US" dirty="0" smtClean="0"/>
              <a:t>Ionic </a:t>
            </a:r>
            <a:r>
              <a:rPr lang="en-US" dirty="0"/>
              <a:t>is built on top of Angular JS and Apache Cordova. Ionic is the easiest way for web developers to build, grow, and scale cross-platform mobile apps.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3992809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Xamarin</a:t>
            </a:r>
            <a:endParaRPr lang="en-US" dirty="0"/>
          </a:p>
        </p:txBody>
      </p:sp>
      <p:sp>
        <p:nvSpPr>
          <p:cNvPr id="3" name="Content Placeholder 2"/>
          <p:cNvSpPr>
            <a:spLocks noGrp="1"/>
          </p:cNvSpPr>
          <p:nvPr>
            <p:ph idx="1"/>
          </p:nvPr>
        </p:nvSpPr>
        <p:spPr/>
        <p:txBody>
          <a:bodyPr>
            <a:normAutofit fontScale="92500"/>
          </a:bodyPr>
          <a:lstStyle/>
          <a:p>
            <a:r>
              <a:rPr lang="en-US" dirty="0"/>
              <a:t>This cross-platform framework with coding advantages of C# uses single code across </a:t>
            </a:r>
            <a:r>
              <a:rPr lang="en-US" dirty="0" err="1"/>
              <a:t>iOS</a:t>
            </a:r>
            <a:r>
              <a:rPr lang="en-US" dirty="0"/>
              <a:t>, Android, Windows, and other platforms. </a:t>
            </a:r>
            <a:endParaRPr lang="en-US" dirty="0" smtClean="0"/>
          </a:p>
          <a:p>
            <a:r>
              <a:rPr lang="en-US" dirty="0" smtClean="0"/>
              <a:t>With </a:t>
            </a:r>
            <a:r>
              <a:rPr lang="en-US" dirty="0"/>
              <a:t>the benefits of code sharing, </a:t>
            </a:r>
            <a:r>
              <a:rPr lang="en-US" dirty="0" err="1"/>
              <a:t>Xamarin</a:t>
            </a:r>
            <a:r>
              <a:rPr lang="en-US" dirty="0"/>
              <a:t> builds applications that render exact native app experience. </a:t>
            </a:r>
            <a:endParaRPr lang="en-US" dirty="0" smtClean="0"/>
          </a:p>
          <a:p>
            <a:r>
              <a:rPr lang="en-US" dirty="0" smtClean="0"/>
              <a:t>It </a:t>
            </a:r>
            <a:r>
              <a:rPr lang="en-US" dirty="0"/>
              <a:t>is the most time and cost saving framework for mobile app development. </a:t>
            </a:r>
            <a:endParaRPr lang="en-US" dirty="0" smtClean="0"/>
          </a:p>
          <a:p>
            <a:r>
              <a:rPr lang="en-US" dirty="0" err="1" smtClean="0"/>
              <a:t>Xamarin</a:t>
            </a:r>
            <a:r>
              <a:rPr lang="en-US" dirty="0" smtClean="0"/>
              <a:t> </a:t>
            </a:r>
            <a:r>
              <a:rPr lang="en-US" dirty="0"/>
              <a:t>allows you to deliver native Android, </a:t>
            </a:r>
            <a:r>
              <a:rPr lang="en-US" dirty="0" err="1"/>
              <a:t>iOS</a:t>
            </a:r>
            <a:r>
              <a:rPr lang="en-US" dirty="0"/>
              <a:t>, and Windows apps with a single shared .NET code base. </a:t>
            </a:r>
            <a:endParaRPr lang="en-US" dirty="0" smtClean="0"/>
          </a:p>
          <a:p>
            <a:r>
              <a:rPr lang="en-US" dirty="0" smtClean="0"/>
              <a:t>The </a:t>
            </a:r>
            <a:r>
              <a:rPr lang="en-US" dirty="0"/>
              <a:t>framework offers access to the full spectrum of functionality exposed by the underlying platform and device, including platform-specific capabilities.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26198347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Learning Outcomes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2204386"/>
              </p:ext>
            </p:extLst>
          </p:nvPr>
        </p:nvGraphicFramePr>
        <p:xfrm>
          <a:off x="896036" y="1808480"/>
          <a:ext cx="10399928" cy="4257041"/>
        </p:xfrm>
        <a:graphic>
          <a:graphicData uri="http://schemas.openxmlformats.org/drawingml/2006/table">
            <a:tbl>
              <a:tblPr firstRow="1" firstCol="1" lastRow="1" lastCol="1" bandRow="1" bandCol="1">
                <a:tableStyleId>{5C22544A-7EE6-4342-B048-85BDC9FD1C3A}</a:tableStyleId>
              </a:tblPr>
              <a:tblGrid>
                <a:gridCol w="542876"/>
                <a:gridCol w="9857052"/>
              </a:tblGrid>
              <a:tr h="576657">
                <a:tc>
                  <a:txBody>
                    <a:bodyPr/>
                    <a:lstStyle/>
                    <a:p>
                      <a:pPr marL="0" marR="0">
                        <a:lnSpc>
                          <a:spcPts val="1000"/>
                        </a:lnSpc>
                        <a:spcBef>
                          <a:spcPts val="75"/>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2400">
                          <a:effectLst/>
                          <a:latin typeface="Times New Roman" panose="02020603050405020304" pitchFamily="18" charset="0"/>
                          <a:cs typeface="Times New Roman" panose="02020603050405020304" pitchFamily="18" charset="0"/>
                        </a:rPr>
                        <a:t>Course Learning Outcomes (CLO)</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0096">
                <a:tc>
                  <a:txBody>
                    <a:bodyPr/>
                    <a:lstStyle/>
                    <a:p>
                      <a:pPr marL="0" marR="0" algn="ctr">
                        <a:lnSpc>
                          <a:spcPts val="1000"/>
                        </a:lnSpc>
                        <a:spcBef>
                          <a:spcPts val="75"/>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0"/>
                        </a:spcBef>
                        <a:spcAft>
                          <a:spcPts val="0"/>
                        </a:spcAft>
                      </a:pPr>
                      <a:r>
                        <a:rPr lang="en-US" sz="2400" b="0" dirty="0">
                          <a:effectLst/>
                          <a:latin typeface="Times New Roman" panose="02020603050405020304" pitchFamily="18" charset="0"/>
                          <a:cs typeface="Times New Roman" panose="02020603050405020304" pitchFamily="18" charset="0"/>
                        </a:rPr>
                        <a:t>Design and develop Android device-specific, native applications </a:t>
                      </a:r>
                      <a:endPar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920096">
                <a:tc>
                  <a:txBody>
                    <a:bodyPr/>
                    <a:lstStyle/>
                    <a:p>
                      <a:pPr marL="0" marR="0" algn="ctr">
                        <a:lnSpc>
                          <a:spcPts val="1000"/>
                        </a:lnSpc>
                        <a:spcBef>
                          <a:spcPts val="75"/>
                        </a:spcBef>
                        <a:spcAft>
                          <a:spcPts val="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0"/>
                        </a:spcBef>
                        <a:spcAft>
                          <a:spcPts val="0"/>
                        </a:spcAft>
                      </a:pPr>
                      <a:r>
                        <a:rPr lang="en-US" sz="2400" b="0">
                          <a:effectLst/>
                          <a:latin typeface="Times New Roman" panose="02020603050405020304" pitchFamily="18" charset="0"/>
                          <a:cs typeface="Times New Roman" panose="02020603050405020304" pitchFamily="18" charset="0"/>
                        </a:rPr>
                        <a:t>Describe the components and structure of a mobile development framework (Google’s Android Studio)</a:t>
                      </a:r>
                      <a:endParaRPr lang="en-US" sz="2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920096">
                <a:tc>
                  <a:txBody>
                    <a:bodyPr/>
                    <a:lstStyle/>
                    <a:p>
                      <a:pPr marL="0" marR="0" algn="ctr">
                        <a:lnSpc>
                          <a:spcPts val="1000"/>
                        </a:lnSpc>
                        <a:spcBef>
                          <a:spcPts val="75"/>
                        </a:spcBef>
                        <a:spcAft>
                          <a:spcPts val="0"/>
                        </a:spcAft>
                      </a:pPr>
                      <a:r>
                        <a:rPr lang="en-US" sz="2400">
                          <a:effectLst/>
                          <a:latin typeface="Times New Roman" panose="02020603050405020304" pitchFamily="18" charset="0"/>
                          <a:cs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just" hangingPunct="0">
                        <a:spcBef>
                          <a:spcPts val="0"/>
                        </a:spcBef>
                        <a:spcAft>
                          <a:spcPts val="0"/>
                        </a:spcAft>
                      </a:pPr>
                      <a:r>
                        <a:rPr lang="en-US" sz="2400" b="0">
                          <a:effectLst/>
                          <a:latin typeface="Times New Roman" panose="02020603050405020304" pitchFamily="18" charset="0"/>
                          <a:cs typeface="Times New Roman" panose="02020603050405020304" pitchFamily="18" charset="0"/>
                        </a:rPr>
                        <a:t>Integrate database and server-side technologies to provide complete mobile development solutions</a:t>
                      </a:r>
                      <a:endParaRPr lang="en-US" sz="2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920096">
                <a:tc>
                  <a:txBody>
                    <a:bodyPr/>
                    <a:lstStyle/>
                    <a:p>
                      <a:pPr marL="0" marR="0" algn="ctr">
                        <a:lnSpc>
                          <a:spcPts val="1000"/>
                        </a:lnSpc>
                        <a:spcBef>
                          <a:spcPts val="75"/>
                        </a:spcBef>
                        <a:spcAft>
                          <a:spcPts val="0"/>
                        </a:spcAft>
                      </a:pPr>
                      <a:r>
                        <a:rPr lang="en-US" sz="2400">
                          <a:effectLst/>
                          <a:latin typeface="Times New Roman" panose="02020603050405020304" pitchFamily="18" charset="0"/>
                          <a:cs typeface="Times New Roman" panose="02020603050405020304" pitchFamily="18" charset="0"/>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just" hangingPunct="0">
                        <a:spcBef>
                          <a:spcPts val="0"/>
                        </a:spcBef>
                        <a:spcAft>
                          <a:spcPts val="0"/>
                        </a:spcAft>
                      </a:pPr>
                      <a:r>
                        <a:rPr lang="en-US" sz="2400" b="0" dirty="0">
                          <a:effectLst/>
                          <a:latin typeface="Times New Roman" panose="02020603050405020304" pitchFamily="18" charset="0"/>
                          <a:cs typeface="Times New Roman" panose="02020603050405020304" pitchFamily="18" charset="0"/>
                        </a:rPr>
                        <a:t>Analyze the working of android code.</a:t>
                      </a:r>
                      <a:endPar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bl>
          </a:graphicData>
        </a:graphic>
      </p:graphicFrame>
      <p:sp>
        <p:nvSpPr>
          <p:cNvPr id="6" name="Footer Placeholder 5"/>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4051631977"/>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Felgo</a:t>
            </a:r>
            <a:endParaRPr lang="en-US" dirty="0"/>
          </a:p>
        </p:txBody>
      </p:sp>
      <p:sp>
        <p:nvSpPr>
          <p:cNvPr id="3" name="Content Placeholder 2"/>
          <p:cNvSpPr>
            <a:spLocks noGrp="1"/>
          </p:cNvSpPr>
          <p:nvPr>
            <p:ph idx="1"/>
          </p:nvPr>
        </p:nvSpPr>
        <p:spPr/>
        <p:txBody>
          <a:bodyPr>
            <a:normAutofit/>
          </a:bodyPr>
          <a:lstStyle/>
          <a:p>
            <a:r>
              <a:rPr lang="en-US" dirty="0" err="1"/>
              <a:t>Felgo</a:t>
            </a:r>
            <a:r>
              <a:rPr lang="en-US" dirty="0"/>
              <a:t>, previously known as V-Play Engine is a popular cross-platform development framework used to create mobile games and apps. </a:t>
            </a:r>
            <a:endParaRPr lang="en-US" dirty="0" smtClean="0"/>
          </a:p>
          <a:p>
            <a:r>
              <a:rPr lang="en-US" dirty="0" err="1" smtClean="0"/>
              <a:t>Felgo</a:t>
            </a:r>
            <a:r>
              <a:rPr lang="en-US" dirty="0" smtClean="0"/>
              <a:t> </a:t>
            </a:r>
            <a:r>
              <a:rPr lang="en-US" dirty="0"/>
              <a:t>uses </a:t>
            </a:r>
            <a:r>
              <a:rPr lang="en-US" dirty="0" err="1"/>
              <a:t>Qt</a:t>
            </a:r>
            <a:r>
              <a:rPr lang="en-US" dirty="0"/>
              <a:t> as its core framework which simplifies the development of games and apps. With </a:t>
            </a:r>
            <a:r>
              <a:rPr lang="en-US" dirty="0" err="1"/>
              <a:t>Felgo</a:t>
            </a:r>
            <a:r>
              <a:rPr lang="en-US" dirty="0"/>
              <a:t>, you can create flexible and modern apps compiled natively from a single code-base for Android, </a:t>
            </a:r>
            <a:r>
              <a:rPr lang="en-US" dirty="0" err="1"/>
              <a:t>iOS</a:t>
            </a:r>
            <a:r>
              <a:rPr lang="en-US" dirty="0"/>
              <a:t>, Desktop, Web, and Embedded platforms.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30</a:t>
            </a:fld>
            <a:endParaRPr lang="en-US" dirty="0"/>
          </a:p>
        </p:txBody>
      </p:sp>
    </p:spTree>
    <p:extLst>
      <p:ext uri="{BB962C8B-B14F-4D97-AF65-F5344CB8AC3E}">
        <p14:creationId xmlns:p14="http://schemas.microsoft.com/office/powerpoint/2010/main" val="27395611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Mobile Angular UI</a:t>
            </a:r>
            <a:endParaRPr lang="en-US" dirty="0"/>
          </a:p>
        </p:txBody>
      </p:sp>
      <p:sp>
        <p:nvSpPr>
          <p:cNvPr id="3" name="Content Placeholder 2"/>
          <p:cNvSpPr>
            <a:spLocks noGrp="1"/>
          </p:cNvSpPr>
          <p:nvPr>
            <p:ph idx="1"/>
          </p:nvPr>
        </p:nvSpPr>
        <p:spPr/>
        <p:txBody>
          <a:bodyPr/>
          <a:lstStyle/>
          <a:p>
            <a:r>
              <a:rPr lang="en-US" dirty="0"/>
              <a:t>Mobile Angular UI is an open source mobile framework that combines the best features of Angular </a:t>
            </a:r>
            <a:r>
              <a:rPr lang="en-US" dirty="0" err="1"/>
              <a:t>js</a:t>
            </a:r>
            <a:r>
              <a:rPr lang="en-US" dirty="0"/>
              <a:t> and Bootstrap 3 syntax, including the missing components of Bootstrap. </a:t>
            </a:r>
            <a:endParaRPr lang="en-US" dirty="0" smtClean="0"/>
          </a:p>
          <a:p>
            <a:r>
              <a:rPr lang="en-US" dirty="0" smtClean="0"/>
              <a:t>It </a:t>
            </a:r>
            <a:r>
              <a:rPr lang="en-US" dirty="0"/>
              <a:t>provides fresh UI components such as </a:t>
            </a:r>
            <a:r>
              <a:rPr lang="en-US" dirty="0" err="1"/>
              <a:t>navbar</a:t>
            </a:r>
            <a:r>
              <a:rPr lang="en-US" dirty="0"/>
              <a:t>, sidebars, modals and overlays, switches, etc. Since it makes use of Angular </a:t>
            </a:r>
            <a:r>
              <a:rPr lang="en-US" dirty="0" err="1"/>
              <a:t>js</a:t>
            </a:r>
            <a:r>
              <a:rPr lang="en-US" dirty="0"/>
              <a:t> and Bootstrap, it’s easy for developers to learn the framework and get started. </a:t>
            </a:r>
            <a:endParaRPr lang="en-US" dirty="0" smtClean="0"/>
          </a:p>
          <a:p>
            <a:r>
              <a:rPr lang="en-US" dirty="0" smtClean="0"/>
              <a:t>Mobile </a:t>
            </a:r>
            <a:r>
              <a:rPr lang="en-US" dirty="0"/>
              <a:t>Angular UI allows businesses to build HTML5 hybrid mobile and desktop apps with less effort.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31</a:t>
            </a:fld>
            <a:endParaRPr lang="en-US" dirty="0"/>
          </a:p>
        </p:txBody>
      </p:sp>
    </p:spTree>
    <p:extLst>
      <p:ext uri="{BB962C8B-B14F-4D97-AF65-F5344CB8AC3E}">
        <p14:creationId xmlns:p14="http://schemas.microsoft.com/office/powerpoint/2010/main" val="29138202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Let’s start</a:t>
            </a:r>
            <a:br>
              <a:rPr lang="en-US" dirty="0" smtClean="0"/>
            </a:br>
            <a:r>
              <a:rPr lang="en-US" dirty="0" smtClean="0"/>
              <a:t>Android Development</a:t>
            </a:r>
            <a:endParaRPr lang="en-US" dirty="0"/>
          </a:p>
        </p:txBody>
      </p:sp>
      <p:sp>
        <p:nvSpPr>
          <p:cNvPr id="3" name="Content Placeholder 2"/>
          <p:cNvSpPr>
            <a:spLocks noGrp="1"/>
          </p:cNvSpPr>
          <p:nvPr>
            <p:ph type="body" idx="1"/>
          </p:nvPr>
        </p:nvSpPr>
        <p:spPr/>
        <p:txBody>
          <a:bodyPr>
            <a:normAutofit/>
          </a:bodyPr>
          <a:lstStyle/>
          <a:p>
            <a:endParaRPr lang="en-GB"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32</a:t>
            </a:fld>
            <a:endParaRPr lang="en-US" dirty="0"/>
          </a:p>
        </p:txBody>
      </p:sp>
      <p:pic>
        <p:nvPicPr>
          <p:cNvPr id="1028"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037319"/>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Android is an open source operating system and software toolkit </a:t>
            </a:r>
          </a:p>
          <a:p>
            <a:endParaRPr lang="en-US" dirty="0"/>
          </a:p>
          <a:p>
            <a:r>
              <a:rPr lang="en-US" dirty="0"/>
              <a:t>Designed primarily for mobile phones, it was created by Google and the Open Handset Alliance. </a:t>
            </a:r>
          </a:p>
          <a:p>
            <a:endParaRPr lang="en-US" dirty="0"/>
          </a:p>
          <a:p>
            <a:r>
              <a:rPr lang="en-US" dirty="0"/>
              <a:t>Runs on about 3</a:t>
            </a:r>
            <a:r>
              <a:rPr lang="en-US" dirty="0" smtClean="0"/>
              <a:t> </a:t>
            </a:r>
            <a:r>
              <a:rPr lang="en-US" dirty="0"/>
              <a:t>billion devices as of </a:t>
            </a:r>
            <a:r>
              <a:rPr lang="en-US" dirty="0" smtClean="0"/>
              <a:t>2021</a:t>
            </a:r>
            <a:endParaRPr lang="en-US" dirty="0"/>
          </a:p>
        </p:txBody>
      </p:sp>
      <p:sp>
        <p:nvSpPr>
          <p:cNvPr id="5" name="Slide Number Placeholder 4">
            <a:extLst>
              <a:ext uri="{FF2B5EF4-FFF2-40B4-BE49-F238E27FC236}">
                <a16:creationId xmlns:a16="http://schemas.microsoft.com/office/drawing/2014/main" xmlns="" id="{D2526DF0-2EBD-4ED8-9476-3322DD6F5594}"/>
              </a:ext>
            </a:extLst>
          </p:cNvPr>
          <p:cNvSpPr>
            <a:spLocks noGrp="1"/>
          </p:cNvSpPr>
          <p:nvPr>
            <p:ph type="sldNum" sz="quarter" idx="12"/>
          </p:nvPr>
        </p:nvSpPr>
        <p:spPr/>
        <p:txBody>
          <a:bodyPr/>
          <a:lstStyle/>
          <a:p>
            <a:fld id="{FE52F315-55C2-4D2F-9450-2A8D594D7FE7}" type="slidenum">
              <a:rPr lang="en-US" smtClean="0"/>
              <a:t>33</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Picture 4" descr="Android App Distribution Agreements Do Not Foreclose Competition -  Disruptive Competitio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901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Open-source, free development platform based on Linux</a:t>
            </a:r>
          </a:p>
          <a:p>
            <a:endParaRPr lang="en-US" dirty="0"/>
          </a:p>
          <a:p>
            <a:r>
              <a:rPr lang="en-US" dirty="0"/>
              <a:t>It is popular among handset makers because they can customize the platform.</a:t>
            </a:r>
          </a:p>
          <a:p>
            <a:endParaRPr lang="en-US" dirty="0"/>
          </a:p>
          <a:p>
            <a:r>
              <a:rPr lang="en-US" dirty="0"/>
              <a:t>Several built-in services like GPS (or location-based services), built-in SQL-based database called SQLite</a:t>
            </a:r>
          </a:p>
        </p:txBody>
      </p:sp>
      <p:sp>
        <p:nvSpPr>
          <p:cNvPr id="5" name="Slide Number Placeholder 4">
            <a:extLst>
              <a:ext uri="{FF2B5EF4-FFF2-40B4-BE49-F238E27FC236}">
                <a16:creationId xmlns:a16="http://schemas.microsoft.com/office/drawing/2014/main" xmlns="" id="{20EBE0D9-834D-41FB-AC7D-907FDEDA45C3}"/>
              </a:ext>
            </a:extLst>
          </p:cNvPr>
          <p:cNvSpPr>
            <a:spLocks noGrp="1"/>
          </p:cNvSpPr>
          <p:nvPr>
            <p:ph type="sldNum" sz="quarter" idx="12"/>
          </p:nvPr>
        </p:nvSpPr>
        <p:spPr/>
        <p:txBody>
          <a:bodyPr/>
          <a:lstStyle/>
          <a:p>
            <a:fld id="{FE52F315-55C2-4D2F-9450-2A8D594D7FE7}" type="slidenum">
              <a:rPr lang="en-US" smtClean="0"/>
              <a:t>34</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262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smtClean="0"/>
              <a:t>Introduction</a:t>
            </a:r>
            <a:endParaRPr lang="en-US" dirty="0"/>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Automatic management of the application life cycle</a:t>
            </a:r>
          </a:p>
          <a:p>
            <a:endParaRPr lang="en-US" dirty="0"/>
          </a:p>
          <a:p>
            <a:r>
              <a:rPr lang="en-US" dirty="0"/>
              <a:t>Programs are isolated from each other by multiple layers of security</a:t>
            </a:r>
          </a:p>
          <a:p>
            <a:endParaRPr lang="en-US" dirty="0"/>
          </a:p>
          <a:p>
            <a:r>
              <a:rPr lang="en-US" dirty="0"/>
              <a:t>Optimized for low-power, low-memory devices</a:t>
            </a:r>
          </a:p>
          <a:p>
            <a:endParaRPr lang="en-US" dirty="0"/>
          </a:p>
          <a:p>
            <a:r>
              <a:rPr lang="en-US" dirty="0"/>
              <a:t>Supports high-quality graphics and sound: 2D vector graphics, animations, and 3D accelerated OpenGL graphics for creating games</a:t>
            </a:r>
          </a:p>
        </p:txBody>
      </p:sp>
      <p:sp>
        <p:nvSpPr>
          <p:cNvPr id="5" name="Slide Number Placeholder 4">
            <a:extLst>
              <a:ext uri="{FF2B5EF4-FFF2-40B4-BE49-F238E27FC236}">
                <a16:creationId xmlns:a16="http://schemas.microsoft.com/office/drawing/2014/main" xmlns="" id="{0DEB851A-342A-489B-9623-0BBEBEDBFBC7}"/>
              </a:ext>
            </a:extLst>
          </p:cNvPr>
          <p:cNvSpPr>
            <a:spLocks noGrp="1"/>
          </p:cNvSpPr>
          <p:nvPr>
            <p:ph type="sldNum" sz="quarter" idx="12"/>
          </p:nvPr>
        </p:nvSpPr>
        <p:spPr/>
        <p:txBody>
          <a:bodyPr/>
          <a:lstStyle/>
          <a:p>
            <a:fld id="{FE52F315-55C2-4D2F-9450-2A8D594D7FE7}" type="slidenum">
              <a:rPr lang="en-US" smtClean="0"/>
              <a:t>35</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309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Portability across a wide range of hardware</a:t>
            </a:r>
          </a:p>
          <a:p>
            <a:endParaRPr lang="en-US" dirty="0"/>
          </a:p>
          <a:p>
            <a:r>
              <a:rPr lang="en-US" dirty="0"/>
              <a:t>All your programs are written in Java or Kotlin, and executed by Android’s Dalvik virtual machine (DVM)</a:t>
            </a:r>
          </a:p>
          <a:p>
            <a:endParaRPr lang="en-US" dirty="0"/>
          </a:p>
          <a:p>
            <a:r>
              <a:rPr lang="en-US" dirty="0"/>
              <a:t>Code will be portable across ARM, x86, and other architectures</a:t>
            </a:r>
          </a:p>
        </p:txBody>
      </p:sp>
      <p:sp>
        <p:nvSpPr>
          <p:cNvPr id="5" name="Slide Number Placeholder 4">
            <a:extLst>
              <a:ext uri="{FF2B5EF4-FFF2-40B4-BE49-F238E27FC236}">
                <a16:creationId xmlns:a16="http://schemas.microsoft.com/office/drawing/2014/main" xmlns="" id="{AD906C40-65A0-4C4C-909F-9C8D002DBE2D}"/>
              </a:ext>
            </a:extLst>
          </p:cNvPr>
          <p:cNvSpPr>
            <a:spLocks noGrp="1"/>
          </p:cNvSpPr>
          <p:nvPr>
            <p:ph type="sldNum" sz="quarter" idx="12"/>
          </p:nvPr>
        </p:nvSpPr>
        <p:spPr/>
        <p:txBody>
          <a:bodyPr/>
          <a:lstStyle/>
          <a:p>
            <a:fld id="{FE52F315-55C2-4D2F-9450-2A8D594D7FE7}" type="slidenum">
              <a:rPr lang="en-US" smtClean="0"/>
              <a:t>36</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307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 Brief History</a:t>
            </a:r>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The history of Android begins in October 2003</a:t>
            </a:r>
          </a:p>
          <a:p>
            <a:endParaRPr lang="en-US" dirty="0"/>
          </a:p>
          <a:p>
            <a:r>
              <a:rPr lang="en-US" dirty="0"/>
              <a:t>Android Inc was founded in Palo Alto, California by its four founders Rich Miner, Nick Sears, Chris White, and Andy Rubin</a:t>
            </a:r>
          </a:p>
          <a:p>
            <a:endParaRPr lang="en-US" dirty="0"/>
          </a:p>
          <a:p>
            <a:r>
              <a:rPr lang="en-US" dirty="0"/>
              <a:t>In 2005, Google acquired Android Inc</a:t>
            </a:r>
          </a:p>
          <a:p>
            <a:endParaRPr lang="en-US" dirty="0"/>
          </a:p>
          <a:p>
            <a:r>
              <a:rPr lang="en-US" dirty="0"/>
              <a:t>Linux was chosen as the basis for the Android OS.</a:t>
            </a:r>
          </a:p>
        </p:txBody>
      </p:sp>
      <p:sp>
        <p:nvSpPr>
          <p:cNvPr id="5" name="Slide Number Placeholder 4">
            <a:extLst>
              <a:ext uri="{FF2B5EF4-FFF2-40B4-BE49-F238E27FC236}">
                <a16:creationId xmlns:a16="http://schemas.microsoft.com/office/drawing/2014/main" xmlns="" id="{35B2E01B-770B-4242-8243-729713ED6E4F}"/>
              </a:ext>
            </a:extLst>
          </p:cNvPr>
          <p:cNvSpPr>
            <a:spLocks noGrp="1"/>
          </p:cNvSpPr>
          <p:nvPr>
            <p:ph type="sldNum" sz="quarter" idx="12"/>
          </p:nvPr>
        </p:nvSpPr>
        <p:spPr/>
        <p:txBody>
          <a:bodyPr/>
          <a:lstStyle/>
          <a:p>
            <a:fld id="{FE52F315-55C2-4D2F-9450-2A8D594D7FE7}" type="slidenum">
              <a:rPr lang="en-US" smtClean="0"/>
              <a:t>37</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278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 Brief History</a:t>
            </a:r>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The OS was offered to third-party mobile phone manufacturers for free</a:t>
            </a:r>
          </a:p>
          <a:p>
            <a:endParaRPr lang="en-US" dirty="0"/>
          </a:p>
          <a:p>
            <a:r>
              <a:rPr lang="en-US" dirty="0"/>
              <a:t>The company could make money offering other services that used the OS, including apps.</a:t>
            </a:r>
          </a:p>
          <a:p>
            <a:endParaRPr lang="en-US" dirty="0"/>
          </a:p>
          <a:p>
            <a:r>
              <a:rPr lang="en-US" dirty="0"/>
              <a:t>In 2007, Apple launched the first iPhone, but Google was still working on Android</a:t>
            </a:r>
          </a:p>
        </p:txBody>
      </p:sp>
      <p:sp>
        <p:nvSpPr>
          <p:cNvPr id="5" name="Slide Number Placeholder 4">
            <a:extLst>
              <a:ext uri="{FF2B5EF4-FFF2-40B4-BE49-F238E27FC236}">
                <a16:creationId xmlns:a16="http://schemas.microsoft.com/office/drawing/2014/main" xmlns="" id="{1B6017C3-EC9C-40FD-91DA-DF5FDFDBC6DB}"/>
              </a:ext>
            </a:extLst>
          </p:cNvPr>
          <p:cNvSpPr>
            <a:spLocks noGrp="1"/>
          </p:cNvSpPr>
          <p:nvPr>
            <p:ph type="sldNum" sz="quarter" idx="12"/>
          </p:nvPr>
        </p:nvSpPr>
        <p:spPr/>
        <p:txBody>
          <a:bodyPr/>
          <a:lstStyle/>
          <a:p>
            <a:fld id="{FE52F315-55C2-4D2F-9450-2A8D594D7FE7}" type="slidenum">
              <a:rPr lang="en-US" smtClean="0"/>
              <a:t>38</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787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 Brief History</a:t>
            </a:r>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Google and phone maker companies, like HTC and Motorola, chip manufacturers such as Qualcomm and Texas Instruments, and carriers including T-Mobile, formed the </a:t>
            </a:r>
            <a:r>
              <a:rPr lang="en-US" b="1" i="1" dirty="0"/>
              <a:t>Open Handset Alliance</a:t>
            </a:r>
            <a:r>
              <a:rPr lang="en-US" dirty="0"/>
              <a:t>.</a:t>
            </a:r>
          </a:p>
          <a:p>
            <a:endParaRPr lang="en-US" dirty="0"/>
          </a:p>
          <a:p>
            <a:r>
              <a:rPr lang="en-US" dirty="0"/>
              <a:t>The public beta of Android version 1.0 launched for developers on Nov. 5, 2007.</a:t>
            </a:r>
          </a:p>
          <a:p>
            <a:endParaRPr lang="en-US" dirty="0"/>
          </a:p>
          <a:p>
            <a:endParaRPr lang="en-US" dirty="0"/>
          </a:p>
        </p:txBody>
      </p:sp>
      <p:sp>
        <p:nvSpPr>
          <p:cNvPr id="5" name="Slide Number Placeholder 4">
            <a:extLst>
              <a:ext uri="{FF2B5EF4-FFF2-40B4-BE49-F238E27FC236}">
                <a16:creationId xmlns:a16="http://schemas.microsoft.com/office/drawing/2014/main" xmlns="" id="{75C95812-2CBB-4E39-BD6F-7E03645471FD}"/>
              </a:ext>
            </a:extLst>
          </p:cNvPr>
          <p:cNvSpPr>
            <a:spLocks noGrp="1"/>
          </p:cNvSpPr>
          <p:nvPr>
            <p:ph type="sldNum" sz="quarter" idx="12"/>
          </p:nvPr>
        </p:nvSpPr>
        <p:spPr/>
        <p:txBody>
          <a:bodyPr/>
          <a:lstStyle/>
          <a:p>
            <a:fld id="{FE52F315-55C2-4D2F-9450-2A8D594D7FE7}" type="slidenum">
              <a:rPr lang="en-US" smtClean="0"/>
              <a:t>39</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09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Recommended Books</a:t>
            </a:r>
            <a:endParaRPr lang="en-GB" dirty="0"/>
          </a:p>
        </p:txBody>
      </p:sp>
      <p:sp>
        <p:nvSpPr>
          <p:cNvPr id="3" name="Content Placeholder 2"/>
          <p:cNvSpPr>
            <a:spLocks noGrp="1"/>
          </p:cNvSpPr>
          <p:nvPr>
            <p:ph idx="1"/>
          </p:nvPr>
        </p:nvSpPr>
        <p:spPr/>
        <p:txBody>
          <a:bodyPr>
            <a:normAutofit/>
          </a:bodyPr>
          <a:lstStyle/>
          <a:p>
            <a:pPr lvl="0"/>
            <a:r>
              <a:rPr lang="en-US" dirty="0"/>
              <a:t>Android Programming - The Big Nerd Ranch Guide (3rd Edition) </a:t>
            </a:r>
            <a:endParaRPr lang="en-US" dirty="0" smtClean="0"/>
          </a:p>
          <a:p>
            <a:pPr marL="0" lvl="0" indent="0">
              <a:buNone/>
            </a:pPr>
            <a:r>
              <a:rPr lang="en-US" dirty="0"/>
              <a:t>	B</a:t>
            </a:r>
            <a:r>
              <a:rPr lang="en-US" dirty="0" smtClean="0"/>
              <a:t>y </a:t>
            </a:r>
            <a:r>
              <a:rPr lang="en-US" dirty="0"/>
              <a:t>Bill </a:t>
            </a:r>
            <a:r>
              <a:rPr lang="en-US" dirty="0" smtClean="0"/>
              <a:t>Phillips</a:t>
            </a:r>
          </a:p>
          <a:p>
            <a:pPr lvl="0"/>
            <a:r>
              <a:rPr lang="en-US" dirty="0"/>
              <a:t>The Busy Coder’s Guide to Android Development (Final Version) </a:t>
            </a:r>
            <a:endParaRPr lang="en-US" dirty="0" smtClean="0"/>
          </a:p>
          <a:p>
            <a:pPr marL="0" lvl="0" indent="0">
              <a:buNone/>
            </a:pPr>
            <a:r>
              <a:rPr lang="en-US" dirty="0"/>
              <a:t>	B</a:t>
            </a:r>
            <a:r>
              <a:rPr lang="en-US" dirty="0" smtClean="0"/>
              <a:t>y </a:t>
            </a:r>
            <a:r>
              <a:rPr lang="en-US" dirty="0"/>
              <a:t>Mark L. Murphy</a:t>
            </a:r>
          </a:p>
          <a:p>
            <a:r>
              <a:rPr lang="en-US" dirty="0"/>
              <a:t>Head First To Android Development </a:t>
            </a:r>
          </a:p>
          <a:p>
            <a:pPr marL="0" indent="0">
              <a:buNone/>
            </a:pPr>
            <a:r>
              <a:rPr lang="en-US" dirty="0" smtClean="0"/>
              <a:t>	By </a:t>
            </a:r>
            <a:r>
              <a:rPr lang="en-US" dirty="0" err="1" smtClean="0"/>
              <a:t>Orie’lly</a:t>
            </a:r>
            <a:endParaRPr lang="en-GB"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825613370"/>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 Brief </a:t>
            </a:r>
            <a:r>
              <a:rPr lang="en-US" dirty="0" smtClean="0"/>
              <a:t>History</a:t>
            </a:r>
            <a:endParaRPr lang="en-US" dirty="0"/>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In September 2008, the very first Android smartphone was announced: the T-Mobile G1, also known as the HTC Dream</a:t>
            </a:r>
          </a:p>
          <a:p>
            <a:endParaRPr lang="en-US" dirty="0"/>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40</a:t>
            </a:fld>
            <a:endParaRPr lang="en-US"/>
          </a:p>
        </p:txBody>
      </p:sp>
      <p:pic>
        <p:nvPicPr>
          <p:cNvPr id="4" name="Picture 3">
            <a:extLst>
              <a:ext uri="{FF2B5EF4-FFF2-40B4-BE49-F238E27FC236}">
                <a16:creationId xmlns:a16="http://schemas.microsoft.com/office/drawing/2014/main" xmlns="" id="{A8036B93-679D-4502-A12D-20CE3746E6B6}"/>
              </a:ext>
            </a:extLst>
          </p:cNvPr>
          <p:cNvPicPr>
            <a:picLocks noChangeAspect="1"/>
          </p:cNvPicPr>
          <p:nvPr/>
        </p:nvPicPr>
        <p:blipFill>
          <a:blip r:embed="rId2"/>
          <a:stretch>
            <a:fillRect/>
          </a:stretch>
        </p:blipFill>
        <p:spPr>
          <a:xfrm>
            <a:off x="3533775" y="2711450"/>
            <a:ext cx="5124450" cy="3781425"/>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Picture 4" descr="Android App Distribution Agreements Do Not Foreclose Competition -  Disruptive Competitio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495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Android Versions</a:t>
            </a:r>
            <a:endParaRPr lang="en-US" dirty="0"/>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E52F315-55C2-4D2F-9450-2A8D594D7FE7}" type="slidenum">
              <a:rPr lang="en-US" smtClean="0"/>
              <a:t>41</a:t>
            </a:fld>
            <a:endParaRPr lang="en-US"/>
          </a:p>
        </p:txBody>
      </p:sp>
      <p:pic>
        <p:nvPicPr>
          <p:cNvPr id="1026" name="Picture 2" descr="The Evolution of Android"/>
          <p:cNvPicPr>
            <a:picLocks noChangeAspect="1" noChangeArrowheads="1"/>
          </p:cNvPicPr>
          <p:nvPr/>
        </p:nvPicPr>
        <p:blipFill rotWithShape="1">
          <a:blip r:embed="rId2">
            <a:extLst>
              <a:ext uri="{28A0092B-C50C-407E-A947-70E740481C1C}">
                <a14:useLocalDpi xmlns:a14="http://schemas.microsoft.com/office/drawing/2010/main" val="0"/>
              </a:ext>
            </a:extLst>
          </a:blip>
          <a:srcRect t="9447" b="5733"/>
          <a:stretch/>
        </p:blipFill>
        <p:spPr bwMode="auto">
          <a:xfrm>
            <a:off x="2446906" y="1702799"/>
            <a:ext cx="7298188" cy="465355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36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Necessary Tools</a:t>
            </a:r>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Android Studio</a:t>
            </a:r>
          </a:p>
          <a:p>
            <a:endParaRPr lang="en-US" dirty="0"/>
          </a:p>
          <a:p>
            <a:r>
              <a:rPr lang="en-US" dirty="0"/>
              <a:t>An install of Android Studio includes:</a:t>
            </a:r>
          </a:p>
          <a:p>
            <a:pPr lvl="1"/>
            <a:r>
              <a:rPr lang="en-US" dirty="0"/>
              <a:t>Android SDK: the latest version of the Android SDK</a:t>
            </a:r>
          </a:p>
          <a:p>
            <a:pPr lvl="1"/>
            <a:r>
              <a:rPr lang="en-US" dirty="0"/>
              <a:t>Android SDK tools and platform tools: tools for debugging and testing your apps</a:t>
            </a:r>
          </a:p>
          <a:p>
            <a:pPr lvl="1"/>
            <a:r>
              <a:rPr lang="en-US" dirty="0"/>
              <a:t>A system image for the Android emulator</a:t>
            </a:r>
          </a:p>
          <a:p>
            <a:pPr lvl="2"/>
            <a:r>
              <a:rPr lang="en-US" dirty="0"/>
              <a:t>lets you create and test your apps on different virtual devices</a:t>
            </a:r>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42</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356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Necessary Tools</a:t>
            </a:r>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r>
              <a:rPr lang="en-US" dirty="0"/>
              <a:t>We will be using the version 3.1 of Android Studio</a:t>
            </a:r>
          </a:p>
          <a:p>
            <a:endParaRPr lang="en-US" dirty="0"/>
          </a:p>
          <a:p>
            <a:r>
              <a:rPr lang="en-US" dirty="0">
                <a:hlinkClick r:id="rId2"/>
              </a:rPr>
              <a:t>Download for Windows</a:t>
            </a:r>
            <a:endParaRPr lang="en-US" dirty="0"/>
          </a:p>
          <a:p>
            <a:endParaRPr lang="en-US" dirty="0"/>
          </a:p>
          <a:p>
            <a:r>
              <a:rPr lang="en-US" dirty="0">
                <a:hlinkClick r:id="rId3"/>
              </a:rPr>
              <a:t>Download for macOS</a:t>
            </a:r>
            <a:endParaRPr lang="en-US" dirty="0"/>
          </a:p>
          <a:p>
            <a:endParaRPr lang="en-US" dirty="0"/>
          </a:p>
          <a:p>
            <a:r>
              <a:rPr lang="en-US" dirty="0">
                <a:hlinkClick r:id="rId4"/>
              </a:rPr>
              <a:t>Download for Linux</a:t>
            </a:r>
            <a:endParaRPr lang="en-US" dirty="0"/>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43</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Picture 4" descr="Android App Distribution Agreements Do Not Foreclose Competition -  Disruptive Competitio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88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Necessary Tools</a:t>
            </a:r>
          </a:p>
        </p:txBody>
      </p:sp>
      <p:sp>
        <p:nvSpPr>
          <p:cNvPr id="3" name="Content Placeholder 2">
            <a:extLst>
              <a:ext uri="{FF2B5EF4-FFF2-40B4-BE49-F238E27FC236}">
                <a16:creationId xmlns:a16="http://schemas.microsoft.com/office/drawing/2014/main" xmlns="" id="{0F5C0D50-15A6-42B7-8B9C-540CEC2F9424}"/>
              </a:ext>
            </a:extLst>
          </p:cNvPr>
          <p:cNvSpPr>
            <a:spLocks noGrp="1"/>
          </p:cNvSpPr>
          <p:nvPr>
            <p:ph idx="1"/>
          </p:nvPr>
        </p:nvSpPr>
        <p:spPr/>
        <p:txBody>
          <a:bodyPr/>
          <a:lstStyle/>
          <a:p>
            <a:endParaRPr lang="en-US" dirty="0"/>
          </a:p>
          <a:p>
            <a:endParaRPr lang="en-US" dirty="0"/>
          </a:p>
          <a:p>
            <a:r>
              <a:rPr lang="en-US" dirty="0"/>
              <a:t>We will be using </a:t>
            </a:r>
            <a:r>
              <a:rPr lang="en-US" b="1" i="1" dirty="0"/>
              <a:t>Java</a:t>
            </a:r>
            <a:r>
              <a:rPr lang="en-US" dirty="0"/>
              <a:t> as the programming language</a:t>
            </a:r>
          </a:p>
          <a:p>
            <a:endParaRPr lang="en-US" dirty="0"/>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44</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864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pic>
        <p:nvPicPr>
          <p:cNvPr id="4" name="Content Placeholder 3">
            <a:extLst>
              <a:ext uri="{FF2B5EF4-FFF2-40B4-BE49-F238E27FC236}">
                <a16:creationId xmlns:a16="http://schemas.microsoft.com/office/drawing/2014/main" xmlns="" id="{04834453-81DD-42CE-B8E5-3D201C3852E7}"/>
              </a:ext>
            </a:extLst>
          </p:cNvPr>
          <p:cNvPicPr>
            <a:picLocks noGrp="1" noChangeAspect="1"/>
          </p:cNvPicPr>
          <p:nvPr>
            <p:ph idx="1"/>
          </p:nvPr>
        </p:nvPicPr>
        <p:blipFill>
          <a:blip r:embed="rId2"/>
          <a:stretch>
            <a:fillRect/>
          </a:stretch>
        </p:blipFill>
        <p:spPr>
          <a:xfrm>
            <a:off x="2899002" y="1825625"/>
            <a:ext cx="6393996" cy="4351338"/>
          </a:xfrm>
          <a:prstGeom prst="rect">
            <a:avLst/>
          </a:prstGeom>
        </p:spPr>
      </p:pic>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45</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Picture 4" descr="Android App Distribution Agreements Do Not Foreclose Competition -  Disruptive Competitio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951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sp>
        <p:nvSpPr>
          <p:cNvPr id="7" name="Content Placeholder 6">
            <a:extLst>
              <a:ext uri="{FF2B5EF4-FFF2-40B4-BE49-F238E27FC236}">
                <a16:creationId xmlns:a16="http://schemas.microsoft.com/office/drawing/2014/main" xmlns="" id="{0EF65982-6BB0-4B43-A66E-04060B2E53FE}"/>
              </a:ext>
            </a:extLst>
          </p:cNvPr>
          <p:cNvSpPr>
            <a:spLocks noGrp="1"/>
          </p:cNvSpPr>
          <p:nvPr>
            <p:ph idx="1"/>
          </p:nvPr>
        </p:nvSpPr>
        <p:spPr/>
        <p:txBody>
          <a:bodyPr/>
          <a:lstStyle/>
          <a:p>
            <a:pPr marL="0" indent="0">
              <a:buNone/>
            </a:pPr>
            <a:r>
              <a:rPr lang="en-US" b="1" dirty="0"/>
              <a:t>Linux Kernel</a:t>
            </a:r>
          </a:p>
          <a:p>
            <a:r>
              <a:rPr lang="en-US" dirty="0"/>
              <a:t>Android uses Linux for its memory management, process management, networking, and other operating system services. </a:t>
            </a:r>
          </a:p>
          <a:p>
            <a:endParaRPr lang="en-US" dirty="0"/>
          </a:p>
          <a:p>
            <a:endParaRPr lang="en-US" dirty="0"/>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46</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11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sp>
        <p:nvSpPr>
          <p:cNvPr id="7" name="Content Placeholder 6">
            <a:extLst>
              <a:ext uri="{FF2B5EF4-FFF2-40B4-BE49-F238E27FC236}">
                <a16:creationId xmlns:a16="http://schemas.microsoft.com/office/drawing/2014/main" xmlns="" id="{0EF65982-6BB0-4B43-A66E-04060B2E53FE}"/>
              </a:ext>
            </a:extLst>
          </p:cNvPr>
          <p:cNvSpPr>
            <a:spLocks noGrp="1"/>
          </p:cNvSpPr>
          <p:nvPr>
            <p:ph idx="1"/>
          </p:nvPr>
        </p:nvSpPr>
        <p:spPr/>
        <p:txBody>
          <a:bodyPr/>
          <a:lstStyle/>
          <a:p>
            <a:pPr marL="0" indent="0">
              <a:buNone/>
            </a:pPr>
            <a:r>
              <a:rPr lang="en-US" b="1" dirty="0"/>
              <a:t>Native Libraries</a:t>
            </a:r>
          </a:p>
          <a:p>
            <a:r>
              <a:rPr lang="en-US" dirty="0"/>
              <a:t>Written in C or C++, compiled for the particular hardware architecture used by the phone, and preinstalled by the phone vendor.</a:t>
            </a:r>
          </a:p>
          <a:p>
            <a:endParaRPr lang="en-US" dirty="0"/>
          </a:p>
          <a:p>
            <a:r>
              <a:rPr lang="en-US" dirty="0"/>
              <a:t>Some of them include</a:t>
            </a:r>
          </a:p>
          <a:p>
            <a:pPr marL="0" indent="0">
              <a:buNone/>
            </a:pPr>
            <a:r>
              <a:rPr lang="en-US" b="1" i="1" dirty="0"/>
              <a:t>Surface Manager</a:t>
            </a:r>
            <a:r>
              <a:rPr lang="en-US" dirty="0"/>
              <a:t>: Android uses a compositing window manager similar to Windows Vista that lets it create effects such as see-through windows and fancy transitions.</a:t>
            </a:r>
          </a:p>
          <a:p>
            <a:pPr lvl="1"/>
            <a:endParaRPr lang="en-US" dirty="0"/>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47</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83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sp>
        <p:nvSpPr>
          <p:cNvPr id="7" name="Content Placeholder 6">
            <a:extLst>
              <a:ext uri="{FF2B5EF4-FFF2-40B4-BE49-F238E27FC236}">
                <a16:creationId xmlns:a16="http://schemas.microsoft.com/office/drawing/2014/main" xmlns="" id="{0EF65982-6BB0-4B43-A66E-04060B2E53FE}"/>
              </a:ext>
            </a:extLst>
          </p:cNvPr>
          <p:cNvSpPr>
            <a:spLocks noGrp="1"/>
          </p:cNvSpPr>
          <p:nvPr>
            <p:ph idx="1"/>
          </p:nvPr>
        </p:nvSpPr>
        <p:spPr/>
        <p:txBody>
          <a:bodyPr/>
          <a:lstStyle/>
          <a:p>
            <a:pPr marL="0" indent="0">
              <a:buNone/>
            </a:pPr>
            <a:r>
              <a:rPr lang="en-US" b="1" i="1" dirty="0"/>
              <a:t>2D and 3D graphics</a:t>
            </a:r>
          </a:p>
          <a:p>
            <a:r>
              <a:rPr lang="en-US" dirty="0"/>
              <a:t>Create 2D or 3D (if device supports) elements. Helpful in developing games.</a:t>
            </a:r>
          </a:p>
          <a:p>
            <a:endParaRPr lang="en-US" dirty="0"/>
          </a:p>
          <a:p>
            <a:pPr marL="0" indent="0">
              <a:buNone/>
            </a:pPr>
            <a:r>
              <a:rPr lang="en-US" b="1" i="1" dirty="0"/>
              <a:t>Media codecs</a:t>
            </a:r>
          </a:p>
          <a:p>
            <a:r>
              <a:rPr lang="en-US" dirty="0"/>
              <a:t>For playing  and recording video and audio in a variety of formats like MP3, and MPEG-4, AVC etc.</a:t>
            </a:r>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48</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863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sp>
        <p:nvSpPr>
          <p:cNvPr id="7" name="Content Placeholder 6">
            <a:extLst>
              <a:ext uri="{FF2B5EF4-FFF2-40B4-BE49-F238E27FC236}">
                <a16:creationId xmlns:a16="http://schemas.microsoft.com/office/drawing/2014/main" xmlns="" id="{0EF65982-6BB0-4B43-A66E-04060B2E53FE}"/>
              </a:ext>
            </a:extLst>
          </p:cNvPr>
          <p:cNvSpPr>
            <a:spLocks noGrp="1"/>
          </p:cNvSpPr>
          <p:nvPr>
            <p:ph idx="1"/>
          </p:nvPr>
        </p:nvSpPr>
        <p:spPr/>
        <p:txBody>
          <a:bodyPr/>
          <a:lstStyle/>
          <a:p>
            <a:pPr marL="0" indent="0">
              <a:buNone/>
            </a:pPr>
            <a:r>
              <a:rPr lang="en-US" b="1" i="1" dirty="0"/>
              <a:t>SQLite database</a:t>
            </a:r>
          </a:p>
          <a:p>
            <a:r>
              <a:rPr lang="en-US" dirty="0"/>
              <a:t>A lightweight database engine used for persistent storage in your application.</a:t>
            </a:r>
          </a:p>
          <a:p>
            <a:endParaRPr lang="en-US" dirty="0"/>
          </a:p>
          <a:p>
            <a:pPr marL="0" indent="0">
              <a:buNone/>
            </a:pPr>
            <a:r>
              <a:rPr lang="en-US" b="1" i="1" dirty="0"/>
              <a:t>Browser engine</a:t>
            </a:r>
          </a:p>
          <a:p>
            <a:r>
              <a:rPr lang="en-US" dirty="0"/>
              <a:t>For the fast display of HTML content, Android uses the </a:t>
            </a:r>
            <a:r>
              <a:rPr lang="en-US" b="1" dirty="0" err="1"/>
              <a:t>WebKit</a:t>
            </a:r>
            <a:r>
              <a:rPr lang="en-US" dirty="0"/>
              <a:t> library.</a:t>
            </a:r>
          </a:p>
          <a:p>
            <a:r>
              <a:rPr lang="en-US" dirty="0"/>
              <a:t> This is the same engine used in the Google Chrome browser, Apple’s Safari browser, the Apple iPhone, and Nokia’s S60 platform.</a:t>
            </a:r>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49</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46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Grading Policy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2323042"/>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Theory</a:t>
                      </a:r>
                      <a:endParaRPr lang="en-GB" dirty="0"/>
                    </a:p>
                  </a:txBody>
                  <a:tcPr/>
                </a:tc>
                <a:tc>
                  <a:txBody>
                    <a:bodyPr/>
                    <a:lstStyle/>
                    <a:p>
                      <a:r>
                        <a:rPr lang="en-US" dirty="0" smtClean="0"/>
                        <a:t>Marks</a:t>
                      </a:r>
                      <a:endParaRPr lang="en-GB" dirty="0"/>
                    </a:p>
                  </a:txBody>
                  <a:tcPr/>
                </a:tc>
              </a:tr>
              <a:tr h="370840">
                <a:tc>
                  <a:txBody>
                    <a:bodyPr/>
                    <a:lstStyle/>
                    <a:p>
                      <a:r>
                        <a:rPr lang="en-US" dirty="0" smtClean="0"/>
                        <a:t>Mid</a:t>
                      </a:r>
                      <a:r>
                        <a:rPr lang="en-US" baseline="0" dirty="0" smtClean="0"/>
                        <a:t> – I</a:t>
                      </a:r>
                      <a:endParaRPr lang="en-GB" dirty="0"/>
                    </a:p>
                  </a:txBody>
                  <a:tcPr/>
                </a:tc>
                <a:tc>
                  <a:txBody>
                    <a:bodyPr/>
                    <a:lstStyle/>
                    <a:p>
                      <a:r>
                        <a:rPr lang="en-US" dirty="0" smtClean="0"/>
                        <a:t>20 %</a:t>
                      </a:r>
                      <a:endParaRPr lang="en-GB" dirty="0"/>
                    </a:p>
                  </a:txBody>
                  <a:tcPr/>
                </a:tc>
              </a:tr>
              <a:tr h="370840">
                <a:tc>
                  <a:txBody>
                    <a:bodyPr/>
                    <a:lstStyle/>
                    <a:p>
                      <a:r>
                        <a:rPr lang="en-US" dirty="0" smtClean="0"/>
                        <a:t>Mid</a:t>
                      </a:r>
                      <a:r>
                        <a:rPr lang="en-US" baseline="0" dirty="0" smtClean="0"/>
                        <a:t> – II </a:t>
                      </a:r>
                      <a:endParaRPr lang="en-GB" dirty="0"/>
                    </a:p>
                  </a:txBody>
                  <a:tcPr/>
                </a:tc>
                <a:tc>
                  <a:txBody>
                    <a:bodyPr/>
                    <a:lstStyle/>
                    <a:p>
                      <a:r>
                        <a:rPr lang="en-US" dirty="0" smtClean="0"/>
                        <a:t>20 %</a:t>
                      </a:r>
                      <a:endParaRPr lang="en-GB" dirty="0"/>
                    </a:p>
                  </a:txBody>
                  <a:tcPr/>
                </a:tc>
              </a:tr>
              <a:tr h="370840">
                <a:tc>
                  <a:txBody>
                    <a:bodyPr/>
                    <a:lstStyle/>
                    <a:p>
                      <a:r>
                        <a:rPr lang="en-US" dirty="0" smtClean="0"/>
                        <a:t>Assignment &amp; Quiz</a:t>
                      </a:r>
                      <a:endParaRPr lang="en-GB" dirty="0"/>
                    </a:p>
                  </a:txBody>
                  <a:tcPr/>
                </a:tc>
                <a:tc>
                  <a:txBody>
                    <a:bodyPr/>
                    <a:lstStyle/>
                    <a:p>
                      <a:r>
                        <a:rPr lang="en-US" dirty="0" smtClean="0"/>
                        <a:t>10 %</a:t>
                      </a:r>
                      <a:endParaRPr lang="en-GB" dirty="0"/>
                    </a:p>
                  </a:txBody>
                  <a:tcPr/>
                </a:tc>
              </a:tr>
              <a:tr h="370840">
                <a:tc>
                  <a:txBody>
                    <a:bodyPr/>
                    <a:lstStyle/>
                    <a:p>
                      <a:r>
                        <a:rPr lang="en-GB" dirty="0" smtClean="0"/>
                        <a:t>Project</a:t>
                      </a:r>
                      <a:endParaRPr lang="en-GB" dirty="0"/>
                    </a:p>
                  </a:txBody>
                  <a:tcPr/>
                </a:tc>
                <a:tc>
                  <a:txBody>
                    <a:bodyPr/>
                    <a:lstStyle/>
                    <a:p>
                      <a:r>
                        <a:rPr lang="en-GB" dirty="0" smtClean="0"/>
                        <a:t>10%</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Final</a:t>
                      </a:r>
                      <a:endParaRPr lang="en-GB" dirty="0" smtClean="0"/>
                    </a:p>
                  </a:txBody>
                  <a:tcPr/>
                </a:tc>
                <a:tc>
                  <a:txBody>
                    <a:bodyPr/>
                    <a:lstStyle/>
                    <a:p>
                      <a:r>
                        <a:rPr lang="en-US" dirty="0" smtClean="0"/>
                        <a:t>40</a:t>
                      </a:r>
                      <a:r>
                        <a:rPr lang="en-US" baseline="0" dirty="0" smtClean="0"/>
                        <a:t> %</a:t>
                      </a:r>
                      <a:endParaRPr lang="en-GB" dirty="0"/>
                    </a:p>
                  </a:txBody>
                  <a:tcPr/>
                </a:tc>
              </a:tr>
              <a:tr h="370840">
                <a:tc>
                  <a:txBody>
                    <a:bodyPr/>
                    <a:lstStyle/>
                    <a:p>
                      <a:r>
                        <a:rPr lang="en-US" b="1" dirty="0" smtClean="0"/>
                        <a:t>Total</a:t>
                      </a:r>
                      <a:endParaRPr lang="en-GB" b="1" dirty="0"/>
                    </a:p>
                  </a:txBody>
                  <a:tcPr/>
                </a:tc>
                <a:tc>
                  <a:txBody>
                    <a:bodyPr/>
                    <a:lstStyle/>
                    <a:p>
                      <a:r>
                        <a:rPr lang="en-US" b="1" dirty="0" smtClean="0"/>
                        <a:t>100 </a:t>
                      </a:r>
                      <a:r>
                        <a:rPr lang="en-GB" b="1" dirty="0" smtClean="0"/>
                        <a:t>%</a:t>
                      </a:r>
                      <a:endParaRPr lang="en-US" b="1" dirty="0" smtClean="0"/>
                    </a:p>
                  </a:txBody>
                  <a:tcPr/>
                </a:tc>
              </a:tr>
            </a:tbl>
          </a:graphicData>
        </a:graphic>
      </p:graphicFrame>
      <p:sp>
        <p:nvSpPr>
          <p:cNvPr id="8" name="Footer Placeholder 7"/>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511252288"/>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pic>
        <p:nvPicPr>
          <p:cNvPr id="4" name="Content Placeholder 3">
            <a:extLst>
              <a:ext uri="{FF2B5EF4-FFF2-40B4-BE49-F238E27FC236}">
                <a16:creationId xmlns:a16="http://schemas.microsoft.com/office/drawing/2014/main" xmlns="" id="{04834453-81DD-42CE-B8E5-3D201C3852E7}"/>
              </a:ext>
            </a:extLst>
          </p:cNvPr>
          <p:cNvPicPr>
            <a:picLocks noGrp="1" noChangeAspect="1"/>
          </p:cNvPicPr>
          <p:nvPr>
            <p:ph idx="1"/>
          </p:nvPr>
        </p:nvPicPr>
        <p:blipFill>
          <a:blip r:embed="rId2"/>
          <a:stretch>
            <a:fillRect/>
          </a:stretch>
        </p:blipFill>
        <p:spPr>
          <a:xfrm>
            <a:off x="2899002" y="1825625"/>
            <a:ext cx="6393996" cy="4351338"/>
          </a:xfrm>
          <a:prstGeom prst="rect">
            <a:avLst/>
          </a:prstGeom>
        </p:spPr>
      </p:pic>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50</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Picture 4" descr="Android App Distribution Agreements Do Not Foreclose Competition -  Disruptive Competitio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981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sp>
        <p:nvSpPr>
          <p:cNvPr id="7" name="Content Placeholder 6">
            <a:extLst>
              <a:ext uri="{FF2B5EF4-FFF2-40B4-BE49-F238E27FC236}">
                <a16:creationId xmlns:a16="http://schemas.microsoft.com/office/drawing/2014/main" xmlns="" id="{0EF65982-6BB0-4B43-A66E-04060B2E53FE}"/>
              </a:ext>
            </a:extLst>
          </p:cNvPr>
          <p:cNvSpPr>
            <a:spLocks noGrp="1"/>
          </p:cNvSpPr>
          <p:nvPr>
            <p:ph idx="1"/>
          </p:nvPr>
        </p:nvSpPr>
        <p:spPr/>
        <p:txBody>
          <a:bodyPr>
            <a:normAutofit lnSpcReduction="10000"/>
          </a:bodyPr>
          <a:lstStyle/>
          <a:p>
            <a:pPr marL="0" indent="0">
              <a:buNone/>
            </a:pPr>
            <a:r>
              <a:rPr lang="en-US" b="1" i="1" dirty="0"/>
              <a:t>Android Runtime</a:t>
            </a:r>
          </a:p>
          <a:p>
            <a:r>
              <a:rPr lang="en-US" dirty="0"/>
              <a:t>Includes the Dalvik virtual machine (DVM) and the core Java libraries.</a:t>
            </a:r>
          </a:p>
          <a:p>
            <a:endParaRPr lang="en-US" dirty="0"/>
          </a:p>
          <a:p>
            <a:r>
              <a:rPr lang="en-US" dirty="0"/>
              <a:t>Your code gets compiled into machine-independent instructions called bytecodes, which are then executed by the Dalvik VM on the mobile device.</a:t>
            </a:r>
          </a:p>
          <a:p>
            <a:endParaRPr lang="en-US" dirty="0"/>
          </a:p>
          <a:p>
            <a:r>
              <a:rPr lang="en-US" dirty="0"/>
              <a:t>Although the bytecode formats are a little different, Dalvik is essentially a Java virtual machine optimized for low memory requirements.</a:t>
            </a:r>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51</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38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sp>
        <p:nvSpPr>
          <p:cNvPr id="7" name="Content Placeholder 6">
            <a:extLst>
              <a:ext uri="{FF2B5EF4-FFF2-40B4-BE49-F238E27FC236}">
                <a16:creationId xmlns:a16="http://schemas.microsoft.com/office/drawing/2014/main" xmlns="" id="{0EF65982-6BB0-4B43-A66E-04060B2E53FE}"/>
              </a:ext>
            </a:extLst>
          </p:cNvPr>
          <p:cNvSpPr>
            <a:spLocks noGrp="1"/>
          </p:cNvSpPr>
          <p:nvPr>
            <p:ph idx="1"/>
          </p:nvPr>
        </p:nvSpPr>
        <p:spPr/>
        <p:txBody>
          <a:bodyPr>
            <a:normAutofit/>
          </a:bodyPr>
          <a:lstStyle/>
          <a:p>
            <a:pPr marL="0" indent="0">
              <a:buNone/>
            </a:pPr>
            <a:r>
              <a:rPr lang="en-US" b="1" i="1" dirty="0"/>
              <a:t>Android Runtime</a:t>
            </a:r>
          </a:p>
          <a:p>
            <a:r>
              <a:rPr lang="en-US" dirty="0"/>
              <a:t>Dan Bornstein (its developer at Google) named it after a fishing village in Iceland where some of his ancestors lived.</a:t>
            </a:r>
          </a:p>
          <a:p>
            <a:endParaRPr lang="en-US" dirty="0"/>
          </a:p>
          <a:p>
            <a:r>
              <a:rPr lang="en-US" dirty="0"/>
              <a:t>The Dalvik VM runs </a:t>
            </a:r>
            <a:r>
              <a:rPr lang="en-US" b="1" i="1" dirty="0"/>
              <a:t>.</a:t>
            </a:r>
            <a:r>
              <a:rPr lang="en-US" b="1" i="1" dirty="0" err="1"/>
              <a:t>dex</a:t>
            </a:r>
            <a:r>
              <a:rPr lang="en-US" dirty="0"/>
              <a:t> (stands for </a:t>
            </a:r>
            <a:r>
              <a:rPr lang="en-US" b="1" dirty="0"/>
              <a:t>Dalvik Executable</a:t>
            </a:r>
            <a:r>
              <a:rPr lang="en-US" dirty="0"/>
              <a:t>) files, which are converted at compile time from standard </a:t>
            </a:r>
            <a:r>
              <a:rPr lang="en-US" b="1" i="1" dirty="0"/>
              <a:t>.class</a:t>
            </a:r>
            <a:r>
              <a:rPr lang="en-US" dirty="0"/>
              <a:t> and </a:t>
            </a:r>
            <a:r>
              <a:rPr lang="en-US" b="1" i="1" dirty="0"/>
              <a:t>.jar</a:t>
            </a:r>
            <a:r>
              <a:rPr lang="en-US" dirty="0"/>
              <a:t> files.</a:t>
            </a:r>
          </a:p>
          <a:p>
            <a:endParaRPr lang="en-US" dirty="0"/>
          </a:p>
          <a:p>
            <a:r>
              <a:rPr lang="en-US" b="1" i="1" dirty="0"/>
              <a:t>.</a:t>
            </a:r>
            <a:r>
              <a:rPr lang="en-US" b="1" i="1" dirty="0" err="1"/>
              <a:t>dex</a:t>
            </a:r>
            <a:r>
              <a:rPr lang="en-US" dirty="0"/>
              <a:t> files are more compact and efficient than class files, designed for the limited memory and battery-powered devices </a:t>
            </a:r>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52</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24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pic>
        <p:nvPicPr>
          <p:cNvPr id="4" name="Content Placeholder 3">
            <a:extLst>
              <a:ext uri="{FF2B5EF4-FFF2-40B4-BE49-F238E27FC236}">
                <a16:creationId xmlns:a16="http://schemas.microsoft.com/office/drawing/2014/main" xmlns="" id="{04834453-81DD-42CE-B8E5-3D201C3852E7}"/>
              </a:ext>
            </a:extLst>
          </p:cNvPr>
          <p:cNvPicPr>
            <a:picLocks noGrp="1" noChangeAspect="1"/>
          </p:cNvPicPr>
          <p:nvPr>
            <p:ph idx="1"/>
          </p:nvPr>
        </p:nvPicPr>
        <p:blipFill>
          <a:blip r:embed="rId2"/>
          <a:stretch>
            <a:fillRect/>
          </a:stretch>
        </p:blipFill>
        <p:spPr>
          <a:xfrm>
            <a:off x="2899002" y="1825625"/>
            <a:ext cx="6393996" cy="4351338"/>
          </a:xfrm>
          <a:prstGeom prst="rect">
            <a:avLst/>
          </a:prstGeom>
        </p:spPr>
      </p:pic>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53</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Picture 4" descr="Android App Distribution Agreements Do Not Foreclose Competition -  Disruptive Competitio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103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sp>
        <p:nvSpPr>
          <p:cNvPr id="7" name="Content Placeholder 6">
            <a:extLst>
              <a:ext uri="{FF2B5EF4-FFF2-40B4-BE49-F238E27FC236}">
                <a16:creationId xmlns:a16="http://schemas.microsoft.com/office/drawing/2014/main" xmlns="" id="{0EF65982-6BB0-4B43-A66E-04060B2E53FE}"/>
              </a:ext>
            </a:extLst>
          </p:cNvPr>
          <p:cNvSpPr>
            <a:spLocks noGrp="1"/>
          </p:cNvSpPr>
          <p:nvPr>
            <p:ph idx="1"/>
          </p:nvPr>
        </p:nvSpPr>
        <p:spPr/>
        <p:txBody>
          <a:bodyPr>
            <a:normAutofit/>
          </a:bodyPr>
          <a:lstStyle/>
          <a:p>
            <a:pPr marL="0" indent="0">
              <a:buNone/>
            </a:pPr>
            <a:r>
              <a:rPr lang="en-US" b="1" i="1" dirty="0"/>
              <a:t>Application Framework</a:t>
            </a:r>
          </a:p>
          <a:p>
            <a:r>
              <a:rPr lang="en-US" dirty="0"/>
              <a:t>This layer provides the high-level building blocks you will use to create your applications.</a:t>
            </a:r>
          </a:p>
          <a:p>
            <a:endParaRPr lang="en-US" dirty="0"/>
          </a:p>
          <a:p>
            <a:r>
              <a:rPr lang="en-US" dirty="0"/>
              <a:t>The most important parts are:</a:t>
            </a:r>
          </a:p>
          <a:p>
            <a:pPr lvl="1"/>
            <a:r>
              <a:rPr lang="en-US" b="1" dirty="0"/>
              <a:t>Activity Manager</a:t>
            </a:r>
            <a:r>
              <a:rPr lang="en-US" dirty="0"/>
              <a:t>: This controls the life cycle of applications</a:t>
            </a:r>
          </a:p>
          <a:p>
            <a:pPr lvl="1"/>
            <a:r>
              <a:rPr lang="en-US" b="1" dirty="0"/>
              <a:t>Content Providers</a:t>
            </a:r>
            <a:r>
              <a:rPr lang="en-US" dirty="0"/>
              <a:t>: These objects encapsulate data that needs to be shared between applications, such as contacts.</a:t>
            </a:r>
          </a:p>
          <a:p>
            <a:pPr lvl="1"/>
            <a:r>
              <a:rPr lang="en-US" b="1" dirty="0"/>
              <a:t>Resource manager</a:t>
            </a:r>
            <a:r>
              <a:rPr lang="en-US" dirty="0"/>
              <a:t>: Resources are anything that goes with your program that is not code like images, mp3 files etc.</a:t>
            </a:r>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54</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559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sp>
        <p:nvSpPr>
          <p:cNvPr id="7" name="Content Placeholder 6">
            <a:extLst>
              <a:ext uri="{FF2B5EF4-FFF2-40B4-BE49-F238E27FC236}">
                <a16:creationId xmlns:a16="http://schemas.microsoft.com/office/drawing/2014/main" xmlns="" id="{0EF65982-6BB0-4B43-A66E-04060B2E53FE}"/>
              </a:ext>
            </a:extLst>
          </p:cNvPr>
          <p:cNvSpPr>
            <a:spLocks noGrp="1"/>
          </p:cNvSpPr>
          <p:nvPr>
            <p:ph idx="1"/>
          </p:nvPr>
        </p:nvSpPr>
        <p:spPr/>
        <p:txBody>
          <a:bodyPr>
            <a:normAutofit/>
          </a:bodyPr>
          <a:lstStyle/>
          <a:p>
            <a:pPr marL="0" indent="0">
              <a:buNone/>
            </a:pPr>
            <a:r>
              <a:rPr lang="en-US" b="1" i="1" dirty="0"/>
              <a:t>Application Framework</a:t>
            </a:r>
          </a:p>
          <a:p>
            <a:r>
              <a:rPr lang="en-US" dirty="0"/>
              <a:t>The most important parts are:</a:t>
            </a:r>
          </a:p>
          <a:p>
            <a:pPr lvl="1"/>
            <a:r>
              <a:rPr lang="en-US" b="1" dirty="0"/>
              <a:t>Location manager</a:t>
            </a:r>
            <a:r>
              <a:rPr lang="en-US" dirty="0"/>
              <a:t>: GPS etc. used to tell the current location of the device</a:t>
            </a:r>
          </a:p>
          <a:p>
            <a:pPr lvl="1"/>
            <a:r>
              <a:rPr lang="en-US" b="1" dirty="0"/>
              <a:t>Notification manager</a:t>
            </a:r>
            <a:r>
              <a:rPr lang="en-US" dirty="0"/>
              <a:t>: Notifies about the incoming messages and alerts etc.</a:t>
            </a:r>
          </a:p>
          <a:p>
            <a:pPr lvl="1"/>
            <a:endParaRPr lang="en-US" dirty="0"/>
          </a:p>
          <a:p>
            <a:r>
              <a:rPr lang="en-US" dirty="0"/>
              <a:t>Our apps can access/use these components.</a:t>
            </a:r>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55</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6647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pic>
        <p:nvPicPr>
          <p:cNvPr id="4" name="Content Placeholder 3">
            <a:extLst>
              <a:ext uri="{FF2B5EF4-FFF2-40B4-BE49-F238E27FC236}">
                <a16:creationId xmlns:a16="http://schemas.microsoft.com/office/drawing/2014/main" xmlns="" id="{04834453-81DD-42CE-B8E5-3D201C3852E7}"/>
              </a:ext>
            </a:extLst>
          </p:cNvPr>
          <p:cNvPicPr>
            <a:picLocks noGrp="1" noChangeAspect="1"/>
          </p:cNvPicPr>
          <p:nvPr>
            <p:ph idx="1"/>
          </p:nvPr>
        </p:nvPicPr>
        <p:blipFill>
          <a:blip r:embed="rId2"/>
          <a:stretch>
            <a:fillRect/>
          </a:stretch>
        </p:blipFill>
        <p:spPr>
          <a:xfrm>
            <a:off x="2899002" y="1825625"/>
            <a:ext cx="6393996" cy="4351338"/>
          </a:xfrm>
          <a:prstGeom prst="rect">
            <a:avLst/>
          </a:prstGeom>
        </p:spPr>
      </p:pic>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56</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Picture 4" descr="Android App Distribution Agreements Do Not Foreclose Competition -  Disruptive Competitio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551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CD0-5B7D-4E3D-B606-DBE0DA861A41}"/>
              </a:ext>
            </a:extLst>
          </p:cNvPr>
          <p:cNvSpPr>
            <a:spLocks noGrp="1"/>
          </p:cNvSpPr>
          <p:nvPr>
            <p:ph type="title"/>
          </p:nvPr>
        </p:nvSpPr>
        <p:spPr/>
        <p:txBody>
          <a:bodyPr/>
          <a:lstStyle/>
          <a:p>
            <a:pPr algn="ctr"/>
            <a:r>
              <a:rPr lang="en-US" dirty="0"/>
              <a:t>Android System Architecture</a:t>
            </a:r>
          </a:p>
        </p:txBody>
      </p:sp>
      <p:sp>
        <p:nvSpPr>
          <p:cNvPr id="7" name="Content Placeholder 6">
            <a:extLst>
              <a:ext uri="{FF2B5EF4-FFF2-40B4-BE49-F238E27FC236}">
                <a16:creationId xmlns:a16="http://schemas.microsoft.com/office/drawing/2014/main" xmlns="" id="{0EF65982-6BB0-4B43-A66E-04060B2E53FE}"/>
              </a:ext>
            </a:extLst>
          </p:cNvPr>
          <p:cNvSpPr>
            <a:spLocks noGrp="1"/>
          </p:cNvSpPr>
          <p:nvPr>
            <p:ph idx="1"/>
          </p:nvPr>
        </p:nvSpPr>
        <p:spPr/>
        <p:txBody>
          <a:bodyPr>
            <a:normAutofit/>
          </a:bodyPr>
          <a:lstStyle/>
          <a:p>
            <a:pPr marL="0" indent="0">
              <a:buNone/>
            </a:pPr>
            <a:r>
              <a:rPr lang="en-US" b="1" i="1" dirty="0"/>
              <a:t>Applications and Widgets</a:t>
            </a:r>
          </a:p>
          <a:p>
            <a:r>
              <a:rPr lang="en-US" dirty="0"/>
              <a:t>End users will see only these programs</a:t>
            </a:r>
          </a:p>
          <a:p>
            <a:endParaRPr lang="en-US" dirty="0"/>
          </a:p>
          <a:p>
            <a:r>
              <a:rPr lang="en-US" dirty="0"/>
              <a:t>Applications are programs that can take over the whole screen and interact with the user (like phone dialer, email app, browser, contacts, play store etc.)</a:t>
            </a:r>
          </a:p>
          <a:p>
            <a:endParaRPr lang="en-US" dirty="0"/>
          </a:p>
          <a:p>
            <a:r>
              <a:rPr lang="en-US" dirty="0"/>
              <a:t>On the other hand, widgets (which are sometimes called </a:t>
            </a:r>
            <a:r>
              <a:rPr lang="en-US" i="1" dirty="0"/>
              <a:t>gadgets</a:t>
            </a:r>
            <a:r>
              <a:rPr lang="en-US" dirty="0"/>
              <a:t>), operate only in a small rectangle of the Home screen application.</a:t>
            </a:r>
          </a:p>
        </p:txBody>
      </p:sp>
      <p:sp>
        <p:nvSpPr>
          <p:cNvPr id="6" name="Slide Number Placeholder 5">
            <a:extLst>
              <a:ext uri="{FF2B5EF4-FFF2-40B4-BE49-F238E27FC236}">
                <a16:creationId xmlns:a16="http://schemas.microsoft.com/office/drawing/2014/main" xmlns="" id="{9CEC421D-A263-47BA-984F-8574705991F4}"/>
              </a:ext>
            </a:extLst>
          </p:cNvPr>
          <p:cNvSpPr>
            <a:spLocks noGrp="1"/>
          </p:cNvSpPr>
          <p:nvPr>
            <p:ph type="sldNum" sz="quarter" idx="12"/>
          </p:nvPr>
        </p:nvSpPr>
        <p:spPr/>
        <p:txBody>
          <a:bodyPr/>
          <a:lstStyle/>
          <a:p>
            <a:fld id="{FE52F315-55C2-4D2F-9450-2A8D594D7FE7}" type="slidenum">
              <a:rPr lang="en-US" smtClean="0"/>
              <a:t>57</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9" name="Picture 4" descr="Android App Distribution Agreements Do Not Foreclose Competition -  Disruptive Competi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434" y="0"/>
            <a:ext cx="2142565" cy="120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892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Thank you!</a:t>
            </a:r>
            <a:endParaRPr lang="en-GB" dirty="0"/>
          </a:p>
        </p:txBody>
      </p:sp>
      <p:sp>
        <p:nvSpPr>
          <p:cNvPr id="7" name="Text Placeholder 6"/>
          <p:cNvSpPr>
            <a:spLocks noGrp="1"/>
          </p:cNvSpPr>
          <p:nvPr>
            <p:ph type="body" idx="1"/>
          </p:nvPr>
        </p:nvSpPr>
        <p:spPr/>
        <p:txBody>
          <a:bodyPr/>
          <a:lstStyle/>
          <a:p>
            <a:r>
              <a:rPr lang="en-US" dirty="0" smtClean="0"/>
              <a:t>Any Questions???</a:t>
            </a:r>
            <a:endParaRPr lang="en-GB" dirty="0"/>
          </a:p>
        </p:txBody>
      </p:sp>
      <p:sp>
        <p:nvSpPr>
          <p:cNvPr id="2" name="Footer Placeholder 1"/>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smtClean="0"/>
              <a:t>58</a:t>
            </a:fld>
            <a:endParaRPr lang="en-US" dirty="0"/>
          </a:p>
        </p:txBody>
      </p:sp>
    </p:spTree>
    <p:extLst>
      <p:ext uri="{BB962C8B-B14F-4D97-AF65-F5344CB8AC3E}">
        <p14:creationId xmlns:p14="http://schemas.microsoft.com/office/powerpoint/2010/main" val="143114478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649413"/>
            <a:ext cx="4056434" cy="442658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8547458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Mobile Computing?</a:t>
            </a:r>
            <a:endParaRPr lang="en-GB" dirty="0"/>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A technology that allows transmission of data, via a computer, without having to be connected to a fixed physical link.</a:t>
            </a:r>
          </a:p>
          <a:p>
            <a:endParaRPr lang="en-US" sz="3200" i="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Mobile voice communication is widely established throughout the world and has had a very rapid increase in the number of subscribers to the various cellular networks over the last few years.</a:t>
            </a:r>
            <a:endParaRPr lang="en-US" sz="3200" i="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93891511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Mobile Computing?</a:t>
            </a:r>
            <a:endParaRPr lang="en-GB" dirty="0"/>
          </a:p>
        </p:txBody>
      </p:sp>
      <p:sp>
        <p:nvSpPr>
          <p:cNvPr id="3" name="Content Placeholder 2"/>
          <p:cNvSpPr>
            <a:spLocks noGrp="1"/>
          </p:cNvSpPr>
          <p:nvPr>
            <p:ph idx="1"/>
          </p:nvPr>
        </p:nvSpPr>
        <p:spPr/>
        <p:txBody>
          <a:bodyPr>
            <a:normAutofit/>
          </a:bodyPr>
          <a:lstStyle/>
          <a:p>
            <a:pPr marL="1051560" lvl="3" indent="0">
              <a:buNone/>
            </a:pPr>
            <a:r>
              <a:rPr lang="en-US" sz="2800" b="1" dirty="0">
                <a:latin typeface="Verdana" pitchFamily="34" charset="0"/>
                <a:ea typeface="Verdana" pitchFamily="34" charset="0"/>
                <a:cs typeface="Verdana" pitchFamily="34" charset="0"/>
              </a:rPr>
              <a:t>People are mobile</a:t>
            </a:r>
          </a:p>
          <a:p>
            <a:endParaRPr lang="en-US" dirty="0">
              <a:solidFill>
                <a:schemeClr val="bg2"/>
              </a:solidFill>
            </a:endParaRPr>
          </a:p>
          <a:p>
            <a:endParaRPr lang="en-US" dirty="0">
              <a:solidFill>
                <a:schemeClr val="bg2"/>
              </a:solidFill>
            </a:endParaRPr>
          </a:p>
          <a:p>
            <a:endParaRPr lang="en-US" dirty="0">
              <a:solidFill>
                <a:schemeClr val="bg2"/>
              </a:solidFill>
            </a:endParaRPr>
          </a:p>
          <a:p>
            <a:pPr lvl="8"/>
            <a:endParaRPr lang="en-US" sz="2800" dirty="0">
              <a:solidFill>
                <a:schemeClr val="bg2"/>
              </a:solidFill>
            </a:endParaRPr>
          </a:p>
          <a:p>
            <a:endParaRPr lang="en-US" dirty="0">
              <a:solidFill>
                <a:schemeClr val="bg2"/>
              </a:solidFill>
            </a:endParaRPr>
          </a:p>
          <a:p>
            <a:pPr marL="2377440" lvl="8" indent="0">
              <a:buNone/>
            </a:pPr>
            <a:r>
              <a:rPr lang="en-US" sz="2800" b="1" dirty="0">
                <a:solidFill>
                  <a:schemeClr val="bg2"/>
                </a:solidFill>
                <a:latin typeface="Verdana" pitchFamily="34" charset="0"/>
                <a:ea typeface="Verdana" pitchFamily="34" charset="0"/>
                <a:cs typeface="Verdana" pitchFamily="34" charset="0"/>
              </a:rPr>
              <a:t>		</a:t>
            </a:r>
            <a:r>
              <a:rPr lang="en-US" sz="2800" b="1" dirty="0" smtClean="0">
                <a:latin typeface="Verdana" pitchFamily="34" charset="0"/>
                <a:ea typeface="Verdana" pitchFamily="34" charset="0"/>
                <a:cs typeface="Verdana" pitchFamily="34" charset="0"/>
              </a:rPr>
              <a:t>Devices </a:t>
            </a:r>
            <a:r>
              <a:rPr lang="en-US" sz="2800" b="1" dirty="0">
                <a:latin typeface="Verdana" pitchFamily="34" charset="0"/>
                <a:ea typeface="Verdana" pitchFamily="34" charset="0"/>
                <a:cs typeface="Verdana" pitchFamily="34" charset="0"/>
              </a:rPr>
              <a:t>are mobile</a:t>
            </a:r>
          </a:p>
          <a:p>
            <a:endParaRPr lang="en-GB"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5" descr="C:\WINDOWS\Desktop\Presentation\walkingman.gif"/>
          <p:cNvPicPr>
            <a:picLocks noChangeAspect="1" noChangeArrowheads="1" noCrop="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712618" y="1646238"/>
            <a:ext cx="766763" cy="1812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6" descr="C:\WINDOWS\Desktop\Presentation\movingComputer.gif"/>
          <p:cNvPicPr>
            <a:picLocks noChangeAspect="1" noChangeArrowheads="1" noCrop="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4201" y="4343401"/>
            <a:ext cx="1222375" cy="1165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5646518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mobility?</a:t>
            </a:r>
            <a:endParaRPr lang="en-GB" dirty="0"/>
          </a:p>
        </p:txBody>
      </p:sp>
      <p:sp>
        <p:nvSpPr>
          <p:cNvPr id="3" name="Content Placeholder 2"/>
          <p:cNvSpPr>
            <a:spLocks noGrp="1"/>
          </p:cNvSpPr>
          <p:nvPr>
            <p:ph idx="1"/>
          </p:nvPr>
        </p:nvSpPr>
        <p:spPr/>
        <p:txBody>
          <a:bodyPr>
            <a:normAutofit/>
          </a:bodyPr>
          <a:lstStyle/>
          <a:p>
            <a:pPr>
              <a:buClr>
                <a:schemeClr val="bg2"/>
              </a:buClr>
            </a:pPr>
            <a:r>
              <a:rPr lang="en-US" sz="2000" b="1" u="sng" dirty="0">
                <a:latin typeface="Times New Roman" panose="02020603050405020304" pitchFamily="18" charset="0"/>
                <a:ea typeface="Verdana" pitchFamily="34" charset="0"/>
                <a:cs typeface="Times New Roman" panose="02020603050405020304" pitchFamily="18" charset="0"/>
              </a:rPr>
              <a:t>A person who moves</a:t>
            </a:r>
          </a:p>
          <a:p>
            <a:pPr>
              <a:buClr>
                <a:schemeClr val="bg2"/>
              </a:buClr>
            </a:pPr>
            <a:endParaRPr lang="en-US" sz="2000" u="sng" dirty="0">
              <a:latin typeface="Times New Roman" panose="02020603050405020304" pitchFamily="18" charset="0"/>
              <a:ea typeface="Verdana" pitchFamily="34" charset="0"/>
              <a:cs typeface="Times New Roman" panose="02020603050405020304" pitchFamily="18" charset="0"/>
            </a:endParaRPr>
          </a:p>
          <a:p>
            <a:pPr lvl="1">
              <a:buClr>
                <a:schemeClr val="bg2"/>
              </a:buClr>
              <a:buFont typeface="Wingdings" pitchFamily="2" charset="2"/>
              <a:buChar char="Ø"/>
            </a:pPr>
            <a:r>
              <a:rPr lang="en-US" sz="1800" dirty="0">
                <a:latin typeface="Times New Roman" panose="02020603050405020304" pitchFamily="18" charset="0"/>
                <a:ea typeface="Verdana" pitchFamily="34" charset="0"/>
                <a:cs typeface="Times New Roman" panose="02020603050405020304" pitchFamily="18" charset="0"/>
              </a:rPr>
              <a:t>Between different geographical locations</a:t>
            </a:r>
          </a:p>
          <a:p>
            <a:pPr lvl="1">
              <a:buClr>
                <a:schemeClr val="bg2"/>
              </a:buClr>
              <a:buFont typeface="Wingdings" pitchFamily="2" charset="2"/>
              <a:buChar char="Ø"/>
            </a:pPr>
            <a:r>
              <a:rPr lang="en-US" sz="1800" dirty="0">
                <a:latin typeface="Times New Roman" panose="02020603050405020304" pitchFamily="18" charset="0"/>
                <a:ea typeface="Verdana" pitchFamily="34" charset="0"/>
                <a:cs typeface="Times New Roman" panose="02020603050405020304" pitchFamily="18" charset="0"/>
              </a:rPr>
              <a:t>Between different networks</a:t>
            </a:r>
          </a:p>
          <a:p>
            <a:pPr lvl="1">
              <a:buClr>
                <a:schemeClr val="bg2"/>
              </a:buClr>
              <a:buFont typeface="Wingdings" pitchFamily="2" charset="2"/>
              <a:buChar char="Ø"/>
            </a:pPr>
            <a:r>
              <a:rPr lang="en-US" sz="1800" dirty="0">
                <a:latin typeface="Times New Roman" panose="02020603050405020304" pitchFamily="18" charset="0"/>
                <a:ea typeface="Verdana" pitchFamily="34" charset="0"/>
                <a:cs typeface="Times New Roman" panose="02020603050405020304" pitchFamily="18" charset="0"/>
              </a:rPr>
              <a:t>Between different communication devices</a:t>
            </a:r>
          </a:p>
          <a:p>
            <a:pPr lvl="1">
              <a:buClr>
                <a:schemeClr val="bg2"/>
              </a:buClr>
              <a:buFont typeface="Wingdings" pitchFamily="2" charset="2"/>
              <a:buChar char="Ø"/>
            </a:pPr>
            <a:r>
              <a:rPr lang="en-US" sz="1800" dirty="0">
                <a:latin typeface="Times New Roman" panose="02020603050405020304" pitchFamily="18" charset="0"/>
                <a:ea typeface="Verdana" pitchFamily="34" charset="0"/>
                <a:cs typeface="Times New Roman" panose="02020603050405020304" pitchFamily="18" charset="0"/>
              </a:rPr>
              <a:t>Between different applications</a:t>
            </a:r>
          </a:p>
          <a:p>
            <a:pPr lvl="1">
              <a:buClr>
                <a:schemeClr val="bg2"/>
              </a:buClr>
              <a:buFont typeface="Wingdings" pitchFamily="2" charset="2"/>
              <a:buChar char="Ø"/>
            </a:pPr>
            <a:endParaRPr lang="en-US" sz="1800" dirty="0">
              <a:solidFill>
                <a:schemeClr val="bg2"/>
              </a:solidFill>
              <a:latin typeface="Times New Roman" panose="02020603050405020304" pitchFamily="18" charset="0"/>
              <a:ea typeface="Verdana" pitchFamily="34" charset="0"/>
              <a:cs typeface="Times New Roman" panose="02020603050405020304" pitchFamily="18" charset="0"/>
            </a:endParaRPr>
          </a:p>
          <a:p>
            <a:pPr>
              <a:buClr>
                <a:schemeClr val="bg2"/>
              </a:buClr>
            </a:pPr>
            <a:r>
              <a:rPr lang="en-US" sz="2000" b="1" u="sng" dirty="0">
                <a:latin typeface="Times New Roman" panose="02020603050405020304" pitchFamily="18" charset="0"/>
                <a:ea typeface="Verdana" pitchFamily="34" charset="0"/>
                <a:cs typeface="Times New Roman" panose="02020603050405020304" pitchFamily="18" charset="0"/>
              </a:rPr>
              <a:t>A device that moves</a:t>
            </a:r>
          </a:p>
          <a:p>
            <a:pPr>
              <a:buClr>
                <a:schemeClr val="bg2"/>
              </a:buClr>
            </a:pPr>
            <a:endParaRPr lang="en-US" sz="2000" b="1" u="sng" dirty="0">
              <a:latin typeface="Times New Roman" panose="02020603050405020304" pitchFamily="18" charset="0"/>
              <a:ea typeface="Verdana" pitchFamily="34" charset="0"/>
              <a:cs typeface="Times New Roman" panose="02020603050405020304" pitchFamily="18" charset="0"/>
            </a:endParaRPr>
          </a:p>
          <a:p>
            <a:pPr lvl="1">
              <a:buClr>
                <a:schemeClr val="bg2"/>
              </a:buClr>
              <a:buFont typeface="Wingdings" pitchFamily="2" charset="2"/>
              <a:buChar char="Ø"/>
            </a:pPr>
            <a:r>
              <a:rPr lang="en-US" sz="1800" dirty="0">
                <a:latin typeface="Times New Roman" panose="02020603050405020304" pitchFamily="18" charset="0"/>
                <a:ea typeface="Verdana" pitchFamily="34" charset="0"/>
                <a:cs typeface="Times New Roman" panose="02020603050405020304" pitchFamily="18" charset="0"/>
              </a:rPr>
              <a:t>Between different geographical locations</a:t>
            </a:r>
          </a:p>
          <a:p>
            <a:pPr lvl="1">
              <a:buClr>
                <a:schemeClr val="bg2"/>
              </a:buClr>
              <a:buFont typeface="Wingdings" pitchFamily="2" charset="2"/>
              <a:buChar char="Ø"/>
            </a:pPr>
            <a:r>
              <a:rPr lang="en-US" sz="1800" dirty="0">
                <a:latin typeface="Times New Roman" panose="02020603050405020304" pitchFamily="18" charset="0"/>
                <a:ea typeface="Verdana" pitchFamily="34" charset="0"/>
                <a:cs typeface="Times New Roman" panose="02020603050405020304" pitchFamily="18" charset="0"/>
              </a:rPr>
              <a:t>Between different networks</a:t>
            </a:r>
          </a:p>
          <a:p>
            <a:pPr lvl="1"/>
            <a:endParaRPr lang="en-US" dirty="0">
              <a:solidFill>
                <a:schemeClr val="bg2"/>
              </a:solidFill>
              <a:latin typeface="Times New Roman" panose="02020603050405020304" pitchFamily="18" charset="0"/>
              <a:cs typeface="Times New Roman" panose="02020603050405020304" pitchFamily="18" charset="0"/>
            </a:endParaRPr>
          </a:p>
          <a:p>
            <a:pPr>
              <a:buFont typeface="Wingdings" pitchFamily="2" charset="2"/>
              <a:buNone/>
            </a:pPr>
            <a:endParaRPr lang="en-US" dirty="0">
              <a:solidFill>
                <a:schemeClr val="bg2"/>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584488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2308</TotalTime>
  <Words>2680</Words>
  <Application>Microsoft Office PowerPoint</Application>
  <PresentationFormat>Widescreen</PresentationFormat>
  <Paragraphs>388</Paragraphs>
  <Slides>58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Times New Roman</vt:lpstr>
      <vt:lpstr>Verdana</vt:lpstr>
      <vt:lpstr>Wingdings</vt:lpstr>
      <vt:lpstr>Office Theme</vt:lpstr>
      <vt:lpstr>Mobile Application Development</vt:lpstr>
      <vt:lpstr>About Course</vt:lpstr>
      <vt:lpstr>Learning Outcomes</vt:lpstr>
      <vt:lpstr>Recommended Books</vt:lpstr>
      <vt:lpstr>Grading Policy</vt:lpstr>
      <vt:lpstr>PowerPoint Presentation</vt:lpstr>
      <vt:lpstr>What is Mobile Computing?</vt:lpstr>
      <vt:lpstr>Why Mobile Computing?</vt:lpstr>
      <vt:lpstr>What is mobility?</vt:lpstr>
      <vt:lpstr>Mobile Computing Devices</vt:lpstr>
      <vt:lpstr>Mobile Application Development (MAD)</vt:lpstr>
      <vt:lpstr>Why MAD?</vt:lpstr>
      <vt:lpstr>Five Major Programming Languages</vt:lpstr>
      <vt:lpstr>Swift</vt:lpstr>
      <vt:lpstr>C++</vt:lpstr>
      <vt:lpstr>Java</vt:lpstr>
      <vt:lpstr>HTML5</vt:lpstr>
      <vt:lpstr>PHP5</vt:lpstr>
      <vt:lpstr>Tools for building Mobile Apps</vt:lpstr>
      <vt:lpstr>PhoneGap</vt:lpstr>
      <vt:lpstr>Appcelerator</vt:lpstr>
      <vt:lpstr>RhoMobile</vt:lpstr>
      <vt:lpstr>WidgetPad</vt:lpstr>
      <vt:lpstr>MoSync</vt:lpstr>
      <vt:lpstr>Leading mobile application development frameworks</vt:lpstr>
      <vt:lpstr>Flutter</vt:lpstr>
      <vt:lpstr>React Native</vt:lpstr>
      <vt:lpstr>Ionic</vt:lpstr>
      <vt:lpstr>Xamarin</vt:lpstr>
      <vt:lpstr>Felgo</vt:lpstr>
      <vt:lpstr>Mobile Angular UI</vt:lpstr>
      <vt:lpstr>Let’s start Android Development</vt:lpstr>
      <vt:lpstr>Introduction</vt:lpstr>
      <vt:lpstr>Introduction</vt:lpstr>
      <vt:lpstr>Introduction</vt:lpstr>
      <vt:lpstr>Introduction</vt:lpstr>
      <vt:lpstr>A Brief History</vt:lpstr>
      <vt:lpstr>A Brief History</vt:lpstr>
      <vt:lpstr>A Brief History</vt:lpstr>
      <vt:lpstr>A Brief History</vt:lpstr>
      <vt:lpstr>Android Versions</vt:lpstr>
      <vt:lpstr>Necessary Tools</vt:lpstr>
      <vt:lpstr>Necessary Tools</vt:lpstr>
      <vt:lpstr>Necessary Tools</vt:lpstr>
      <vt:lpstr>Android System Architecture</vt:lpstr>
      <vt:lpstr>Android System Architecture</vt:lpstr>
      <vt:lpstr>Android System Architecture</vt:lpstr>
      <vt:lpstr>Android System Architecture</vt:lpstr>
      <vt:lpstr>Android System Architecture</vt:lpstr>
      <vt:lpstr>Android System Architecture</vt:lpstr>
      <vt:lpstr>Android System Architecture</vt:lpstr>
      <vt:lpstr>Android System Architecture</vt:lpstr>
      <vt:lpstr>Android System Architecture</vt:lpstr>
      <vt:lpstr>Android System Architecture</vt:lpstr>
      <vt:lpstr>Android System Architecture</vt:lpstr>
      <vt:lpstr>Android System Architecture</vt:lpstr>
      <vt:lpstr>Android System Architecture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dc:title>
  <dc:creator>Adil Soomro</dc:creator>
  <cp:lastModifiedBy>Adil Khan</cp:lastModifiedBy>
  <cp:revision>326</cp:revision>
  <dcterms:created xsi:type="dcterms:W3CDTF">2018-08-05T16:50:42Z</dcterms:created>
  <dcterms:modified xsi:type="dcterms:W3CDTF">2021-10-07T10:24:04Z</dcterms:modified>
</cp:coreProperties>
</file>