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2"/>
  </p:sldMasterIdLst>
  <p:notesMasterIdLst>
    <p:notesMasterId r:id="rId38"/>
  </p:notesMasterIdLst>
  <p:sldIdLst>
    <p:sldId id="256" r:id="rId3"/>
    <p:sldId id="345" r:id="rId4"/>
    <p:sldId id="346" r:id="rId5"/>
    <p:sldId id="347" r:id="rId6"/>
    <p:sldId id="348" r:id="rId7"/>
    <p:sldId id="376" r:id="rId8"/>
    <p:sldId id="377"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0" autoAdjust="0"/>
  </p:normalViewPr>
  <p:slideViewPr>
    <p:cSldViewPr snapToGrid="0">
      <p:cViewPr varScale="1">
        <p:scale>
          <a:sx n="81" d="100"/>
          <a:sy n="81"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20/10/2021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408871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57B29E-A89C-46B5-85CA-71F81413805F}" type="datetime1">
              <a:rPr lang="en-US" smtClean="0"/>
              <a:t>10/20/2021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B98355-1BFE-4CF3-83FF-E06DC7C6FBDC}" type="datetime1">
              <a:rPr lang="en-US" smtClean="0"/>
              <a:t>10/20/2021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72184E-8A18-42DF-AF01-6CF93832B4F0}"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64087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BBCBB-BCA5-43F1-A0A1-2EB71392DA97}"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16310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7693-7186-424A-A843-891CB4CEB3ED}"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57252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6666D5-484E-43E3-AA62-AAAD4B9C7CE5}" type="datetime1">
              <a:rPr lang="en-US" smtClean="0"/>
              <a:t>10/20/2021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8536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3BA2F8-D9CA-42C0-9A13-DAD23B4EBEF2}" type="datetime1">
              <a:rPr lang="en-US" smtClean="0"/>
              <a:t>10/20/2021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24044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6A956-93AD-4A5A-AEB0-FC1661EB3FF5}" type="datetime1">
              <a:rPr lang="en-US" smtClean="0"/>
              <a:t>10/20/2021</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a:p>
        </p:txBody>
      </p:sp>
      <p:sp>
        <p:nvSpPr>
          <p:cNvPr id="5" name="Slide Number Placeholder 4"/>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82150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972B6-5DA1-483A-A5A7-3D9713A46851}" type="datetime1">
              <a:rPr lang="en-US" smtClean="0"/>
              <a:t>10/20/2021</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682563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CB94E-38E8-460D-8A63-88A312FF1C18}" type="datetime1">
              <a:rPr lang="en-US" smtClean="0"/>
              <a:t>10/20/2021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706059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F4ACE-6083-483D-AF9C-649597AD014F}" type="datetime1">
              <a:rPr lang="en-US" smtClean="0"/>
              <a:t>10/20/2021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55805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F4A9D0-D7DA-4D49-89BD-60039A2D4F91}" type="datetime1">
              <a:rPr lang="en-US" smtClean="0"/>
              <a:t>10/20/2021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DDC7-601B-4E8C-9E3A-749971AC98BB}"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254876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9C9D-9B5B-4754-8836-999A12C795D9}" type="datetime1">
              <a:rPr lang="en-US" smtClean="0"/>
              <a:t>10/20/2021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2685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ECEEC-2278-419D-9D2E-9F09238B1FE1}" type="datetime1">
              <a:rPr lang="en-US" smtClean="0"/>
              <a:t>10/20/2021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35ECF8-D74D-4497-AD2F-9EA2A0A8FF4A}" type="datetime1">
              <a:rPr lang="en-US" smtClean="0"/>
              <a:t>10/20/2021</a:t>
            </a:fld>
            <a:endParaRPr lang="en-US" dirty="0"/>
          </a:p>
        </p:txBody>
      </p:sp>
      <p:sp>
        <p:nvSpPr>
          <p:cNvPr id="8" name="Footer Placeholder 7"/>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C6AFA2-8642-402C-A734-A0C6546BF3FF}" type="datetime1">
              <a:rPr lang="en-US" smtClean="0"/>
              <a:t>10/20/2021</a:t>
            </a:fld>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8E4DF-B2B2-4E6B-9EBF-26A5A3A5DA3B}" type="datetime1">
              <a:rPr lang="en-US" smtClean="0"/>
              <a:t>10/20/2021</a:t>
            </a:fld>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DF0D0-ADB7-4FF0-9E64-ED405AA330E7}" type="datetime1">
              <a:rPr lang="en-US" smtClean="0"/>
              <a:t>10/20/2021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F74D2-AD0F-4A86-A8F7-2815104DDE48}" type="datetime1">
              <a:rPr lang="en-US" smtClean="0"/>
              <a:t>10/20/2021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E35990-DA3E-4EE0-99B3-09AA99BC6C6D}" type="datetime1">
              <a:rPr lang="en-US" smtClean="0"/>
              <a:t>10/20/2021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89BCB-1C86-41F8-B7DF-C1A31F0D971B}" type="datetime1">
              <a:rPr lang="en-US" smtClean="0"/>
              <a:t>10/20/2021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7DC0C-53FC-40F8-A5AE-7066E12389F4}" type="datetime1">
              <a:rPr lang="en-US" smtClean="0"/>
              <a:t>10/20/2021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E2FB9-393B-4D6F-8A87-852E24F26C30}" type="slidenum">
              <a:rPr lang="en-US" smtClean="0"/>
              <a:t>‹#›</a:t>
            </a:fld>
            <a:endParaRPr lang="en-US"/>
          </a:p>
        </p:txBody>
      </p:sp>
    </p:spTree>
    <p:extLst>
      <p:ext uri="{BB962C8B-B14F-4D97-AF65-F5344CB8AC3E}">
        <p14:creationId xmlns:p14="http://schemas.microsoft.com/office/powerpoint/2010/main" val="143329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1818"/>
            <a:ext cx="9144000" cy="2387600"/>
          </a:xfrm>
        </p:spPr>
        <p:txBody>
          <a:bodyPr/>
          <a:lstStyle/>
          <a:p>
            <a:r>
              <a:rPr lang="en-US" dirty="0" smtClean="0"/>
              <a:t>Mobile Application Development</a:t>
            </a:r>
            <a:endParaRPr lang="en-GB" dirty="0"/>
          </a:p>
        </p:txBody>
      </p:sp>
      <p:sp>
        <p:nvSpPr>
          <p:cNvPr id="3" name="Subtitle 2"/>
          <p:cNvSpPr>
            <a:spLocks noGrp="1"/>
          </p:cNvSpPr>
          <p:nvPr>
            <p:ph type="subTitle" idx="1"/>
          </p:nvPr>
        </p:nvSpPr>
        <p:spPr>
          <a:xfrm>
            <a:off x="1524000" y="3602037"/>
            <a:ext cx="9144000" cy="231108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Welcome</a:t>
            </a:r>
          </a:p>
          <a:p>
            <a:r>
              <a:rPr lang="en-US" dirty="0" smtClean="0">
                <a:latin typeface="Times New Roman" panose="02020603050405020304" pitchFamily="18" charset="0"/>
                <a:cs typeface="Times New Roman" panose="02020603050405020304" pitchFamily="18" charset="0"/>
              </a:rPr>
              <a:t>Class: BS(CS)-VII</a:t>
            </a:r>
          </a:p>
          <a:p>
            <a:r>
              <a:rPr lang="en-US" dirty="0" smtClean="0">
                <a:latin typeface="Times New Roman" panose="02020603050405020304" pitchFamily="18" charset="0"/>
                <a:cs typeface="Times New Roman" panose="02020603050405020304" pitchFamily="18" charset="0"/>
              </a:rPr>
              <a:t>Sukkur IBA University – Kandhkot Campus</a:t>
            </a:r>
          </a:p>
          <a:p>
            <a:r>
              <a:rPr lang="en-US" dirty="0" smtClean="0">
                <a:latin typeface="Times New Roman" panose="02020603050405020304" pitchFamily="18" charset="0"/>
                <a:cs typeface="Times New Roman" panose="02020603050405020304" pitchFamily="18" charset="0"/>
              </a:rPr>
              <a:t>Week - 02</a:t>
            </a:r>
          </a:p>
          <a:p>
            <a:r>
              <a:rPr lang="en-US" smtClean="0">
                <a:latin typeface="Times New Roman" panose="02020603050405020304" pitchFamily="18" charset="0"/>
                <a:cs typeface="Times New Roman" panose="02020603050405020304" pitchFamily="18" charset="0"/>
              </a:rPr>
              <a:t>Lecture – 03 &amp; 04</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Your Facilitator, Adil Khan</a:t>
            </a:r>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26041726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Lifecycle</a:t>
            </a:r>
          </a:p>
        </p:txBody>
      </p:sp>
      <p:sp>
        <p:nvSpPr>
          <p:cNvPr id="3" name="Content Placeholder 2">
            <a:extLst>
              <a:ext uri="{FF2B5EF4-FFF2-40B4-BE49-F238E27FC236}">
                <a16:creationId xmlns:a16="http://schemas.microsoft.com/office/drawing/2014/main" xmlns="" id="{8D133524-9EEF-42E7-B558-BB1BF97913A8}"/>
              </a:ext>
            </a:extLst>
          </p:cNvPr>
          <p:cNvSpPr>
            <a:spLocks noGrp="1"/>
          </p:cNvSpPr>
          <p:nvPr>
            <p:ph idx="1"/>
          </p:nvPr>
        </p:nvSpPr>
        <p:spPr/>
        <p:txBody>
          <a:bodyPr/>
          <a:lstStyle/>
          <a:p>
            <a:r>
              <a:rPr lang="en-US" dirty="0"/>
              <a:t>When you start a second activity (Activity 2), that new activity is also created and started, and the main activity is stopped.</a:t>
            </a:r>
          </a:p>
          <a:p>
            <a:endParaRPr lang="en-US" dirty="0"/>
          </a:p>
          <a:p>
            <a:r>
              <a:rPr lang="en-US" dirty="0"/>
              <a:t>When you're done with the second activity and navigate back, the first activity resumes.</a:t>
            </a:r>
          </a:p>
          <a:p>
            <a:endParaRPr lang="en-US" dirty="0"/>
          </a:p>
          <a:p>
            <a:r>
              <a:rPr lang="en-US" dirty="0"/>
              <a:t>The second activity stops and is no longer needed; if the user does not resume the second activity, it is eventually destroyed by the system.</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66600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Lifecycle</a:t>
            </a:r>
          </a:p>
        </p:txBody>
      </p:sp>
      <p:pic>
        <p:nvPicPr>
          <p:cNvPr id="4" name="Content Placeholder 3">
            <a:extLst>
              <a:ext uri="{FF2B5EF4-FFF2-40B4-BE49-F238E27FC236}">
                <a16:creationId xmlns:a16="http://schemas.microsoft.com/office/drawing/2014/main" xmlns="" id="{0E56BF32-59C5-41C5-B457-014AE6E4415A}"/>
              </a:ext>
            </a:extLst>
          </p:cNvPr>
          <p:cNvPicPr>
            <a:picLocks noGrp="1" noChangeAspect="1"/>
          </p:cNvPicPr>
          <p:nvPr>
            <p:ph idx="1"/>
          </p:nvPr>
        </p:nvPicPr>
        <p:blipFill rotWithShape="1">
          <a:blip r:embed="rId2"/>
          <a:srcRect l="3008" t="1774" r="1316" b="1713"/>
          <a:stretch/>
        </p:blipFill>
        <p:spPr>
          <a:xfrm>
            <a:off x="2423409" y="2000121"/>
            <a:ext cx="7345181" cy="3327816"/>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450203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Lifecycle</a:t>
            </a:r>
          </a:p>
        </p:txBody>
      </p:sp>
      <p:sp>
        <p:nvSpPr>
          <p:cNvPr id="3" name="Content Placeholder 2"/>
          <p:cNvSpPr>
            <a:spLocks noGrp="1"/>
          </p:cNvSpPr>
          <p:nvPr>
            <p:ph idx="1"/>
          </p:nvPr>
        </p:nvSpPr>
        <p:spPr/>
        <p:txBody>
          <a:bodyPr/>
          <a:lstStyle/>
          <a:p>
            <a:r>
              <a:rPr lang="en-US" dirty="0"/>
              <a:t>Every instance of </a:t>
            </a:r>
            <a:r>
              <a:rPr lang="en-US" b="1" dirty="0"/>
              <a:t>Activity</a:t>
            </a:r>
            <a:r>
              <a:rPr lang="en-US" dirty="0"/>
              <a:t> has a lifecycle. During this lifecycle, an activity transitions between </a:t>
            </a:r>
            <a:r>
              <a:rPr lang="en-US" dirty="0" smtClean="0"/>
              <a:t>different states</a:t>
            </a:r>
            <a:r>
              <a:rPr lang="en-US" dirty="0"/>
              <a:t>: </a:t>
            </a:r>
            <a:r>
              <a:rPr lang="en-US" dirty="0" smtClean="0"/>
              <a:t>created, started, resumed</a:t>
            </a:r>
            <a:r>
              <a:rPr lang="en-US" dirty="0"/>
              <a:t>, paused, stopped, and </a:t>
            </a:r>
            <a:r>
              <a:rPr lang="en-US" dirty="0" smtClean="0"/>
              <a:t>nonexistent/dead.</a:t>
            </a:r>
          </a:p>
          <a:p>
            <a:endParaRPr lang="en-US" dirty="0"/>
          </a:p>
          <a:p>
            <a:r>
              <a:rPr lang="en-US" dirty="0"/>
              <a:t>For each transition, there is an </a:t>
            </a:r>
            <a:r>
              <a:rPr lang="en-US" b="1" dirty="0"/>
              <a:t>Activity</a:t>
            </a:r>
            <a:r>
              <a:rPr lang="en-US" dirty="0"/>
              <a:t> </a:t>
            </a:r>
            <a:r>
              <a:rPr lang="en-US" dirty="0" smtClean="0"/>
              <a:t>method that </a:t>
            </a:r>
            <a:r>
              <a:rPr lang="en-US" dirty="0"/>
              <a:t>notifies the activity of the change in its state.</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097289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Lifecycle</a:t>
            </a:r>
          </a:p>
        </p:txBody>
      </p:sp>
      <p:pic>
        <p:nvPicPr>
          <p:cNvPr id="6" name="Content Placeholder 5"/>
          <p:cNvPicPr>
            <a:picLocks noGrp="1" noChangeAspect="1"/>
          </p:cNvPicPr>
          <p:nvPr>
            <p:ph idx="1"/>
          </p:nvPr>
        </p:nvPicPr>
        <p:blipFill>
          <a:blip r:embed="rId2"/>
          <a:stretch>
            <a:fillRect/>
          </a:stretch>
        </p:blipFill>
        <p:spPr>
          <a:xfrm>
            <a:off x="1698901" y="1843688"/>
            <a:ext cx="8794197" cy="3858821"/>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248460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onCreate</a:t>
            </a:r>
            <a:r>
              <a:rPr lang="en-US" dirty="0" smtClean="0"/>
              <a:t>()</a:t>
            </a:r>
            <a:endParaRPr lang="en-US" dirty="0"/>
          </a:p>
        </p:txBody>
      </p:sp>
      <p:sp>
        <p:nvSpPr>
          <p:cNvPr id="4" name="Content Placeholder 3"/>
          <p:cNvSpPr>
            <a:spLocks noGrp="1"/>
          </p:cNvSpPr>
          <p:nvPr>
            <p:ph idx="1"/>
          </p:nvPr>
        </p:nvSpPr>
        <p:spPr/>
        <p:txBody>
          <a:bodyPr>
            <a:normAutofit lnSpcReduction="10000"/>
          </a:bodyPr>
          <a:lstStyle/>
          <a:p>
            <a:r>
              <a:rPr lang="en-US" dirty="0"/>
              <a:t>Your activity enters into the created state when it is started for the first time. When an activity is first created the </a:t>
            </a:r>
            <a:r>
              <a:rPr lang="en-US" dirty="0" smtClean="0"/>
              <a:t>system calls </a:t>
            </a:r>
            <a:r>
              <a:rPr lang="en-US" dirty="0"/>
              <a:t>the </a:t>
            </a:r>
            <a:r>
              <a:rPr lang="en-US" dirty="0" err="1"/>
              <a:t>onCreate</a:t>
            </a:r>
            <a:r>
              <a:rPr lang="en-US" dirty="0"/>
              <a:t>() method to initialize that activity. </a:t>
            </a:r>
            <a:endParaRPr lang="en-US" dirty="0" smtClean="0"/>
          </a:p>
          <a:p>
            <a:r>
              <a:rPr lang="en-US" dirty="0" smtClean="0"/>
              <a:t>Similarly</a:t>
            </a:r>
            <a:r>
              <a:rPr lang="en-US" dirty="0"/>
              <a:t>, if your app starts another activity with an intent (either explicit or implicit), the system matches your intent </a:t>
            </a:r>
            <a:r>
              <a:rPr lang="en-US" dirty="0" smtClean="0"/>
              <a:t>request with </a:t>
            </a:r>
            <a:r>
              <a:rPr lang="en-US" dirty="0"/>
              <a:t>an activity and calls </a:t>
            </a:r>
            <a:r>
              <a:rPr lang="en-US" dirty="0" err="1"/>
              <a:t>onCreate</a:t>
            </a:r>
            <a:r>
              <a:rPr lang="en-US" dirty="0"/>
              <a:t>() for that new activity</a:t>
            </a:r>
            <a:r>
              <a:rPr lang="en-US" dirty="0" smtClean="0"/>
              <a:t>.</a:t>
            </a:r>
          </a:p>
          <a:p>
            <a:r>
              <a:rPr lang="en-US" dirty="0"/>
              <a:t>The </a:t>
            </a:r>
            <a:r>
              <a:rPr lang="en-US" dirty="0" err="1"/>
              <a:t>onCreate</a:t>
            </a:r>
            <a:r>
              <a:rPr lang="en-US" dirty="0"/>
              <a:t>() method is the only required callback you must implement in your activity class. In your </a:t>
            </a:r>
            <a:r>
              <a:rPr lang="en-US" dirty="0" err="1"/>
              <a:t>onCreate</a:t>
            </a:r>
            <a:r>
              <a:rPr lang="en-US" dirty="0"/>
              <a:t>() </a:t>
            </a:r>
            <a:r>
              <a:rPr lang="en-US" dirty="0" smtClean="0"/>
              <a:t>method you </a:t>
            </a:r>
            <a:r>
              <a:rPr lang="en-US" dirty="0"/>
              <a:t>perform basic application startup logic that should happen only once, such as setting up the user interface, </a:t>
            </a:r>
            <a:r>
              <a:rPr lang="en-US" dirty="0" smtClean="0"/>
              <a:t>assigning class-scope </a:t>
            </a:r>
            <a:r>
              <a:rPr lang="en-US" dirty="0"/>
              <a:t>variables, or setting up background tasks.</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8401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onStart</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After your activity is initialized with </a:t>
            </a:r>
            <a:r>
              <a:rPr lang="en-US" dirty="0" err="1"/>
              <a:t>onCreate</a:t>
            </a:r>
            <a:r>
              <a:rPr lang="en-US" dirty="0"/>
              <a:t>(), the system calls the </a:t>
            </a:r>
            <a:r>
              <a:rPr lang="en-US" dirty="0" err="1"/>
              <a:t>onStart</a:t>
            </a:r>
            <a:r>
              <a:rPr lang="en-US" dirty="0"/>
              <a:t>() method, and the activity is in the started state.</a:t>
            </a:r>
          </a:p>
          <a:p>
            <a:r>
              <a:rPr lang="en-US" dirty="0"/>
              <a:t>The </a:t>
            </a:r>
            <a:r>
              <a:rPr lang="en-US" dirty="0" err="1"/>
              <a:t>onStart</a:t>
            </a:r>
            <a:r>
              <a:rPr lang="en-US" dirty="0"/>
              <a:t>() method is also called if a stopped activity returns to the foreground, such as when the user clicks the back </a:t>
            </a:r>
            <a:r>
              <a:rPr lang="en-US" dirty="0" smtClean="0"/>
              <a:t>or up </a:t>
            </a:r>
            <a:r>
              <a:rPr lang="en-US" dirty="0"/>
              <a:t>buttons to navigate to the previous </a:t>
            </a:r>
            <a:r>
              <a:rPr lang="en-US" dirty="0" smtClean="0"/>
              <a:t>screen.</a:t>
            </a:r>
          </a:p>
          <a:p>
            <a:r>
              <a:rPr lang="en-US" dirty="0"/>
              <a:t>While </a:t>
            </a:r>
            <a:r>
              <a:rPr lang="en-US" dirty="0" err="1"/>
              <a:t>onCreate</a:t>
            </a:r>
            <a:r>
              <a:rPr lang="en-US" dirty="0"/>
              <a:t>() is called only once when the activity is created, </a:t>
            </a:r>
            <a:r>
              <a:rPr lang="en-US" dirty="0" smtClean="0"/>
              <a:t>the </a:t>
            </a:r>
            <a:r>
              <a:rPr lang="en-US" dirty="0" err="1" smtClean="0"/>
              <a:t>onStart</a:t>
            </a:r>
            <a:r>
              <a:rPr lang="en-US" dirty="0"/>
              <a:t>() method may be called many times during the lifecycle of the activity as the user navigates around your app.</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43193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onStart</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When an activity is in the started state and visible on the screen, the user cannot interact with it until </a:t>
            </a:r>
            <a:r>
              <a:rPr lang="en-US" dirty="0" err="1"/>
              <a:t>onResume</a:t>
            </a:r>
            <a:r>
              <a:rPr lang="en-US" dirty="0"/>
              <a:t>() is called</a:t>
            </a:r>
            <a:r>
              <a:rPr lang="en-US" dirty="0" smtClean="0"/>
              <a:t>, the </a:t>
            </a:r>
            <a:r>
              <a:rPr lang="en-US" dirty="0"/>
              <a:t>activity is running, and the activity is in the foreground</a:t>
            </a:r>
            <a:r>
              <a:rPr lang="en-US" dirty="0" smtClean="0"/>
              <a:t>.</a:t>
            </a:r>
          </a:p>
          <a:p>
            <a:r>
              <a:rPr lang="en-US" dirty="0"/>
              <a:t>Typically you implement </a:t>
            </a:r>
            <a:r>
              <a:rPr lang="en-US" dirty="0" err="1"/>
              <a:t>onStart</a:t>
            </a:r>
            <a:r>
              <a:rPr lang="en-US" dirty="0"/>
              <a:t>() in your activity as a counterpart to the </a:t>
            </a:r>
            <a:r>
              <a:rPr lang="en-US" dirty="0" err="1"/>
              <a:t>onStop</a:t>
            </a:r>
            <a:r>
              <a:rPr lang="en-US" dirty="0"/>
              <a:t>() method. For example, if you </a:t>
            </a:r>
            <a:r>
              <a:rPr lang="en-US" dirty="0" smtClean="0"/>
              <a:t>release hardware </a:t>
            </a:r>
            <a:r>
              <a:rPr lang="en-US" dirty="0"/>
              <a:t>resources (such as GPS or sensors) when the activity is stopped, you can re-register those resources in </a:t>
            </a:r>
            <a:r>
              <a:rPr lang="en-US" dirty="0" smtClean="0"/>
              <a:t>the </a:t>
            </a:r>
            <a:r>
              <a:rPr lang="en-US" dirty="0" err="1" smtClean="0"/>
              <a:t>onStart</a:t>
            </a:r>
            <a:r>
              <a:rPr lang="en-US" dirty="0"/>
              <a:t>() method.</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22730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onResume</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Your activity is in the resumed state when it is initialized, visible on screen, and ready to use. </a:t>
            </a:r>
            <a:endParaRPr lang="en-US" dirty="0" smtClean="0"/>
          </a:p>
          <a:p>
            <a:r>
              <a:rPr lang="en-US" dirty="0" smtClean="0"/>
              <a:t>The </a:t>
            </a:r>
            <a:r>
              <a:rPr lang="en-US" dirty="0"/>
              <a:t>resumed state is </a:t>
            </a:r>
            <a:r>
              <a:rPr lang="en-US" dirty="0" smtClean="0"/>
              <a:t>often called </a:t>
            </a:r>
            <a:r>
              <a:rPr lang="en-US" dirty="0"/>
              <a:t>the running state, because it is in this state that the user is actually interacting with your app</a:t>
            </a:r>
            <a:r>
              <a:rPr lang="en-US" dirty="0" smtClean="0"/>
              <a:t>.</a:t>
            </a:r>
          </a:p>
          <a:p>
            <a:r>
              <a:rPr lang="en-US" dirty="0"/>
              <a:t>The first time the activity is started the system calls the </a:t>
            </a:r>
            <a:r>
              <a:rPr lang="en-US" dirty="0" err="1"/>
              <a:t>onResume</a:t>
            </a:r>
            <a:r>
              <a:rPr lang="en-US" dirty="0"/>
              <a:t>() method just after </a:t>
            </a:r>
            <a:r>
              <a:rPr lang="en-US" dirty="0" err="1"/>
              <a:t>onStart</a:t>
            </a:r>
            <a:r>
              <a:rPr lang="en-US" dirty="0" smtClean="0"/>
              <a:t>(). The </a:t>
            </a:r>
            <a:r>
              <a:rPr lang="en-US" dirty="0" err="1"/>
              <a:t>onResume</a:t>
            </a:r>
            <a:r>
              <a:rPr lang="en-US" dirty="0"/>
              <a:t>() </a:t>
            </a:r>
            <a:r>
              <a:rPr lang="en-US" dirty="0" smtClean="0"/>
              <a:t>method may </a:t>
            </a:r>
            <a:r>
              <a:rPr lang="en-US" dirty="0"/>
              <a:t>also be called multiple times, each time the app comes back from the paused state</a:t>
            </a:r>
            <a:r>
              <a:rPr lang="en-US" dirty="0" smtClean="0"/>
              <a:t>.</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8781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onResume</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You typically only implement </a:t>
            </a:r>
            <a:r>
              <a:rPr lang="en-US" dirty="0" err="1"/>
              <a:t>onResume</a:t>
            </a:r>
            <a:r>
              <a:rPr lang="en-US" dirty="0"/>
              <a:t>() as a counterpart to </a:t>
            </a:r>
            <a:r>
              <a:rPr lang="en-US" dirty="0" err="1"/>
              <a:t>onPause</a:t>
            </a:r>
            <a:r>
              <a:rPr lang="en-US" dirty="0"/>
              <a:t>(). For example, if in the </a:t>
            </a:r>
            <a:r>
              <a:rPr lang="en-US" dirty="0" err="1"/>
              <a:t>onPause</a:t>
            </a:r>
            <a:r>
              <a:rPr lang="en-US" dirty="0"/>
              <a:t>() method you halt any onscreen animations, you would start those animations again in </a:t>
            </a:r>
            <a:r>
              <a:rPr lang="en-US" dirty="0" err="1"/>
              <a:t>onResume</a:t>
            </a:r>
            <a:r>
              <a:rPr lang="en-US" dirty="0" smtClean="0"/>
              <a:t>().</a:t>
            </a:r>
          </a:p>
          <a:p>
            <a:endParaRPr lang="en-US" dirty="0" smtClean="0"/>
          </a:p>
          <a:p>
            <a:r>
              <a:rPr lang="en-US" dirty="0"/>
              <a:t>The activity remains in the resumed state as long as the activity is in the foreground and the user is interacting with it. </a:t>
            </a:r>
            <a:r>
              <a:rPr lang="en-US" dirty="0" smtClean="0"/>
              <a:t>From the </a:t>
            </a:r>
            <a:r>
              <a:rPr lang="en-US" dirty="0"/>
              <a:t>resumed state the activity can move into the paused state.</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04923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onPause</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The paused state can occur in several situations</a:t>
            </a:r>
            <a:r>
              <a:rPr lang="en-US" dirty="0" smtClean="0"/>
              <a:t>:</a:t>
            </a:r>
          </a:p>
          <a:p>
            <a:pPr lvl="1"/>
            <a:r>
              <a:rPr lang="en-US" dirty="0"/>
              <a:t>The activity is going into the background, but has not yet been fully stopped. This is the first indication that the user </a:t>
            </a:r>
            <a:r>
              <a:rPr lang="en-US" dirty="0" smtClean="0"/>
              <a:t>is leaving </a:t>
            </a:r>
            <a:r>
              <a:rPr lang="en-US" dirty="0"/>
              <a:t>your activity</a:t>
            </a:r>
            <a:r>
              <a:rPr lang="en-US" dirty="0" smtClean="0"/>
              <a:t>.</a:t>
            </a:r>
          </a:p>
          <a:p>
            <a:pPr lvl="1"/>
            <a:r>
              <a:rPr lang="en-US" dirty="0"/>
              <a:t>The activity is only partially visible on the screen, because a dialog or other transparent activity is overlaid on top of it</a:t>
            </a:r>
            <a:r>
              <a:rPr lang="en-US" dirty="0" smtClean="0"/>
              <a:t>. Like getting a phone call etc.</a:t>
            </a:r>
          </a:p>
          <a:p>
            <a:r>
              <a:rPr lang="en-US" dirty="0"/>
              <a:t>The system calls the </a:t>
            </a:r>
            <a:r>
              <a:rPr lang="en-US" dirty="0" err="1"/>
              <a:t>onPause</a:t>
            </a:r>
            <a:r>
              <a:rPr lang="en-US" dirty="0"/>
              <a:t>() method when the activity moves into the paused state. Because the </a:t>
            </a:r>
            <a:r>
              <a:rPr lang="en-US" dirty="0" err="1"/>
              <a:t>onPause</a:t>
            </a:r>
            <a:r>
              <a:rPr lang="en-US" dirty="0"/>
              <a:t>() method </a:t>
            </a:r>
            <a:r>
              <a:rPr lang="en-US" dirty="0" smtClean="0"/>
              <a:t>is the </a:t>
            </a:r>
            <a:r>
              <a:rPr lang="en-US" dirty="0"/>
              <a:t>first indication you get that the user may be leaving the activity, you can use </a:t>
            </a:r>
            <a:r>
              <a:rPr lang="en-US" dirty="0" err="1"/>
              <a:t>onPause</a:t>
            </a:r>
            <a:r>
              <a:rPr lang="en-US" dirty="0"/>
              <a:t>() to stop animation or </a:t>
            </a:r>
            <a:r>
              <a:rPr lang="en-US" dirty="0" smtClean="0"/>
              <a:t>video playback</a:t>
            </a:r>
            <a:r>
              <a:rPr lang="en-US" dirty="0"/>
              <a:t>, release any hardware-intensive resources, or commit unsaved activity changes (such as a draft email).</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1337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Activity</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386465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onPause</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smtClean="0"/>
              <a:t>Your </a:t>
            </a:r>
            <a:r>
              <a:rPr lang="en-US" dirty="0"/>
              <a:t>activity can move from the paused state into the resumed state (if the user returns to the activity) or to the </a:t>
            </a:r>
            <a:r>
              <a:rPr lang="en-US" dirty="0" smtClean="0"/>
              <a:t>stopped state </a:t>
            </a:r>
            <a:r>
              <a:rPr lang="en-US" dirty="0"/>
              <a:t>(if the user leaves the activity altogether).</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234936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onStop</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An activity is in the stopped state when it is no longer visible on the screen at all. This is usually because the user </a:t>
            </a:r>
            <a:r>
              <a:rPr lang="en-US" dirty="0" smtClean="0"/>
              <a:t>has started </a:t>
            </a:r>
            <a:r>
              <a:rPr lang="en-US" dirty="0"/>
              <a:t>another activity, or returned to the home screen. </a:t>
            </a:r>
            <a:endParaRPr lang="en-US" dirty="0" smtClean="0"/>
          </a:p>
          <a:p>
            <a:r>
              <a:rPr lang="en-US" dirty="0"/>
              <a:t>The system retains the activity instance in the </a:t>
            </a:r>
            <a:r>
              <a:rPr lang="en-US" b="1" i="1" dirty="0"/>
              <a:t>back stack</a:t>
            </a:r>
            <a:r>
              <a:rPr lang="en-US" dirty="0"/>
              <a:t>, and </a:t>
            </a:r>
            <a:r>
              <a:rPr lang="en-US" dirty="0" smtClean="0"/>
              <a:t>if the </a:t>
            </a:r>
            <a:r>
              <a:rPr lang="en-US" dirty="0"/>
              <a:t>user returns to that activity it is restarted again. Stopped activities may be killed altogether by the Android system </a:t>
            </a:r>
            <a:r>
              <a:rPr lang="en-US" dirty="0" smtClean="0"/>
              <a:t>if resources </a:t>
            </a:r>
            <a:r>
              <a:rPr lang="en-US" dirty="0"/>
              <a:t>are low</a:t>
            </a:r>
            <a:r>
              <a:rPr lang="en-US" dirty="0" smtClean="0"/>
              <a:t>.</a:t>
            </a:r>
          </a:p>
          <a:p>
            <a:r>
              <a:rPr lang="en-US" dirty="0"/>
              <a:t>The system calls the </a:t>
            </a:r>
            <a:r>
              <a:rPr lang="en-US" dirty="0" err="1"/>
              <a:t>onStop</a:t>
            </a:r>
            <a:r>
              <a:rPr lang="en-US" dirty="0"/>
              <a:t>() method when the activity stops. Implement the </a:t>
            </a:r>
            <a:r>
              <a:rPr lang="en-US" dirty="0" err="1"/>
              <a:t>onStop</a:t>
            </a:r>
            <a:r>
              <a:rPr lang="en-US" dirty="0"/>
              <a:t>() method to save any persistent </a:t>
            </a:r>
            <a:r>
              <a:rPr lang="en-US" dirty="0" smtClean="0"/>
              <a:t>data and </a:t>
            </a:r>
            <a:r>
              <a:rPr lang="en-US" dirty="0"/>
              <a:t>release any remaining resources you did not already release in </a:t>
            </a:r>
            <a:r>
              <a:rPr lang="en-US" dirty="0" err="1"/>
              <a:t>onPause</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4051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Back Stack</a:t>
            </a:r>
            <a:endParaRPr lang="en-US" dirty="0"/>
          </a:p>
        </p:txBody>
      </p:sp>
      <p:sp>
        <p:nvSpPr>
          <p:cNvPr id="4" name="Content Placeholder 3"/>
          <p:cNvSpPr>
            <a:spLocks noGrp="1"/>
          </p:cNvSpPr>
          <p:nvPr>
            <p:ph idx="1"/>
          </p:nvPr>
        </p:nvSpPr>
        <p:spPr/>
        <p:txBody>
          <a:bodyPr>
            <a:normAutofit/>
          </a:bodyPr>
          <a:lstStyle/>
          <a:p>
            <a:endParaRPr lang="en-US" dirty="0"/>
          </a:p>
        </p:txBody>
      </p:sp>
      <p:pic>
        <p:nvPicPr>
          <p:cNvPr id="3" name="Picture 2"/>
          <p:cNvPicPr>
            <a:picLocks noChangeAspect="1"/>
          </p:cNvPicPr>
          <p:nvPr/>
        </p:nvPicPr>
        <p:blipFill>
          <a:blip r:embed="rId2"/>
          <a:stretch>
            <a:fillRect/>
          </a:stretch>
        </p:blipFill>
        <p:spPr>
          <a:xfrm>
            <a:off x="3157537" y="2947973"/>
            <a:ext cx="5876925" cy="1847850"/>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357313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onDestroy</a:t>
            </a:r>
            <a:r>
              <a:rPr lang="en-US" dirty="0" smtClean="0"/>
              <a:t>()</a:t>
            </a:r>
            <a:endParaRPr lang="en-US" dirty="0"/>
          </a:p>
        </p:txBody>
      </p:sp>
      <p:sp>
        <p:nvSpPr>
          <p:cNvPr id="4" name="Content Placeholder 3"/>
          <p:cNvSpPr>
            <a:spLocks noGrp="1"/>
          </p:cNvSpPr>
          <p:nvPr>
            <p:ph idx="1"/>
          </p:nvPr>
        </p:nvSpPr>
        <p:spPr/>
        <p:txBody>
          <a:bodyPr>
            <a:normAutofit lnSpcReduction="10000"/>
          </a:bodyPr>
          <a:lstStyle/>
          <a:p>
            <a:r>
              <a:rPr lang="en-US" dirty="0"/>
              <a:t>When your activity is destroyed it is shut down completely, and the Activity instance is reclaimed by the system. This </a:t>
            </a:r>
            <a:r>
              <a:rPr lang="en-US" dirty="0" smtClean="0"/>
              <a:t>can happen </a:t>
            </a:r>
            <a:r>
              <a:rPr lang="en-US" dirty="0"/>
              <a:t>in several cases</a:t>
            </a:r>
            <a:r>
              <a:rPr lang="en-US" dirty="0" smtClean="0"/>
              <a:t>:</a:t>
            </a:r>
          </a:p>
          <a:p>
            <a:pPr lvl="1"/>
            <a:r>
              <a:rPr lang="en-US" dirty="0"/>
              <a:t>You call finish() in your activity to manually shut it down</a:t>
            </a:r>
            <a:r>
              <a:rPr lang="en-US" dirty="0" smtClean="0"/>
              <a:t>.</a:t>
            </a:r>
          </a:p>
          <a:p>
            <a:pPr lvl="1"/>
            <a:r>
              <a:rPr lang="en-US" dirty="0"/>
              <a:t>The user navigates back to the previous activity</a:t>
            </a:r>
            <a:r>
              <a:rPr lang="en-US" dirty="0" smtClean="0"/>
              <a:t>.</a:t>
            </a:r>
          </a:p>
          <a:p>
            <a:pPr lvl="1"/>
            <a:r>
              <a:rPr lang="en-US" dirty="0"/>
              <a:t>The device is in a low memory situation where the system reclaims stopped activities to free more resources</a:t>
            </a:r>
            <a:r>
              <a:rPr lang="en-US" dirty="0" smtClean="0"/>
              <a:t>.</a:t>
            </a:r>
          </a:p>
          <a:p>
            <a:pPr lvl="1"/>
            <a:r>
              <a:rPr lang="fr-FR" dirty="0"/>
              <a:t>A </a:t>
            </a:r>
            <a:r>
              <a:rPr lang="fr-FR" dirty="0" err="1"/>
              <a:t>device</a:t>
            </a:r>
            <a:r>
              <a:rPr lang="fr-FR" dirty="0"/>
              <a:t> configuration change </a:t>
            </a:r>
            <a:r>
              <a:rPr lang="fr-FR" dirty="0" err="1"/>
              <a:t>occurs</a:t>
            </a:r>
            <a:r>
              <a:rPr lang="fr-FR" dirty="0"/>
              <a:t>.</a:t>
            </a:r>
            <a:endParaRPr lang="en-US" dirty="0" smtClean="0"/>
          </a:p>
          <a:p>
            <a:r>
              <a:rPr lang="en-US" dirty="0"/>
              <a:t>Use </a:t>
            </a:r>
            <a:r>
              <a:rPr lang="en-US" dirty="0" err="1"/>
              <a:t>onDestroy</a:t>
            </a:r>
            <a:r>
              <a:rPr lang="en-US" dirty="0"/>
              <a:t>() to fully clean up after your activity so that no component (such as a thread) is running after the activity </a:t>
            </a:r>
            <a:r>
              <a:rPr lang="en-US" dirty="0" smtClean="0"/>
              <a:t>is destroyed</a:t>
            </a:r>
            <a:r>
              <a:rPr lang="en-US" dirty="0"/>
              <a:t>.</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24963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onDestroy</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Note that there are situations where the system will simply kill the activity's hosting process without calling this method (</a:t>
            </a:r>
            <a:r>
              <a:rPr lang="en-US" dirty="0" smtClean="0"/>
              <a:t>or any </a:t>
            </a:r>
            <a:r>
              <a:rPr lang="en-US" dirty="0"/>
              <a:t>others), so you should not rely on </a:t>
            </a:r>
            <a:r>
              <a:rPr lang="en-US" dirty="0" err="1"/>
              <a:t>onDestroy</a:t>
            </a:r>
            <a:r>
              <a:rPr lang="en-US" dirty="0"/>
              <a:t>() to save any required data or activity state. Use </a:t>
            </a:r>
            <a:r>
              <a:rPr lang="en-US" dirty="0" err="1"/>
              <a:t>onPause</a:t>
            </a:r>
            <a:r>
              <a:rPr lang="en-US" dirty="0"/>
              <a:t>() or </a:t>
            </a:r>
            <a:r>
              <a:rPr lang="en-US" dirty="0" err="1"/>
              <a:t>onStop</a:t>
            </a:r>
            <a:r>
              <a:rPr lang="en-US" dirty="0" smtClean="0"/>
              <a:t>() instead</a:t>
            </a:r>
            <a:r>
              <a:rPr lang="en-US" dirty="0"/>
              <a:t>.</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2069160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Configuration changes</a:t>
            </a:r>
          </a:p>
        </p:txBody>
      </p:sp>
      <p:sp>
        <p:nvSpPr>
          <p:cNvPr id="4" name="Content Placeholder 3"/>
          <p:cNvSpPr>
            <a:spLocks noGrp="1"/>
          </p:cNvSpPr>
          <p:nvPr>
            <p:ph idx="1"/>
          </p:nvPr>
        </p:nvSpPr>
        <p:spPr/>
        <p:txBody>
          <a:bodyPr>
            <a:normAutofit/>
          </a:bodyPr>
          <a:lstStyle/>
          <a:p>
            <a:r>
              <a:rPr lang="en-US" dirty="0"/>
              <a:t>Configuration changes occur on the device, in runtime, and invalidate the current layout or other resources in your activity</a:t>
            </a:r>
          </a:p>
          <a:p>
            <a:r>
              <a:rPr lang="en-US" dirty="0"/>
              <a:t>The most common form of a configuration change is when the device is rotated</a:t>
            </a:r>
            <a:r>
              <a:rPr lang="en-US" dirty="0" smtClean="0"/>
              <a:t>.</a:t>
            </a:r>
          </a:p>
          <a:p>
            <a:r>
              <a:rPr lang="en-US" dirty="0"/>
              <a:t>When the device rotates from portrait </a:t>
            </a:r>
            <a:r>
              <a:rPr lang="en-US" dirty="0" smtClean="0"/>
              <a:t>to landscape</a:t>
            </a:r>
            <a:r>
              <a:rPr lang="en-US" dirty="0"/>
              <a:t>, or vice versa, the layout for your app also needs to change. </a:t>
            </a:r>
            <a:endParaRPr lang="en-US" dirty="0" smtClean="0"/>
          </a:p>
          <a:p>
            <a:r>
              <a:rPr lang="en-US" dirty="0" smtClean="0"/>
              <a:t>The </a:t>
            </a:r>
            <a:r>
              <a:rPr lang="en-US" dirty="0"/>
              <a:t>system recreates the activity to help </a:t>
            </a:r>
            <a:r>
              <a:rPr lang="en-US" dirty="0" smtClean="0"/>
              <a:t>that activity </a:t>
            </a:r>
            <a:r>
              <a:rPr lang="en-US" dirty="0"/>
              <a:t>adapt to the new configuration by loading alternative resources (such as a landscape-specific layout).</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104913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Configuration changes</a:t>
            </a:r>
          </a:p>
        </p:txBody>
      </p:sp>
      <p:sp>
        <p:nvSpPr>
          <p:cNvPr id="4" name="Content Placeholder 3"/>
          <p:cNvSpPr>
            <a:spLocks noGrp="1"/>
          </p:cNvSpPr>
          <p:nvPr>
            <p:ph idx="1"/>
          </p:nvPr>
        </p:nvSpPr>
        <p:spPr/>
        <p:txBody>
          <a:bodyPr>
            <a:normAutofit/>
          </a:bodyPr>
          <a:lstStyle/>
          <a:p>
            <a:r>
              <a:rPr lang="en-US" dirty="0"/>
              <a:t>When a configuration change occurs Android system shuts down your activity (calling </a:t>
            </a:r>
            <a:r>
              <a:rPr lang="en-US" dirty="0" err="1"/>
              <a:t>onPause</a:t>
            </a:r>
            <a:r>
              <a:rPr lang="en-US" dirty="0"/>
              <a:t>(), </a:t>
            </a:r>
            <a:r>
              <a:rPr lang="en-US" dirty="0" err="1"/>
              <a:t>onStop</a:t>
            </a:r>
            <a:r>
              <a:rPr lang="en-US" dirty="0"/>
              <a:t>(), </a:t>
            </a:r>
            <a:r>
              <a:rPr lang="en-US" dirty="0" smtClean="0"/>
              <a:t>and </a:t>
            </a:r>
            <a:r>
              <a:rPr lang="en-US" dirty="0" err="1" smtClean="0"/>
              <a:t>onDestroy</a:t>
            </a:r>
            <a:r>
              <a:rPr lang="en-US" dirty="0"/>
              <a:t>()), and then starts it over again from the start (calling </a:t>
            </a:r>
            <a:r>
              <a:rPr lang="en-US" dirty="0" err="1"/>
              <a:t>onCreate</a:t>
            </a:r>
            <a:r>
              <a:rPr lang="en-US" dirty="0"/>
              <a:t>(), </a:t>
            </a:r>
            <a:r>
              <a:rPr lang="en-US" dirty="0" err="1"/>
              <a:t>onStart</a:t>
            </a:r>
            <a:r>
              <a:rPr lang="en-US" dirty="0"/>
              <a:t>(), and </a:t>
            </a:r>
            <a:r>
              <a:rPr lang="en-US" dirty="0" err="1"/>
              <a:t>onResume</a:t>
            </a:r>
            <a:r>
              <a:rPr lang="en-US" dirty="0"/>
              <a:t>()).</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292314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a:t>
            </a:r>
            <a:r>
              <a:rPr lang="en-US" dirty="0" err="1" smtClean="0"/>
              <a:t>onRestart</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t>The restarted state is a transient state that only occurs if a stopped activity is started again. In this case the </a:t>
            </a:r>
            <a:r>
              <a:rPr lang="en-US" dirty="0" err="1"/>
              <a:t>onRestart</a:t>
            </a:r>
            <a:r>
              <a:rPr lang="en-US" dirty="0" smtClean="0"/>
              <a:t>() method </a:t>
            </a:r>
            <a:r>
              <a:rPr lang="en-US" dirty="0"/>
              <a:t>is called in between </a:t>
            </a:r>
            <a:r>
              <a:rPr lang="en-US" dirty="0" err="1"/>
              <a:t>onStop</a:t>
            </a:r>
            <a:r>
              <a:rPr lang="en-US" dirty="0"/>
              <a:t>() and </a:t>
            </a:r>
            <a:r>
              <a:rPr lang="en-US" dirty="0" err="1"/>
              <a:t>onStart</a:t>
            </a:r>
            <a:r>
              <a:rPr lang="en-US" dirty="0"/>
              <a:t>(). </a:t>
            </a:r>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3990003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pic>
        <p:nvPicPr>
          <p:cNvPr id="3" name="Content Placeholder 2"/>
          <p:cNvPicPr>
            <a:picLocks noGrp="1" noChangeAspect="1"/>
          </p:cNvPicPr>
          <p:nvPr>
            <p:ph idx="1"/>
          </p:nvPr>
        </p:nvPicPr>
        <p:blipFill>
          <a:blip r:embed="rId2"/>
          <a:stretch>
            <a:fillRect/>
          </a:stretch>
        </p:blipFill>
        <p:spPr>
          <a:xfrm>
            <a:off x="2730909" y="1825625"/>
            <a:ext cx="6730182" cy="4351338"/>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255448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pic>
        <p:nvPicPr>
          <p:cNvPr id="5" name="Content Placeholder 4"/>
          <p:cNvPicPr>
            <a:picLocks noGrp="1" noChangeAspect="1"/>
          </p:cNvPicPr>
          <p:nvPr>
            <p:ph idx="1"/>
          </p:nvPr>
        </p:nvPicPr>
        <p:blipFill>
          <a:blip r:embed="rId2"/>
          <a:stretch>
            <a:fillRect/>
          </a:stretch>
        </p:blipFill>
        <p:spPr>
          <a:xfrm>
            <a:off x="2614253" y="1825625"/>
            <a:ext cx="6963494" cy="4351338"/>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1116272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Activity</a:t>
            </a:r>
            <a:endParaRPr lang="en-US" dirty="0"/>
          </a:p>
        </p:txBody>
      </p:sp>
      <p:sp>
        <p:nvSpPr>
          <p:cNvPr id="3" name="Content Placeholder 2"/>
          <p:cNvSpPr>
            <a:spLocks noGrp="1"/>
          </p:cNvSpPr>
          <p:nvPr>
            <p:ph idx="1"/>
          </p:nvPr>
        </p:nvSpPr>
        <p:spPr/>
        <p:txBody>
          <a:bodyPr>
            <a:noAutofit/>
          </a:bodyPr>
          <a:lstStyle/>
          <a:p>
            <a:r>
              <a:rPr lang="en-US" sz="2400" dirty="0"/>
              <a:t>An activity represents a single screen in your app with an interface the user </a:t>
            </a:r>
            <a:r>
              <a:rPr lang="en-US" sz="2400" dirty="0" smtClean="0"/>
              <a:t>can interact </a:t>
            </a:r>
            <a:r>
              <a:rPr lang="en-US" sz="2400" dirty="0"/>
              <a:t>with. </a:t>
            </a:r>
            <a:endParaRPr lang="en-US" sz="2400" dirty="0" smtClean="0"/>
          </a:p>
          <a:p>
            <a:pPr lvl="1"/>
            <a:r>
              <a:rPr lang="en-US" sz="2000" dirty="0" smtClean="0"/>
              <a:t>For </a:t>
            </a:r>
            <a:r>
              <a:rPr lang="en-US" sz="2000" dirty="0"/>
              <a:t>example, an email app might have one activity that shows a list </a:t>
            </a:r>
            <a:r>
              <a:rPr lang="en-US" sz="2000" dirty="0" smtClean="0"/>
              <a:t>of new </a:t>
            </a:r>
            <a:r>
              <a:rPr lang="en-US" sz="2000" dirty="0"/>
              <a:t>emails, another activity to compose an email, and another activity for </a:t>
            </a:r>
            <a:r>
              <a:rPr lang="en-US" sz="2000" dirty="0" smtClean="0"/>
              <a:t>reading individual </a:t>
            </a:r>
            <a:r>
              <a:rPr lang="en-US" sz="2000" dirty="0"/>
              <a:t>messages. </a:t>
            </a:r>
            <a:endParaRPr lang="en-US" sz="2000" dirty="0" smtClean="0"/>
          </a:p>
          <a:p>
            <a:r>
              <a:rPr lang="en-US" sz="2400" dirty="0" smtClean="0"/>
              <a:t>Your </a:t>
            </a:r>
            <a:r>
              <a:rPr lang="en-US" sz="2400" dirty="0"/>
              <a:t>app is probably a collection of activities that you </a:t>
            </a:r>
            <a:r>
              <a:rPr lang="en-US" sz="2400" dirty="0" smtClean="0"/>
              <a:t>create yourself</a:t>
            </a:r>
            <a:r>
              <a:rPr lang="en-US" sz="2400" dirty="0"/>
              <a:t>, or that you reuse from other apps</a:t>
            </a:r>
            <a:r>
              <a:rPr lang="en-US" sz="2400" dirty="0" smtClean="0"/>
              <a:t>.</a:t>
            </a:r>
          </a:p>
          <a:p>
            <a:r>
              <a:rPr lang="en-US" sz="2400" dirty="0"/>
              <a:t>Although the activities in your app work with each other to form a cohesive </a:t>
            </a:r>
            <a:r>
              <a:rPr lang="en-US" sz="2400" dirty="0" smtClean="0"/>
              <a:t>user experience</a:t>
            </a:r>
            <a:r>
              <a:rPr lang="en-US" sz="2400" dirty="0"/>
              <a:t>, each activity is independent of the others. </a:t>
            </a:r>
            <a:endParaRPr lang="en-US" sz="2400" dirty="0" smtClean="0"/>
          </a:p>
          <a:p>
            <a:r>
              <a:rPr lang="en-US" sz="2400" dirty="0" smtClean="0"/>
              <a:t>This </a:t>
            </a:r>
            <a:r>
              <a:rPr lang="en-US" sz="2400" dirty="0"/>
              <a:t>enables your app to </a:t>
            </a:r>
            <a:r>
              <a:rPr lang="en-US" sz="2400" dirty="0" smtClean="0"/>
              <a:t>start an </a:t>
            </a:r>
            <a:r>
              <a:rPr lang="en-US" sz="2400" dirty="0"/>
              <a:t>activity in another app, </a:t>
            </a:r>
            <a:r>
              <a:rPr lang="en-US" sz="2400" dirty="0" smtClean="0"/>
              <a:t>and </a:t>
            </a:r>
            <a:r>
              <a:rPr lang="en-US" sz="2400" dirty="0"/>
              <a:t>it enables other apps to start activities in your app (</a:t>
            </a:r>
            <a:r>
              <a:rPr lang="en-US" sz="2400" dirty="0" smtClean="0"/>
              <a:t>if your </a:t>
            </a:r>
            <a:r>
              <a:rPr lang="en-US" sz="2400" dirty="0"/>
              <a:t>app allows this). </a:t>
            </a:r>
            <a:endParaRPr lang="en-US" sz="2400" dirty="0" smtClean="0"/>
          </a:p>
          <a:p>
            <a:pPr lvl="1"/>
            <a:r>
              <a:rPr lang="en-US" sz="2000" dirty="0" smtClean="0"/>
              <a:t>For </a:t>
            </a:r>
            <a:r>
              <a:rPr lang="en-US" sz="2000" dirty="0"/>
              <a:t>example, a messaging app could start an activity in </a:t>
            </a:r>
            <a:r>
              <a:rPr lang="en-US" sz="2000" dirty="0" smtClean="0"/>
              <a:t>a camera </a:t>
            </a:r>
            <a:r>
              <a:rPr lang="en-US" sz="2000" dirty="0"/>
              <a:t>app to take a picture, then start an activity in an email app to let the </a:t>
            </a:r>
            <a:r>
              <a:rPr lang="en-US" sz="2000" dirty="0" smtClean="0"/>
              <a:t>user share </a:t>
            </a:r>
            <a:r>
              <a:rPr lang="en-US" sz="2000" dirty="0"/>
              <a:t>the picture in email.</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32788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sp>
        <p:nvSpPr>
          <p:cNvPr id="3" name="Content Placeholder 2"/>
          <p:cNvSpPr>
            <a:spLocks noGrp="1"/>
          </p:cNvSpPr>
          <p:nvPr>
            <p:ph idx="1"/>
          </p:nvPr>
        </p:nvSpPr>
        <p:spPr/>
        <p:txBody>
          <a:bodyPr/>
          <a:lstStyle/>
          <a:p>
            <a:r>
              <a:rPr lang="en-US" dirty="0" smtClean="0"/>
              <a:t>Same lifecycle methods are overridden in </a:t>
            </a:r>
            <a:r>
              <a:rPr lang="en-US" dirty="0" err="1" smtClean="0"/>
              <a:t>SecondActivity</a:t>
            </a:r>
            <a:r>
              <a:rPr lang="en-US" dirty="0" smtClean="0"/>
              <a:t>.</a:t>
            </a:r>
          </a:p>
          <a:p>
            <a:r>
              <a:rPr lang="en-US" dirty="0" smtClean="0"/>
              <a:t>Running the code and viewing the </a:t>
            </a:r>
            <a:r>
              <a:rPr lang="en-US" dirty="0" err="1" smtClean="0"/>
              <a:t>Logcat</a:t>
            </a:r>
            <a:endParaRPr lang="en-US" dirty="0"/>
          </a:p>
          <a:p>
            <a:endParaRPr lang="en-US" dirty="0"/>
          </a:p>
        </p:txBody>
      </p:sp>
      <p:pic>
        <p:nvPicPr>
          <p:cNvPr id="4" name="Picture 3"/>
          <p:cNvPicPr>
            <a:picLocks noChangeAspect="1"/>
          </p:cNvPicPr>
          <p:nvPr/>
        </p:nvPicPr>
        <p:blipFill rotWithShape="1">
          <a:blip r:embed="rId2"/>
          <a:srcRect t="38068"/>
          <a:stretch/>
        </p:blipFill>
        <p:spPr>
          <a:xfrm>
            <a:off x="2362200" y="3333660"/>
            <a:ext cx="7467600" cy="2843303"/>
          </a:xfrm>
          <a:prstGeom prst="rect">
            <a:avLst/>
          </a:prstGeom>
        </p:spPr>
      </p:pic>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4133557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sp>
        <p:nvSpPr>
          <p:cNvPr id="6" name="Content Placeholder 5"/>
          <p:cNvSpPr>
            <a:spLocks noGrp="1"/>
          </p:cNvSpPr>
          <p:nvPr>
            <p:ph idx="1"/>
          </p:nvPr>
        </p:nvSpPr>
        <p:spPr/>
        <p:txBody>
          <a:bodyPr/>
          <a:lstStyle/>
          <a:p>
            <a:r>
              <a:rPr lang="en-US" dirty="0"/>
              <a:t>When we first launch the application, our first batch of lifecycle methods is invoked</a:t>
            </a:r>
            <a:r>
              <a:rPr lang="en-US" dirty="0" smtClean="0"/>
              <a:t>, in </a:t>
            </a:r>
            <a:r>
              <a:rPr lang="en-US" dirty="0"/>
              <a:t>the expected order</a:t>
            </a:r>
            <a:r>
              <a:rPr lang="en-US" dirty="0" smtClean="0"/>
              <a:t>:</a:t>
            </a:r>
          </a:p>
          <a:p>
            <a:endParaRPr lang="en-US" dirty="0"/>
          </a:p>
          <a:p>
            <a:endParaRPr lang="en-US" dirty="0"/>
          </a:p>
        </p:txBody>
      </p:sp>
      <p:pic>
        <p:nvPicPr>
          <p:cNvPr id="7" name="Picture 6"/>
          <p:cNvPicPr>
            <a:picLocks noChangeAspect="1"/>
          </p:cNvPicPr>
          <p:nvPr/>
        </p:nvPicPr>
        <p:blipFill>
          <a:blip r:embed="rId2"/>
          <a:stretch>
            <a:fillRect/>
          </a:stretch>
        </p:blipFill>
        <p:spPr>
          <a:xfrm>
            <a:off x="838200" y="3235086"/>
            <a:ext cx="10515600" cy="1733550"/>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254229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sp>
        <p:nvSpPr>
          <p:cNvPr id="6" name="Content Placeholder 5"/>
          <p:cNvSpPr>
            <a:spLocks noGrp="1"/>
          </p:cNvSpPr>
          <p:nvPr>
            <p:ph idx="1"/>
          </p:nvPr>
        </p:nvSpPr>
        <p:spPr/>
        <p:txBody>
          <a:bodyPr>
            <a:normAutofit/>
          </a:bodyPr>
          <a:lstStyle/>
          <a:p>
            <a:r>
              <a:rPr lang="en-US" dirty="0"/>
              <a:t>If we click the button on the first activity to start up the second, we get</a:t>
            </a:r>
            <a:r>
              <a:rPr lang="en-US" dirty="0" smtClean="0"/>
              <a:t>:</a:t>
            </a:r>
          </a:p>
          <a:p>
            <a:endParaRPr lang="en-US" dirty="0" smtClean="0"/>
          </a:p>
          <a:p>
            <a:endParaRPr lang="en-US" dirty="0"/>
          </a:p>
          <a:p>
            <a:endParaRPr lang="en-US" dirty="0" smtClean="0"/>
          </a:p>
          <a:p>
            <a:endParaRPr lang="en-US" dirty="0"/>
          </a:p>
          <a:p>
            <a:endParaRPr lang="en-US" dirty="0" smtClean="0"/>
          </a:p>
          <a:p>
            <a:r>
              <a:rPr lang="en-US" dirty="0"/>
              <a:t>Notice that our first activity is paused before the second activity starts </a:t>
            </a:r>
            <a:r>
              <a:rPr lang="en-US" dirty="0" smtClean="0"/>
              <a:t>up.</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62062" y="2853531"/>
            <a:ext cx="9667875" cy="229552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3231265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sp>
        <p:nvSpPr>
          <p:cNvPr id="6" name="Content Placeholder 5"/>
          <p:cNvSpPr>
            <a:spLocks noGrp="1"/>
          </p:cNvSpPr>
          <p:nvPr>
            <p:ph idx="1"/>
          </p:nvPr>
        </p:nvSpPr>
        <p:spPr/>
        <p:txBody>
          <a:bodyPr>
            <a:normAutofit lnSpcReduction="10000"/>
          </a:bodyPr>
          <a:lstStyle/>
          <a:p>
            <a:r>
              <a:rPr lang="en-US" dirty="0"/>
              <a:t>If we press the BACK button on the second activity, returning to the first activity, </a:t>
            </a:r>
            <a:r>
              <a:rPr lang="en-US" dirty="0" smtClean="0"/>
              <a:t>we see</a:t>
            </a:r>
            <a:r>
              <a:rPr lang="en-US" dirty="0"/>
              <a:t>:</a:t>
            </a:r>
            <a:endParaRPr lang="en-US" dirty="0" smtClean="0"/>
          </a:p>
          <a:p>
            <a:endParaRPr lang="en-US" dirty="0"/>
          </a:p>
          <a:p>
            <a:endParaRPr lang="en-US" dirty="0" smtClean="0"/>
          </a:p>
          <a:p>
            <a:endParaRPr lang="en-US" dirty="0"/>
          </a:p>
          <a:p>
            <a:endParaRPr lang="en-US" dirty="0" smtClean="0"/>
          </a:p>
          <a:p>
            <a:r>
              <a:rPr lang="en-US" dirty="0"/>
              <a:t>Notice how, once again, going onto the screen happens in between </a:t>
            </a:r>
            <a:r>
              <a:rPr lang="en-US" dirty="0" err="1"/>
              <a:t>onPause</a:t>
            </a:r>
            <a:r>
              <a:rPr lang="en-US" dirty="0"/>
              <a:t>() </a:t>
            </a:r>
            <a:r>
              <a:rPr lang="en-US" dirty="0" smtClean="0"/>
              <a:t>and </a:t>
            </a:r>
            <a:r>
              <a:rPr lang="en-US" dirty="0" err="1" smtClean="0"/>
              <a:t>onStop</a:t>
            </a:r>
            <a:r>
              <a:rPr lang="en-US" dirty="0"/>
              <a:t>() of the activity leaving the screen. Also notice that </a:t>
            </a:r>
            <a:r>
              <a:rPr lang="en-US" dirty="0" err="1"/>
              <a:t>onDestroy</a:t>
            </a:r>
            <a:r>
              <a:rPr lang="en-US" dirty="0"/>
              <a:t>() is </a:t>
            </a:r>
            <a:r>
              <a:rPr lang="en-US" dirty="0" smtClean="0"/>
              <a:t>called immediately </a:t>
            </a:r>
            <a:r>
              <a:rPr lang="en-US" dirty="0"/>
              <a:t>after </a:t>
            </a:r>
            <a:r>
              <a:rPr lang="en-US" dirty="0" err="1"/>
              <a:t>onStop</a:t>
            </a:r>
            <a:r>
              <a:rPr lang="en-US" dirty="0"/>
              <a:t>(), because the activity was finished via the BACK button</a:t>
            </a:r>
            <a:r>
              <a:rPr lang="en-US" dirty="0" smtClean="0"/>
              <a:t>.</a:t>
            </a:r>
            <a:endParaRPr lang="en-US" dirty="0"/>
          </a:p>
        </p:txBody>
      </p:sp>
      <p:pic>
        <p:nvPicPr>
          <p:cNvPr id="4" name="Picture 3"/>
          <p:cNvPicPr>
            <a:picLocks noChangeAspect="1"/>
          </p:cNvPicPr>
          <p:nvPr/>
        </p:nvPicPr>
        <p:blipFill rotWithShape="1">
          <a:blip r:embed="rId2"/>
          <a:srcRect l="1149" r="2895"/>
          <a:stretch/>
        </p:blipFill>
        <p:spPr>
          <a:xfrm>
            <a:off x="566467" y="2656486"/>
            <a:ext cx="11059065" cy="1838325"/>
          </a:xfrm>
          <a:prstGeom prst="rect">
            <a:avLst/>
          </a:prstGeom>
        </p:spPr>
      </p:pic>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1980073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a:t>
            </a:r>
            <a:r>
              <a:rPr lang="en-US" dirty="0" smtClean="0"/>
              <a:t>Lifecycle - Example</a:t>
            </a:r>
            <a:endParaRPr lang="en-US" dirty="0"/>
          </a:p>
        </p:txBody>
      </p:sp>
      <p:sp>
        <p:nvSpPr>
          <p:cNvPr id="6" name="Content Placeholder 5"/>
          <p:cNvSpPr>
            <a:spLocks noGrp="1"/>
          </p:cNvSpPr>
          <p:nvPr>
            <p:ph idx="1"/>
          </p:nvPr>
        </p:nvSpPr>
        <p:spPr/>
        <p:txBody>
          <a:bodyPr>
            <a:normAutofit/>
          </a:bodyPr>
          <a:lstStyle/>
          <a:p>
            <a:r>
              <a:rPr lang="en-US" dirty="0"/>
              <a:t>If we now press the HOME button, to bring the home screen activity to </a:t>
            </a:r>
            <a:r>
              <a:rPr lang="en-US" dirty="0" smtClean="0"/>
              <a:t>the foreground</a:t>
            </a:r>
            <a:r>
              <a:rPr lang="en-US" dirty="0"/>
              <a:t>, we see:</a:t>
            </a:r>
          </a:p>
          <a:p>
            <a:endParaRPr lang="en-US" dirty="0" smtClean="0"/>
          </a:p>
          <a:p>
            <a:endParaRPr lang="en-US" dirty="0"/>
          </a:p>
          <a:p>
            <a:endParaRPr lang="en-US" dirty="0" smtClean="0"/>
          </a:p>
          <a:p>
            <a:r>
              <a:rPr lang="en-US" dirty="0" smtClean="0"/>
              <a:t>There is </a:t>
            </a:r>
            <a:r>
              <a:rPr lang="en-US" dirty="0"/>
              <a:t>no </a:t>
            </a:r>
            <a:r>
              <a:rPr lang="en-US" dirty="0" err="1"/>
              <a:t>onDestroy</a:t>
            </a:r>
            <a:r>
              <a:rPr lang="en-US" dirty="0"/>
              <a:t>(), because the application is still </a:t>
            </a:r>
            <a:r>
              <a:rPr lang="en-US" dirty="0" smtClean="0"/>
              <a:t>running and </a:t>
            </a:r>
            <a:r>
              <a:rPr lang="en-US" dirty="0"/>
              <a:t>nothing finished the activity. Eventually, the device </a:t>
            </a:r>
            <a:r>
              <a:rPr lang="en-US" dirty="0" smtClean="0"/>
              <a:t>may terminate </a:t>
            </a:r>
            <a:r>
              <a:rPr lang="en-US" dirty="0"/>
              <a:t>our process</a:t>
            </a:r>
            <a:r>
              <a:rPr lang="en-US" dirty="0" smtClean="0"/>
              <a:t>, and </a:t>
            </a:r>
            <a:r>
              <a:rPr lang="en-US" dirty="0"/>
              <a:t>if that </a:t>
            </a:r>
            <a:r>
              <a:rPr lang="en-US" dirty="0" smtClean="0"/>
              <a:t>happens, </a:t>
            </a:r>
            <a:r>
              <a:rPr lang="en-US" dirty="0"/>
              <a:t>we would see the </a:t>
            </a:r>
            <a:r>
              <a:rPr lang="en-US" dirty="0" err="1"/>
              <a:t>onDestroy</a:t>
            </a:r>
            <a:r>
              <a:rPr lang="en-US" dirty="0"/>
              <a:t>() </a:t>
            </a:r>
            <a:r>
              <a:rPr lang="en-US" dirty="0" err="1"/>
              <a:t>Logcat</a:t>
            </a:r>
            <a:r>
              <a:rPr lang="en-US" dirty="0"/>
              <a:t> </a:t>
            </a:r>
            <a:r>
              <a:rPr lang="en-US" dirty="0" smtClean="0"/>
              <a:t>message.</a:t>
            </a:r>
          </a:p>
        </p:txBody>
      </p:sp>
      <p:pic>
        <p:nvPicPr>
          <p:cNvPr id="3" name="Picture 2"/>
          <p:cNvPicPr>
            <a:picLocks noChangeAspect="1"/>
          </p:cNvPicPr>
          <p:nvPr/>
        </p:nvPicPr>
        <p:blipFill>
          <a:blip r:embed="rId2"/>
          <a:stretch>
            <a:fillRect/>
          </a:stretch>
        </p:blipFill>
        <p:spPr>
          <a:xfrm>
            <a:off x="1504950" y="3192492"/>
            <a:ext cx="9182100" cy="990600"/>
          </a:xfrm>
          <a:prstGeom prst="rect">
            <a:avLst/>
          </a:prstGeom>
        </p:spPr>
      </p:pic>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1902152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GB" dirty="0"/>
          </a:p>
        </p:txBody>
      </p:sp>
      <p:sp>
        <p:nvSpPr>
          <p:cNvPr id="7" name="Text Placeholder 6"/>
          <p:cNvSpPr>
            <a:spLocks noGrp="1"/>
          </p:cNvSpPr>
          <p:nvPr>
            <p:ph type="body" idx="1"/>
          </p:nvPr>
        </p:nvSpPr>
        <p:spPr/>
        <p:txBody>
          <a:bodyPr/>
          <a:lstStyle/>
          <a:p>
            <a:r>
              <a:rPr lang="en-US" dirty="0" smtClean="0"/>
              <a:t>Any Questions???</a:t>
            </a:r>
            <a:endParaRPr lang="en-GB" dirty="0"/>
          </a:p>
        </p:txBody>
      </p:sp>
      <p:sp>
        <p:nvSpPr>
          <p:cNvPr id="2" name="Footer Placeholder 1"/>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0493"/>
            <a:ext cx="10515600" cy="1325563"/>
          </a:xfrm>
        </p:spPr>
        <p:txBody>
          <a:bodyPr/>
          <a:lstStyle/>
          <a:p>
            <a:pPr algn="ctr"/>
            <a:r>
              <a:rPr lang="en-US" dirty="0"/>
              <a:t>Activity</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4</a:t>
            </a:fld>
            <a:endParaRPr lang="en-US" dirty="0"/>
          </a:p>
        </p:txBody>
      </p:sp>
      <p:pic>
        <p:nvPicPr>
          <p:cNvPr id="6" name="Picture 5"/>
          <p:cNvPicPr>
            <a:picLocks noChangeAspect="1"/>
          </p:cNvPicPr>
          <p:nvPr/>
        </p:nvPicPr>
        <p:blipFill rotWithShape="1">
          <a:blip r:embed="rId2">
            <a:clrChange>
              <a:clrFrom>
                <a:srgbClr val="000000"/>
              </a:clrFrom>
              <a:clrTo>
                <a:srgbClr val="000000">
                  <a:alpha val="0"/>
                </a:srgbClr>
              </a:clrTo>
            </a:clrChange>
          </a:blip>
          <a:srcRect l="1" r="470" b="1070"/>
          <a:stretch/>
        </p:blipFill>
        <p:spPr>
          <a:xfrm>
            <a:off x="2999999" y="1700349"/>
            <a:ext cx="6162855" cy="4606183"/>
          </a:xfrm>
          <a:prstGeom prst="rect">
            <a:avLst/>
          </a:prstGeom>
          <a:noFill/>
          <a:ln>
            <a:noFill/>
          </a:ln>
        </p:spPr>
      </p:pic>
    </p:spTree>
    <p:extLst>
      <p:ext uri="{BB962C8B-B14F-4D97-AF65-F5344CB8AC3E}">
        <p14:creationId xmlns:p14="http://schemas.microsoft.com/office/powerpoint/2010/main" val="238937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Activity</a:t>
            </a:r>
          </a:p>
        </p:txBody>
      </p:sp>
      <p:sp>
        <p:nvSpPr>
          <p:cNvPr id="3" name="Content Placeholder 2"/>
          <p:cNvSpPr>
            <a:spLocks noGrp="1"/>
          </p:cNvSpPr>
          <p:nvPr>
            <p:ph idx="1"/>
          </p:nvPr>
        </p:nvSpPr>
        <p:spPr/>
        <p:txBody>
          <a:bodyPr>
            <a:normAutofit fontScale="85000" lnSpcReduction="20000"/>
          </a:bodyPr>
          <a:lstStyle/>
          <a:p>
            <a:r>
              <a:rPr lang="en-US" dirty="0"/>
              <a:t>Typically, one Activity in an app is specified as the "main" activity, for example </a:t>
            </a:r>
            <a:r>
              <a:rPr lang="en-US" dirty="0" err="1"/>
              <a:t>MainActivity</a:t>
            </a:r>
            <a:r>
              <a:rPr lang="en-US" dirty="0"/>
              <a:t>. </a:t>
            </a:r>
            <a:endParaRPr lang="en-US" dirty="0" smtClean="0"/>
          </a:p>
          <a:p>
            <a:r>
              <a:rPr lang="en-US" dirty="0" smtClean="0"/>
              <a:t>The </a:t>
            </a:r>
            <a:r>
              <a:rPr lang="en-US" dirty="0"/>
              <a:t>user sees the main activity when they launch the app for the first time. </a:t>
            </a:r>
            <a:endParaRPr lang="en-US" dirty="0" smtClean="0"/>
          </a:p>
          <a:p>
            <a:r>
              <a:rPr lang="en-US" dirty="0" smtClean="0"/>
              <a:t>Each </a:t>
            </a:r>
            <a:r>
              <a:rPr lang="en-US" dirty="0"/>
              <a:t>activity can start other activities to perform different actions. </a:t>
            </a:r>
          </a:p>
          <a:p>
            <a:r>
              <a:rPr lang="en-US" dirty="0"/>
              <a:t>Each time a new activity starts, the previous activity is stopped, but the system preserves the activity in a stack (the "back stack"). </a:t>
            </a:r>
            <a:endParaRPr lang="en-US" dirty="0" smtClean="0"/>
          </a:p>
          <a:p>
            <a:r>
              <a:rPr lang="en-US" dirty="0" smtClean="0"/>
              <a:t>When </a:t>
            </a:r>
            <a:r>
              <a:rPr lang="en-US" dirty="0"/>
              <a:t>the user is done with the current activity and presses the Back button, the activity is popped from the stack and destroyed, and the previous activity resumes. </a:t>
            </a:r>
          </a:p>
          <a:p>
            <a:r>
              <a:rPr lang="en-US" dirty="0"/>
              <a:t>When an activity is stopped because a new activity starts, the first activity is notified by way of the activity lifecycle callback methods. </a:t>
            </a:r>
            <a:endParaRPr lang="en-US" dirty="0" smtClean="0"/>
          </a:p>
          <a:p>
            <a:r>
              <a:rPr lang="en-US" dirty="0" smtClean="0"/>
              <a:t>The </a:t>
            </a:r>
            <a:r>
              <a:rPr lang="en-US" i="1" dirty="0"/>
              <a:t>activity lifecycle </a:t>
            </a:r>
            <a:r>
              <a:rPr lang="en-US" dirty="0"/>
              <a:t>is the set of states an Activity can be in: when the activity is first created, when it's stopped or resumed, and when the system destroys it. </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6357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an Activity</a:t>
            </a:r>
            <a:endParaRPr lang="en-US" dirty="0"/>
          </a:p>
        </p:txBody>
      </p:sp>
      <p:sp>
        <p:nvSpPr>
          <p:cNvPr id="3" name="Content Placeholder 2"/>
          <p:cNvSpPr>
            <a:spLocks noGrp="1"/>
          </p:cNvSpPr>
          <p:nvPr>
            <p:ph idx="1"/>
          </p:nvPr>
        </p:nvSpPr>
        <p:spPr/>
        <p:txBody>
          <a:bodyPr>
            <a:normAutofit/>
          </a:bodyPr>
          <a:lstStyle/>
          <a:p>
            <a:pPr marL="0" indent="0">
              <a:buNone/>
            </a:pPr>
            <a:r>
              <a:rPr lang="en-US" dirty="0"/>
              <a:t>To implement an Activity in your app, do the following: </a:t>
            </a:r>
          </a:p>
          <a:p>
            <a:r>
              <a:rPr lang="en-US" dirty="0" smtClean="0"/>
              <a:t>Create </a:t>
            </a:r>
            <a:r>
              <a:rPr lang="en-US" dirty="0"/>
              <a:t>an Activity Java class. </a:t>
            </a:r>
          </a:p>
          <a:p>
            <a:r>
              <a:rPr lang="en-US" dirty="0"/>
              <a:t>I</a:t>
            </a:r>
            <a:r>
              <a:rPr lang="en-US" dirty="0" smtClean="0"/>
              <a:t>mplement </a:t>
            </a:r>
            <a:r>
              <a:rPr lang="en-US" dirty="0"/>
              <a:t>a basic UI for the Activity in an XML layout file. </a:t>
            </a:r>
          </a:p>
          <a:p>
            <a:r>
              <a:rPr lang="en-US" dirty="0" smtClean="0"/>
              <a:t>Declare </a:t>
            </a:r>
            <a:r>
              <a:rPr lang="en-US" dirty="0"/>
              <a:t>the new Activity in the AndroidManifest.xml file. </a:t>
            </a:r>
          </a:p>
          <a:p>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797121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an Activity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 create a new project in Android Studio and choose the </a:t>
            </a:r>
            <a:r>
              <a:rPr lang="en-US" b="1" dirty="0"/>
              <a:t>Backwards Compatibility (</a:t>
            </a:r>
            <a:r>
              <a:rPr lang="en-US" b="1" dirty="0" err="1"/>
              <a:t>AppCompat</a:t>
            </a:r>
            <a:r>
              <a:rPr lang="en-US" b="1" dirty="0"/>
              <a:t>) </a:t>
            </a:r>
            <a:r>
              <a:rPr lang="en-US" dirty="0"/>
              <a:t>option, the </a:t>
            </a:r>
            <a:r>
              <a:rPr lang="en-US" dirty="0" err="1"/>
              <a:t>MainActivity</a:t>
            </a:r>
            <a:r>
              <a:rPr lang="en-US" dirty="0"/>
              <a:t> is, by default, a subclass of the </a:t>
            </a:r>
            <a:r>
              <a:rPr lang="en-US" dirty="0" err="1"/>
              <a:t>AppCompatActivity</a:t>
            </a:r>
            <a:r>
              <a:rPr lang="en-US" dirty="0"/>
              <a:t> class. </a:t>
            </a:r>
            <a:endParaRPr lang="en-US" dirty="0" smtClean="0"/>
          </a:p>
          <a:p>
            <a:r>
              <a:rPr lang="en-US" dirty="0" smtClean="0"/>
              <a:t>The </a:t>
            </a:r>
            <a:r>
              <a:rPr lang="en-US" dirty="0" err="1"/>
              <a:t>AppCompatActivity</a:t>
            </a:r>
            <a:r>
              <a:rPr lang="en-US" dirty="0"/>
              <a:t> class lets you use up-to-date Android app features such as the app bar and Material Design, while still enabling your app to be compatible with devices running older versions of Android. </a:t>
            </a:r>
          </a:p>
          <a:p>
            <a:r>
              <a:rPr lang="en-US" dirty="0"/>
              <a:t>Here is a skeleton subclass of </a:t>
            </a:r>
            <a:r>
              <a:rPr lang="en-US" dirty="0" err="1"/>
              <a:t>AppCompatActivity</a:t>
            </a:r>
            <a:r>
              <a:rPr lang="en-US" dirty="0" smtClean="0"/>
              <a:t>:</a:t>
            </a:r>
          </a:p>
          <a:p>
            <a:pPr marL="457200" lvl="1" indent="0">
              <a:buNone/>
            </a:pPr>
            <a:r>
              <a:rPr lang="en-US" dirty="0" smtClean="0"/>
              <a:t> </a:t>
            </a:r>
            <a:r>
              <a:rPr lang="en-US" sz="1400" dirty="0">
                <a:solidFill>
                  <a:srgbClr val="000000"/>
                </a:solidFill>
                <a:latin typeface="Consolas" panose="020B0609020204030204" pitchFamily="49" charset="0"/>
              </a:rPr>
              <a:t>public class </a:t>
            </a:r>
            <a:r>
              <a:rPr lang="en-US" sz="1400" dirty="0" err="1">
                <a:solidFill>
                  <a:srgbClr val="000000"/>
                </a:solidFill>
                <a:latin typeface="Consolas" panose="020B0609020204030204" pitchFamily="49" charset="0"/>
              </a:rPr>
              <a:t>MainActivity</a:t>
            </a:r>
            <a:r>
              <a:rPr lang="en-US" sz="1400" dirty="0">
                <a:solidFill>
                  <a:srgbClr val="000000"/>
                </a:solidFill>
                <a:latin typeface="Consolas" panose="020B0609020204030204" pitchFamily="49" charset="0"/>
              </a:rPr>
              <a:t> extends </a:t>
            </a:r>
            <a:r>
              <a:rPr lang="en-US" sz="1400" dirty="0" err="1">
                <a:solidFill>
                  <a:srgbClr val="000000"/>
                </a:solidFill>
                <a:latin typeface="Consolas" panose="020B0609020204030204" pitchFamily="49" charset="0"/>
              </a:rPr>
              <a:t>AppCompatActivity</a:t>
            </a:r>
            <a:r>
              <a:rPr lang="en-US" sz="1400" dirty="0">
                <a:solidFill>
                  <a:srgbClr val="000000"/>
                </a:solidFill>
                <a:latin typeface="Consolas" panose="020B0609020204030204" pitchFamily="49" charset="0"/>
              </a:rPr>
              <a:t> { </a:t>
            </a:r>
          </a:p>
          <a:p>
            <a:pPr marL="457200" lvl="1" indent="0">
              <a:buNone/>
            </a:pP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Override </a:t>
            </a:r>
          </a:p>
          <a:p>
            <a:pPr marL="457200" lvl="1" indent="0">
              <a:buNone/>
            </a:pPr>
            <a:r>
              <a:rPr lang="en-US" sz="1400" dirty="0" smtClean="0">
                <a:solidFill>
                  <a:srgbClr val="000000"/>
                </a:solidFill>
                <a:latin typeface="Consolas" panose="020B0609020204030204" pitchFamily="49" charset="0"/>
              </a:rPr>
              <a:t>	protected </a:t>
            </a:r>
            <a:r>
              <a:rPr lang="en-US" sz="1400" dirty="0">
                <a:solidFill>
                  <a:srgbClr val="000000"/>
                </a:solidFill>
                <a:latin typeface="Consolas" panose="020B0609020204030204" pitchFamily="49" charset="0"/>
              </a:rPr>
              <a:t>void </a:t>
            </a:r>
            <a:r>
              <a:rPr lang="en-US" sz="1400" dirty="0" err="1">
                <a:solidFill>
                  <a:srgbClr val="000000"/>
                </a:solidFill>
                <a:latin typeface="Consolas" panose="020B0609020204030204" pitchFamily="49" charset="0"/>
              </a:rPr>
              <a:t>onCreate</a:t>
            </a:r>
            <a:r>
              <a:rPr lang="en-US" sz="1400" dirty="0">
                <a:solidFill>
                  <a:srgbClr val="000000"/>
                </a:solidFill>
                <a:latin typeface="Consolas" panose="020B0609020204030204" pitchFamily="49" charset="0"/>
              </a:rPr>
              <a:t>(Bundle </a:t>
            </a:r>
            <a:r>
              <a:rPr lang="en-US" sz="1400" dirty="0" err="1">
                <a:solidFill>
                  <a:srgbClr val="000000"/>
                </a:solidFill>
                <a:latin typeface="Consolas" panose="020B0609020204030204" pitchFamily="49" charset="0"/>
              </a:rPr>
              <a:t>savedInstanceState</a:t>
            </a:r>
            <a:r>
              <a:rPr lang="en-US" sz="1400" dirty="0">
                <a:solidFill>
                  <a:srgbClr val="000000"/>
                </a:solidFill>
                <a:latin typeface="Consolas" panose="020B0609020204030204" pitchFamily="49" charset="0"/>
              </a:rPr>
              <a:t>) { </a:t>
            </a:r>
          </a:p>
          <a:p>
            <a:pPr marL="457200" lvl="1" indent="0">
              <a:buNone/>
            </a:pP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super.onCreate</a:t>
            </a:r>
            <a:r>
              <a:rPr lang="en-US" sz="1400" dirty="0" smtClean="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savedInstanceState</a:t>
            </a:r>
            <a:r>
              <a:rPr lang="en-US" sz="1400" dirty="0">
                <a:solidFill>
                  <a:srgbClr val="000000"/>
                </a:solidFill>
                <a:latin typeface="Consolas" panose="020B0609020204030204" pitchFamily="49" charset="0"/>
              </a:rPr>
              <a:t>); </a:t>
            </a:r>
          </a:p>
          <a:p>
            <a:pPr marL="457200" lvl="1" indent="0">
              <a:buNone/>
            </a:pP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setContentView</a:t>
            </a:r>
            <a:r>
              <a:rPr lang="en-US" sz="1400" dirty="0" smtClean="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R.layout.activity_main</a:t>
            </a:r>
            <a:r>
              <a:rPr lang="en-US" sz="1400" dirty="0">
                <a:solidFill>
                  <a:srgbClr val="000000"/>
                </a:solidFill>
                <a:latin typeface="Consolas" panose="020B0609020204030204" pitchFamily="49" charset="0"/>
              </a:rPr>
              <a:t>); </a:t>
            </a:r>
          </a:p>
          <a:p>
            <a:pPr marL="457200" lvl="1" indent="0">
              <a:buNone/>
            </a:pPr>
            <a:r>
              <a:rPr lang="en-US" sz="1400" dirty="0" smtClean="0">
                <a:solidFill>
                  <a:srgbClr val="000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457200" lvl="1" indent="0">
              <a:buNone/>
            </a:pPr>
            <a:r>
              <a:rPr lang="en-US" sz="1400" dirty="0">
                <a:solidFill>
                  <a:srgbClr val="000000"/>
                </a:solidFill>
                <a:latin typeface="Consolas" panose="020B0609020204030204" pitchFamily="49" charset="0"/>
              </a:rPr>
              <a:t>} </a:t>
            </a:r>
            <a:endParaRPr lang="en-US" sz="1400"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04790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Activity Life Cycle</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03229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C0E5C-CE7B-4DC2-B88B-03513A64E61D}"/>
              </a:ext>
            </a:extLst>
          </p:cNvPr>
          <p:cNvSpPr>
            <a:spLocks noGrp="1"/>
          </p:cNvSpPr>
          <p:nvPr>
            <p:ph type="title"/>
          </p:nvPr>
        </p:nvSpPr>
        <p:spPr/>
        <p:txBody>
          <a:bodyPr/>
          <a:lstStyle/>
          <a:p>
            <a:r>
              <a:rPr lang="en-US" dirty="0"/>
              <a:t>Activity Lifecycle</a:t>
            </a:r>
          </a:p>
        </p:txBody>
      </p:sp>
      <p:sp>
        <p:nvSpPr>
          <p:cNvPr id="3" name="Content Placeholder 2">
            <a:extLst>
              <a:ext uri="{FF2B5EF4-FFF2-40B4-BE49-F238E27FC236}">
                <a16:creationId xmlns:a16="http://schemas.microsoft.com/office/drawing/2014/main" xmlns="" id="{8D133524-9EEF-42E7-B558-BB1BF97913A8}"/>
              </a:ext>
            </a:extLst>
          </p:cNvPr>
          <p:cNvSpPr>
            <a:spLocks noGrp="1"/>
          </p:cNvSpPr>
          <p:nvPr>
            <p:ph idx="1"/>
          </p:nvPr>
        </p:nvSpPr>
        <p:spPr/>
        <p:txBody>
          <a:bodyPr>
            <a:normAutofit/>
          </a:bodyPr>
          <a:lstStyle/>
          <a:p>
            <a:r>
              <a:rPr lang="en-US" dirty="0"/>
              <a:t>The activity lifecycle is the set of states an activity can be in during its entire lifetime, from the time it is initially created to when it is destroyed, and the system reclaims that activity’s resources.</a:t>
            </a:r>
          </a:p>
          <a:p>
            <a:endParaRPr lang="en-US" dirty="0"/>
          </a:p>
          <a:p>
            <a:r>
              <a:rPr lang="en-US" dirty="0"/>
              <a:t>As the user interacts with your app and other apps on the device, the different activities move into different states.</a:t>
            </a:r>
          </a:p>
          <a:p>
            <a:endParaRPr lang="en-US" dirty="0"/>
          </a:p>
          <a:p>
            <a:r>
              <a:rPr lang="en-US" dirty="0"/>
              <a:t>For example, when you start an app, the app's main activity (Activity 1) is started, comes to the foreground, and receives the user focus. </a:t>
            </a:r>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40027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2522</TotalTime>
  <Words>2267</Words>
  <Application>Microsoft Office PowerPoint</Application>
  <PresentationFormat>Widescreen</PresentationFormat>
  <Paragraphs>207</Paragraphs>
  <Slides>35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Calibri Light</vt:lpstr>
      <vt:lpstr>Consolas</vt:lpstr>
      <vt:lpstr>Times New Roman</vt:lpstr>
      <vt:lpstr>Office Theme</vt:lpstr>
      <vt:lpstr>Custom Design</vt:lpstr>
      <vt:lpstr>Mobile Application Development</vt:lpstr>
      <vt:lpstr>Activity</vt:lpstr>
      <vt:lpstr>Activity</vt:lpstr>
      <vt:lpstr>Activity</vt:lpstr>
      <vt:lpstr>Activity</vt:lpstr>
      <vt:lpstr>Creating an Activity</vt:lpstr>
      <vt:lpstr>Creating an Activity</vt:lpstr>
      <vt:lpstr>Activity Life Cycle</vt:lpstr>
      <vt:lpstr>Activity Lifecycle</vt:lpstr>
      <vt:lpstr>Activity Lifecycle</vt:lpstr>
      <vt:lpstr>Activity Lifecycle</vt:lpstr>
      <vt:lpstr>Activity Lifecycle</vt:lpstr>
      <vt:lpstr>Activity Lifecycle</vt:lpstr>
      <vt:lpstr>Activity Lifecycle – onCreate()</vt:lpstr>
      <vt:lpstr>Activity Lifecycle – onStart()</vt:lpstr>
      <vt:lpstr>Activity Lifecycle – onStart()</vt:lpstr>
      <vt:lpstr>Activity Lifecycle – onResume()</vt:lpstr>
      <vt:lpstr>Activity Lifecycle – onResume()</vt:lpstr>
      <vt:lpstr>Activity Lifecycle – onPause()</vt:lpstr>
      <vt:lpstr>Activity Lifecycle – onPause()</vt:lpstr>
      <vt:lpstr>Activity Lifecycle – onStop()</vt:lpstr>
      <vt:lpstr>Activity Lifecycle – Back Stack</vt:lpstr>
      <vt:lpstr>Activity Lifecycle – onDestroy()</vt:lpstr>
      <vt:lpstr>Activity Lifecycle – onDestroy()</vt:lpstr>
      <vt:lpstr>Configuration changes</vt:lpstr>
      <vt:lpstr>Configuration changes</vt:lpstr>
      <vt:lpstr>Activity Lifecycle – onRestart()</vt:lpstr>
      <vt:lpstr>Activity Lifecycle - Example</vt:lpstr>
      <vt:lpstr>Activity Lifecycle - Example</vt:lpstr>
      <vt:lpstr>Activity Lifecycle - Example</vt:lpstr>
      <vt:lpstr>Activity Lifecycle - Example</vt:lpstr>
      <vt:lpstr>Activity Lifecycle - Example</vt:lpstr>
      <vt:lpstr>Activity Lifecycle - Example</vt:lpstr>
      <vt:lpstr>Activity Lifecycle - Example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Adil Khan</cp:lastModifiedBy>
  <cp:revision>348</cp:revision>
  <dcterms:created xsi:type="dcterms:W3CDTF">2018-08-05T16:50:42Z</dcterms:created>
  <dcterms:modified xsi:type="dcterms:W3CDTF">2021-10-20T06:17:31Z</dcterms:modified>
</cp:coreProperties>
</file>