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27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400" autoAdjust="0"/>
  </p:normalViewPr>
  <p:slideViewPr>
    <p:cSldViewPr snapToGrid="0">
      <p:cViewPr varScale="1">
        <p:scale>
          <a:sx n="81" d="100"/>
          <a:sy n="81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66F9-3D7B-49D0-B83D-490C3005C8CA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A64F-D846-4562-9B1C-493B3418D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1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57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BAA1-0F5D-4D8C-9D9E-66B81E83256A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C1EC-DA37-454B-95FF-C53AAEBF1E30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643-7E92-4738-A620-58026A71F007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8AF4-D680-4562-A212-2A39E40E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0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2828-AEB0-4190-A450-05CBE560CA10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DDDF-DE7F-491C-AFAF-369C5675F664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7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0F09-C51E-4103-A4D3-A6A5032BA882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64C9-B2FB-4CD8-93FA-B037810576AE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FBC9-69F5-4242-8311-FF5DFC80F4D4}" type="datetime1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4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C7F0-E3F8-4673-8FBE-CC7D85A7CF0E}" type="datetime1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3DF7-286F-4A42-844B-A07CEDC1C590}" type="datetime1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3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CCC2-1E95-488F-931A-797CD0A1525C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720B-1276-47C8-9FF9-0DFA9A3DA3B8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F884-0A74-421B-9440-FAB0215A4679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0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06E-75A3-4B8B-8619-02D91821C010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6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A0E5-0898-4D45-8095-164A51BC36E6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6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C9D3-9969-4D10-90A1-3AE078FFFEE4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B9B9-E398-464E-AD6D-7EBDE8222464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BB38-4A94-480E-9993-6498870B7BE1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7FA9-F69B-4C99-9DF3-3DB0857B67E8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4EA4-AD3F-447C-9079-4B08BDE859E3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42A3-84B2-4A10-AD6E-2ADC7FE7BE05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6FE-7A16-49C0-B378-36EFD874B9D5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1D70-600A-4158-819E-56B60DAEEF75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762AD-B65A-4A68-A6D7-E87D7C2282AD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1818"/>
            <a:ext cx="9144000" cy="2387600"/>
          </a:xfrm>
        </p:spPr>
        <p:txBody>
          <a:bodyPr/>
          <a:lstStyle/>
          <a:p>
            <a:r>
              <a:rPr lang="en-US" dirty="0" smtClean="0"/>
              <a:t>Mobile Application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110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 BS(CS)-VII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Sukkur IBA University – Kandhkot Campus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- 04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Facilitator, Adil Khan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72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Loading an XML layout resource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57539"/>
            <a:ext cx="8229600" cy="3502879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When app is compiled, each XML layout file is compiled into a View resource</a:t>
            </a:r>
          </a:p>
          <a:p>
            <a:r>
              <a:rPr lang="en-GB" dirty="0" smtClean="0"/>
              <a:t>Load the layout by calling </a:t>
            </a:r>
            <a:r>
              <a:rPr lang="en-GB" b="1" i="1" dirty="0" err="1" smtClean="0"/>
              <a:t>setContentView</a:t>
            </a:r>
            <a:r>
              <a:rPr lang="en-GB" b="1" i="1" dirty="0" smtClean="0"/>
              <a:t>()</a:t>
            </a:r>
            <a:r>
              <a:rPr lang="en-GB" dirty="0" smtClean="0"/>
              <a:t> from the </a:t>
            </a:r>
            <a:r>
              <a:rPr lang="en-GB" b="1" i="1" dirty="0" err="1" smtClean="0"/>
              <a:t>onCreate</a:t>
            </a:r>
            <a:r>
              <a:rPr lang="en-GB" b="1" i="1" dirty="0" smtClean="0"/>
              <a:t>()</a:t>
            </a:r>
            <a:r>
              <a:rPr lang="en-GB" dirty="0" smtClean="0"/>
              <a:t> </a:t>
            </a:r>
            <a:r>
              <a:rPr lang="en-GB" dirty="0" err="1" smtClean="0"/>
              <a:t>callback</a:t>
            </a:r>
            <a:r>
              <a:rPr lang="en-GB" dirty="0" smtClean="0"/>
              <a:t> implementation in your Activity class</a:t>
            </a:r>
          </a:p>
          <a:p>
            <a:r>
              <a:rPr lang="en-GB" dirty="0" smtClean="0"/>
              <a:t>Pass </a:t>
            </a:r>
            <a:r>
              <a:rPr lang="en-GB" b="1" i="1" dirty="0" err="1" smtClean="0"/>
              <a:t>setContentView</a:t>
            </a:r>
            <a:r>
              <a:rPr lang="en-GB" b="1" i="1" dirty="0" smtClean="0"/>
              <a:t>()</a:t>
            </a:r>
            <a:r>
              <a:rPr lang="en-GB" dirty="0" smtClean="0"/>
              <a:t> the id of the layout resource, as defined in the </a:t>
            </a:r>
            <a:r>
              <a:rPr lang="en-GB" dirty="0" err="1" smtClean="0"/>
              <a:t>R.java</a:t>
            </a:r>
            <a:r>
              <a:rPr lang="en-GB" dirty="0" smtClean="0"/>
              <a:t> file</a:t>
            </a:r>
          </a:p>
          <a:p>
            <a:r>
              <a:rPr lang="en-GB" dirty="0" smtClean="0"/>
              <a:t>Example shows case for layout declared in </a:t>
            </a:r>
            <a:r>
              <a:rPr lang="en-GB" dirty="0" err="1" smtClean="0"/>
              <a:t>main_layout.xml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417638"/>
            <a:ext cx="9042400" cy="17399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32139"/>
            <a:ext cx="8229600" cy="2994025"/>
          </a:xfrm>
        </p:spPr>
        <p:txBody>
          <a:bodyPr>
            <a:normAutofit/>
          </a:bodyPr>
          <a:lstStyle/>
          <a:p>
            <a:r>
              <a:rPr lang="en-GB" dirty="0" smtClean="0"/>
              <a:t>Each View and </a:t>
            </a:r>
            <a:r>
              <a:rPr lang="en-GB" dirty="0" err="1" smtClean="0"/>
              <a:t>ViewGroup</a:t>
            </a:r>
            <a:r>
              <a:rPr lang="en-GB" dirty="0" smtClean="0"/>
              <a:t> element in an XML layout file has its own set of </a:t>
            </a:r>
            <a:r>
              <a:rPr lang="en-GB" b="1" i="1" dirty="0" smtClean="0"/>
              <a:t>attributes </a:t>
            </a:r>
            <a:r>
              <a:rPr lang="en-GB" dirty="0" smtClean="0"/>
              <a:t>(e.g., id, text)</a:t>
            </a:r>
          </a:p>
          <a:p>
            <a:pPr lvl="1"/>
            <a:r>
              <a:rPr lang="en-GB" dirty="0" smtClean="0"/>
              <a:t>These attributes are inherited by any class that subclasses View or </a:t>
            </a:r>
            <a:r>
              <a:rPr lang="en-GB" dirty="0" err="1" smtClean="0"/>
              <a:t>ViewGroup</a:t>
            </a:r>
            <a:endParaRPr lang="en-GB" dirty="0" smtClean="0"/>
          </a:p>
          <a:p>
            <a:r>
              <a:rPr lang="en-GB" dirty="0" smtClean="0"/>
              <a:t>Some attributes are </a:t>
            </a:r>
            <a:r>
              <a:rPr lang="en-GB" b="1" i="1" dirty="0" smtClean="0"/>
              <a:t>layout parameters</a:t>
            </a:r>
            <a:r>
              <a:rPr lang="en-GB" dirty="0" smtClean="0"/>
              <a:t> that describe layout orientations of a View object (e.g., </a:t>
            </a:r>
            <a:r>
              <a:rPr lang="en-GB" dirty="0" err="1" smtClean="0"/>
              <a:t>layout_width</a:t>
            </a:r>
            <a:r>
              <a:rPr lang="en-GB" dirty="0" smtClean="0"/>
              <a:t>, </a:t>
            </a:r>
            <a:r>
              <a:rPr lang="en-GB" dirty="0" err="1" smtClean="0"/>
              <a:t>layout_height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95" y="1417639"/>
            <a:ext cx="7140923" cy="144099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RelativeLayout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TableLayout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ScrollView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r>
              <a:rPr lang="en-US" dirty="0" smtClean="0"/>
              <a:t> is a box model – widgets or child containers are lined up in a column or row, one after the next.</a:t>
            </a:r>
          </a:p>
          <a:p>
            <a:r>
              <a:rPr lang="en-US" dirty="0" smtClean="0"/>
              <a:t>You can use different attributes to control the layout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fill model</a:t>
            </a:r>
          </a:p>
          <a:p>
            <a:pPr lvl="1"/>
            <a:r>
              <a:rPr lang="en-US" dirty="0" smtClean="0"/>
              <a:t>gravity</a:t>
            </a:r>
          </a:p>
          <a:p>
            <a:pPr lvl="1"/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LinearLayout</a:t>
            </a:r>
            <a:r>
              <a:rPr lang="en-US" b="1" dirty="0" smtClean="0"/>
              <a:t>: Orientation</a:t>
            </a:r>
          </a:p>
          <a:p>
            <a:r>
              <a:rPr lang="en-US" dirty="0" smtClean="0"/>
              <a:t>indicates whether the </a:t>
            </a:r>
            <a:r>
              <a:rPr lang="en-US" dirty="0" err="1" smtClean="0"/>
              <a:t>LinearLayout</a:t>
            </a:r>
            <a:r>
              <a:rPr lang="en-US" dirty="0" smtClean="0"/>
              <a:t> represents a </a:t>
            </a:r>
            <a:r>
              <a:rPr lang="en-US" i="1" dirty="0" smtClean="0"/>
              <a:t>row</a:t>
            </a:r>
            <a:r>
              <a:rPr lang="en-US" dirty="0" smtClean="0"/>
              <a:t> or a </a:t>
            </a:r>
            <a:r>
              <a:rPr lang="en-US" i="1" dirty="0" smtClean="0"/>
              <a:t>column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Add the </a:t>
            </a:r>
            <a:r>
              <a:rPr lang="en-US" dirty="0" err="1" smtClean="0">
                <a:solidFill>
                  <a:srgbClr val="0060A8"/>
                </a:solidFill>
              </a:rPr>
              <a:t>android:orientation</a:t>
            </a:r>
            <a:r>
              <a:rPr lang="en-US" dirty="0" smtClean="0">
                <a:solidFill>
                  <a:srgbClr val="0060A8"/>
                </a:solidFill>
              </a:rPr>
              <a:t> </a:t>
            </a:r>
            <a:r>
              <a:rPr lang="en-US" dirty="0" smtClean="0"/>
              <a:t>property to your </a:t>
            </a:r>
            <a:r>
              <a:rPr lang="en-US" dirty="0" err="1" smtClean="0"/>
              <a:t>LinearLayout</a:t>
            </a:r>
            <a:endParaRPr lang="en-US" dirty="0"/>
          </a:p>
          <a:p>
            <a:r>
              <a:rPr lang="en-US" dirty="0" smtClean="0"/>
              <a:t>E</a:t>
            </a:r>
            <a:r>
              <a:rPr lang="en-US" dirty="0" smtClean="0"/>
              <a:t>lement </a:t>
            </a:r>
            <a:r>
              <a:rPr lang="en-US" dirty="0" smtClean="0"/>
              <a:t>in your XML layout, setting the value to be </a:t>
            </a:r>
            <a:r>
              <a:rPr lang="en-US" b="1" dirty="0" smtClean="0">
                <a:solidFill>
                  <a:srgbClr val="C00000"/>
                </a:solidFill>
              </a:rPr>
              <a:t>horizontal</a:t>
            </a:r>
            <a:r>
              <a:rPr lang="en-US" dirty="0" smtClean="0"/>
              <a:t> for a row or </a:t>
            </a:r>
            <a:r>
              <a:rPr lang="en-US" b="1" dirty="0" smtClean="0">
                <a:solidFill>
                  <a:srgbClr val="C00000"/>
                </a:solidFill>
              </a:rPr>
              <a:t>vertical</a:t>
            </a:r>
            <a:r>
              <a:rPr lang="en-US" dirty="0" smtClean="0"/>
              <a:t> for a column.</a:t>
            </a:r>
          </a:p>
          <a:p>
            <a:endParaRPr lang="en-US" dirty="0" smtClean="0"/>
          </a:p>
          <a:p>
            <a:r>
              <a:rPr lang="en-US" dirty="0" smtClean="0"/>
              <a:t>The orientation can be modified at runtime by invoking </a:t>
            </a:r>
            <a:r>
              <a:rPr lang="en-US" i="1" dirty="0" err="1" smtClean="0">
                <a:solidFill>
                  <a:srgbClr val="0060A8"/>
                </a:solidFill>
              </a:rPr>
              <a:t>setOrientation</a:t>
            </a:r>
            <a:r>
              <a:rPr lang="en-US" i="1" dirty="0" smtClean="0">
                <a:solidFill>
                  <a:srgbClr val="0060A8"/>
                </a:solidFill>
              </a:rPr>
              <a:t>()</a:t>
            </a:r>
            <a:endParaRPr lang="en-US" b="1" i="1" dirty="0">
              <a:solidFill>
                <a:srgbClr val="0060A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Orientation indicates whether the </a:t>
            </a:r>
            <a:r>
              <a:rPr lang="en-US" dirty="0" err="1" smtClean="0"/>
              <a:t>LinearLayout</a:t>
            </a:r>
            <a:r>
              <a:rPr lang="en-US" dirty="0" smtClean="0"/>
              <a:t> represents a </a:t>
            </a:r>
            <a:r>
              <a:rPr lang="en-US" i="1" dirty="0" smtClean="0">
                <a:solidFill>
                  <a:srgbClr val="0060A8"/>
                </a:solidFill>
              </a:rPr>
              <a:t>row</a:t>
            </a:r>
            <a:r>
              <a:rPr lang="en-US" dirty="0" smtClean="0"/>
              <a:t> (HORIZONTAL) or a </a:t>
            </a:r>
            <a:r>
              <a:rPr lang="en-US" i="1" dirty="0" smtClean="0">
                <a:solidFill>
                  <a:srgbClr val="0060A8"/>
                </a:solidFill>
              </a:rPr>
              <a:t>column </a:t>
            </a:r>
            <a:r>
              <a:rPr lang="en-US" dirty="0" smtClean="0"/>
              <a:t>(VERTICAL).</a:t>
            </a:r>
          </a:p>
          <a:p>
            <a:pPr marL="0" indent="0">
              <a:buNone/>
            </a:pPr>
            <a:endParaRPr lang="en-US" b="1" i="1" dirty="0">
              <a:solidFill>
                <a:srgbClr val="0060A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37" y="2700238"/>
            <a:ext cx="7968552" cy="381270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 err="1"/>
              <a:t>LinearLayout</a:t>
            </a:r>
            <a:r>
              <a:rPr lang="en-US" sz="2900" b="1" dirty="0"/>
              <a:t>: Fill Model</a:t>
            </a:r>
          </a:p>
          <a:p>
            <a:r>
              <a:rPr lang="en-US" dirty="0" smtClean="0"/>
              <a:t>All widgets inside a </a:t>
            </a:r>
            <a:r>
              <a:rPr lang="en-US" dirty="0" err="1" smtClean="0"/>
              <a:t>LinearLayout</a:t>
            </a:r>
            <a:r>
              <a:rPr lang="en-US" dirty="0" smtClean="0"/>
              <a:t> </a:t>
            </a:r>
            <a:r>
              <a:rPr lang="en-US" b="1" dirty="0" smtClean="0"/>
              <a:t>must</a:t>
            </a:r>
            <a:r>
              <a:rPr lang="en-US" dirty="0" smtClean="0"/>
              <a:t> supply dimensional attributes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dirty="0" smtClean="0"/>
              <a:t>   and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help address the issue of empty space. </a:t>
            </a:r>
          </a:p>
          <a:p>
            <a:endParaRPr lang="en-US" dirty="0" smtClean="0"/>
          </a:p>
          <a:p>
            <a:r>
              <a:rPr lang="en-US" dirty="0" smtClean="0"/>
              <a:t>Values used in defining height and width are: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Specific a </a:t>
            </a:r>
            <a:r>
              <a:rPr lang="en-US" i="1" dirty="0" smtClean="0"/>
              <a:t>particular dimension</a:t>
            </a:r>
            <a:r>
              <a:rPr lang="en-US" dirty="0" smtClean="0"/>
              <a:t>, such as </a:t>
            </a:r>
            <a:r>
              <a:rPr lang="en-US" b="1" dirty="0" smtClean="0">
                <a:solidFill>
                  <a:srgbClr val="C00000"/>
                </a:solidFill>
              </a:rPr>
              <a:t>125dip </a:t>
            </a:r>
            <a:r>
              <a:rPr lang="en-US" dirty="0" smtClean="0"/>
              <a:t>(device independent pixels)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b="1" dirty="0" err="1" smtClean="0">
                <a:solidFill>
                  <a:srgbClr val="C00000"/>
                </a:solidFill>
              </a:rPr>
              <a:t>wrap_content</a:t>
            </a:r>
            <a:r>
              <a:rPr lang="en-US" dirty="0" smtClean="0"/>
              <a:t>, which means the widget should fill up its natural space, unless that is too big, in which case Android can use </a:t>
            </a:r>
            <a:r>
              <a:rPr lang="en-US" b="1" dirty="0" smtClean="0"/>
              <a:t>word-wrap</a:t>
            </a:r>
            <a:r>
              <a:rPr lang="en-US" dirty="0" smtClean="0"/>
              <a:t> as needed to make it fit.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b="1" dirty="0" err="1" smtClean="0">
                <a:solidFill>
                  <a:srgbClr val="C00000"/>
                </a:solidFill>
              </a:rPr>
              <a:t>match_parent</a:t>
            </a:r>
            <a:r>
              <a:rPr lang="en-US" dirty="0" smtClean="0"/>
              <a:t>, which means the widget should fill up all available space in its enclosing container, after all other widgets are taken care of.</a:t>
            </a:r>
            <a:endParaRPr lang="en-US" b="1" i="1" dirty="0">
              <a:solidFill>
                <a:srgbClr val="0060A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LinearLayout</a:t>
            </a:r>
            <a:r>
              <a:rPr lang="en-US" b="1" dirty="0"/>
              <a:t>: weight</a:t>
            </a:r>
          </a:p>
          <a:p>
            <a:r>
              <a:rPr lang="en-US" dirty="0" err="1" smtClean="0"/>
              <a:t>LinearLayout</a:t>
            </a:r>
            <a:r>
              <a:rPr lang="en-US" dirty="0" smtClean="0"/>
              <a:t> also supports assigning a weight to individual children with the </a:t>
            </a:r>
            <a:r>
              <a:rPr lang="en-US" dirty="0" err="1" smtClean="0"/>
              <a:t>android:layout_weight</a:t>
            </a:r>
            <a:r>
              <a:rPr lang="en-US" dirty="0" smtClean="0"/>
              <a:t> attribute. </a:t>
            </a:r>
          </a:p>
          <a:p>
            <a:r>
              <a:rPr lang="en-US" dirty="0" smtClean="0"/>
              <a:t>This attribute assigns an "importance" value to a view in terms of how much space it should occupy on the screen. </a:t>
            </a:r>
          </a:p>
          <a:p>
            <a:r>
              <a:rPr lang="en-US" dirty="0" smtClean="0"/>
              <a:t>A larger weight value allows it to expand to fill any remaining space in the parent view.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LinearLayout</a:t>
            </a:r>
            <a:r>
              <a:rPr lang="en-US" b="1" dirty="0"/>
              <a:t>: weight</a:t>
            </a:r>
          </a:p>
          <a:p>
            <a:r>
              <a:rPr lang="en-US" dirty="0" smtClean="0"/>
              <a:t>To create a linear layout in which each child uses the same amount of space on the screen, set the </a:t>
            </a:r>
            <a:r>
              <a:rPr lang="en-US" b="1" dirty="0" err="1" smtClean="0"/>
              <a:t>android:layout_height</a:t>
            </a:r>
            <a:r>
              <a:rPr lang="en-US" dirty="0" smtClean="0"/>
              <a:t> of each view to "0dp" (for a vertical layout) or the </a:t>
            </a:r>
            <a:r>
              <a:rPr lang="en-US" b="1" dirty="0" err="1" smtClean="0"/>
              <a:t>android:layout_width</a:t>
            </a:r>
            <a:r>
              <a:rPr lang="en-US" dirty="0" smtClean="0"/>
              <a:t> of each view to "0dp" (for a horizontal layout). </a:t>
            </a:r>
          </a:p>
          <a:p>
            <a:r>
              <a:rPr lang="en-US" dirty="0" smtClean="0"/>
              <a:t>Then set the </a:t>
            </a:r>
            <a:r>
              <a:rPr lang="en-US" b="1" dirty="0" err="1" smtClean="0"/>
              <a:t>android:layout_weight</a:t>
            </a:r>
            <a:r>
              <a:rPr lang="en-US" dirty="0" smtClean="0"/>
              <a:t> of each view to "1"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LinearLayout</a:t>
            </a:r>
            <a:r>
              <a:rPr lang="en-US" b="1" dirty="0"/>
              <a:t>: weight</a:t>
            </a:r>
          </a:p>
          <a:p>
            <a:r>
              <a:rPr lang="en-US" dirty="0" smtClean="0"/>
              <a:t>If there are three controls and two of them declare a weight of 1, while the third field is then given a weight of 2, then it's now declared more important than both the others, so it gets half the total remaining space, while the first two share the rest equally.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7937" y="1881981"/>
            <a:ext cx="4810125" cy="42386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8AF4-D680-4562-A212-2A39E40E49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Layouts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LinearLayout</a:t>
            </a:r>
            <a:r>
              <a:rPr lang="en-US" b="1" dirty="0"/>
              <a:t>: </a:t>
            </a:r>
            <a:r>
              <a:rPr lang="en-US" b="1" dirty="0" smtClean="0"/>
              <a:t>gravity</a:t>
            </a:r>
            <a:endParaRPr lang="en-US" b="1" dirty="0"/>
          </a:p>
          <a:p>
            <a:pPr marL="457200" indent="-457200"/>
            <a:r>
              <a:rPr lang="en-US" dirty="0" smtClean="0"/>
              <a:t>It is used to indicate how a control will align on the screen.</a:t>
            </a:r>
          </a:p>
          <a:p>
            <a:pPr marL="457200" indent="-457200"/>
            <a:r>
              <a:rPr lang="en-US" dirty="0" smtClean="0"/>
              <a:t>By default, widgets are left- and top-aligned.</a:t>
            </a:r>
          </a:p>
          <a:p>
            <a:pPr marL="457200" indent="-457200"/>
            <a:r>
              <a:rPr lang="en-US" dirty="0" smtClean="0"/>
              <a:t>You may use the XML property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android:layout_gravity</a:t>
            </a:r>
            <a:r>
              <a:rPr lang="en-US" b="1" dirty="0" smtClean="0">
                <a:solidFill>
                  <a:srgbClr val="0070C0"/>
                </a:solidFill>
              </a:rPr>
              <a:t>=“…”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dirty="0" smtClean="0"/>
              <a:t>to set other possible arrangements: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C00000"/>
                </a:solidFill>
              </a:rPr>
              <a:t>left, center, right, top, bottom, </a:t>
            </a:r>
            <a:r>
              <a:rPr lang="en-US" dirty="0" smtClean="0"/>
              <a:t>etc</a:t>
            </a:r>
            <a:r>
              <a:rPr lang="en-US" i="1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LinearLayout</a:t>
            </a:r>
            <a:r>
              <a:rPr lang="en-US" b="1" dirty="0"/>
              <a:t>: </a:t>
            </a:r>
            <a:r>
              <a:rPr lang="en-US" b="1" dirty="0" smtClean="0"/>
              <a:t>gravity</a:t>
            </a:r>
            <a:endParaRPr lang="en-US" b="1" dirty="0"/>
          </a:p>
          <a:p>
            <a:pPr marL="457200" indent="-457200"/>
            <a:r>
              <a:rPr lang="en-US" i="1" dirty="0" smtClean="0"/>
              <a:t>gravity vs. </a:t>
            </a:r>
            <a:r>
              <a:rPr lang="en-US" i="1" dirty="0" err="1" smtClean="0"/>
              <a:t>layout_gravity</a:t>
            </a:r>
            <a:endParaRPr lang="en-US" i="1" dirty="0" smtClean="0"/>
          </a:p>
          <a:p>
            <a:pPr marL="457200" indent="-457200"/>
            <a:r>
              <a:rPr lang="en-US" b="1" dirty="0" err="1" smtClean="0"/>
              <a:t>android:gravity</a:t>
            </a:r>
            <a:r>
              <a:rPr lang="en-US" dirty="0" smtClean="0"/>
              <a:t>: specifies how to place the content of an object, both on the x- and y-axis, within the object itself.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b="1" dirty="0" err="1" smtClean="0"/>
              <a:t>android:layout_gravity</a:t>
            </a:r>
            <a:r>
              <a:rPr lang="en-US" dirty="0" smtClean="0"/>
              <a:t>: positions the view with respect to its parent (i.e. what the view is contained in).</a:t>
            </a:r>
          </a:p>
          <a:p>
            <a:pPr marL="457200" indent="-457200"/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1900" y="3699294"/>
            <a:ext cx="4648200" cy="79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5626100"/>
            <a:ext cx="457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RelativeLayout</a:t>
            </a:r>
            <a:r>
              <a:rPr lang="en-US" dirty="0" smtClean="0"/>
              <a:t> places widgets based on their relationship to other widgets in the container and the parent container.</a:t>
            </a:r>
          </a:p>
          <a:p>
            <a:pPr marL="457200" indent="-457200"/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A is by the parent’s top</a:t>
            </a:r>
          </a:p>
          <a:p>
            <a:pPr marL="457200" lvl="1" indent="0">
              <a:buNone/>
            </a:pPr>
            <a:r>
              <a:rPr lang="en-US" dirty="0" smtClean="0"/>
              <a:t>C is below A, to its right</a:t>
            </a:r>
          </a:p>
          <a:p>
            <a:pPr marL="457200" lvl="1" indent="0">
              <a:buNone/>
            </a:pPr>
            <a:r>
              <a:rPr lang="en-US" dirty="0" smtClean="0"/>
              <a:t>B is below A, to the left of C</a:t>
            </a:r>
          </a:p>
          <a:p>
            <a:pPr marL="457200" indent="-457200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096000" y="2820194"/>
            <a:ext cx="4876800" cy="2362200"/>
            <a:chOff x="2209800" y="2971800"/>
            <a:chExt cx="4876800" cy="2362200"/>
          </a:xfrm>
        </p:grpSpPr>
        <p:sp>
          <p:nvSpPr>
            <p:cNvPr id="7" name="Rectangle 6"/>
            <p:cNvSpPr/>
            <p:nvPr/>
          </p:nvSpPr>
          <p:spPr>
            <a:xfrm>
              <a:off x="2209800" y="2971800"/>
              <a:ext cx="487680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400" y="3124200"/>
              <a:ext cx="4343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34000" y="4038600"/>
              <a:ext cx="1371600" cy="7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C00000"/>
                  </a:solidFill>
                </a:rPr>
                <a:t>C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886200" y="4038600"/>
              <a:ext cx="1371600" cy="7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C00000"/>
                  </a:solidFill>
                </a:rPr>
                <a:t>B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6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positioning XML (</a:t>
            </a:r>
            <a:r>
              <a:rPr lang="en-US" dirty="0" err="1" smtClean="0"/>
              <a:t>boolean</a:t>
            </a:r>
            <a:r>
              <a:rPr lang="en-US" dirty="0" smtClean="0"/>
              <a:t>) properties mapping a widget according to its location </a:t>
            </a:r>
            <a:r>
              <a:rPr lang="en-US" b="1" dirty="0" smtClean="0"/>
              <a:t>respect to the parent’s place</a:t>
            </a:r>
            <a:r>
              <a:rPr lang="en-US" dirty="0" smtClean="0"/>
              <a:t> are:</a:t>
            </a:r>
            <a:endParaRPr lang="en-US" i="1" dirty="0" smtClean="0">
              <a:solidFill>
                <a:srgbClr val="C00000"/>
              </a:solidFill>
            </a:endParaRPr>
          </a:p>
          <a:p>
            <a:pPr marL="457200" indent="-457200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383102" y="2748222"/>
            <a:ext cx="82296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0070C0"/>
                </a:solidFill>
              </a:rPr>
              <a:t>android:layout_alignParentTop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says the widget's top should align with the top of the container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0070C0"/>
                </a:solidFill>
              </a:rPr>
              <a:t>android:layout_alignParentBottom</a:t>
            </a:r>
            <a:r>
              <a:rPr lang="en-US" sz="1600" dirty="0" smtClean="0"/>
              <a:t> the widget's bottom should align with the bottom of the container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0070C0"/>
                </a:solidFill>
              </a:rPr>
              <a:t>android:layout_alignParentLeft</a:t>
            </a:r>
            <a:r>
              <a:rPr lang="en-US" sz="1600" dirty="0" smtClean="0"/>
              <a:t> the widget's left side should align with the left side of the container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0070C0"/>
                </a:solidFill>
              </a:rPr>
              <a:t>android:layout_alignParentRight</a:t>
            </a:r>
            <a:r>
              <a:rPr lang="en-US" sz="1600" dirty="0" smtClean="0"/>
              <a:t> the widget's right side should align with the right side of the container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0070C0"/>
                </a:solidFill>
              </a:rPr>
              <a:t>android:layout_centerInParent</a:t>
            </a:r>
            <a:r>
              <a:rPr lang="en-US" sz="1600" dirty="0" smtClean="0"/>
              <a:t> the widget should be positioned both horizontally and vertically at the center of the container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0070C0"/>
                </a:solidFill>
              </a:rPr>
              <a:t>android:layout_centerHorizontal</a:t>
            </a:r>
            <a:r>
              <a:rPr lang="en-US" sz="1600" dirty="0" smtClean="0"/>
              <a:t> the widget should be positioned horizontally at the center of the container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0070C0"/>
                </a:solidFill>
              </a:rPr>
              <a:t>android:layout_centerVertical</a:t>
            </a:r>
            <a:r>
              <a:rPr lang="en-US" sz="1600" dirty="0" smtClean="0"/>
              <a:t> the widget should be positioned vertically at the center of the container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properties manage positioning of a widget </a:t>
            </a:r>
            <a:r>
              <a:rPr lang="en-US" b="1" dirty="0" smtClean="0"/>
              <a:t>respect to other widgets: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681288"/>
            <a:ext cx="9715500" cy="34956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Referring to other widgets – cont.</a:t>
            </a:r>
          </a:p>
          <a:p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8459"/>
            <a:ext cx="8729932" cy="433503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order to use Relative Notation in Properties you need to consistently: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Put identifiers (</a:t>
            </a:r>
            <a:r>
              <a:rPr lang="en-US" b="1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attributes) on </a:t>
            </a:r>
            <a:r>
              <a:rPr lang="en-US" i="1" dirty="0" smtClean="0"/>
              <a:t>all elements</a:t>
            </a:r>
            <a:r>
              <a:rPr lang="en-US" dirty="0" smtClean="0"/>
              <a:t> that you will need to address.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Syntax is</a:t>
            </a:r>
            <a:r>
              <a:rPr lang="en-US" sz="3200" dirty="0" smtClean="0"/>
              <a:t>:  </a:t>
            </a:r>
            <a:r>
              <a:rPr lang="en-US" sz="3200" b="1" dirty="0" smtClean="0">
                <a:solidFill>
                  <a:srgbClr val="C00000"/>
                </a:solidFill>
              </a:rPr>
              <a:t>@+id/...</a:t>
            </a:r>
            <a:r>
              <a:rPr lang="en-US" sz="3200" b="1" dirty="0" smtClean="0"/>
              <a:t>  </a:t>
            </a:r>
            <a:r>
              <a:rPr lang="en-US" dirty="0" smtClean="0"/>
              <a:t>(for instance an </a:t>
            </a:r>
            <a:r>
              <a:rPr lang="en-US" dirty="0" err="1" smtClean="0"/>
              <a:t>EditText</a:t>
            </a:r>
            <a:r>
              <a:rPr lang="en-US" dirty="0" smtClean="0"/>
              <a:t> box could be XML called:  </a:t>
            </a:r>
            <a:r>
              <a:rPr lang="en-US" sz="3200" b="1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3200" b="1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3200" b="1" i="1" dirty="0" err="1" smtClean="0">
                <a:solidFill>
                  <a:srgbClr val="2A00FF"/>
                </a:solidFill>
                <a:latin typeface="Courier New"/>
              </a:rPr>
              <a:t>ediUserName</a:t>
            </a:r>
            <a:r>
              <a:rPr lang="en-US" sz="3200" b="1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latin typeface="Courier New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i="1" dirty="0" smtClean="0">
              <a:solidFill>
                <a:srgbClr val="2A00FF"/>
              </a:solidFill>
              <a:latin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Reference other widgets using the same identifier value (</a:t>
            </a:r>
            <a:r>
              <a:rPr lang="en-US" b="1" dirty="0" smtClean="0">
                <a:solidFill>
                  <a:srgbClr val="C00000"/>
                </a:solidFill>
              </a:rPr>
              <a:t>@+id/...</a:t>
            </a:r>
            <a:r>
              <a:rPr lang="en-US" dirty="0" smtClean="0"/>
              <a:t>) already given to a widget. For instance a control below the </a:t>
            </a:r>
            <a:r>
              <a:rPr lang="en-US" dirty="0" err="1" smtClean="0"/>
              <a:t>EditText</a:t>
            </a:r>
            <a:r>
              <a:rPr lang="en-US" dirty="0" smtClean="0"/>
              <a:t> box could say:  </a:t>
            </a:r>
            <a:r>
              <a:rPr lang="en-US" sz="3200" b="1" dirty="0" err="1" smtClean="0">
                <a:solidFill>
                  <a:srgbClr val="7F007F"/>
                </a:solidFill>
                <a:latin typeface="Courier New"/>
              </a:rPr>
              <a:t>android:layout_below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3200" b="1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3200" b="1" i="1" dirty="0" err="1" smtClean="0">
                <a:solidFill>
                  <a:srgbClr val="2A00FF"/>
                </a:solidFill>
                <a:latin typeface="Courier New"/>
              </a:rPr>
              <a:t>ediUserName</a:t>
            </a:r>
            <a:r>
              <a:rPr lang="en-US" sz="3200" b="1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490" y="1493888"/>
            <a:ext cx="8497019" cy="52084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TableLayout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Android's </a:t>
            </a:r>
            <a:r>
              <a:rPr lang="en-US" b="1" dirty="0" err="1" smtClean="0">
                <a:solidFill>
                  <a:srgbClr val="0070C0"/>
                </a:solidFill>
              </a:rPr>
              <a:t>TableLayout</a:t>
            </a:r>
            <a:r>
              <a:rPr lang="en-US" dirty="0" smtClean="0"/>
              <a:t> allows you to position your widgets in a </a:t>
            </a:r>
            <a:r>
              <a:rPr lang="en-US" i="1" dirty="0" smtClean="0">
                <a:solidFill>
                  <a:srgbClr val="C00000"/>
                </a:solidFill>
              </a:rPr>
              <a:t>grid </a:t>
            </a:r>
            <a:r>
              <a:rPr lang="en-US" dirty="0" smtClean="0"/>
              <a:t>made of identifiable </a:t>
            </a:r>
            <a:r>
              <a:rPr lang="en-US" i="1" dirty="0" smtClean="0"/>
              <a:t>rows</a:t>
            </a:r>
            <a:r>
              <a:rPr lang="en-US" dirty="0" smtClean="0"/>
              <a:t> and </a:t>
            </a:r>
            <a:r>
              <a:rPr lang="en-US" i="1" dirty="0" smtClean="0"/>
              <a:t>columns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Columns might </a:t>
            </a:r>
            <a:r>
              <a:rPr lang="en-US" i="1" dirty="0" smtClean="0"/>
              <a:t>shrink</a:t>
            </a:r>
            <a:r>
              <a:rPr lang="en-US" dirty="0" smtClean="0"/>
              <a:t> or </a:t>
            </a:r>
            <a:r>
              <a:rPr lang="en-US" i="1" dirty="0" smtClean="0"/>
              <a:t>stretch</a:t>
            </a:r>
            <a:r>
              <a:rPr lang="en-US" dirty="0" smtClean="0"/>
              <a:t> to accommodate their contents.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TableLayout</a:t>
            </a:r>
            <a:r>
              <a:rPr lang="en-US" dirty="0" smtClean="0"/>
              <a:t> works in conjunction with </a:t>
            </a:r>
            <a:r>
              <a:rPr lang="en-US" i="1" dirty="0" err="1" smtClean="0">
                <a:solidFill>
                  <a:srgbClr val="0070C0"/>
                </a:solidFill>
              </a:rPr>
              <a:t>TableRow</a:t>
            </a:r>
            <a:r>
              <a:rPr lang="en-US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TableLayout</a:t>
            </a:r>
            <a:r>
              <a:rPr lang="en-US" dirty="0" smtClean="0"/>
              <a:t> controls the overall behavior of the container, with the widgets themselves positioned into one or more </a:t>
            </a:r>
            <a:r>
              <a:rPr lang="en-US" i="1" dirty="0" err="1" smtClean="0"/>
              <a:t>TableRow</a:t>
            </a:r>
            <a:r>
              <a:rPr lang="en-US" dirty="0" smtClean="0"/>
              <a:t> containers, one per row in the grid.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512" y="3086894"/>
            <a:ext cx="3990975" cy="18288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8AF4-D680-4562-A212-2A39E40E49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Rows are declared by you </a:t>
            </a:r>
            <a:r>
              <a:rPr lang="en-US" dirty="0" smtClean="0"/>
              <a:t>by putting widgets as children of a </a:t>
            </a:r>
            <a:r>
              <a:rPr lang="en-US" b="1" dirty="0" err="1" smtClean="0">
                <a:solidFill>
                  <a:srgbClr val="0070C0"/>
                </a:solidFill>
              </a:rPr>
              <a:t>TableRow</a:t>
            </a:r>
            <a:r>
              <a:rPr lang="en-US" dirty="0" smtClean="0"/>
              <a:t> inside the overall </a:t>
            </a:r>
            <a:r>
              <a:rPr lang="en-US" i="1" dirty="0" err="1" smtClean="0"/>
              <a:t>TableLayout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number of columns is determined by Android </a:t>
            </a:r>
            <a:r>
              <a:rPr lang="en-US" dirty="0" smtClean="0"/>
              <a:t>( you control the number of columns in an indirect way).</a:t>
            </a:r>
          </a:p>
          <a:p>
            <a:r>
              <a:rPr lang="en-US" dirty="0" smtClean="0"/>
              <a:t>So if you have three rows, one with two widgets, one with three widgets, and one with four widgets, there will be at least four columns.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674619"/>
            <a:ext cx="7010400" cy="13906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910" y="1600201"/>
            <a:ext cx="4146890" cy="4817037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The user interface (UI) is everything that the user can see and interact with</a:t>
            </a:r>
          </a:p>
          <a:p>
            <a:r>
              <a:rPr lang="en-GB" dirty="0" smtClean="0"/>
              <a:t>Android provides pre-built UI components such as structured </a:t>
            </a:r>
            <a:r>
              <a:rPr lang="en-GB" b="1" i="1" dirty="0" smtClean="0"/>
              <a:t>layout</a:t>
            </a:r>
            <a:r>
              <a:rPr lang="en-GB" dirty="0" smtClean="0"/>
              <a:t> objects and </a:t>
            </a:r>
            <a:r>
              <a:rPr lang="en-GB" b="1" i="1" dirty="0" smtClean="0"/>
              <a:t>input controls </a:t>
            </a:r>
            <a:r>
              <a:rPr lang="en-GB" dirty="0" smtClean="0"/>
              <a:t>that you can use to build your UI</a:t>
            </a:r>
          </a:p>
          <a:p>
            <a:r>
              <a:rPr lang="en-GB" dirty="0" smtClean="0"/>
              <a:t>Android also provides other modules for special interfaces such as </a:t>
            </a:r>
            <a:r>
              <a:rPr lang="en-GB" b="1" i="1" dirty="0" smtClean="0"/>
              <a:t>dialogs</a:t>
            </a:r>
            <a:r>
              <a:rPr lang="en-GB" dirty="0" smtClean="0"/>
              <a:t>, </a:t>
            </a:r>
            <a:r>
              <a:rPr lang="en-GB" b="1" i="1" dirty="0" smtClean="0"/>
              <a:t>notifications</a:t>
            </a:r>
            <a:r>
              <a:rPr lang="en-GB" dirty="0" smtClean="0"/>
              <a:t> and </a:t>
            </a:r>
            <a:r>
              <a:rPr lang="en-GB" b="1" i="1" dirty="0" smtClean="0"/>
              <a:t>menus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872536"/>
            <a:ext cx="4082710" cy="336823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a single widget can take up more than one column by including the </a:t>
            </a:r>
            <a:r>
              <a:rPr lang="en-US" b="1" dirty="0" err="1" smtClean="0">
                <a:solidFill>
                  <a:srgbClr val="0070C0"/>
                </a:solidFill>
              </a:rPr>
              <a:t>android:layout_span</a:t>
            </a:r>
            <a:r>
              <a:rPr lang="en-US" dirty="0" smtClean="0"/>
              <a:t> property, indicating the number of  columns the widget spans (this is similar to the </a:t>
            </a:r>
            <a:r>
              <a:rPr lang="en-US" b="1" dirty="0" err="1" smtClean="0"/>
              <a:t>colspan</a:t>
            </a:r>
            <a:r>
              <a:rPr lang="en-US" dirty="0" smtClean="0"/>
              <a:t> attribute one finds in table cells in </a:t>
            </a:r>
            <a:r>
              <a:rPr lang="en-US" b="1" dirty="0" smtClean="0"/>
              <a:t>HTML</a:t>
            </a:r>
            <a:r>
              <a:rPr lang="en-US" dirty="0" smtClean="0"/>
              <a:t>).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76500" y="3525842"/>
            <a:ext cx="72390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TableRow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="URL:" /&gt;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EditText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="@+id/entry"</a:t>
            </a:r>
          </a:p>
          <a:p>
            <a:pPr lvl="1"/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android:layout_span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="3"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TableRow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widgets are put into the first available column of each row.</a:t>
            </a:r>
          </a:p>
          <a:p>
            <a:r>
              <a:rPr lang="en-US" dirty="0" smtClean="0"/>
              <a:t>In the example below, the label (“URL”) would go in the first column (column 0, as columns are counted starting from 0), and the </a:t>
            </a:r>
            <a:r>
              <a:rPr lang="en-US" dirty="0" err="1" smtClean="0"/>
              <a:t>TextField</a:t>
            </a:r>
            <a:r>
              <a:rPr lang="en-US" dirty="0" smtClean="0"/>
              <a:t> would go into a spanned set of three columns (columns 1 through 3).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3598203"/>
            <a:ext cx="7791450" cy="2905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474" y="1509532"/>
            <a:ext cx="4849760" cy="49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728" y="2168570"/>
            <a:ext cx="3981450" cy="10858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have more data than what can be shown on a single screen you may use the </a:t>
            </a:r>
            <a:r>
              <a:rPr lang="en-US" b="1" dirty="0" err="1" smtClean="0"/>
              <a:t>ScrollView</a:t>
            </a:r>
            <a:r>
              <a:rPr lang="en-US" dirty="0" smtClean="0"/>
              <a:t> control.</a:t>
            </a:r>
          </a:p>
          <a:p>
            <a:endParaRPr lang="en-US" dirty="0" smtClean="0"/>
          </a:p>
          <a:p>
            <a:r>
              <a:rPr lang="en-US" dirty="0" smtClean="0"/>
              <a:t>It provides a sliding or scrolling access to the data. This way the user can only see part of your layout at one time, but the rest is available via scrolling. </a:t>
            </a:r>
          </a:p>
          <a:p>
            <a:endParaRPr lang="en-US" dirty="0" smtClean="0"/>
          </a:p>
          <a:p>
            <a:r>
              <a:rPr lang="en-US" dirty="0" smtClean="0"/>
              <a:t>This is similar to browsing a large web page that forces the user to scroll up the page to see the bottom part of the form.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008" y="1423358"/>
            <a:ext cx="9207676" cy="543464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669" y="1690688"/>
            <a:ext cx="9230662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Questions???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3404514"/>
            <a:ext cx="8229599" cy="317484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All Android UI elements built using </a:t>
            </a:r>
            <a:r>
              <a:rPr lang="en-GB" b="1" i="1" dirty="0" smtClean="0"/>
              <a:t>View</a:t>
            </a:r>
            <a:r>
              <a:rPr lang="en-GB" dirty="0" smtClean="0"/>
              <a:t> and </a:t>
            </a:r>
            <a:r>
              <a:rPr lang="en-GB" b="1" i="1" dirty="0" err="1" smtClean="0"/>
              <a:t>ViewGroup</a:t>
            </a:r>
            <a:r>
              <a:rPr lang="en-GB" dirty="0"/>
              <a:t> </a:t>
            </a:r>
            <a:r>
              <a:rPr lang="en-GB" dirty="0" smtClean="0"/>
              <a:t>objects</a:t>
            </a:r>
          </a:p>
          <a:p>
            <a:r>
              <a:rPr lang="en-GB" b="1" i="1" dirty="0" smtClean="0"/>
              <a:t>View</a:t>
            </a:r>
            <a:r>
              <a:rPr lang="en-GB" dirty="0" smtClean="0"/>
              <a:t> is an object that draws something on the screen that the user can interact with</a:t>
            </a:r>
          </a:p>
          <a:p>
            <a:r>
              <a:rPr lang="en-GB" b="1" i="1" dirty="0" err="1" smtClean="0"/>
              <a:t>ViewGroup</a:t>
            </a:r>
            <a:r>
              <a:rPr lang="en-GB" dirty="0" smtClean="0"/>
              <a:t> is a container that holds Views and other </a:t>
            </a:r>
            <a:r>
              <a:rPr lang="en-GB" dirty="0" err="1" smtClean="0"/>
              <a:t>ViewGroup</a:t>
            </a:r>
            <a:r>
              <a:rPr lang="en-GB" dirty="0" smtClean="0"/>
              <a:t> objects and defines layout of all or part of the screen</a:t>
            </a:r>
          </a:p>
          <a:p>
            <a:r>
              <a:rPr lang="en-GB" dirty="0" smtClean="0"/>
              <a:t>Views and </a:t>
            </a:r>
            <a:r>
              <a:rPr lang="en-GB" dirty="0" err="1" smtClean="0"/>
              <a:t>ViewGroups</a:t>
            </a:r>
            <a:r>
              <a:rPr lang="en-GB" dirty="0" smtClean="0"/>
              <a:t> for a particular screen arranged into a </a:t>
            </a:r>
            <a:r>
              <a:rPr lang="en-GB" b="1" i="1" dirty="0" smtClean="0"/>
              <a:t>hierarchy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54" y="1309558"/>
            <a:ext cx="3665162" cy="19563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9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 layout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421" y="1600201"/>
            <a:ext cx="4133379" cy="4817037"/>
          </a:xfrm>
        </p:spPr>
        <p:txBody>
          <a:bodyPr>
            <a:normAutofit fontScale="85000" lnSpcReduction="10000"/>
          </a:bodyPr>
          <a:lstStyle/>
          <a:p>
            <a:r>
              <a:rPr lang="en-GB" b="1" i="1" dirty="0" err="1" smtClean="0"/>
              <a:t>ViewGroup</a:t>
            </a:r>
            <a:r>
              <a:rPr lang="en-GB" dirty="0" smtClean="0"/>
              <a:t> is an invisible container that organizes child Views (some of which might themselves be </a:t>
            </a:r>
            <a:r>
              <a:rPr lang="en-GB" dirty="0" err="1" smtClean="0"/>
              <a:t>ViewGroups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ViewGroup</a:t>
            </a:r>
            <a:r>
              <a:rPr lang="en-GB" dirty="0" smtClean="0"/>
              <a:t> is a subclass of View!</a:t>
            </a:r>
          </a:p>
          <a:p>
            <a:r>
              <a:rPr lang="en-GB" dirty="0" smtClean="0"/>
              <a:t>Child Views inside a </a:t>
            </a:r>
            <a:r>
              <a:rPr lang="en-GB" dirty="0" err="1" smtClean="0"/>
              <a:t>ViewGroup</a:t>
            </a:r>
            <a:r>
              <a:rPr lang="en-GB" dirty="0" smtClean="0"/>
              <a:t> are widgets or input controls that draw some part of the UI</a:t>
            </a:r>
          </a:p>
          <a:p>
            <a:r>
              <a:rPr lang="en-GB" dirty="0" smtClean="0"/>
              <a:t>Make your UI no more complex than it needs to be</a:t>
            </a:r>
          </a:p>
          <a:p>
            <a:pPr lvl="1"/>
            <a:r>
              <a:rPr lang="en-GB" dirty="0" smtClean="0"/>
              <a:t>It takes more time and memory to construct and display a complex View hierarchy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10" y="2571417"/>
            <a:ext cx="3665162" cy="19563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5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949701"/>
            <a:ext cx="8229600" cy="2464373"/>
          </a:xfrm>
        </p:spPr>
        <p:txBody>
          <a:bodyPr>
            <a:normAutofit lnSpcReduction="10000"/>
          </a:bodyPr>
          <a:lstStyle/>
          <a:p>
            <a:r>
              <a:rPr lang="en-GB" b="1" i="1" dirty="0" smtClean="0"/>
              <a:t>Layout</a:t>
            </a:r>
            <a:r>
              <a:rPr lang="en-GB" dirty="0" smtClean="0"/>
              <a:t> defines visual structure of a user interface</a:t>
            </a:r>
          </a:p>
          <a:p>
            <a:pPr lvl="1"/>
            <a:r>
              <a:rPr lang="en-GB" dirty="0" smtClean="0"/>
              <a:t>e.g., for an Activity or an app widget</a:t>
            </a:r>
          </a:p>
          <a:p>
            <a:r>
              <a:rPr lang="en-GB" dirty="0" smtClean="0"/>
              <a:t>You can declare Layouts either in your Java code or in an XML layout file</a:t>
            </a:r>
          </a:p>
          <a:p>
            <a:pPr lvl="1"/>
            <a:r>
              <a:rPr lang="en-GB" dirty="0" smtClean="0"/>
              <a:t>Can declare default layouts in XML</a:t>
            </a:r>
          </a:p>
          <a:p>
            <a:pPr lvl="1"/>
            <a:r>
              <a:rPr lang="en-GB" dirty="0" smtClean="0"/>
              <a:t>Modify state of UI components in your code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600200"/>
            <a:ext cx="8267700" cy="2349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Declaring UI in XML resource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540656"/>
            <a:ext cx="8229600" cy="300522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Declaring UI in XML resource lets you separate presentation from logic and behaviour</a:t>
            </a:r>
          </a:p>
          <a:p>
            <a:pPr lvl="1"/>
            <a:r>
              <a:rPr lang="en-GB" dirty="0" smtClean="0"/>
              <a:t>Can modify presentation without changing code</a:t>
            </a:r>
          </a:p>
          <a:p>
            <a:r>
              <a:rPr lang="en-GB" dirty="0" smtClean="0"/>
              <a:t>Can create XML layouts for different screen orientations, sizes and densities or different languages</a:t>
            </a:r>
          </a:p>
          <a:p>
            <a:r>
              <a:rPr lang="en-GB" dirty="0" smtClean="0"/>
              <a:t>Easier to debug when layout defined in 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7638"/>
            <a:ext cx="9144000" cy="16846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layout in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150600"/>
            <a:ext cx="8229600" cy="2424901"/>
          </a:xfrm>
        </p:spPr>
        <p:txBody>
          <a:bodyPr>
            <a:normAutofit/>
          </a:bodyPr>
          <a:lstStyle/>
          <a:p>
            <a:r>
              <a:rPr lang="en-GB" dirty="0" smtClean="0"/>
              <a:t>XML vocabulary for defining layouts follows naming of classes and methods</a:t>
            </a:r>
          </a:p>
          <a:p>
            <a:pPr lvl="1"/>
            <a:r>
              <a:rPr lang="en-GB" dirty="0" smtClean="0"/>
              <a:t>XML element names correspond to class names</a:t>
            </a:r>
          </a:p>
          <a:p>
            <a:pPr lvl="1"/>
            <a:r>
              <a:rPr lang="en-GB" dirty="0" smtClean="0"/>
              <a:t>XML attribute names correspond to methods</a:t>
            </a:r>
          </a:p>
          <a:p>
            <a:pPr lvl="2"/>
            <a:r>
              <a:rPr lang="en-GB" dirty="0" smtClean="0"/>
              <a:t>Though there are a couple of small differences</a:t>
            </a:r>
          </a:p>
          <a:p>
            <a:pPr lvl="3"/>
            <a:r>
              <a:rPr lang="en-GB" dirty="0" smtClean="0"/>
              <a:t>e.g., </a:t>
            </a:r>
            <a:r>
              <a:rPr lang="en-GB" dirty="0" err="1" smtClean="0"/>
              <a:t>EditText.setText</a:t>
            </a:r>
            <a:r>
              <a:rPr lang="en-GB" dirty="0" smtClean="0"/>
              <a:t>() corresponds to text attribute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84" y="1244600"/>
            <a:ext cx="6109005" cy="2906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9"/>
            <a:ext cx="5795902" cy="27678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933" y="2080537"/>
            <a:ext cx="4119867" cy="4458291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Each layout file contains one root element, which must be (i.e., correspond to) a View or a </a:t>
            </a:r>
            <a:r>
              <a:rPr lang="en-GB" dirty="0" err="1" smtClean="0"/>
              <a:t>ViewGroup</a:t>
            </a:r>
            <a:r>
              <a:rPr lang="en-GB" dirty="0" smtClean="0"/>
              <a:t> object</a:t>
            </a:r>
          </a:p>
          <a:p>
            <a:pPr lvl="1"/>
            <a:r>
              <a:rPr lang="en-GB" dirty="0" smtClean="0"/>
              <a:t>This will usually be a Layout</a:t>
            </a:r>
          </a:p>
          <a:p>
            <a:pPr lvl="2"/>
            <a:r>
              <a:rPr lang="en-GB" dirty="0" smtClean="0"/>
              <a:t>Layout is a subclass of </a:t>
            </a:r>
            <a:r>
              <a:rPr lang="en-GB" dirty="0" err="1" smtClean="0"/>
              <a:t>ViewGroup</a:t>
            </a:r>
            <a:r>
              <a:rPr lang="en-GB" dirty="0" smtClean="0"/>
              <a:t>!</a:t>
            </a:r>
          </a:p>
          <a:p>
            <a:r>
              <a:rPr lang="en-GB" dirty="0" smtClean="0"/>
              <a:t>The root element contains child elements which correspond to Views (often widgets) and </a:t>
            </a:r>
            <a:r>
              <a:rPr lang="en-GB" dirty="0" err="1" smtClean="0"/>
              <a:t>ViewGroups</a:t>
            </a:r>
            <a:r>
              <a:rPr lang="en-GB" dirty="0" smtClean="0"/>
              <a:t> (often Layouts)</a:t>
            </a:r>
          </a:p>
          <a:p>
            <a:r>
              <a:rPr lang="en-GB" dirty="0" smtClean="0"/>
              <a:t>The layout XML file should end with “.xml” and be stored in the res/layout/ directory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an XML layout file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2521</TotalTime>
  <Words>1741</Words>
  <Application>Microsoft Office PowerPoint</Application>
  <PresentationFormat>Widescreen</PresentationFormat>
  <Paragraphs>255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Times New Roman</vt:lpstr>
      <vt:lpstr>Office Theme</vt:lpstr>
      <vt:lpstr>Custom Design</vt:lpstr>
      <vt:lpstr>Mobile Application Development</vt:lpstr>
      <vt:lpstr>Android Layouts</vt:lpstr>
      <vt:lpstr>Introduction</vt:lpstr>
      <vt:lpstr>Overview</vt:lpstr>
      <vt:lpstr>User interface layout</vt:lpstr>
      <vt:lpstr>Layouts</vt:lpstr>
      <vt:lpstr>Declaring UI in XML resource</vt:lpstr>
      <vt:lpstr>Defining layout in XML</vt:lpstr>
      <vt:lpstr>Writing an XML layout file</vt:lpstr>
      <vt:lpstr>Loading an XML layout resource</vt:lpstr>
      <vt:lpstr>Attributes</vt:lpstr>
      <vt:lpstr>Common Layouts</vt:lpstr>
      <vt:lpstr>LinearLayout</vt:lpstr>
      <vt:lpstr>LinearLayout</vt:lpstr>
      <vt:lpstr>LinearLayout</vt:lpstr>
      <vt:lpstr>LinearLayout</vt:lpstr>
      <vt:lpstr>LinearLayout</vt:lpstr>
      <vt:lpstr>LinearLayout</vt:lpstr>
      <vt:lpstr>LinearLayout</vt:lpstr>
      <vt:lpstr>LinearLayout</vt:lpstr>
      <vt:lpstr>LinearLayout</vt:lpstr>
      <vt:lpstr>RelativeLayout</vt:lpstr>
      <vt:lpstr>RelativeLayout</vt:lpstr>
      <vt:lpstr>RelativeLayout</vt:lpstr>
      <vt:lpstr>RelativeLayout</vt:lpstr>
      <vt:lpstr>RelativeLayout</vt:lpstr>
      <vt:lpstr>RelativeLayout</vt:lpstr>
      <vt:lpstr>TableLayout</vt:lpstr>
      <vt:lpstr>TableLayout</vt:lpstr>
      <vt:lpstr>TableLayout</vt:lpstr>
      <vt:lpstr>TableLayout</vt:lpstr>
      <vt:lpstr>TableLayout</vt:lpstr>
      <vt:lpstr>ScrollView</vt:lpstr>
      <vt:lpstr>ScrollView</vt:lpstr>
      <vt:lpstr>ScrollView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Adil Soomro</dc:creator>
  <cp:lastModifiedBy>Adil Khan</cp:lastModifiedBy>
  <cp:revision>357</cp:revision>
  <dcterms:created xsi:type="dcterms:W3CDTF">2018-08-05T16:50:42Z</dcterms:created>
  <dcterms:modified xsi:type="dcterms:W3CDTF">2021-10-22T05:20:52Z</dcterms:modified>
</cp:coreProperties>
</file>