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2"/>
  </p:sldMasterIdLst>
  <p:notesMasterIdLst>
    <p:notesMasterId r:id="rId49"/>
  </p:notesMasterIdLst>
  <p:sldIdLst>
    <p:sldId id="256" r:id="rId3"/>
    <p:sldId id="345" r:id="rId4"/>
    <p:sldId id="346" r:id="rId5"/>
    <p:sldId id="384" r:id="rId6"/>
    <p:sldId id="385" r:id="rId7"/>
    <p:sldId id="386" r:id="rId8"/>
    <p:sldId id="387" r:id="rId9"/>
    <p:sldId id="388"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0" r:id="rId44"/>
    <p:sldId id="381" r:id="rId45"/>
    <p:sldId id="382" r:id="rId46"/>
    <p:sldId id="383" r:id="rId47"/>
    <p:sldId id="27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400" autoAdjust="0"/>
  </p:normalViewPr>
  <p:slideViewPr>
    <p:cSldViewPr snapToGrid="0">
      <p:cViewPr varScale="1">
        <p:scale>
          <a:sx n="81" d="100"/>
          <a:sy n="81" d="100"/>
        </p:scale>
        <p:origin x="6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E66F9-3D7B-49D0-B83D-490C3005C8CA}" type="datetimeFigureOut">
              <a:rPr lang="en-GB" smtClean="0"/>
              <a:t>31/10/2021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2A64F-D846-4562-9B1C-493B3418D95F}" type="slidenum">
              <a:rPr lang="en-GB" smtClean="0"/>
              <a:t>‹#›</a:t>
            </a:fld>
            <a:endParaRPr lang="en-GB"/>
          </a:p>
        </p:txBody>
      </p:sp>
    </p:spTree>
    <p:extLst>
      <p:ext uri="{BB962C8B-B14F-4D97-AF65-F5344CB8AC3E}">
        <p14:creationId xmlns:p14="http://schemas.microsoft.com/office/powerpoint/2010/main" val="274924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6F2A64F-D846-4562-9B1C-493B3418D95F}" type="slidenum">
              <a:rPr lang="en-GB" smtClean="0"/>
              <a:t>1</a:t>
            </a:fld>
            <a:endParaRPr lang="en-GB"/>
          </a:p>
        </p:txBody>
      </p:sp>
    </p:spTree>
    <p:extLst>
      <p:ext uri="{BB962C8B-B14F-4D97-AF65-F5344CB8AC3E}">
        <p14:creationId xmlns:p14="http://schemas.microsoft.com/office/powerpoint/2010/main" val="408871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2A64F-D846-4562-9B1C-493B3418D95F}" type="slidenum">
              <a:rPr lang="en-GB" smtClean="0"/>
              <a:t>3</a:t>
            </a:fld>
            <a:endParaRPr lang="en-GB"/>
          </a:p>
        </p:txBody>
      </p:sp>
    </p:spTree>
    <p:extLst>
      <p:ext uri="{BB962C8B-B14F-4D97-AF65-F5344CB8AC3E}">
        <p14:creationId xmlns:p14="http://schemas.microsoft.com/office/powerpoint/2010/main" val="1484136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2A64F-D846-4562-9B1C-493B3418D95F}" type="slidenum">
              <a:rPr lang="en-GB" smtClean="0"/>
              <a:t>4</a:t>
            </a:fld>
            <a:endParaRPr lang="en-GB"/>
          </a:p>
        </p:txBody>
      </p:sp>
    </p:spTree>
    <p:extLst>
      <p:ext uri="{BB962C8B-B14F-4D97-AF65-F5344CB8AC3E}">
        <p14:creationId xmlns:p14="http://schemas.microsoft.com/office/powerpoint/2010/main" val="292332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2A64F-D846-4562-9B1C-493B3418D95F}" type="slidenum">
              <a:rPr lang="en-GB" smtClean="0"/>
              <a:t>5</a:t>
            </a:fld>
            <a:endParaRPr lang="en-GB"/>
          </a:p>
        </p:txBody>
      </p:sp>
    </p:spTree>
    <p:extLst>
      <p:ext uri="{BB962C8B-B14F-4D97-AF65-F5344CB8AC3E}">
        <p14:creationId xmlns:p14="http://schemas.microsoft.com/office/powerpoint/2010/main" val="2847211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2A64F-D846-4562-9B1C-493B3418D95F}" type="slidenum">
              <a:rPr lang="en-GB" smtClean="0"/>
              <a:t>6</a:t>
            </a:fld>
            <a:endParaRPr lang="en-GB"/>
          </a:p>
        </p:txBody>
      </p:sp>
    </p:spTree>
    <p:extLst>
      <p:ext uri="{BB962C8B-B14F-4D97-AF65-F5344CB8AC3E}">
        <p14:creationId xmlns:p14="http://schemas.microsoft.com/office/powerpoint/2010/main" val="180320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2A64F-D846-4562-9B1C-493B3418D95F}" type="slidenum">
              <a:rPr lang="en-GB" smtClean="0"/>
              <a:t>7</a:t>
            </a:fld>
            <a:endParaRPr lang="en-GB"/>
          </a:p>
        </p:txBody>
      </p:sp>
    </p:spTree>
    <p:extLst>
      <p:ext uri="{BB962C8B-B14F-4D97-AF65-F5344CB8AC3E}">
        <p14:creationId xmlns:p14="http://schemas.microsoft.com/office/powerpoint/2010/main" val="378066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2A64F-D846-4562-9B1C-493B3418D95F}" type="slidenum">
              <a:rPr lang="en-GB" smtClean="0"/>
              <a:t>8</a:t>
            </a:fld>
            <a:endParaRPr lang="en-GB"/>
          </a:p>
        </p:txBody>
      </p:sp>
    </p:spTree>
    <p:extLst>
      <p:ext uri="{BB962C8B-B14F-4D97-AF65-F5344CB8AC3E}">
        <p14:creationId xmlns:p14="http://schemas.microsoft.com/office/powerpoint/2010/main" val="131258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D5AE74-E552-48E9-A07E-803D4A72AC13}" type="datetime1">
              <a:rPr lang="en-US" smtClean="0"/>
              <a:t>10/31/2021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DAA561-C55D-484F-81BD-B971C3ED6BCB}" type="datetime1">
              <a:rPr lang="en-US" smtClean="0"/>
              <a:t>10/31/2021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E27545-CE1A-4BD5-BB43-F348F62551A7}" type="datetime1">
              <a:rPr lang="en-US" smtClean="0"/>
              <a:t>10/31/2021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1A08AA9A-9344-4EAE-8182-2B76A6DCB43E}" type="slidenum">
              <a:rPr lang="en-US" smtClean="0"/>
              <a:t>‹#›</a:t>
            </a:fld>
            <a:endParaRPr lang="en-US"/>
          </a:p>
        </p:txBody>
      </p:sp>
    </p:spTree>
    <p:extLst>
      <p:ext uri="{BB962C8B-B14F-4D97-AF65-F5344CB8AC3E}">
        <p14:creationId xmlns:p14="http://schemas.microsoft.com/office/powerpoint/2010/main" val="155187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3525C6-9DD1-4FC0-BC27-F1B76C4C1D96}" type="datetime1">
              <a:rPr lang="en-US" smtClean="0"/>
              <a:t>10/31/2021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64087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6DECF-0844-4C2E-889B-A4A101144F03}" type="datetime1">
              <a:rPr lang="en-US" smtClean="0"/>
              <a:t>10/31/2021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4163107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ACDF9-F1C4-44A3-B294-4DD71F201766}" type="datetime1">
              <a:rPr lang="en-US" smtClean="0"/>
              <a:t>10/31/2021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57252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3BCA25-41C4-44BC-95BE-72D08317CFEC}" type="datetime1">
              <a:rPr lang="en-US" smtClean="0"/>
              <a:t>10/31/2021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85369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EFF0E-ED92-42AF-B0E2-69F7CD06B58E}" type="datetime1">
              <a:rPr lang="en-US" smtClean="0"/>
              <a:t>10/31/2021</a:t>
            </a:fld>
            <a:endParaRPr lang="en-US"/>
          </a:p>
        </p:txBody>
      </p:sp>
      <p:sp>
        <p:nvSpPr>
          <p:cNvPr id="8" name="Footer Placeholder 7"/>
          <p:cNvSpPr>
            <a:spLocks noGrp="1"/>
          </p:cNvSpPr>
          <p:nvPr>
            <p:ph type="ftr" sz="quarter" idx="11"/>
          </p:nvPr>
        </p:nvSpPr>
        <p:spPr/>
        <p:txBody>
          <a:bodyPr/>
          <a:lstStyle/>
          <a:p>
            <a:r>
              <a:rPr lang="en-US" smtClean="0"/>
              <a:t>Designed by, Adil Khan</a:t>
            </a:r>
            <a:endParaRPr lang="en-US"/>
          </a:p>
        </p:txBody>
      </p:sp>
      <p:sp>
        <p:nvSpPr>
          <p:cNvPr id="9" name="Slide Number Placeholder 8"/>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3724044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02ED72-10B8-4707-A4E9-F33212B53F30}" type="datetime1">
              <a:rPr lang="en-US" smtClean="0"/>
              <a:t>10/31/2021</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a:p>
        </p:txBody>
      </p:sp>
      <p:sp>
        <p:nvSpPr>
          <p:cNvPr id="5" name="Slide Number Placeholder 4"/>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378215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07DA7-C339-476E-BA61-B0073C8055B4}" type="datetime1">
              <a:rPr lang="en-US" smtClean="0"/>
              <a:t>10/31/2021</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a:p>
        </p:txBody>
      </p:sp>
      <p:sp>
        <p:nvSpPr>
          <p:cNvPr id="4" name="Slide Number Placeholder 3"/>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682563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8BDA3-A445-4498-9F76-C588882759A1}" type="datetime1">
              <a:rPr lang="en-US" smtClean="0"/>
              <a:t>10/31/2021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70605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B80DD2-405F-4A40-BD05-F7EC4562C673}" type="datetime1">
              <a:rPr lang="en-US" smtClean="0"/>
              <a:t>10/31/2021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DA501-0AE8-46A6-86FF-11749694372D}" type="datetime1">
              <a:rPr lang="en-US" smtClean="0"/>
              <a:t>10/31/2021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558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DE12A-F41C-4064-8BF3-60E5DF46EECB}" type="datetime1">
              <a:rPr lang="en-US" smtClean="0"/>
              <a:t>10/31/2021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254876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F9014D-BB83-41B9-9C18-75383609241D}" type="datetime1">
              <a:rPr lang="en-US" smtClean="0"/>
              <a:t>10/31/2021</a:t>
            </a:fld>
            <a:endParaRPr lang="en-US"/>
          </a:p>
        </p:txBody>
      </p:sp>
      <p:sp>
        <p:nvSpPr>
          <p:cNvPr id="8" name="Footer Placeholder 7"/>
          <p:cNvSpPr>
            <a:spLocks noGrp="1"/>
          </p:cNvSpPr>
          <p:nvPr>
            <p:ph type="ftr" sz="quarter" idx="11"/>
          </p:nvPr>
        </p:nvSpPr>
        <p:spPr/>
        <p:txBody>
          <a:bodyPr/>
          <a:lstStyle/>
          <a:p>
            <a:r>
              <a:rPr lang="en-US" smtClean="0"/>
              <a:t>Designed by, Adil Khan</a:t>
            </a:r>
            <a:endParaRPr lang="en-US"/>
          </a:p>
        </p:txBody>
      </p:sp>
      <p:sp>
        <p:nvSpPr>
          <p:cNvPr id="9" name="Slide Number Placeholder 8"/>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426856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B08AC6-7F5C-4D5B-9E2F-CE5405280F55}" type="datetime1">
              <a:rPr lang="en-US" smtClean="0"/>
              <a:t>10/31/2021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BB5500-A9B5-44A8-A6F5-6CACDB7D19D4}" type="datetime1">
              <a:rPr lang="en-US" smtClean="0"/>
              <a:t>10/31/2021</a:t>
            </a:fld>
            <a:endParaRPr lang="en-US" dirty="0"/>
          </a:p>
        </p:txBody>
      </p:sp>
      <p:sp>
        <p:nvSpPr>
          <p:cNvPr id="8" name="Footer Placeholder 7"/>
          <p:cNvSpPr>
            <a:spLocks noGrp="1"/>
          </p:cNvSpPr>
          <p:nvPr>
            <p:ph type="ftr" sz="quarter" idx="11"/>
          </p:nvPr>
        </p:nvSpPr>
        <p:spPr/>
        <p:txBody>
          <a:bodyPr/>
          <a:lstStyle/>
          <a:p>
            <a:r>
              <a:rPr lang="en-US" smtClean="0"/>
              <a:t>Designed by, Adil Khan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A93707-61E4-4B18-BF57-94E1EE66C6CF}" type="datetime1">
              <a:rPr lang="en-US" smtClean="0"/>
              <a:t>10/31/2021</a:t>
            </a:fld>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357EB-00C0-422C-86CF-060023706253}" type="datetime1">
              <a:rPr lang="en-US" smtClean="0"/>
              <a:t>10/31/2021</a:t>
            </a:fld>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B2FA2-1EEB-4CCC-A44C-1A77BE0B87D4}" type="datetime1">
              <a:rPr lang="en-US" smtClean="0"/>
              <a:t>10/31/2021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25477-3646-453D-BAA2-4F3867339A82}" type="datetime1">
              <a:rPr lang="en-US" smtClean="0"/>
              <a:t>10/31/2021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903290-60A8-4E3E-A8E7-35518755D4EE}" type="datetime1">
              <a:rPr lang="en-US" smtClean="0"/>
              <a:t>10/31/2021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D8CC0-0C02-4BCA-8A9D-36F71B0B028F}" type="datetime1">
              <a:rPr lang="en-US" smtClean="0"/>
              <a:t>10/31/2021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Designed by, Adil Khan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72"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357E2-C7B9-4298-8E33-AFC80255C749}" type="datetime1">
              <a:rPr lang="en-US" smtClean="0"/>
              <a:t>10/31/2021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Designed by, Adil Khan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E2FB9-393B-4D6F-8A87-852E24F26C30}" type="slidenum">
              <a:rPr lang="en-US" smtClean="0"/>
              <a:t>‹#›</a:t>
            </a:fld>
            <a:endParaRPr lang="en-US"/>
          </a:p>
        </p:txBody>
      </p:sp>
    </p:spTree>
    <p:extLst>
      <p:ext uri="{BB962C8B-B14F-4D97-AF65-F5344CB8AC3E}">
        <p14:creationId xmlns:p14="http://schemas.microsoft.com/office/powerpoint/2010/main" val="1433297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eveloper.android.com/reference/android/content/Intent.html#ACTION_SEND" TargetMode="External"/><Relationship Id="rId2" Type="http://schemas.openxmlformats.org/officeDocument/2006/relationships/hyperlink" Target="https://developer.android.com/reference/android/content/Intent.html#ACTION_VIEW"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1818"/>
            <a:ext cx="9144000" cy="2387600"/>
          </a:xfrm>
        </p:spPr>
        <p:txBody>
          <a:bodyPr/>
          <a:lstStyle/>
          <a:p>
            <a:r>
              <a:rPr lang="en-US" dirty="0" smtClean="0"/>
              <a:t>Mobile Application Development</a:t>
            </a:r>
            <a:endParaRPr lang="en-GB" dirty="0"/>
          </a:p>
        </p:txBody>
      </p:sp>
      <p:sp>
        <p:nvSpPr>
          <p:cNvPr id="3" name="Subtitle 2"/>
          <p:cNvSpPr>
            <a:spLocks noGrp="1"/>
          </p:cNvSpPr>
          <p:nvPr>
            <p:ph type="subTitle" idx="1"/>
          </p:nvPr>
        </p:nvSpPr>
        <p:spPr>
          <a:xfrm>
            <a:off x="1524000" y="3602037"/>
            <a:ext cx="9144000" cy="231108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Welcome</a:t>
            </a:r>
          </a:p>
          <a:p>
            <a:r>
              <a:rPr lang="en-US" dirty="0" smtClean="0">
                <a:latin typeface="Times New Roman" panose="02020603050405020304" pitchFamily="18" charset="0"/>
                <a:cs typeface="Times New Roman" panose="02020603050405020304" pitchFamily="18" charset="0"/>
              </a:rPr>
              <a:t>Class: BS(CS)-VII</a:t>
            </a:r>
          </a:p>
          <a:p>
            <a:r>
              <a:rPr lang="en-US" dirty="0" smtClean="0">
                <a:latin typeface="Times New Roman" panose="02020603050405020304" pitchFamily="18" charset="0"/>
                <a:cs typeface="Times New Roman" panose="02020603050405020304" pitchFamily="18" charset="0"/>
              </a:rPr>
              <a:t>Sukkur IBA University – Kandhkot Campus</a:t>
            </a:r>
          </a:p>
          <a:p>
            <a:r>
              <a:rPr lang="en-US" dirty="0" smtClean="0">
                <a:latin typeface="Times New Roman" panose="02020603050405020304" pitchFamily="18" charset="0"/>
                <a:cs typeface="Times New Roman" panose="02020603050405020304" pitchFamily="18" charset="0"/>
              </a:rPr>
              <a:t>Week - 05</a:t>
            </a:r>
          </a:p>
          <a:p>
            <a:r>
              <a:rPr lang="en-US" dirty="0" smtClean="0">
                <a:latin typeface="Times New Roman" panose="02020603050405020304" pitchFamily="18" charset="0"/>
                <a:cs typeface="Times New Roman" panose="02020603050405020304" pitchFamily="18" charset="0"/>
              </a:rPr>
              <a:t>Lecture – 09</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Your Facilitator, Adil Khan</a:t>
            </a:r>
            <a:endParaRPr lang="en-GB"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extLst>
      <p:ext uri="{BB962C8B-B14F-4D97-AF65-F5344CB8AC3E}">
        <p14:creationId xmlns:p14="http://schemas.microsoft.com/office/powerpoint/2010/main" val="26041726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Intent</a:t>
            </a:r>
            <a:endParaRPr lang="en-US" dirty="0"/>
          </a:p>
        </p:txBody>
      </p:sp>
      <p:sp>
        <p:nvSpPr>
          <p:cNvPr id="3" name="Content Placeholder 2"/>
          <p:cNvSpPr>
            <a:spLocks noGrp="1"/>
          </p:cNvSpPr>
          <p:nvPr>
            <p:ph idx="1"/>
          </p:nvPr>
        </p:nvSpPr>
        <p:spPr/>
        <p:txBody>
          <a:bodyPr>
            <a:normAutofit/>
          </a:bodyPr>
          <a:lstStyle/>
          <a:p>
            <a:r>
              <a:rPr lang="en-US" dirty="0" smtClean="0"/>
              <a:t>The Android system matches the information in your request intent with any activity available on the device that can perform that task. </a:t>
            </a:r>
          </a:p>
          <a:p>
            <a:endParaRPr lang="en-US" dirty="0"/>
          </a:p>
          <a:p>
            <a:r>
              <a:rPr lang="en-US" dirty="0" smtClean="0"/>
              <a:t>If there's only one activity that matches, that activity is launched. </a:t>
            </a:r>
          </a:p>
          <a:p>
            <a:endParaRPr lang="en-US" dirty="0"/>
          </a:p>
          <a:p>
            <a:r>
              <a:rPr lang="en-US" dirty="0" smtClean="0"/>
              <a:t>If more than one activity matches the intent, the user is presented with an app chooser and picks which app they would like to perform the task.</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85808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Intent</a:t>
            </a:r>
            <a:endParaRPr lang="en-US" dirty="0"/>
          </a:p>
        </p:txBody>
      </p:sp>
      <p:pic>
        <p:nvPicPr>
          <p:cNvPr id="4" name="Content Placeholder 3"/>
          <p:cNvPicPr>
            <a:picLocks noGrp="1" noChangeAspect="1"/>
          </p:cNvPicPr>
          <p:nvPr>
            <p:ph idx="1"/>
          </p:nvPr>
        </p:nvPicPr>
        <p:blipFill>
          <a:blip r:embed="rId2"/>
          <a:stretch>
            <a:fillRect/>
          </a:stretch>
        </p:blipFill>
        <p:spPr>
          <a:xfrm>
            <a:off x="3671887" y="2468397"/>
            <a:ext cx="4848225" cy="2962275"/>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124029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Intent</a:t>
            </a:r>
            <a:endParaRPr lang="en-US" dirty="0"/>
          </a:p>
        </p:txBody>
      </p:sp>
      <p:sp>
        <p:nvSpPr>
          <p:cNvPr id="3" name="Content Placeholder 2"/>
          <p:cNvSpPr>
            <a:spLocks noGrp="1"/>
          </p:cNvSpPr>
          <p:nvPr>
            <p:ph idx="1"/>
          </p:nvPr>
        </p:nvSpPr>
        <p:spPr/>
        <p:txBody>
          <a:bodyPr/>
          <a:lstStyle/>
          <a:p>
            <a:r>
              <a:rPr lang="en-US" dirty="0" smtClean="0"/>
              <a:t>For example, you have an app that lists available snippets of video. If the user touches an item in the list, you want to play that video snippet. </a:t>
            </a:r>
          </a:p>
          <a:p>
            <a:endParaRPr lang="en-US" dirty="0"/>
          </a:p>
          <a:p>
            <a:r>
              <a:rPr lang="en-US" dirty="0" smtClean="0"/>
              <a:t>Rather than implementing an entire video player in your own app, you can launch an </a:t>
            </a:r>
            <a:r>
              <a:rPr lang="en-US" sz="2400" b="1" dirty="0" smtClean="0">
                <a:latin typeface="Lucida Console" panose="020B0609040504020204" pitchFamily="49" charset="0"/>
                <a:ea typeface="Microsoft Himalaya" panose="01010100010101010101" pitchFamily="2" charset="0"/>
                <a:cs typeface="Microsoft Himalaya" panose="01010100010101010101" pitchFamily="2" charset="0"/>
              </a:rPr>
              <a:t>Intent</a:t>
            </a:r>
            <a:r>
              <a:rPr lang="en-US" dirty="0" smtClean="0"/>
              <a:t> that specifies the task as "play an object of type video." The Android system then matches your request with an </a:t>
            </a:r>
            <a:r>
              <a:rPr lang="en-US" sz="2400" b="1" dirty="0">
                <a:latin typeface="Lucida Console" panose="020B0609040504020204" pitchFamily="49" charset="0"/>
                <a:ea typeface="Microsoft Himalaya" panose="01010100010101010101" pitchFamily="2" charset="0"/>
                <a:cs typeface="Microsoft Himalaya" panose="01010100010101010101" pitchFamily="2" charset="0"/>
              </a:rPr>
              <a:t>Activity</a:t>
            </a:r>
            <a:r>
              <a:rPr lang="en-US" dirty="0" smtClean="0"/>
              <a:t> that has registered itself to play objects of type video.</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107336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Intent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a:t>
            </a:r>
            <a:r>
              <a:rPr lang="en-US" sz="2400" b="1" dirty="0">
                <a:latin typeface="Lucida Console" panose="020B0609040504020204" pitchFamily="49" charset="0"/>
                <a:ea typeface="Microsoft Himalaya" panose="01010100010101010101" pitchFamily="2" charset="0"/>
                <a:cs typeface="Microsoft Himalaya" panose="01010100010101010101" pitchFamily="2" charset="0"/>
              </a:rPr>
              <a:t>Activity</a:t>
            </a:r>
            <a:r>
              <a:rPr lang="en-US" dirty="0" smtClean="0"/>
              <a:t> registers itself with the system as being able to handle an implicit </a:t>
            </a:r>
            <a:r>
              <a:rPr lang="en-US" sz="2400" b="1" dirty="0">
                <a:latin typeface="Lucida Console" panose="020B0609040504020204" pitchFamily="49" charset="0"/>
                <a:ea typeface="Microsoft Himalaya" panose="01010100010101010101" pitchFamily="2" charset="0"/>
                <a:cs typeface="Microsoft Himalaya" panose="01010100010101010101" pitchFamily="2" charset="0"/>
              </a:rPr>
              <a:t>Intent</a:t>
            </a:r>
            <a:r>
              <a:rPr lang="en-US" dirty="0" smtClean="0"/>
              <a:t> with </a:t>
            </a:r>
            <a:r>
              <a:rPr lang="en-US" sz="2400" b="1" dirty="0">
                <a:latin typeface="Lucida Console" panose="020B0609040504020204" pitchFamily="49" charset="0"/>
                <a:ea typeface="Microsoft Himalaya" panose="01010100010101010101" pitchFamily="2" charset="0"/>
                <a:cs typeface="Microsoft Himalaya" panose="01010100010101010101" pitchFamily="2" charset="0"/>
              </a:rPr>
              <a:t>Intent filters</a:t>
            </a:r>
            <a:r>
              <a:rPr lang="en-US" dirty="0" smtClean="0"/>
              <a:t>, declared in the </a:t>
            </a:r>
            <a:r>
              <a:rPr lang="en-US" sz="2400" b="1" dirty="0">
                <a:latin typeface="Lucida Console" panose="020B0609040504020204" pitchFamily="49" charset="0"/>
                <a:ea typeface="Microsoft Himalaya" panose="01010100010101010101" pitchFamily="2" charset="0"/>
                <a:cs typeface="Microsoft Himalaya" panose="01010100010101010101" pitchFamily="2" charset="0"/>
              </a:rPr>
              <a:t>AndroidManifest.xml</a:t>
            </a:r>
            <a:r>
              <a:rPr lang="en-US" dirty="0" smtClean="0"/>
              <a:t> file.</a:t>
            </a:r>
          </a:p>
          <a:p>
            <a:endParaRPr lang="en-US" dirty="0"/>
          </a:p>
          <a:p>
            <a:r>
              <a:rPr lang="en-US" dirty="0" smtClean="0"/>
              <a:t>For example, the main Activity (and only the main Activity) for your app has an </a:t>
            </a:r>
            <a:r>
              <a:rPr lang="en-US" sz="2400" b="1" dirty="0">
                <a:latin typeface="Lucida Console" panose="020B0609040504020204" pitchFamily="49" charset="0"/>
                <a:ea typeface="Microsoft Himalaya" panose="01010100010101010101" pitchFamily="2" charset="0"/>
                <a:cs typeface="Microsoft Himalaya" panose="01010100010101010101" pitchFamily="2" charset="0"/>
              </a:rPr>
              <a:t>Intent filter</a:t>
            </a:r>
            <a:r>
              <a:rPr lang="en-US" dirty="0" smtClean="0"/>
              <a:t> that declares it the </a:t>
            </a:r>
            <a:r>
              <a:rPr lang="en-US" b="1" i="1" dirty="0" smtClean="0"/>
              <a:t>main Activity</a:t>
            </a:r>
            <a:r>
              <a:rPr lang="en-US" dirty="0" smtClean="0"/>
              <a:t> for the launcher category. </a:t>
            </a:r>
          </a:p>
          <a:p>
            <a:endParaRPr lang="en-US" dirty="0"/>
          </a:p>
          <a:p>
            <a:r>
              <a:rPr lang="en-US" dirty="0" smtClean="0"/>
              <a:t>This Intent filter is how the Android system knows to start that specific Activity in your app when the user taps the icon for your app on the device home screen.</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17628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Intent actions, categories, and data</a:t>
            </a:r>
            <a:endParaRPr lang="en-US" dirty="0"/>
          </a:p>
        </p:txBody>
      </p:sp>
      <p:sp>
        <p:nvSpPr>
          <p:cNvPr id="3" name="Content Placeholder 2"/>
          <p:cNvSpPr>
            <a:spLocks noGrp="1"/>
          </p:cNvSpPr>
          <p:nvPr>
            <p:ph idx="1"/>
          </p:nvPr>
        </p:nvSpPr>
        <p:spPr/>
        <p:txBody>
          <a:bodyPr>
            <a:normAutofit/>
          </a:bodyPr>
          <a:lstStyle/>
          <a:p>
            <a:r>
              <a:rPr lang="en-US" dirty="0" smtClean="0"/>
              <a:t>An implicit Intent, like an explicit Intent, is an instance of the </a:t>
            </a:r>
            <a:r>
              <a:rPr lang="en-US" sz="2200" b="1" dirty="0">
                <a:latin typeface="Lucida Console" panose="020B0609040504020204" pitchFamily="49" charset="0"/>
                <a:ea typeface="Microsoft Himalaya" panose="01010100010101010101" pitchFamily="2" charset="0"/>
                <a:cs typeface="Microsoft Himalaya" panose="01010100010101010101" pitchFamily="2" charset="0"/>
              </a:rPr>
              <a:t>Intent</a:t>
            </a:r>
            <a:r>
              <a:rPr lang="en-US" dirty="0" smtClean="0"/>
              <a:t> class. </a:t>
            </a:r>
          </a:p>
          <a:p>
            <a:endParaRPr lang="en-US" dirty="0"/>
          </a:p>
          <a:p>
            <a:r>
              <a:rPr lang="en-US" dirty="0" smtClean="0"/>
              <a:t>In addition to the parts of an Intent you learned about in an earlier chapter (such as the Intent data and extras), these fields are used by an implicit Intent:</a:t>
            </a:r>
          </a:p>
          <a:p>
            <a:pPr lvl="1"/>
            <a:r>
              <a:rPr lang="en-US" dirty="0" smtClean="0"/>
              <a:t>Intent </a:t>
            </a:r>
            <a:r>
              <a:rPr lang="en-US" b="1" i="1" dirty="0" smtClean="0"/>
              <a:t>action</a:t>
            </a:r>
          </a:p>
          <a:p>
            <a:pPr lvl="1"/>
            <a:r>
              <a:rPr lang="en-US" dirty="0" smtClean="0"/>
              <a:t>Intent </a:t>
            </a:r>
            <a:r>
              <a:rPr lang="en-US" b="1" i="1" dirty="0" smtClean="0"/>
              <a:t>category</a:t>
            </a:r>
          </a:p>
          <a:p>
            <a:pPr lvl="1"/>
            <a:r>
              <a:rPr lang="en-US" dirty="0" smtClean="0"/>
              <a:t>Data type</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1283742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action</a:t>
            </a:r>
            <a:endParaRPr lang="en-US" dirty="0"/>
          </a:p>
        </p:txBody>
      </p:sp>
      <p:sp>
        <p:nvSpPr>
          <p:cNvPr id="3" name="Content Placeholder 2"/>
          <p:cNvSpPr>
            <a:spLocks noGrp="1"/>
          </p:cNvSpPr>
          <p:nvPr>
            <p:ph idx="1"/>
          </p:nvPr>
        </p:nvSpPr>
        <p:spPr/>
        <p:txBody>
          <a:bodyPr>
            <a:normAutofit/>
          </a:bodyPr>
          <a:lstStyle/>
          <a:p>
            <a:r>
              <a:rPr lang="en-US" dirty="0" smtClean="0"/>
              <a:t>The Intent action is the generic action the receiving Activity should perform. </a:t>
            </a:r>
          </a:p>
          <a:p>
            <a:r>
              <a:rPr lang="en-US" dirty="0" smtClean="0"/>
              <a:t>The available Intent actions are defined as constants in the Intent class and begin with the word ACTION_. </a:t>
            </a:r>
          </a:p>
          <a:p>
            <a:r>
              <a:rPr lang="en-US" dirty="0" smtClean="0"/>
              <a:t>A common Intent action is ACTION_VIEW, which you use when you have some information that an Activity can show to the user, such as a photo to view in a gallery app, or an address to view in a map app. </a:t>
            </a:r>
          </a:p>
          <a:p>
            <a:r>
              <a:rPr lang="en-US" dirty="0" smtClean="0"/>
              <a:t>You can specify the action for an Intent in the Intent constructor, or with the </a:t>
            </a:r>
            <a:r>
              <a:rPr lang="en-US" dirty="0" err="1" smtClean="0"/>
              <a:t>setAction</a:t>
            </a:r>
            <a:r>
              <a:rPr lang="en-US" dirty="0" smtClean="0"/>
              <a:t>() method.</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0873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category</a:t>
            </a:r>
            <a:endParaRPr lang="en-US" dirty="0"/>
          </a:p>
        </p:txBody>
      </p:sp>
      <p:sp>
        <p:nvSpPr>
          <p:cNvPr id="3" name="Content Placeholder 2"/>
          <p:cNvSpPr>
            <a:spLocks noGrp="1"/>
          </p:cNvSpPr>
          <p:nvPr>
            <p:ph idx="1"/>
          </p:nvPr>
        </p:nvSpPr>
        <p:spPr/>
        <p:txBody>
          <a:bodyPr>
            <a:normAutofit/>
          </a:bodyPr>
          <a:lstStyle/>
          <a:p>
            <a:r>
              <a:rPr lang="en-US" dirty="0" smtClean="0"/>
              <a:t>An Intent category provides additional information about the category of component that should handle the Intent. </a:t>
            </a:r>
          </a:p>
          <a:p>
            <a:endParaRPr lang="en-US" dirty="0" smtClean="0"/>
          </a:p>
          <a:p>
            <a:r>
              <a:rPr lang="en-US" dirty="0" smtClean="0"/>
              <a:t>Intent categories are optional, and you can add more than one category to an Intent. </a:t>
            </a:r>
          </a:p>
          <a:p>
            <a:endParaRPr lang="en-US" dirty="0"/>
          </a:p>
          <a:p>
            <a:r>
              <a:rPr lang="en-US" dirty="0" smtClean="0"/>
              <a:t>Intent categories are also defined as constants in the Intent class and begin with the word CATEGORY_. You can add categories to the Intent with the </a:t>
            </a:r>
            <a:r>
              <a:rPr lang="en-US" dirty="0" err="1" smtClean="0"/>
              <a:t>addCategory</a:t>
            </a:r>
            <a:r>
              <a:rPr lang="en-US" dirty="0" smtClean="0"/>
              <a:t>() method.</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42933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Content Placeholder 2"/>
          <p:cNvSpPr>
            <a:spLocks noGrp="1"/>
          </p:cNvSpPr>
          <p:nvPr>
            <p:ph idx="1"/>
          </p:nvPr>
        </p:nvSpPr>
        <p:spPr/>
        <p:txBody>
          <a:bodyPr>
            <a:normAutofit/>
          </a:bodyPr>
          <a:lstStyle/>
          <a:p>
            <a:r>
              <a:rPr lang="en-US" dirty="0" smtClean="0"/>
              <a:t>The data type indicates </a:t>
            </a:r>
            <a:r>
              <a:rPr lang="en-US" dirty="0" smtClean="0"/>
              <a:t>the </a:t>
            </a:r>
            <a:r>
              <a:rPr lang="en-US" dirty="0" smtClean="0"/>
              <a:t>type of data the Activity should operate on. </a:t>
            </a:r>
          </a:p>
          <a:p>
            <a:endParaRPr lang="en-US" dirty="0" smtClean="0"/>
          </a:p>
          <a:p>
            <a:r>
              <a:rPr lang="en-US" dirty="0" smtClean="0"/>
              <a:t>Usually, the data type is inferred from the URI in the Intent data field, but you can also explicitly define the data type with the </a:t>
            </a:r>
            <a:r>
              <a:rPr lang="en-US" dirty="0" err="1" smtClean="0"/>
              <a:t>setType</a:t>
            </a:r>
            <a:r>
              <a:rPr lang="en-US" dirty="0" smtClean="0"/>
              <a:t>() method.</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40948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Intent</a:t>
            </a:r>
            <a:endParaRPr lang="en-US" dirty="0"/>
          </a:p>
        </p:txBody>
      </p:sp>
      <p:sp>
        <p:nvSpPr>
          <p:cNvPr id="3" name="Content Placeholder 2"/>
          <p:cNvSpPr>
            <a:spLocks noGrp="1"/>
          </p:cNvSpPr>
          <p:nvPr>
            <p:ph idx="1"/>
          </p:nvPr>
        </p:nvSpPr>
        <p:spPr/>
        <p:txBody>
          <a:bodyPr>
            <a:normAutofit/>
          </a:bodyPr>
          <a:lstStyle/>
          <a:p>
            <a:r>
              <a:rPr lang="en-US" dirty="0" smtClean="0"/>
              <a:t>Intent actions, categories, and data types are used both by the Intent object you create in your sending Activity, as well as in the Intent filters you define in the </a:t>
            </a:r>
            <a:r>
              <a:rPr lang="en-US" sz="2200" b="1" dirty="0">
                <a:latin typeface="Lucida Console" panose="020B0609040504020204" pitchFamily="49" charset="0"/>
                <a:ea typeface="Microsoft Himalaya" panose="01010100010101010101" pitchFamily="2" charset="0"/>
                <a:cs typeface="Microsoft Himalaya" panose="01010100010101010101" pitchFamily="2" charset="0"/>
              </a:rPr>
              <a:t>AndroidManifest.xml</a:t>
            </a:r>
            <a:r>
              <a:rPr lang="en-US" dirty="0" smtClean="0"/>
              <a:t> file for the receiving Activity. </a:t>
            </a:r>
          </a:p>
          <a:p>
            <a:endParaRPr lang="en-US" dirty="0"/>
          </a:p>
          <a:p>
            <a:r>
              <a:rPr lang="en-US" dirty="0" smtClean="0"/>
              <a:t>The Android system uses this information to match an implicit Intent request with an Activity or other component that can handle that Intent.</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263251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implicit Intent work?</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The Android Runtime keeps a list of registered Apps</a:t>
            </a:r>
          </a:p>
          <a:p>
            <a:pPr marL="514350" indent="-514350">
              <a:buFont typeface="+mj-lt"/>
              <a:buAutoNum type="arabicPeriod"/>
            </a:pPr>
            <a:r>
              <a:rPr lang="en-US" dirty="0" smtClean="0"/>
              <a:t>Apps have to register via AndroidManifest.xml</a:t>
            </a:r>
          </a:p>
          <a:p>
            <a:pPr marL="514350" indent="-514350">
              <a:buFont typeface="+mj-lt"/>
              <a:buAutoNum type="arabicPeriod"/>
            </a:pPr>
            <a:r>
              <a:rPr lang="en-US" dirty="0" smtClean="0"/>
              <a:t>Runtime receives the request and looks for matches</a:t>
            </a:r>
          </a:p>
          <a:p>
            <a:pPr marL="514350" indent="-514350">
              <a:buFont typeface="+mj-lt"/>
              <a:buAutoNum type="arabicPeriod"/>
            </a:pPr>
            <a:r>
              <a:rPr lang="en-US" dirty="0" smtClean="0"/>
              <a:t>Android runtime uses Intent filters for matching</a:t>
            </a:r>
          </a:p>
          <a:p>
            <a:pPr marL="514350" indent="-514350">
              <a:buFont typeface="+mj-lt"/>
              <a:buAutoNum type="arabicPeriod"/>
            </a:pPr>
            <a:r>
              <a:rPr lang="en-US" dirty="0" smtClean="0"/>
              <a:t>If more than one match, shows a list of possible matches and lets the user choose one</a:t>
            </a:r>
          </a:p>
          <a:p>
            <a:pPr marL="514350" indent="-514350">
              <a:buFont typeface="+mj-lt"/>
              <a:buAutoNum type="arabicPeriod"/>
            </a:pPr>
            <a:r>
              <a:rPr lang="en-US" dirty="0" smtClean="0"/>
              <a:t>Android runtime starts the requested activity</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369648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Intent</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386465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implicit Intent work?</a:t>
            </a:r>
            <a:endParaRPr lang="en-US" dirty="0"/>
          </a:p>
        </p:txBody>
      </p:sp>
      <p:sp>
        <p:nvSpPr>
          <p:cNvPr id="3" name="Content Placeholder 2"/>
          <p:cNvSpPr>
            <a:spLocks noGrp="1"/>
          </p:cNvSpPr>
          <p:nvPr>
            <p:ph sz="half" idx="1"/>
          </p:nvPr>
        </p:nvSpPr>
        <p:spPr>
          <a:xfrm>
            <a:off x="838200" y="1825625"/>
            <a:ext cx="6891068" cy="4351338"/>
          </a:xfrm>
        </p:spPr>
        <p:txBody>
          <a:bodyPr>
            <a:normAutofit/>
          </a:bodyPr>
          <a:lstStyle/>
          <a:p>
            <a:r>
              <a:rPr lang="en-US" dirty="0" smtClean="0"/>
              <a:t>When the Android runtime finds multiple registered activities that can handle an implicit Intent, it displays an App Chooser to allow the user to select the handler</a:t>
            </a:r>
          </a:p>
          <a:p>
            <a:endParaRPr lang="en-US" dirty="0"/>
          </a:p>
        </p:txBody>
      </p:sp>
      <p:pic>
        <p:nvPicPr>
          <p:cNvPr id="5" name="Google Shape;552;p103"/>
          <p:cNvPicPr preferRelativeResize="0">
            <a:picLocks noGrp="1"/>
          </p:cNvPicPr>
          <p:nvPr>
            <p:ph sz="half" idx="2"/>
          </p:nvPr>
        </p:nvPicPr>
        <p:blipFill>
          <a:blip r:embed="rId2">
            <a:alphaModFix/>
          </a:blip>
          <a:stretch>
            <a:fillRect/>
          </a:stretch>
        </p:blipFill>
        <p:spPr>
          <a:xfrm>
            <a:off x="8643668" y="1825625"/>
            <a:ext cx="2501661" cy="1871932"/>
          </a:xfrm>
          <a:prstGeom prst="rect">
            <a:avLst/>
          </a:prstGeom>
          <a:noFill/>
          <a:ln>
            <a:noFill/>
          </a:ln>
        </p:spPr>
      </p:pic>
      <p:sp>
        <p:nvSpPr>
          <p:cNvPr id="4" name="Footer Placeholder 3"/>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1A08AA9A-9344-4EAE-8182-2B76A6DCB43E}" type="slidenum">
              <a:rPr lang="en-US" smtClean="0"/>
              <a:t>20</a:t>
            </a:fld>
            <a:endParaRPr lang="en-US"/>
          </a:p>
        </p:txBody>
      </p:sp>
    </p:spTree>
    <p:extLst>
      <p:ext uri="{BB962C8B-B14F-4D97-AF65-F5344CB8AC3E}">
        <p14:creationId xmlns:p14="http://schemas.microsoft.com/office/powerpoint/2010/main" val="2673875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sp>
        <p:nvSpPr>
          <p:cNvPr id="3" name="Content Placeholder 2"/>
          <p:cNvSpPr>
            <a:spLocks noGrp="1"/>
          </p:cNvSpPr>
          <p:nvPr>
            <p:ph idx="1"/>
          </p:nvPr>
        </p:nvSpPr>
        <p:spPr/>
        <p:txBody>
          <a:bodyPr>
            <a:normAutofit/>
          </a:bodyPr>
          <a:lstStyle/>
          <a:p>
            <a:r>
              <a:rPr lang="en-US" dirty="0" smtClean="0"/>
              <a:t>Starting an Activity with an </a:t>
            </a:r>
            <a:r>
              <a:rPr lang="en-US" sz="2200" b="1" dirty="0">
                <a:latin typeface="Lucida Console" panose="020B0609040504020204" pitchFamily="49" charset="0"/>
                <a:ea typeface="Microsoft Himalaya" panose="01010100010101010101" pitchFamily="2" charset="0"/>
                <a:cs typeface="Microsoft Himalaya" panose="01010100010101010101" pitchFamily="2" charset="0"/>
              </a:rPr>
              <a:t>implicit Intent</a:t>
            </a:r>
            <a:r>
              <a:rPr lang="en-US" dirty="0" smtClean="0"/>
              <a:t>, and passing data from one Activity to another, works much the same way as it does for an </a:t>
            </a:r>
            <a:r>
              <a:rPr lang="en-US" sz="2200" b="1" dirty="0">
                <a:latin typeface="Lucida Console" panose="020B0609040504020204" pitchFamily="49" charset="0"/>
                <a:ea typeface="Microsoft Himalaya" panose="01010100010101010101" pitchFamily="2" charset="0"/>
                <a:cs typeface="Microsoft Himalaya" panose="01010100010101010101" pitchFamily="2" charset="0"/>
              </a:rPr>
              <a:t>explicit Intent</a:t>
            </a:r>
            <a:r>
              <a:rPr lang="en-US" dirty="0" smtClean="0"/>
              <a:t>:</a:t>
            </a:r>
          </a:p>
          <a:p>
            <a:pPr marL="514350" indent="-514350">
              <a:buFont typeface="+mj-lt"/>
              <a:buAutoNum type="arabicPeriod"/>
            </a:pPr>
            <a:r>
              <a:rPr lang="en-US" dirty="0" smtClean="0"/>
              <a:t>In the sending </a:t>
            </a:r>
            <a:r>
              <a:rPr lang="en-US" sz="2200" b="1" dirty="0">
                <a:latin typeface="Lucida Console" panose="020B0609040504020204" pitchFamily="49" charset="0"/>
                <a:ea typeface="Microsoft Himalaya" panose="01010100010101010101" pitchFamily="2" charset="0"/>
                <a:cs typeface="Microsoft Himalaya" panose="01010100010101010101" pitchFamily="2" charset="0"/>
              </a:rPr>
              <a:t>Activity</a:t>
            </a:r>
            <a:r>
              <a:rPr lang="en-US" dirty="0" smtClean="0"/>
              <a:t>, create a new </a:t>
            </a:r>
            <a:r>
              <a:rPr lang="en-US" sz="2200" b="1" dirty="0">
                <a:latin typeface="Lucida Console" panose="020B0609040504020204" pitchFamily="49" charset="0"/>
                <a:ea typeface="Microsoft Himalaya" panose="01010100010101010101" pitchFamily="2" charset="0"/>
                <a:cs typeface="Microsoft Himalaya" panose="01010100010101010101" pitchFamily="2" charset="0"/>
              </a:rPr>
              <a:t>Intent</a:t>
            </a:r>
            <a:r>
              <a:rPr lang="en-US" dirty="0" smtClean="0"/>
              <a:t> object.</a:t>
            </a:r>
          </a:p>
          <a:p>
            <a:pPr marL="514350" indent="-514350">
              <a:buFont typeface="+mj-lt"/>
              <a:buAutoNum type="arabicPeriod"/>
            </a:pPr>
            <a:r>
              <a:rPr lang="en-US" dirty="0" smtClean="0"/>
              <a:t>Add information about the request to the </a:t>
            </a:r>
            <a:r>
              <a:rPr lang="en-US" sz="2200" b="1" dirty="0">
                <a:latin typeface="Lucida Console" panose="020B0609040504020204" pitchFamily="49" charset="0"/>
                <a:ea typeface="Microsoft Himalaya" panose="01010100010101010101" pitchFamily="2" charset="0"/>
                <a:cs typeface="Microsoft Himalaya" panose="01010100010101010101" pitchFamily="2" charset="0"/>
              </a:rPr>
              <a:t>Intent</a:t>
            </a:r>
            <a:r>
              <a:rPr lang="en-US" dirty="0" smtClean="0"/>
              <a:t> object, such as data or extras.</a:t>
            </a:r>
          </a:p>
          <a:p>
            <a:pPr marL="514350" indent="-514350">
              <a:buFont typeface="+mj-lt"/>
              <a:buAutoNum type="arabicPeriod"/>
            </a:pPr>
            <a:r>
              <a:rPr lang="en-US" dirty="0" smtClean="0"/>
              <a:t>Send the Intent with </a:t>
            </a:r>
            <a:r>
              <a:rPr lang="en-US" sz="2200" b="1" dirty="0" err="1">
                <a:latin typeface="Lucida Console" panose="020B0609040504020204" pitchFamily="49" charset="0"/>
                <a:ea typeface="Microsoft Himalaya" panose="01010100010101010101" pitchFamily="2" charset="0"/>
                <a:cs typeface="Microsoft Himalaya" panose="01010100010101010101" pitchFamily="2" charset="0"/>
              </a:rPr>
              <a:t>startActivity</a:t>
            </a:r>
            <a:r>
              <a:rPr lang="en-US" sz="2200" b="1" dirty="0">
                <a:latin typeface="Lucida Console" panose="020B0609040504020204" pitchFamily="49" charset="0"/>
                <a:ea typeface="Microsoft Himalaya" panose="01010100010101010101" pitchFamily="2" charset="0"/>
                <a:cs typeface="Microsoft Himalaya" panose="01010100010101010101" pitchFamily="2" charset="0"/>
              </a:rPr>
              <a:t>()</a:t>
            </a:r>
            <a:r>
              <a:rPr lang="en-US" dirty="0" smtClean="0"/>
              <a:t> (to just start the Activity) or </a:t>
            </a:r>
            <a:r>
              <a:rPr lang="en-US" sz="2200" b="1" dirty="0" err="1">
                <a:latin typeface="Lucida Console" panose="020B0609040504020204" pitchFamily="49" charset="0"/>
                <a:ea typeface="Microsoft Himalaya" panose="01010100010101010101" pitchFamily="2" charset="0"/>
                <a:cs typeface="Microsoft Himalaya" panose="01010100010101010101" pitchFamily="2" charset="0"/>
              </a:rPr>
              <a:t>startActivityforResult</a:t>
            </a:r>
            <a:r>
              <a:rPr lang="en-US" sz="2200" b="1" dirty="0">
                <a:latin typeface="Lucida Console" panose="020B0609040504020204" pitchFamily="49" charset="0"/>
                <a:ea typeface="Microsoft Himalaya" panose="01010100010101010101" pitchFamily="2" charset="0"/>
                <a:cs typeface="Microsoft Himalaya" panose="01010100010101010101" pitchFamily="2" charset="0"/>
              </a:rPr>
              <a:t>()</a:t>
            </a:r>
            <a:r>
              <a:rPr lang="en-US" dirty="0" smtClean="0"/>
              <a:t> (to start the Activity and expect a result back).</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32404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sp>
        <p:nvSpPr>
          <p:cNvPr id="3" name="Content Placeholder 2"/>
          <p:cNvSpPr>
            <a:spLocks noGrp="1"/>
          </p:cNvSpPr>
          <p:nvPr>
            <p:ph idx="1"/>
          </p:nvPr>
        </p:nvSpPr>
        <p:spPr/>
        <p:txBody>
          <a:bodyPr>
            <a:normAutofit/>
          </a:bodyPr>
          <a:lstStyle/>
          <a:p>
            <a:r>
              <a:rPr lang="en-US" dirty="0" smtClean="0"/>
              <a:t>When you create an implicit Intent object, you:</a:t>
            </a:r>
          </a:p>
          <a:p>
            <a:pPr lvl="1"/>
            <a:r>
              <a:rPr lang="en-US" dirty="0" smtClean="0"/>
              <a:t>Do not specify the specific Activity or other component to launch.</a:t>
            </a:r>
          </a:p>
          <a:p>
            <a:pPr lvl="1"/>
            <a:r>
              <a:rPr lang="en-US" dirty="0" smtClean="0"/>
              <a:t>Add an Intent action or Intent categories (or both).</a:t>
            </a:r>
          </a:p>
          <a:p>
            <a:pPr lvl="1"/>
            <a:r>
              <a:rPr lang="en-US" dirty="0" smtClean="0"/>
              <a:t>Resolve the Intent with the system before calling </a:t>
            </a:r>
            <a:r>
              <a:rPr lang="en-US" sz="2000" b="1" dirty="0" err="1">
                <a:latin typeface="Lucida Console" panose="020B0609040504020204" pitchFamily="49" charset="0"/>
                <a:ea typeface="Microsoft Himalaya" panose="01010100010101010101" pitchFamily="2" charset="0"/>
                <a:cs typeface="Microsoft Himalaya" panose="01010100010101010101" pitchFamily="2" charset="0"/>
              </a:rPr>
              <a:t>startActivity</a:t>
            </a:r>
            <a:r>
              <a:rPr lang="en-US" sz="2200" b="1" dirty="0">
                <a:latin typeface="Lucida Console" panose="020B0609040504020204" pitchFamily="49" charset="0"/>
                <a:ea typeface="Microsoft Himalaya" panose="01010100010101010101" pitchFamily="2" charset="0"/>
                <a:cs typeface="Microsoft Himalaya" panose="01010100010101010101" pitchFamily="2" charset="0"/>
              </a:rPr>
              <a:t>()</a:t>
            </a:r>
            <a:r>
              <a:rPr lang="en-US" dirty="0" smtClean="0"/>
              <a:t> or </a:t>
            </a:r>
            <a:r>
              <a:rPr lang="en-US" sz="2000" b="1" dirty="0" err="1">
                <a:latin typeface="Lucida Console" panose="020B0609040504020204" pitchFamily="49" charset="0"/>
                <a:ea typeface="Microsoft Himalaya" panose="01010100010101010101" pitchFamily="2" charset="0"/>
                <a:cs typeface="Microsoft Himalaya" panose="01010100010101010101" pitchFamily="2" charset="0"/>
              </a:rPr>
              <a:t>startActivityforResult</a:t>
            </a:r>
            <a:r>
              <a:rPr lang="en-US" sz="2000" b="1" dirty="0">
                <a:latin typeface="Lucida Console" panose="020B0609040504020204" pitchFamily="49" charset="0"/>
                <a:ea typeface="Microsoft Himalaya" panose="01010100010101010101" pitchFamily="2" charset="0"/>
                <a:cs typeface="Microsoft Himalaya" panose="01010100010101010101" pitchFamily="2" charset="0"/>
              </a:rPr>
              <a:t>()</a:t>
            </a:r>
            <a:r>
              <a:rPr lang="en-US" dirty="0" smtClean="0"/>
              <a:t>.</a:t>
            </a:r>
          </a:p>
          <a:p>
            <a:pPr lvl="1"/>
            <a:r>
              <a:rPr lang="en-US" dirty="0" smtClean="0"/>
              <a:t>Show an app chooser for the request (optional).</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312269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Resolve the Activity before starting it</a:t>
            </a:r>
          </a:p>
          <a:p>
            <a:r>
              <a:rPr lang="en-US" dirty="0" smtClean="0"/>
              <a:t>When you define an implicit Intent with a specific action and/or category, there is a possibility that there won't be any Activity on the device that can handle your request. </a:t>
            </a:r>
          </a:p>
          <a:p>
            <a:r>
              <a:rPr lang="en-US" dirty="0" smtClean="0"/>
              <a:t>If you just send the Intent and there is no appropriate match, your app will crash.</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201271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Resolve the Activity before starting it</a:t>
            </a:r>
          </a:p>
          <a:p>
            <a:r>
              <a:rPr lang="en-US" dirty="0" smtClean="0"/>
              <a:t>To verify that an Activity or other component is available to receive your Intent, use the </a:t>
            </a:r>
            <a:r>
              <a:rPr lang="en-US" dirty="0" err="1" smtClean="0"/>
              <a:t>resolveActivity</a:t>
            </a:r>
            <a:r>
              <a:rPr lang="en-US" dirty="0" smtClean="0"/>
              <a:t>() method with the system package manager like this:</a:t>
            </a:r>
          </a:p>
          <a:p>
            <a:endParaRPr lang="en-US" dirty="0"/>
          </a:p>
        </p:txBody>
      </p:sp>
      <p:pic>
        <p:nvPicPr>
          <p:cNvPr id="4" name="Picture 3"/>
          <p:cNvPicPr>
            <a:picLocks noChangeAspect="1"/>
          </p:cNvPicPr>
          <p:nvPr/>
        </p:nvPicPr>
        <p:blipFill>
          <a:blip r:embed="rId2"/>
          <a:stretch>
            <a:fillRect/>
          </a:stretch>
        </p:blipFill>
        <p:spPr>
          <a:xfrm>
            <a:off x="3038475" y="4062951"/>
            <a:ext cx="6115050" cy="733425"/>
          </a:xfrm>
          <a:prstGeom prst="rect">
            <a:avLst/>
          </a:prstGeom>
        </p:spPr>
      </p:pic>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1618042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Resolve the Activity before starting it</a:t>
            </a:r>
          </a:p>
          <a:p>
            <a:r>
              <a:rPr lang="en-US" dirty="0" smtClean="0"/>
              <a:t>If the result of </a:t>
            </a:r>
            <a:r>
              <a:rPr lang="en-US" dirty="0" err="1" smtClean="0"/>
              <a:t>resolveActivity</a:t>
            </a:r>
            <a:r>
              <a:rPr lang="en-US" dirty="0" smtClean="0"/>
              <a:t>() is not null, then there is at least one app available that can handle the Intent, and it's safe to call </a:t>
            </a:r>
            <a:r>
              <a:rPr lang="en-US" dirty="0" err="1" smtClean="0"/>
              <a:t>startActivity</a:t>
            </a:r>
            <a:r>
              <a:rPr lang="en-US" dirty="0" smtClean="0"/>
              <a:t>(). Do not send the Intent if the result is null.</a:t>
            </a:r>
          </a:p>
          <a:p>
            <a:r>
              <a:rPr lang="en-US" dirty="0" smtClean="0"/>
              <a:t>If you have a feature that depends on an external Activity that may or may not be available on the device, a best practice is to test for the availability of that external Activity before the user tries to use it.</a:t>
            </a:r>
          </a:p>
          <a:p>
            <a:r>
              <a:rPr lang="en-US" dirty="0" smtClean="0"/>
              <a:t>If there is no Activity that can handle your request (that is, </a:t>
            </a:r>
            <a:r>
              <a:rPr lang="en-US" dirty="0" err="1" smtClean="0"/>
              <a:t>resolveActivity</a:t>
            </a:r>
            <a:r>
              <a:rPr lang="en-US" dirty="0" smtClean="0"/>
              <a:t>() returns null), disable the feature or provide the user an error message for that feature.</a:t>
            </a:r>
          </a:p>
          <a:p>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2989796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pic>
        <p:nvPicPr>
          <p:cNvPr id="9" name="Content Placeholder 8"/>
          <p:cNvPicPr>
            <a:picLocks noGrp="1" noChangeAspect="1"/>
          </p:cNvPicPr>
          <p:nvPr>
            <p:ph idx="1"/>
          </p:nvPr>
        </p:nvPicPr>
        <p:blipFill>
          <a:blip r:embed="rId2"/>
          <a:stretch>
            <a:fillRect/>
          </a:stretch>
        </p:blipFill>
        <p:spPr>
          <a:xfrm>
            <a:off x="2843212" y="2653506"/>
            <a:ext cx="6505575" cy="2695575"/>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1405595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pic>
        <p:nvPicPr>
          <p:cNvPr id="7" name="Content Placeholder 6"/>
          <p:cNvPicPr>
            <a:picLocks noGrp="1" noChangeAspect="1"/>
          </p:cNvPicPr>
          <p:nvPr>
            <p:ph idx="1"/>
          </p:nvPr>
        </p:nvPicPr>
        <p:blipFill>
          <a:blip r:embed="rId2"/>
          <a:stretch>
            <a:fillRect/>
          </a:stretch>
        </p:blipFill>
        <p:spPr>
          <a:xfrm>
            <a:off x="4744967" y="1690688"/>
            <a:ext cx="2702066" cy="4848206"/>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1846279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pic>
        <p:nvPicPr>
          <p:cNvPr id="4" name="Content Placeholder 3"/>
          <p:cNvPicPr>
            <a:picLocks noGrp="1" noChangeAspect="1"/>
          </p:cNvPicPr>
          <p:nvPr>
            <p:ph idx="1"/>
          </p:nvPr>
        </p:nvPicPr>
        <p:blipFill>
          <a:blip r:embed="rId2"/>
          <a:stretch>
            <a:fillRect/>
          </a:stretch>
        </p:blipFill>
        <p:spPr>
          <a:xfrm>
            <a:off x="4650468" y="1431894"/>
            <a:ext cx="2891063" cy="5348467"/>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2617315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sp>
        <p:nvSpPr>
          <p:cNvPr id="3" name="Content Placeholder 2"/>
          <p:cNvSpPr>
            <a:spLocks noGrp="1"/>
          </p:cNvSpPr>
          <p:nvPr>
            <p:ph idx="1"/>
          </p:nvPr>
        </p:nvSpPr>
        <p:spPr/>
        <p:txBody>
          <a:bodyPr/>
          <a:lstStyle/>
          <a:p>
            <a:pPr marL="0" indent="0">
              <a:buNone/>
            </a:pPr>
            <a:r>
              <a:rPr lang="en-US" b="1" dirty="0" smtClean="0"/>
              <a:t>Show the app chooser</a:t>
            </a:r>
            <a:endParaRPr lang="en-US" dirty="0" smtClean="0"/>
          </a:p>
          <a:p>
            <a:r>
              <a:rPr lang="en-US" dirty="0" smtClean="0"/>
              <a:t>In many cases the user has a preferred app for a given task, and they will select the option to always use that app for that task. </a:t>
            </a:r>
          </a:p>
          <a:p>
            <a:r>
              <a:rPr lang="en-US" dirty="0" smtClean="0"/>
              <a:t>However, if multiple apps can respond to the Intent and the user might want to use a different app each time, you can choose to explicitly show a chooser dialog every time.</a:t>
            </a:r>
          </a:p>
          <a:p>
            <a:r>
              <a:rPr lang="en-US" dirty="0" smtClean="0"/>
              <a:t>For example, when your app performs a "share this" action with the ACTION_SEND action, users may want to share using a different app depending on the current situation.</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469326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vs. implicit Intent</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Explicit Intent</a:t>
            </a:r>
            <a:r>
              <a:rPr lang="en-US" dirty="0" smtClean="0"/>
              <a:t> — Starts an Activity of a specific class</a:t>
            </a:r>
          </a:p>
          <a:p>
            <a:endParaRPr lang="en-US" dirty="0"/>
          </a:p>
          <a:p>
            <a:endParaRPr lang="en-US" dirty="0" smtClean="0"/>
          </a:p>
          <a:p>
            <a:r>
              <a:rPr lang="en-US" b="1" dirty="0" smtClean="0"/>
              <a:t>Implicit Intent</a:t>
            </a:r>
            <a:r>
              <a:rPr lang="en-US" dirty="0" smtClean="0"/>
              <a:t> — Asks system to find an Activity class with a registered handler that can handle this request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3201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sp>
        <p:nvSpPr>
          <p:cNvPr id="3" name="Content Placeholder 2"/>
          <p:cNvSpPr>
            <a:spLocks noGrp="1"/>
          </p:cNvSpPr>
          <p:nvPr>
            <p:ph idx="1"/>
          </p:nvPr>
        </p:nvSpPr>
        <p:spPr/>
        <p:txBody>
          <a:bodyPr/>
          <a:lstStyle/>
          <a:p>
            <a:pPr marL="0" indent="0">
              <a:buNone/>
            </a:pPr>
            <a:r>
              <a:rPr lang="en-US" b="1" dirty="0" smtClean="0"/>
              <a:t>Show the app chooser</a:t>
            </a:r>
          </a:p>
          <a:p>
            <a:r>
              <a:rPr lang="en-US" dirty="0" smtClean="0"/>
              <a:t>To show the chooser, you create a wrapper Intent for your implicit Intent with the </a:t>
            </a:r>
            <a:r>
              <a:rPr lang="en-US" dirty="0" err="1" smtClean="0"/>
              <a:t>createChooser</a:t>
            </a:r>
            <a:r>
              <a:rPr lang="en-US" dirty="0" smtClean="0"/>
              <a:t>() method, and then resolve and call </a:t>
            </a:r>
            <a:r>
              <a:rPr lang="en-US" dirty="0" err="1" smtClean="0"/>
              <a:t>startActivity</a:t>
            </a:r>
            <a:r>
              <a:rPr lang="en-US" dirty="0" smtClean="0"/>
              <a:t>() with that wrapper Intent. </a:t>
            </a:r>
          </a:p>
          <a:p>
            <a:r>
              <a:rPr lang="en-US" dirty="0" smtClean="0"/>
              <a:t>The </a:t>
            </a:r>
            <a:r>
              <a:rPr lang="en-US" dirty="0" err="1" smtClean="0"/>
              <a:t>createChooser</a:t>
            </a:r>
            <a:r>
              <a:rPr lang="en-US" dirty="0" smtClean="0"/>
              <a:t>() method also requires a string argument for the title that appears on the chooser. You can specify the title with a string resource as you would any other string.</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30</a:t>
            </a:fld>
            <a:endParaRPr lang="en-US" dirty="0"/>
          </a:p>
        </p:txBody>
      </p:sp>
    </p:spTree>
    <p:extLst>
      <p:ext uri="{BB962C8B-B14F-4D97-AF65-F5344CB8AC3E}">
        <p14:creationId xmlns:p14="http://schemas.microsoft.com/office/powerpoint/2010/main" val="35133104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sp>
        <p:nvSpPr>
          <p:cNvPr id="3" name="Content Placeholder 2"/>
          <p:cNvSpPr>
            <a:spLocks noGrp="1"/>
          </p:cNvSpPr>
          <p:nvPr>
            <p:ph idx="1"/>
          </p:nvPr>
        </p:nvSpPr>
        <p:spPr/>
        <p:txBody>
          <a:bodyPr/>
          <a:lstStyle/>
          <a:p>
            <a:pPr marL="0" indent="0">
              <a:buNone/>
            </a:pPr>
            <a:r>
              <a:rPr lang="en-US" b="1" dirty="0" smtClean="0"/>
              <a:t>Show the app chooser</a:t>
            </a:r>
          </a:p>
          <a:p>
            <a:endParaRPr lang="en-US" dirty="0"/>
          </a:p>
        </p:txBody>
      </p:sp>
      <p:pic>
        <p:nvPicPr>
          <p:cNvPr id="4" name="Picture 3"/>
          <p:cNvPicPr>
            <a:picLocks noChangeAspect="1"/>
          </p:cNvPicPr>
          <p:nvPr/>
        </p:nvPicPr>
        <p:blipFill>
          <a:blip r:embed="rId2"/>
          <a:stretch>
            <a:fillRect/>
          </a:stretch>
        </p:blipFill>
        <p:spPr>
          <a:xfrm>
            <a:off x="1743075" y="2634456"/>
            <a:ext cx="8705850" cy="2733675"/>
          </a:xfrm>
          <a:prstGeom prst="rect">
            <a:avLst/>
          </a:prstGeom>
        </p:spPr>
      </p:pic>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31</a:t>
            </a:fld>
            <a:endParaRPr lang="en-US" dirty="0"/>
          </a:p>
        </p:txBody>
      </p:sp>
    </p:spTree>
    <p:extLst>
      <p:ext uri="{BB962C8B-B14F-4D97-AF65-F5344CB8AC3E}">
        <p14:creationId xmlns:p14="http://schemas.microsoft.com/office/powerpoint/2010/main" val="41052179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pic>
        <p:nvPicPr>
          <p:cNvPr id="7" name="Content Placeholder 6"/>
          <p:cNvPicPr>
            <a:picLocks noGrp="1" noChangeAspect="1"/>
          </p:cNvPicPr>
          <p:nvPr>
            <p:ph idx="1"/>
          </p:nvPr>
        </p:nvPicPr>
        <p:blipFill>
          <a:blip r:embed="rId2"/>
          <a:stretch>
            <a:fillRect/>
          </a:stretch>
        </p:blipFill>
        <p:spPr>
          <a:xfrm>
            <a:off x="2795587" y="2982208"/>
            <a:ext cx="6600825" cy="1762125"/>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32</a:t>
            </a:fld>
            <a:endParaRPr lang="en-US" dirty="0"/>
          </a:p>
        </p:txBody>
      </p:sp>
    </p:spTree>
    <p:extLst>
      <p:ext uri="{BB962C8B-B14F-4D97-AF65-F5344CB8AC3E}">
        <p14:creationId xmlns:p14="http://schemas.microsoft.com/office/powerpoint/2010/main" val="3419027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a:t>
            </a:r>
            <a:endParaRPr lang="en-US" dirty="0"/>
          </a:p>
        </p:txBody>
      </p:sp>
      <p:pic>
        <p:nvPicPr>
          <p:cNvPr id="5" name="Content Placeholder 4"/>
          <p:cNvPicPr>
            <a:picLocks noGrp="1" noChangeAspect="1"/>
          </p:cNvPicPr>
          <p:nvPr>
            <p:ph idx="1"/>
          </p:nvPr>
        </p:nvPicPr>
        <p:blipFill>
          <a:blip r:embed="rId2"/>
          <a:stretch>
            <a:fillRect/>
          </a:stretch>
        </p:blipFill>
        <p:spPr>
          <a:xfrm>
            <a:off x="4793128" y="1825625"/>
            <a:ext cx="2605743" cy="4351338"/>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33</a:t>
            </a:fld>
            <a:endParaRPr lang="en-US" dirty="0"/>
          </a:p>
        </p:txBody>
      </p:sp>
    </p:spTree>
    <p:extLst>
      <p:ext uri="{BB962C8B-B14F-4D97-AF65-F5344CB8AC3E}">
        <p14:creationId xmlns:p14="http://schemas.microsoft.com/office/powerpoint/2010/main" val="3238134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 – More examples</a:t>
            </a:r>
            <a:endParaRPr lang="en-US" dirty="0"/>
          </a:p>
        </p:txBody>
      </p:sp>
      <p:sp>
        <p:nvSpPr>
          <p:cNvPr id="3" name="Content Placeholder 2"/>
          <p:cNvSpPr>
            <a:spLocks noGrp="1"/>
          </p:cNvSpPr>
          <p:nvPr>
            <p:ph idx="1"/>
          </p:nvPr>
        </p:nvSpPr>
        <p:spPr/>
        <p:txBody>
          <a:bodyPr/>
          <a:lstStyle/>
          <a:p>
            <a:pPr marL="0" lvl="0" indent="0">
              <a:lnSpc>
                <a:spcPct val="115000"/>
              </a:lnSpc>
              <a:spcBef>
                <a:spcPts val="0"/>
              </a:spcBef>
              <a:buNone/>
            </a:pPr>
            <a:r>
              <a:rPr lang="en-US" b="1" dirty="0" smtClean="0">
                <a:latin typeface="Roboto"/>
                <a:ea typeface="Roboto"/>
                <a:cs typeface="Roboto"/>
                <a:sym typeface="Roboto"/>
              </a:rPr>
              <a:t>Show a web page</a:t>
            </a:r>
            <a:br>
              <a:rPr lang="en-US" b="1" dirty="0" smtClean="0">
                <a:latin typeface="Roboto"/>
                <a:ea typeface="Roboto"/>
                <a:cs typeface="Roboto"/>
                <a:sym typeface="Roboto"/>
              </a:rPr>
            </a:br>
            <a:r>
              <a:rPr lang="en-US" dirty="0" smtClean="0">
                <a:latin typeface="Consolas"/>
                <a:ea typeface="Consolas"/>
                <a:cs typeface="Consolas"/>
                <a:sym typeface="Consolas"/>
              </a:rPr>
              <a:t>Uri </a:t>
            </a:r>
            <a:r>
              <a:rPr lang="en-US" dirty="0" err="1" smtClean="0">
                <a:latin typeface="Consolas"/>
                <a:ea typeface="Consolas"/>
                <a:cs typeface="Consolas"/>
                <a:sym typeface="Consolas"/>
              </a:rPr>
              <a:t>uri</a:t>
            </a:r>
            <a:r>
              <a:rPr lang="en-US" dirty="0" smtClean="0">
                <a:latin typeface="Consolas"/>
                <a:ea typeface="Consolas"/>
                <a:cs typeface="Consolas"/>
                <a:sym typeface="Consolas"/>
              </a:rPr>
              <a:t> = </a:t>
            </a:r>
            <a:r>
              <a:rPr lang="en-US" dirty="0" err="1" smtClean="0">
                <a:latin typeface="Consolas"/>
                <a:ea typeface="Consolas"/>
                <a:cs typeface="Consolas"/>
                <a:sym typeface="Consolas"/>
              </a:rPr>
              <a:t>Uri.parse</a:t>
            </a:r>
            <a:r>
              <a:rPr lang="en-US" dirty="0" smtClean="0">
                <a:latin typeface="Consolas"/>
                <a:ea typeface="Consolas"/>
                <a:cs typeface="Consolas"/>
                <a:sym typeface="Consolas"/>
              </a:rPr>
              <a:t>("http://www.google.com"); </a:t>
            </a:r>
            <a:br>
              <a:rPr lang="en-US" dirty="0" smtClean="0">
                <a:latin typeface="Consolas"/>
                <a:ea typeface="Consolas"/>
                <a:cs typeface="Consolas"/>
                <a:sym typeface="Consolas"/>
              </a:rPr>
            </a:br>
            <a:r>
              <a:rPr lang="en-US" dirty="0" smtClean="0">
                <a:latin typeface="Consolas"/>
                <a:ea typeface="Consolas"/>
                <a:cs typeface="Consolas"/>
                <a:sym typeface="Consolas"/>
              </a:rPr>
              <a:t>Intent it = new Intent(</a:t>
            </a:r>
            <a:r>
              <a:rPr lang="en-US" dirty="0" err="1" smtClean="0">
                <a:latin typeface="Consolas"/>
                <a:ea typeface="Consolas"/>
                <a:cs typeface="Consolas"/>
                <a:sym typeface="Consolas"/>
              </a:rPr>
              <a:t>Intent.ACTION_VIEW,uri</a:t>
            </a:r>
            <a:r>
              <a:rPr lang="en-US" dirty="0" smtClean="0">
                <a:latin typeface="Consolas"/>
                <a:ea typeface="Consolas"/>
                <a:cs typeface="Consolas"/>
                <a:sym typeface="Consolas"/>
              </a:rPr>
              <a:t>); </a:t>
            </a:r>
            <a:br>
              <a:rPr lang="en-US" dirty="0" smtClean="0">
                <a:latin typeface="Consolas"/>
                <a:ea typeface="Consolas"/>
                <a:cs typeface="Consolas"/>
                <a:sym typeface="Consolas"/>
              </a:rPr>
            </a:br>
            <a:r>
              <a:rPr lang="en-US" dirty="0" err="1" smtClean="0">
                <a:latin typeface="Consolas"/>
                <a:ea typeface="Consolas"/>
                <a:cs typeface="Consolas"/>
                <a:sym typeface="Consolas"/>
              </a:rPr>
              <a:t>startActivity</a:t>
            </a:r>
            <a:r>
              <a:rPr lang="en-US" dirty="0" smtClean="0">
                <a:latin typeface="Consolas"/>
                <a:ea typeface="Consolas"/>
                <a:cs typeface="Consolas"/>
                <a:sym typeface="Consolas"/>
              </a:rPr>
              <a:t>(it);</a:t>
            </a:r>
          </a:p>
          <a:p>
            <a:pPr marL="0" lvl="0" indent="0">
              <a:lnSpc>
                <a:spcPct val="115000"/>
              </a:lnSpc>
              <a:spcBef>
                <a:spcPts val="1100"/>
              </a:spcBef>
              <a:buNone/>
            </a:pPr>
            <a:r>
              <a:rPr lang="en-US" b="1" dirty="0" smtClean="0">
                <a:solidFill>
                  <a:schemeClr val="dk1"/>
                </a:solidFill>
                <a:latin typeface="Roboto"/>
                <a:ea typeface="Roboto"/>
                <a:cs typeface="Roboto"/>
                <a:sym typeface="Roboto"/>
              </a:rPr>
              <a:t>Dial a phone number</a:t>
            </a:r>
            <a:br>
              <a:rPr lang="en-US" b="1" dirty="0" smtClean="0">
                <a:solidFill>
                  <a:schemeClr val="dk1"/>
                </a:solidFill>
                <a:latin typeface="Roboto"/>
                <a:ea typeface="Roboto"/>
                <a:cs typeface="Roboto"/>
                <a:sym typeface="Roboto"/>
              </a:rPr>
            </a:br>
            <a:r>
              <a:rPr lang="en-US" dirty="0" smtClean="0">
                <a:solidFill>
                  <a:schemeClr val="dk1"/>
                </a:solidFill>
                <a:latin typeface="Consolas"/>
                <a:ea typeface="Consolas"/>
                <a:cs typeface="Consolas"/>
                <a:sym typeface="Consolas"/>
              </a:rPr>
              <a:t>Uri </a:t>
            </a:r>
            <a:r>
              <a:rPr lang="en-US" dirty="0" err="1" smtClean="0">
                <a:solidFill>
                  <a:schemeClr val="dk1"/>
                </a:solidFill>
                <a:latin typeface="Consolas"/>
                <a:ea typeface="Consolas"/>
                <a:cs typeface="Consolas"/>
                <a:sym typeface="Consolas"/>
              </a:rPr>
              <a:t>uri</a:t>
            </a:r>
            <a:r>
              <a:rPr lang="en-US" dirty="0" smtClean="0">
                <a:solidFill>
                  <a:schemeClr val="dk1"/>
                </a:solidFill>
                <a:latin typeface="Consolas"/>
                <a:ea typeface="Consolas"/>
                <a:cs typeface="Consolas"/>
                <a:sym typeface="Consolas"/>
              </a:rPr>
              <a:t> = </a:t>
            </a:r>
            <a:r>
              <a:rPr lang="en-US" dirty="0" err="1" smtClean="0">
                <a:solidFill>
                  <a:schemeClr val="dk1"/>
                </a:solidFill>
                <a:latin typeface="Consolas"/>
                <a:ea typeface="Consolas"/>
                <a:cs typeface="Consolas"/>
                <a:sym typeface="Consolas"/>
              </a:rPr>
              <a:t>Uri.parse</a:t>
            </a:r>
            <a:r>
              <a:rPr lang="en-US" dirty="0" smtClean="0">
                <a:solidFill>
                  <a:schemeClr val="dk1"/>
                </a:solidFill>
                <a:latin typeface="Consolas"/>
                <a:ea typeface="Consolas"/>
                <a:cs typeface="Consolas"/>
                <a:sym typeface="Consolas"/>
              </a:rPr>
              <a:t>("tel:8005551234"); </a:t>
            </a:r>
          </a:p>
          <a:p>
            <a:pPr marL="0" lvl="0" indent="0">
              <a:lnSpc>
                <a:spcPct val="115000"/>
              </a:lnSpc>
              <a:spcBef>
                <a:spcPts val="0"/>
              </a:spcBef>
              <a:buNone/>
            </a:pPr>
            <a:r>
              <a:rPr lang="en-US" dirty="0" smtClean="0">
                <a:solidFill>
                  <a:schemeClr val="dk1"/>
                </a:solidFill>
                <a:latin typeface="Consolas"/>
                <a:ea typeface="Consolas"/>
                <a:cs typeface="Consolas"/>
                <a:sym typeface="Consolas"/>
              </a:rPr>
              <a:t>Intent it = new Intent(</a:t>
            </a:r>
            <a:r>
              <a:rPr lang="en-US" dirty="0" err="1" smtClean="0">
                <a:solidFill>
                  <a:schemeClr val="dk1"/>
                </a:solidFill>
                <a:latin typeface="Consolas"/>
                <a:ea typeface="Consolas"/>
                <a:cs typeface="Consolas"/>
                <a:sym typeface="Consolas"/>
              </a:rPr>
              <a:t>Intent.ACTION_DIAL</a:t>
            </a:r>
            <a:r>
              <a:rPr lang="en-US" dirty="0" smtClean="0">
                <a:solidFill>
                  <a:schemeClr val="dk1"/>
                </a:solidFill>
                <a:latin typeface="Consolas"/>
                <a:ea typeface="Consolas"/>
                <a:cs typeface="Consolas"/>
                <a:sym typeface="Consolas"/>
              </a:rPr>
              <a:t>, </a:t>
            </a:r>
            <a:r>
              <a:rPr lang="en-US" dirty="0" err="1" smtClean="0">
                <a:solidFill>
                  <a:schemeClr val="dk1"/>
                </a:solidFill>
                <a:latin typeface="Consolas"/>
                <a:ea typeface="Consolas"/>
                <a:cs typeface="Consolas"/>
                <a:sym typeface="Consolas"/>
              </a:rPr>
              <a:t>uri</a:t>
            </a:r>
            <a:r>
              <a:rPr lang="en-US" dirty="0" smtClean="0">
                <a:solidFill>
                  <a:schemeClr val="dk1"/>
                </a:solidFill>
                <a:latin typeface="Consolas"/>
                <a:ea typeface="Consolas"/>
                <a:cs typeface="Consolas"/>
                <a:sym typeface="Consolas"/>
              </a:rPr>
              <a:t>); </a:t>
            </a:r>
          </a:p>
          <a:p>
            <a:pPr marL="0" lvl="0" indent="0">
              <a:lnSpc>
                <a:spcPct val="115000"/>
              </a:lnSpc>
              <a:spcBef>
                <a:spcPts val="0"/>
              </a:spcBef>
              <a:buClr>
                <a:schemeClr val="dk1"/>
              </a:buClr>
              <a:buSzPts val="1100"/>
              <a:buNone/>
            </a:pPr>
            <a:r>
              <a:rPr lang="en-US" dirty="0" err="1" smtClean="0">
                <a:solidFill>
                  <a:schemeClr val="dk1"/>
                </a:solidFill>
                <a:latin typeface="Consolas"/>
                <a:ea typeface="Consolas"/>
                <a:cs typeface="Consolas"/>
                <a:sym typeface="Consolas"/>
              </a:rPr>
              <a:t>startActivity</a:t>
            </a:r>
            <a:r>
              <a:rPr lang="en-US" dirty="0" smtClean="0">
                <a:solidFill>
                  <a:schemeClr val="dk1"/>
                </a:solidFill>
                <a:latin typeface="Consolas"/>
                <a:ea typeface="Consolas"/>
                <a:cs typeface="Consolas"/>
                <a:sym typeface="Consolas"/>
              </a:rPr>
              <a:t>(it);</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34</a:t>
            </a:fld>
            <a:endParaRPr lang="en-US" dirty="0"/>
          </a:p>
        </p:txBody>
      </p:sp>
    </p:spTree>
    <p:extLst>
      <p:ext uri="{BB962C8B-B14F-4D97-AF65-F5344CB8AC3E}">
        <p14:creationId xmlns:p14="http://schemas.microsoft.com/office/powerpoint/2010/main" val="14500283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Implicit Intent – More examples</a:t>
            </a:r>
            <a:endParaRPr lang="en-US" dirty="0"/>
          </a:p>
        </p:txBody>
      </p:sp>
      <p:sp>
        <p:nvSpPr>
          <p:cNvPr id="3" name="Content Placeholder 2"/>
          <p:cNvSpPr>
            <a:spLocks noGrp="1"/>
          </p:cNvSpPr>
          <p:nvPr>
            <p:ph idx="1"/>
          </p:nvPr>
        </p:nvSpPr>
        <p:spPr/>
        <p:txBody>
          <a:bodyPr>
            <a:normAutofit fontScale="85000" lnSpcReduction="10000"/>
          </a:bodyPr>
          <a:lstStyle/>
          <a:p>
            <a:pPr marL="76200" lvl="0" indent="0">
              <a:spcBef>
                <a:spcPts val="0"/>
              </a:spcBef>
              <a:buSzPts val="2400"/>
              <a:buNone/>
            </a:pPr>
            <a:r>
              <a:rPr lang="en-US" sz="3600" dirty="0" smtClean="0">
                <a:latin typeface="Roboto"/>
                <a:ea typeface="Roboto"/>
                <a:cs typeface="Roboto"/>
                <a:sym typeface="Roboto"/>
              </a:rPr>
              <a:t>1. Create an Intent for an action</a:t>
            </a:r>
          </a:p>
          <a:p>
            <a:pPr marL="457200" lvl="0" indent="0">
              <a:lnSpc>
                <a:spcPct val="135000"/>
              </a:lnSpc>
              <a:spcBef>
                <a:spcPts val="500"/>
              </a:spcBef>
              <a:buNone/>
            </a:pPr>
            <a:r>
              <a:rPr lang="en-US" dirty="0" smtClean="0">
                <a:solidFill>
                  <a:schemeClr val="dk1"/>
                </a:solidFill>
                <a:latin typeface="Consolas"/>
                <a:ea typeface="Consolas"/>
                <a:cs typeface="Consolas"/>
                <a:sym typeface="Consolas"/>
              </a:rPr>
              <a:t>Intent </a:t>
            </a:r>
            <a:r>
              <a:rPr lang="en-US" dirty="0" err="1" smtClean="0">
                <a:solidFill>
                  <a:schemeClr val="dk1"/>
                </a:solidFill>
                <a:latin typeface="Consolas"/>
                <a:ea typeface="Consolas"/>
                <a:cs typeface="Consolas"/>
                <a:sym typeface="Consolas"/>
              </a:rPr>
              <a:t>intent</a:t>
            </a:r>
            <a:r>
              <a:rPr lang="en-US" dirty="0" smtClean="0">
                <a:solidFill>
                  <a:schemeClr val="dk1"/>
                </a:solidFill>
                <a:latin typeface="Consolas"/>
                <a:ea typeface="Consolas"/>
                <a:cs typeface="Consolas"/>
                <a:sym typeface="Consolas"/>
              </a:rPr>
              <a:t> = new Intent(</a:t>
            </a:r>
            <a:r>
              <a:rPr lang="en-US" b="1" dirty="0" err="1" smtClean="0">
                <a:solidFill>
                  <a:schemeClr val="dk1"/>
                </a:solidFill>
                <a:latin typeface="Consolas"/>
                <a:ea typeface="Consolas"/>
                <a:cs typeface="Consolas"/>
                <a:sym typeface="Consolas"/>
              </a:rPr>
              <a:t>Intent.ACTION_WEB_SEARCH</a:t>
            </a:r>
            <a:r>
              <a:rPr lang="en-US" dirty="0" smtClean="0">
                <a:solidFill>
                  <a:schemeClr val="dk1"/>
                </a:solidFill>
                <a:latin typeface="Consolas"/>
                <a:ea typeface="Consolas"/>
                <a:cs typeface="Consolas"/>
                <a:sym typeface="Consolas"/>
              </a:rPr>
              <a:t>);</a:t>
            </a:r>
            <a:endParaRPr lang="en-US" sz="3600" dirty="0" smtClean="0">
              <a:latin typeface="Roboto"/>
              <a:ea typeface="Roboto"/>
              <a:cs typeface="Roboto"/>
              <a:sym typeface="Roboto"/>
            </a:endParaRPr>
          </a:p>
          <a:p>
            <a:pPr marL="76200" lvl="0" indent="0">
              <a:buSzPts val="2400"/>
              <a:buNone/>
            </a:pPr>
            <a:r>
              <a:rPr lang="en-US" sz="3600" dirty="0" smtClean="0">
                <a:latin typeface="Roboto"/>
                <a:ea typeface="Roboto"/>
                <a:cs typeface="Roboto"/>
                <a:sym typeface="Roboto"/>
              </a:rPr>
              <a:t>2. Put extras</a:t>
            </a:r>
          </a:p>
          <a:p>
            <a:pPr marL="457200" lvl="0" indent="0">
              <a:lnSpc>
                <a:spcPct val="135000"/>
              </a:lnSpc>
              <a:spcBef>
                <a:spcPts val="500"/>
              </a:spcBef>
              <a:buNone/>
            </a:pPr>
            <a:r>
              <a:rPr lang="en-US" dirty="0" smtClean="0">
                <a:latin typeface="Consolas"/>
                <a:ea typeface="Consolas"/>
                <a:cs typeface="Consolas"/>
                <a:sym typeface="Consolas"/>
              </a:rPr>
              <a:t>String</a:t>
            </a:r>
            <a:r>
              <a:rPr lang="en-US" dirty="0" smtClean="0">
                <a:solidFill>
                  <a:srgbClr val="303336"/>
                </a:solidFill>
                <a:latin typeface="Consolas"/>
                <a:ea typeface="Consolas"/>
                <a:cs typeface="Consolas"/>
                <a:sym typeface="Consolas"/>
              </a:rPr>
              <a:t> query = </a:t>
            </a:r>
            <a:r>
              <a:rPr lang="en-US" dirty="0" err="1" smtClean="0">
                <a:solidFill>
                  <a:srgbClr val="303336"/>
                </a:solidFill>
                <a:latin typeface="Consolas"/>
                <a:ea typeface="Consolas"/>
                <a:cs typeface="Consolas"/>
                <a:sym typeface="Consolas"/>
              </a:rPr>
              <a:t>edittext.getText</a:t>
            </a:r>
            <a:r>
              <a:rPr lang="en-US" dirty="0" smtClean="0">
                <a:solidFill>
                  <a:srgbClr val="303336"/>
                </a:solidFill>
                <a:latin typeface="Consolas"/>
                <a:ea typeface="Consolas"/>
                <a:cs typeface="Consolas"/>
                <a:sym typeface="Consolas"/>
              </a:rPr>
              <a:t>().</a:t>
            </a:r>
            <a:r>
              <a:rPr lang="en-US" dirty="0" err="1" smtClean="0">
                <a:solidFill>
                  <a:srgbClr val="303336"/>
                </a:solidFill>
                <a:latin typeface="Consolas"/>
                <a:ea typeface="Consolas"/>
                <a:cs typeface="Consolas"/>
                <a:sym typeface="Consolas"/>
              </a:rPr>
              <a:t>toString</a:t>
            </a:r>
            <a:r>
              <a:rPr lang="en-US" dirty="0" smtClean="0">
                <a:solidFill>
                  <a:srgbClr val="303336"/>
                </a:solidFill>
                <a:latin typeface="Consolas"/>
                <a:ea typeface="Consolas"/>
                <a:cs typeface="Consolas"/>
                <a:sym typeface="Consolas"/>
              </a:rPr>
              <a:t>();</a:t>
            </a:r>
          </a:p>
          <a:p>
            <a:pPr marL="457200" lvl="0" indent="0">
              <a:lnSpc>
                <a:spcPct val="135000"/>
              </a:lnSpc>
              <a:spcBef>
                <a:spcPts val="0"/>
              </a:spcBef>
              <a:buNone/>
            </a:pPr>
            <a:r>
              <a:rPr lang="en-US" dirty="0" err="1" smtClean="0">
                <a:solidFill>
                  <a:schemeClr val="dk1"/>
                </a:solidFill>
                <a:latin typeface="Consolas"/>
                <a:ea typeface="Consolas"/>
                <a:cs typeface="Consolas"/>
                <a:sym typeface="Consolas"/>
              </a:rPr>
              <a:t>intent.putExtra</a:t>
            </a:r>
            <a:r>
              <a:rPr lang="en-US" dirty="0" smtClean="0">
                <a:solidFill>
                  <a:schemeClr val="dk1"/>
                </a:solidFill>
                <a:latin typeface="Consolas"/>
                <a:ea typeface="Consolas"/>
                <a:cs typeface="Consolas"/>
                <a:sym typeface="Consolas"/>
              </a:rPr>
              <a:t>(</a:t>
            </a:r>
            <a:r>
              <a:rPr lang="en-US" dirty="0" err="1" smtClean="0">
                <a:latin typeface="Consolas"/>
                <a:ea typeface="Consolas"/>
                <a:cs typeface="Consolas"/>
                <a:sym typeface="Consolas"/>
              </a:rPr>
              <a:t>SearchManager.</a:t>
            </a:r>
            <a:r>
              <a:rPr lang="en-US" dirty="0" err="1" smtClean="0">
                <a:solidFill>
                  <a:srgbClr val="303336"/>
                </a:solidFill>
                <a:latin typeface="Consolas"/>
                <a:ea typeface="Consolas"/>
                <a:cs typeface="Consolas"/>
                <a:sym typeface="Consolas"/>
              </a:rPr>
              <a:t>QUERY</a:t>
            </a:r>
            <a:r>
              <a:rPr lang="en-US" dirty="0" smtClean="0">
                <a:solidFill>
                  <a:srgbClr val="303336"/>
                </a:solidFill>
                <a:latin typeface="Consolas"/>
                <a:ea typeface="Consolas"/>
                <a:cs typeface="Consolas"/>
                <a:sym typeface="Consolas"/>
              </a:rPr>
              <a:t>, query)</a:t>
            </a:r>
            <a:r>
              <a:rPr lang="en-US" dirty="0" smtClean="0">
                <a:solidFill>
                  <a:schemeClr val="dk1"/>
                </a:solidFill>
                <a:latin typeface="Consolas"/>
                <a:ea typeface="Consolas"/>
                <a:cs typeface="Consolas"/>
                <a:sym typeface="Consolas"/>
              </a:rPr>
              <a:t>);</a:t>
            </a:r>
            <a:endParaRPr lang="en-US" dirty="0" smtClean="0">
              <a:latin typeface="Roboto"/>
              <a:ea typeface="Roboto"/>
              <a:cs typeface="Roboto"/>
              <a:sym typeface="Roboto"/>
            </a:endParaRPr>
          </a:p>
          <a:p>
            <a:pPr marL="76200" lvl="0" indent="0">
              <a:buSzPts val="2400"/>
              <a:buNone/>
            </a:pPr>
            <a:r>
              <a:rPr lang="en-US" sz="3600" dirty="0" smtClean="0">
                <a:latin typeface="Roboto"/>
                <a:ea typeface="Roboto"/>
                <a:cs typeface="Roboto"/>
                <a:sym typeface="Roboto"/>
              </a:rPr>
              <a:t>3. Start the Activity</a:t>
            </a:r>
          </a:p>
          <a:p>
            <a:pPr marL="0" lvl="0" indent="0">
              <a:lnSpc>
                <a:spcPct val="115000"/>
              </a:lnSpc>
              <a:spcBef>
                <a:spcPts val="500"/>
              </a:spcBef>
              <a:buNone/>
            </a:pPr>
            <a:r>
              <a:rPr lang="en-US" dirty="0" smtClean="0">
                <a:solidFill>
                  <a:schemeClr val="dk1"/>
                </a:solidFill>
                <a:latin typeface="Consolas"/>
                <a:ea typeface="Consolas"/>
                <a:cs typeface="Consolas"/>
                <a:sym typeface="Consolas"/>
              </a:rPr>
              <a:t>    if (</a:t>
            </a:r>
            <a:r>
              <a:rPr lang="en-US" dirty="0" err="1" smtClean="0">
                <a:solidFill>
                  <a:schemeClr val="dk1"/>
                </a:solidFill>
                <a:latin typeface="Consolas"/>
                <a:ea typeface="Consolas"/>
                <a:cs typeface="Consolas"/>
                <a:sym typeface="Consolas"/>
              </a:rPr>
              <a:t>intent.resolveActivity</a:t>
            </a:r>
            <a:r>
              <a:rPr lang="en-US" dirty="0" smtClean="0">
                <a:solidFill>
                  <a:schemeClr val="dk1"/>
                </a:solidFill>
                <a:latin typeface="Consolas"/>
                <a:ea typeface="Consolas"/>
                <a:cs typeface="Consolas"/>
                <a:sym typeface="Consolas"/>
              </a:rPr>
              <a:t>(</a:t>
            </a:r>
            <a:r>
              <a:rPr lang="en-US" dirty="0" err="1" smtClean="0">
                <a:solidFill>
                  <a:schemeClr val="dk1"/>
                </a:solidFill>
                <a:latin typeface="Consolas"/>
                <a:ea typeface="Consolas"/>
                <a:cs typeface="Consolas"/>
                <a:sym typeface="Consolas"/>
              </a:rPr>
              <a:t>getPackageManager</a:t>
            </a:r>
            <a:r>
              <a:rPr lang="en-US" dirty="0" smtClean="0">
                <a:solidFill>
                  <a:schemeClr val="dk1"/>
                </a:solidFill>
                <a:latin typeface="Consolas"/>
                <a:ea typeface="Consolas"/>
                <a:cs typeface="Consolas"/>
                <a:sym typeface="Consolas"/>
              </a:rPr>
              <a:t>()) != null){</a:t>
            </a:r>
            <a:br>
              <a:rPr lang="en-US" dirty="0" smtClean="0">
                <a:solidFill>
                  <a:schemeClr val="dk1"/>
                </a:solidFill>
                <a:latin typeface="Consolas"/>
                <a:ea typeface="Consolas"/>
                <a:cs typeface="Consolas"/>
                <a:sym typeface="Consolas"/>
              </a:rPr>
            </a:br>
            <a:r>
              <a:rPr lang="en-US" dirty="0" smtClean="0">
                <a:solidFill>
                  <a:schemeClr val="dk1"/>
                </a:solidFill>
                <a:latin typeface="Consolas"/>
                <a:ea typeface="Consolas"/>
                <a:cs typeface="Consolas"/>
                <a:sym typeface="Consolas"/>
              </a:rPr>
              <a:t>        </a:t>
            </a:r>
            <a:r>
              <a:rPr lang="en-US" dirty="0" err="1" smtClean="0">
                <a:solidFill>
                  <a:schemeClr val="dk1"/>
                </a:solidFill>
                <a:latin typeface="Consolas"/>
                <a:ea typeface="Consolas"/>
                <a:cs typeface="Consolas"/>
                <a:sym typeface="Consolas"/>
              </a:rPr>
              <a:t>startActivity</a:t>
            </a:r>
            <a:r>
              <a:rPr lang="en-US" dirty="0" smtClean="0">
                <a:solidFill>
                  <a:schemeClr val="dk1"/>
                </a:solidFill>
                <a:latin typeface="Consolas"/>
                <a:ea typeface="Consolas"/>
                <a:cs typeface="Consolas"/>
                <a:sym typeface="Consolas"/>
              </a:rPr>
              <a:t>(intent);</a:t>
            </a:r>
            <a:br>
              <a:rPr lang="en-US" dirty="0" smtClean="0">
                <a:solidFill>
                  <a:schemeClr val="dk1"/>
                </a:solidFill>
                <a:latin typeface="Consolas"/>
                <a:ea typeface="Consolas"/>
                <a:cs typeface="Consolas"/>
                <a:sym typeface="Consolas"/>
              </a:rPr>
            </a:br>
            <a:r>
              <a:rPr lang="en-US" dirty="0" smtClean="0">
                <a:solidFill>
                  <a:schemeClr val="dk1"/>
                </a:solidFill>
                <a:latin typeface="Consolas"/>
                <a:ea typeface="Consolas"/>
                <a:cs typeface="Consolas"/>
                <a:sym typeface="Consolas"/>
              </a:rPr>
              <a:t>    }</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3041986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an Implicit Intent</a:t>
            </a:r>
            <a:endParaRPr lang="en-US" dirty="0"/>
          </a:p>
        </p:txBody>
      </p:sp>
      <p:sp>
        <p:nvSpPr>
          <p:cNvPr id="3" name="Content Placeholder 2"/>
          <p:cNvSpPr>
            <a:spLocks noGrp="1"/>
          </p:cNvSpPr>
          <p:nvPr>
            <p:ph idx="1"/>
          </p:nvPr>
        </p:nvSpPr>
        <p:spPr/>
        <p:txBody>
          <a:bodyPr/>
          <a:lstStyle/>
          <a:p>
            <a:r>
              <a:rPr lang="en-US" dirty="0" smtClean="0"/>
              <a:t>If you want an Activity in your app to respond to an implicit Intent (from your own app or other apps), declare one or more Intent filters in the AndroidManifest.xml file. </a:t>
            </a:r>
          </a:p>
          <a:p>
            <a:r>
              <a:rPr lang="en-US" dirty="0" smtClean="0"/>
              <a:t>Each Intent filter specifies the type of Intent it accepts based on the action, data, and category for the Intent. </a:t>
            </a:r>
          </a:p>
          <a:p>
            <a:r>
              <a:rPr lang="en-US" dirty="0" smtClean="0"/>
              <a:t>The system will deliver an implicit Intent to your app component only if that Intent can pass through one of your Intent filters.</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36</a:t>
            </a:fld>
            <a:endParaRPr lang="en-US" dirty="0"/>
          </a:p>
        </p:txBody>
      </p:sp>
    </p:spTree>
    <p:extLst>
      <p:ext uri="{BB962C8B-B14F-4D97-AF65-F5344CB8AC3E}">
        <p14:creationId xmlns:p14="http://schemas.microsoft.com/office/powerpoint/2010/main" val="15744160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your app to receive an Intent</a:t>
            </a:r>
            <a:endParaRPr lang="en-US" dirty="0"/>
          </a:p>
        </p:txBody>
      </p:sp>
      <p:sp>
        <p:nvSpPr>
          <p:cNvPr id="3" name="Content Placeholder 2"/>
          <p:cNvSpPr>
            <a:spLocks noGrp="1"/>
          </p:cNvSpPr>
          <p:nvPr>
            <p:ph idx="1"/>
          </p:nvPr>
        </p:nvSpPr>
        <p:spPr/>
        <p:txBody>
          <a:bodyPr/>
          <a:lstStyle/>
          <a:p>
            <a:r>
              <a:rPr lang="en-US" dirty="0" smtClean="0"/>
              <a:t>Declare one or more Intent filters for the Activity in AndroidManifest.xml </a:t>
            </a:r>
          </a:p>
          <a:p>
            <a:r>
              <a:rPr lang="en-US" dirty="0" smtClean="0"/>
              <a:t>Filter announces ability of Activity to accept an implicit Intent </a:t>
            </a:r>
          </a:p>
          <a:p>
            <a:r>
              <a:rPr lang="en-US" dirty="0" smtClean="0"/>
              <a:t>Filter puts conditions on the Intent that the Activity accepts</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37</a:t>
            </a:fld>
            <a:endParaRPr lang="en-US" dirty="0"/>
          </a:p>
        </p:txBody>
      </p:sp>
    </p:spTree>
    <p:extLst>
      <p:ext uri="{BB962C8B-B14F-4D97-AF65-F5344CB8AC3E}">
        <p14:creationId xmlns:p14="http://schemas.microsoft.com/office/powerpoint/2010/main" val="10119047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your app to receive an Intent</a:t>
            </a:r>
            <a:endParaRPr lang="en-US" dirty="0"/>
          </a:p>
        </p:txBody>
      </p:sp>
      <p:sp>
        <p:nvSpPr>
          <p:cNvPr id="3" name="Content Placeholder 2"/>
          <p:cNvSpPr>
            <a:spLocks noGrp="1"/>
          </p:cNvSpPr>
          <p:nvPr>
            <p:ph idx="1"/>
          </p:nvPr>
        </p:nvSpPr>
        <p:spPr/>
        <p:txBody>
          <a:bodyPr/>
          <a:lstStyle/>
          <a:p>
            <a:r>
              <a:rPr lang="en-US" dirty="0" smtClean="0"/>
              <a:t>Once your Activity is successfully launched with an implicit Intent, you can handle that Intent and its data the same way you did an explicit Intent, by:</a:t>
            </a:r>
          </a:p>
          <a:p>
            <a:pPr marL="971550" lvl="1" indent="-514350">
              <a:buFont typeface="+mj-lt"/>
              <a:buAutoNum type="arabicPeriod"/>
            </a:pPr>
            <a:r>
              <a:rPr lang="en-US" dirty="0" smtClean="0"/>
              <a:t>Getting the Intent object with </a:t>
            </a:r>
            <a:r>
              <a:rPr lang="en-US" dirty="0" err="1" smtClean="0"/>
              <a:t>getIntent</a:t>
            </a:r>
            <a:r>
              <a:rPr lang="en-US" dirty="0" smtClean="0"/>
              <a:t>().</a:t>
            </a:r>
          </a:p>
          <a:p>
            <a:pPr marL="971550" lvl="1" indent="-514350">
              <a:buFont typeface="+mj-lt"/>
              <a:buAutoNum type="arabicPeriod"/>
            </a:pPr>
            <a:r>
              <a:rPr lang="en-US" dirty="0" smtClean="0"/>
              <a:t>Getting Intent data or extras out of that Intent.</a:t>
            </a:r>
          </a:p>
          <a:p>
            <a:pPr marL="971550" lvl="1" indent="-514350">
              <a:buFont typeface="+mj-lt"/>
              <a:buAutoNum type="arabicPeriod"/>
            </a:pPr>
            <a:r>
              <a:rPr lang="en-US" dirty="0" smtClean="0"/>
              <a:t>Performing the task the Intent requested.</a:t>
            </a:r>
          </a:p>
          <a:p>
            <a:pPr marL="971550" lvl="1" indent="-514350">
              <a:buFont typeface="+mj-lt"/>
              <a:buAutoNum type="arabicPeriod"/>
            </a:pPr>
            <a:r>
              <a:rPr lang="en-US" dirty="0" smtClean="0"/>
              <a:t>Returning data to the calling Activity with another Intent, if needed.</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38</a:t>
            </a:fld>
            <a:endParaRPr lang="en-US" dirty="0"/>
          </a:p>
        </p:txBody>
      </p:sp>
    </p:spTree>
    <p:extLst>
      <p:ext uri="{BB962C8B-B14F-4D97-AF65-F5344CB8AC3E}">
        <p14:creationId xmlns:p14="http://schemas.microsoft.com/office/powerpoint/2010/main" val="3485781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a:t>
            </a:r>
          </a:p>
        </p:txBody>
      </p:sp>
      <p:sp>
        <p:nvSpPr>
          <p:cNvPr id="3" name="Content Placeholder 2"/>
          <p:cNvSpPr>
            <a:spLocks noGrp="1"/>
          </p:cNvSpPr>
          <p:nvPr>
            <p:ph idx="1"/>
          </p:nvPr>
        </p:nvSpPr>
        <p:spPr/>
        <p:txBody>
          <a:bodyPr/>
          <a:lstStyle/>
          <a:p>
            <a:r>
              <a:rPr lang="en-US" dirty="0" smtClean="0"/>
              <a:t>Define Intent filters with one or more &lt;intent-filter&gt; elements in the AndroidManifest.xml file, nested in the corresponding &lt;activity&gt; element. </a:t>
            </a:r>
          </a:p>
          <a:p>
            <a:r>
              <a:rPr lang="en-US" dirty="0" smtClean="0"/>
              <a:t>Inside &lt;intent-filter&gt;, specify the type of intent your activity can handle. </a:t>
            </a:r>
          </a:p>
          <a:p>
            <a:r>
              <a:rPr lang="en-US" dirty="0" smtClean="0"/>
              <a:t>The Android system matches an implicit intent with an activity or other app component only if the fields in the Intent object match the Intent filters for that component.</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39</a:t>
            </a:fld>
            <a:endParaRPr lang="en-US" dirty="0"/>
          </a:p>
        </p:txBody>
      </p:sp>
    </p:spTree>
    <p:extLst>
      <p:ext uri="{BB962C8B-B14F-4D97-AF65-F5344CB8AC3E}">
        <p14:creationId xmlns:p14="http://schemas.microsoft.com/office/powerpoint/2010/main" val="3834130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Intent</a:t>
            </a:r>
            <a:endParaRPr lang="en-US" dirty="0"/>
          </a:p>
        </p:txBody>
      </p:sp>
      <p:sp>
        <p:nvSpPr>
          <p:cNvPr id="3" name="Content Placeholder 2"/>
          <p:cNvSpPr>
            <a:spLocks noGrp="1"/>
          </p:cNvSpPr>
          <p:nvPr>
            <p:ph idx="1"/>
          </p:nvPr>
        </p:nvSpPr>
        <p:spPr/>
        <p:txBody>
          <a:bodyPr/>
          <a:lstStyle/>
          <a:p>
            <a:r>
              <a:rPr lang="en-US" b="1" dirty="0"/>
              <a:t>Android Explicit intent</a:t>
            </a:r>
            <a:r>
              <a:rPr lang="en-US" dirty="0"/>
              <a:t> specifies the component to be invoked from activity. </a:t>
            </a:r>
            <a:endParaRPr lang="en-US" dirty="0" smtClean="0"/>
          </a:p>
          <a:p>
            <a:r>
              <a:rPr lang="en-US" dirty="0" smtClean="0"/>
              <a:t>In </a:t>
            </a:r>
            <a:r>
              <a:rPr lang="en-US" dirty="0"/>
              <a:t>other words, we can call another activity in android by explicit intent.</a:t>
            </a:r>
          </a:p>
          <a:p>
            <a:r>
              <a:rPr lang="en-US" dirty="0"/>
              <a:t>We can also pass the information from one activity to another using explicit intent.</a:t>
            </a:r>
          </a:p>
          <a:p>
            <a:r>
              <a:rPr lang="en-US" dirty="0"/>
              <a:t>Here, we are going to see an example to call one activity from another and vice-versa.</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401638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a:t>
            </a:r>
          </a:p>
        </p:txBody>
      </p:sp>
      <p:sp>
        <p:nvSpPr>
          <p:cNvPr id="3" name="Content Placeholder 2"/>
          <p:cNvSpPr>
            <a:spLocks noGrp="1"/>
          </p:cNvSpPr>
          <p:nvPr>
            <p:ph idx="1"/>
          </p:nvPr>
        </p:nvSpPr>
        <p:spPr/>
        <p:txBody>
          <a:bodyPr/>
          <a:lstStyle/>
          <a:p>
            <a:r>
              <a:rPr lang="en-US" dirty="0" smtClean="0"/>
              <a:t>An Intent filter may contain the following elements, which correspond to the fields in the Intent object described above:</a:t>
            </a:r>
          </a:p>
          <a:p>
            <a:pPr lvl="1"/>
            <a:r>
              <a:rPr lang="en-US" dirty="0" smtClean="0"/>
              <a:t>&lt;action&gt;: The Intent action that the activity accepts.</a:t>
            </a:r>
          </a:p>
          <a:p>
            <a:pPr lvl="1"/>
            <a:r>
              <a:rPr lang="en-US" dirty="0" smtClean="0"/>
              <a:t>&lt;data&gt;: The type of data accepted, including the MIME type or other attributes of the data URI (such as scheme, host, port, and path).</a:t>
            </a:r>
          </a:p>
          <a:p>
            <a:pPr lvl="1"/>
            <a:r>
              <a:rPr lang="en-US" dirty="0" smtClean="0"/>
              <a:t>&lt;category&gt;: The Intent category.</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40</a:t>
            </a:fld>
            <a:endParaRPr lang="en-US" dirty="0"/>
          </a:p>
        </p:txBody>
      </p:sp>
    </p:spTree>
    <p:extLst>
      <p:ext uri="{BB962C8B-B14F-4D97-AF65-F5344CB8AC3E}">
        <p14:creationId xmlns:p14="http://schemas.microsoft.com/office/powerpoint/2010/main" val="19226227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a:t>
            </a:r>
          </a:p>
        </p:txBody>
      </p:sp>
      <p:sp>
        <p:nvSpPr>
          <p:cNvPr id="3" name="Content Placeholder 2"/>
          <p:cNvSpPr>
            <a:spLocks noGrp="1"/>
          </p:cNvSpPr>
          <p:nvPr>
            <p:ph idx="1"/>
          </p:nvPr>
        </p:nvSpPr>
        <p:spPr/>
        <p:txBody>
          <a:bodyPr/>
          <a:lstStyle/>
          <a:p>
            <a:r>
              <a:rPr lang="en-US" dirty="0" smtClean="0"/>
              <a:t>For example, the main Activity for your app includes this &lt;intent-filter&gt; element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390775" y="3272631"/>
            <a:ext cx="7410450" cy="1457325"/>
          </a:xfrm>
          <a:prstGeom prst="rect">
            <a:avLst/>
          </a:prstGeom>
        </p:spPr>
      </p:pic>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41</a:t>
            </a:fld>
            <a:endParaRPr lang="en-US" dirty="0"/>
          </a:p>
        </p:txBody>
      </p:sp>
    </p:spTree>
    <p:extLst>
      <p:ext uri="{BB962C8B-B14F-4D97-AF65-F5344CB8AC3E}">
        <p14:creationId xmlns:p14="http://schemas.microsoft.com/office/powerpoint/2010/main" val="17108582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a:t>
            </a:r>
          </a:p>
        </p:txBody>
      </p:sp>
      <p:sp>
        <p:nvSpPr>
          <p:cNvPr id="3" name="Content Placeholder 2"/>
          <p:cNvSpPr>
            <a:spLocks noGrp="1"/>
          </p:cNvSpPr>
          <p:nvPr>
            <p:ph idx="1"/>
          </p:nvPr>
        </p:nvSpPr>
        <p:spPr/>
        <p:txBody>
          <a:bodyPr/>
          <a:lstStyle/>
          <a:p>
            <a:r>
              <a:rPr lang="en-US" dirty="0" smtClean="0"/>
              <a:t>This Intent filter has the action MAIN and the category LAUNCHER. The &lt;action&gt; element specifies that this is the app's "main" entry point. </a:t>
            </a:r>
          </a:p>
          <a:p>
            <a:r>
              <a:rPr lang="en-US" dirty="0" smtClean="0"/>
              <a:t>The &lt;category&gt; element specifies that this activity should be listed in the system's app launcher (to allow users to launch the activity). Only the main activity for your app should have this Intent filter.</a:t>
            </a:r>
          </a:p>
          <a:p>
            <a:endParaRPr lang="en-US" dirty="0"/>
          </a:p>
        </p:txBody>
      </p:sp>
      <p:pic>
        <p:nvPicPr>
          <p:cNvPr id="4" name="Picture 3"/>
          <p:cNvPicPr>
            <a:picLocks noChangeAspect="1"/>
          </p:cNvPicPr>
          <p:nvPr/>
        </p:nvPicPr>
        <p:blipFill>
          <a:blip r:embed="rId2"/>
          <a:stretch>
            <a:fillRect/>
          </a:stretch>
        </p:blipFill>
        <p:spPr>
          <a:xfrm>
            <a:off x="2390775" y="4538483"/>
            <a:ext cx="7410450" cy="1457325"/>
          </a:xfrm>
          <a:prstGeom prst="rect">
            <a:avLst/>
          </a:prstGeom>
        </p:spPr>
      </p:pic>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42</a:t>
            </a:fld>
            <a:endParaRPr lang="en-US" dirty="0"/>
          </a:p>
        </p:txBody>
      </p:sp>
    </p:spTree>
    <p:extLst>
      <p:ext uri="{BB962C8B-B14F-4D97-AF65-F5344CB8AC3E}">
        <p14:creationId xmlns:p14="http://schemas.microsoft.com/office/powerpoint/2010/main" val="1010453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 in AndroidManifest.xml</a:t>
            </a:r>
          </a:p>
        </p:txBody>
      </p:sp>
      <p:sp>
        <p:nvSpPr>
          <p:cNvPr id="3" name="Content Placeholder 2"/>
          <p:cNvSpPr>
            <a:spLocks noGrp="1"/>
          </p:cNvSpPr>
          <p:nvPr>
            <p:ph idx="1"/>
          </p:nvPr>
        </p:nvSpPr>
        <p:spPr/>
        <p:txBody>
          <a:bodyPr>
            <a:normAutofit/>
          </a:bodyPr>
          <a:lstStyle/>
          <a:p>
            <a:pPr marL="0" lvl="0" indent="0">
              <a:lnSpc>
                <a:spcPct val="135000"/>
              </a:lnSpc>
              <a:spcBef>
                <a:spcPts val="0"/>
              </a:spcBef>
              <a:buNone/>
            </a:pPr>
            <a:r>
              <a:rPr lang="en-US" sz="2300" dirty="0" smtClean="0">
                <a:solidFill>
                  <a:schemeClr val="dk1"/>
                </a:solidFill>
                <a:latin typeface="Consolas"/>
                <a:ea typeface="Consolas"/>
                <a:cs typeface="Consolas"/>
                <a:sym typeface="Consolas"/>
              </a:rPr>
              <a:t>&lt;activity </a:t>
            </a:r>
            <a:r>
              <a:rPr lang="en-US" sz="2300" dirty="0" err="1" smtClean="0">
                <a:solidFill>
                  <a:schemeClr val="dk1"/>
                </a:solidFill>
                <a:latin typeface="Consolas"/>
                <a:ea typeface="Consolas"/>
                <a:cs typeface="Consolas"/>
                <a:sym typeface="Consolas"/>
              </a:rPr>
              <a:t>android:name</a:t>
            </a:r>
            <a:r>
              <a:rPr lang="en-US" sz="2300" dirty="0" smtClean="0">
                <a:solidFill>
                  <a:schemeClr val="dk1"/>
                </a:solidFill>
                <a:latin typeface="Consolas"/>
                <a:ea typeface="Consolas"/>
                <a:cs typeface="Consolas"/>
                <a:sym typeface="Consolas"/>
              </a:rPr>
              <a:t>="</a:t>
            </a:r>
            <a:r>
              <a:rPr lang="en-US" sz="2300" b="1" dirty="0" err="1" smtClean="0">
                <a:solidFill>
                  <a:schemeClr val="dk1"/>
                </a:solidFill>
                <a:latin typeface="Consolas"/>
                <a:ea typeface="Consolas"/>
                <a:cs typeface="Consolas"/>
                <a:sym typeface="Consolas"/>
              </a:rPr>
              <a:t>ShareActivity</a:t>
            </a:r>
            <a:r>
              <a:rPr lang="en-US" sz="2300" dirty="0" smtClean="0">
                <a:solidFill>
                  <a:schemeClr val="dk1"/>
                </a:solidFill>
                <a:latin typeface="Consolas"/>
                <a:ea typeface="Consolas"/>
                <a:cs typeface="Consolas"/>
                <a:sym typeface="Consolas"/>
              </a:rPr>
              <a:t>"&gt;</a:t>
            </a:r>
            <a:br>
              <a:rPr lang="en-US" sz="2300" dirty="0" smtClean="0">
                <a:solidFill>
                  <a:schemeClr val="dk1"/>
                </a:solidFill>
                <a:latin typeface="Consolas"/>
                <a:ea typeface="Consolas"/>
                <a:cs typeface="Consolas"/>
                <a:sym typeface="Consolas"/>
              </a:rPr>
            </a:br>
            <a:r>
              <a:rPr lang="en-US" sz="2300" dirty="0" smtClean="0">
                <a:solidFill>
                  <a:schemeClr val="dk1"/>
                </a:solidFill>
                <a:latin typeface="Consolas"/>
                <a:ea typeface="Consolas"/>
                <a:cs typeface="Consolas"/>
                <a:sym typeface="Consolas"/>
              </a:rPr>
              <a:t>  </a:t>
            </a:r>
            <a:r>
              <a:rPr lang="en-US" sz="2300" b="1" dirty="0" smtClean="0">
                <a:solidFill>
                  <a:srgbClr val="0000FF"/>
                </a:solidFill>
                <a:latin typeface="Consolas"/>
                <a:ea typeface="Consolas"/>
                <a:cs typeface="Consolas"/>
                <a:sym typeface="Consolas"/>
              </a:rPr>
              <a:t>&lt;intent-filter&gt;</a:t>
            </a:r>
            <a:r>
              <a:rPr lang="en-US" sz="2300" b="1" dirty="0" smtClean="0">
                <a:solidFill>
                  <a:schemeClr val="dk1"/>
                </a:solidFill>
                <a:latin typeface="Consolas"/>
                <a:ea typeface="Consolas"/>
                <a:cs typeface="Consolas"/>
                <a:sym typeface="Consolas"/>
              </a:rPr>
              <a:t/>
            </a:r>
            <a:br>
              <a:rPr lang="en-US" sz="2300" b="1" dirty="0" smtClean="0">
                <a:solidFill>
                  <a:schemeClr val="dk1"/>
                </a:solidFill>
                <a:latin typeface="Consolas"/>
                <a:ea typeface="Consolas"/>
                <a:cs typeface="Consolas"/>
                <a:sym typeface="Consolas"/>
              </a:rPr>
            </a:br>
            <a:r>
              <a:rPr lang="en-US" sz="2300" b="1" dirty="0" smtClean="0">
                <a:solidFill>
                  <a:schemeClr val="dk1"/>
                </a:solidFill>
                <a:latin typeface="Consolas"/>
                <a:ea typeface="Consolas"/>
                <a:cs typeface="Consolas"/>
                <a:sym typeface="Consolas"/>
              </a:rPr>
              <a:t>    &lt;action </a:t>
            </a:r>
            <a:r>
              <a:rPr lang="en-US" sz="2300" b="1" dirty="0" err="1" smtClean="0">
                <a:solidFill>
                  <a:schemeClr val="dk1"/>
                </a:solidFill>
                <a:latin typeface="Consolas"/>
                <a:ea typeface="Consolas"/>
                <a:cs typeface="Consolas"/>
                <a:sym typeface="Consolas"/>
              </a:rPr>
              <a:t>android:name</a:t>
            </a:r>
            <a:r>
              <a:rPr lang="en-US" sz="2300" b="1" dirty="0" smtClean="0">
                <a:solidFill>
                  <a:schemeClr val="dk1"/>
                </a:solidFill>
                <a:latin typeface="Consolas"/>
                <a:ea typeface="Consolas"/>
                <a:cs typeface="Consolas"/>
                <a:sym typeface="Consolas"/>
              </a:rPr>
              <a:t>="</a:t>
            </a:r>
            <a:r>
              <a:rPr lang="en-US" sz="2300" b="1" dirty="0" err="1" smtClean="0">
                <a:solidFill>
                  <a:schemeClr val="dk1"/>
                </a:solidFill>
                <a:latin typeface="Consolas"/>
                <a:ea typeface="Consolas"/>
                <a:cs typeface="Consolas"/>
                <a:sym typeface="Consolas"/>
              </a:rPr>
              <a:t>android.intent.action.SEND</a:t>
            </a:r>
            <a:r>
              <a:rPr lang="en-US" sz="2300" b="1" dirty="0" smtClean="0">
                <a:solidFill>
                  <a:schemeClr val="dk1"/>
                </a:solidFill>
                <a:latin typeface="Consolas"/>
                <a:ea typeface="Consolas"/>
                <a:cs typeface="Consolas"/>
                <a:sym typeface="Consolas"/>
              </a:rPr>
              <a:t>"/&gt;</a:t>
            </a:r>
            <a:br>
              <a:rPr lang="en-US" sz="2300" b="1" dirty="0" smtClean="0">
                <a:solidFill>
                  <a:schemeClr val="dk1"/>
                </a:solidFill>
                <a:latin typeface="Consolas"/>
                <a:ea typeface="Consolas"/>
                <a:cs typeface="Consolas"/>
                <a:sym typeface="Consolas"/>
              </a:rPr>
            </a:br>
            <a:r>
              <a:rPr lang="en-US" sz="2300" b="1" dirty="0" smtClean="0">
                <a:solidFill>
                  <a:schemeClr val="dk1"/>
                </a:solidFill>
                <a:latin typeface="Consolas"/>
                <a:ea typeface="Consolas"/>
                <a:cs typeface="Consolas"/>
                <a:sym typeface="Consolas"/>
              </a:rPr>
              <a:t>    &lt;category </a:t>
            </a:r>
            <a:r>
              <a:rPr lang="en-US" sz="2300" b="1" dirty="0" err="1" smtClean="0">
                <a:solidFill>
                  <a:schemeClr val="dk1"/>
                </a:solidFill>
                <a:latin typeface="Consolas"/>
                <a:ea typeface="Consolas"/>
                <a:cs typeface="Consolas"/>
                <a:sym typeface="Consolas"/>
              </a:rPr>
              <a:t>android:name</a:t>
            </a:r>
            <a:r>
              <a:rPr lang="en-US" sz="2300" b="1" dirty="0" smtClean="0">
                <a:solidFill>
                  <a:schemeClr val="dk1"/>
                </a:solidFill>
                <a:latin typeface="Consolas"/>
                <a:ea typeface="Consolas"/>
                <a:cs typeface="Consolas"/>
                <a:sym typeface="Consolas"/>
              </a:rPr>
              <a:t>="</a:t>
            </a:r>
            <a:r>
              <a:rPr lang="en-US" sz="2300" b="1" dirty="0" err="1" smtClean="0">
                <a:solidFill>
                  <a:schemeClr val="dk1"/>
                </a:solidFill>
                <a:latin typeface="Consolas"/>
                <a:ea typeface="Consolas"/>
                <a:cs typeface="Consolas"/>
                <a:sym typeface="Consolas"/>
              </a:rPr>
              <a:t>android.intent.category.DEFAULT</a:t>
            </a:r>
            <a:r>
              <a:rPr lang="en-US" sz="2300" b="1" dirty="0" smtClean="0">
                <a:solidFill>
                  <a:schemeClr val="dk1"/>
                </a:solidFill>
                <a:latin typeface="Consolas"/>
                <a:ea typeface="Consolas"/>
                <a:cs typeface="Consolas"/>
                <a:sym typeface="Consolas"/>
              </a:rPr>
              <a:t>"/&gt;</a:t>
            </a:r>
            <a:br>
              <a:rPr lang="en-US" sz="2300" b="1" dirty="0" smtClean="0">
                <a:solidFill>
                  <a:schemeClr val="dk1"/>
                </a:solidFill>
                <a:latin typeface="Consolas"/>
                <a:ea typeface="Consolas"/>
                <a:cs typeface="Consolas"/>
                <a:sym typeface="Consolas"/>
              </a:rPr>
            </a:br>
            <a:r>
              <a:rPr lang="en-US" sz="2300" b="1" dirty="0" smtClean="0">
                <a:solidFill>
                  <a:schemeClr val="dk1"/>
                </a:solidFill>
                <a:latin typeface="Consolas"/>
                <a:ea typeface="Consolas"/>
                <a:cs typeface="Consolas"/>
                <a:sym typeface="Consolas"/>
              </a:rPr>
              <a:t>    &lt;data </a:t>
            </a:r>
            <a:r>
              <a:rPr lang="en-US" sz="2300" b="1" dirty="0" err="1" smtClean="0">
                <a:solidFill>
                  <a:schemeClr val="dk1"/>
                </a:solidFill>
                <a:latin typeface="Consolas"/>
                <a:ea typeface="Consolas"/>
                <a:cs typeface="Consolas"/>
                <a:sym typeface="Consolas"/>
              </a:rPr>
              <a:t>android:mimeType</a:t>
            </a:r>
            <a:r>
              <a:rPr lang="en-US" sz="2300" b="1" dirty="0" smtClean="0">
                <a:solidFill>
                  <a:schemeClr val="dk1"/>
                </a:solidFill>
                <a:latin typeface="Consolas"/>
                <a:ea typeface="Consolas"/>
                <a:cs typeface="Consolas"/>
                <a:sym typeface="Consolas"/>
              </a:rPr>
              <a:t>="text/plain"/&gt;</a:t>
            </a:r>
            <a:br>
              <a:rPr lang="en-US" sz="2300" b="1" dirty="0" smtClean="0">
                <a:solidFill>
                  <a:schemeClr val="dk1"/>
                </a:solidFill>
                <a:latin typeface="Consolas"/>
                <a:ea typeface="Consolas"/>
                <a:cs typeface="Consolas"/>
                <a:sym typeface="Consolas"/>
              </a:rPr>
            </a:br>
            <a:r>
              <a:rPr lang="en-US" sz="2300" b="1" dirty="0" smtClean="0">
                <a:solidFill>
                  <a:schemeClr val="dk1"/>
                </a:solidFill>
                <a:latin typeface="Consolas"/>
                <a:ea typeface="Consolas"/>
                <a:cs typeface="Consolas"/>
                <a:sym typeface="Consolas"/>
              </a:rPr>
              <a:t>  </a:t>
            </a:r>
            <a:r>
              <a:rPr lang="en-US" sz="2300" b="1" dirty="0" smtClean="0">
                <a:solidFill>
                  <a:srgbClr val="0000FF"/>
                </a:solidFill>
                <a:latin typeface="Consolas"/>
                <a:ea typeface="Consolas"/>
                <a:cs typeface="Consolas"/>
                <a:sym typeface="Consolas"/>
              </a:rPr>
              <a:t>&lt;/intent-filter&gt;</a:t>
            </a:r>
          </a:p>
          <a:p>
            <a:pPr marL="0" lvl="0" indent="0">
              <a:lnSpc>
                <a:spcPct val="135000"/>
              </a:lnSpc>
              <a:spcBef>
                <a:spcPts val="0"/>
              </a:spcBef>
              <a:buClr>
                <a:schemeClr val="dk1"/>
              </a:buClr>
              <a:buSzPts val="1100"/>
              <a:buNone/>
            </a:pPr>
            <a:r>
              <a:rPr lang="en-US" sz="2300" dirty="0" smtClean="0">
                <a:solidFill>
                  <a:schemeClr val="dk1"/>
                </a:solidFill>
                <a:latin typeface="Consolas"/>
                <a:ea typeface="Consolas"/>
                <a:cs typeface="Consolas"/>
                <a:sym typeface="Consolas"/>
              </a:rPr>
              <a:t>&lt;/activity&gt;</a:t>
            </a:r>
            <a:endParaRPr lang="en-US" sz="2300" dirty="0" smtClean="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43</a:t>
            </a:fld>
            <a:endParaRPr lang="en-US" dirty="0"/>
          </a:p>
        </p:txBody>
      </p:sp>
    </p:spTree>
    <p:extLst>
      <p:ext uri="{BB962C8B-B14F-4D97-AF65-F5344CB8AC3E}">
        <p14:creationId xmlns:p14="http://schemas.microsoft.com/office/powerpoint/2010/main" val="1701409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 action and category</a:t>
            </a:r>
          </a:p>
        </p:txBody>
      </p:sp>
      <p:sp>
        <p:nvSpPr>
          <p:cNvPr id="3" name="Content Placeholder 2"/>
          <p:cNvSpPr>
            <a:spLocks noGrp="1"/>
          </p:cNvSpPr>
          <p:nvPr>
            <p:ph idx="1"/>
          </p:nvPr>
        </p:nvSpPr>
        <p:spPr/>
        <p:txBody>
          <a:bodyPr>
            <a:normAutofit/>
          </a:bodyPr>
          <a:lstStyle/>
          <a:p>
            <a:pPr marL="0" lvl="0" indent="0">
              <a:lnSpc>
                <a:spcPct val="120000"/>
              </a:lnSpc>
              <a:spcBef>
                <a:spcPts val="0"/>
              </a:spcBef>
              <a:buNone/>
            </a:pPr>
            <a:endParaRPr lang="en-US" sz="2000" dirty="0" smtClean="0">
              <a:solidFill>
                <a:schemeClr val="dk1"/>
              </a:solidFill>
              <a:latin typeface="Consolas"/>
              <a:ea typeface="Consolas"/>
              <a:cs typeface="Consolas"/>
              <a:sym typeface="Consolas"/>
            </a:endParaRPr>
          </a:p>
          <a:p>
            <a:pPr marL="457200" lvl="0" indent="-381000">
              <a:lnSpc>
                <a:spcPct val="120000"/>
              </a:lnSpc>
              <a:spcBef>
                <a:spcPts val="0"/>
              </a:spcBef>
              <a:buClr>
                <a:schemeClr val="dk1"/>
              </a:buClr>
              <a:buSzPts val="2400"/>
              <a:buFont typeface="Consolas"/>
              <a:buChar char="●"/>
            </a:pPr>
            <a:r>
              <a:rPr lang="en-US" dirty="0" smtClean="0">
                <a:solidFill>
                  <a:schemeClr val="dk1"/>
                </a:solidFill>
                <a:latin typeface="Consolas"/>
                <a:ea typeface="Consolas"/>
                <a:cs typeface="Consolas"/>
                <a:sym typeface="Consolas"/>
              </a:rPr>
              <a:t>action </a:t>
            </a:r>
            <a:r>
              <a:rPr lang="en-US" dirty="0" smtClean="0">
                <a:solidFill>
                  <a:schemeClr val="dk1"/>
                </a:solidFill>
                <a:latin typeface="Roboto"/>
                <a:ea typeface="Roboto"/>
                <a:cs typeface="Roboto"/>
                <a:sym typeface="Roboto"/>
              </a:rPr>
              <a:t>— Match one or more action constants</a:t>
            </a:r>
          </a:p>
          <a:p>
            <a:pPr marL="914400" lvl="1" indent="-342900">
              <a:spcBef>
                <a:spcPts val="0"/>
              </a:spcBef>
              <a:buClr>
                <a:schemeClr val="dk1"/>
              </a:buClr>
              <a:buSzPts val="1800"/>
              <a:buFont typeface="Consolas"/>
              <a:buChar char="○"/>
            </a:pPr>
            <a:r>
              <a:rPr lang="en-US" sz="2000" dirty="0" err="1" smtClean="0">
                <a:solidFill>
                  <a:schemeClr val="dk1"/>
                </a:solidFill>
                <a:latin typeface="Consolas"/>
                <a:ea typeface="Consolas"/>
                <a:cs typeface="Consolas"/>
                <a:sym typeface="Consolas"/>
              </a:rPr>
              <a:t>android.intent.action.VIEW</a:t>
            </a:r>
            <a:r>
              <a:rPr lang="en-US" sz="2000" dirty="0" smtClean="0">
                <a:solidFill>
                  <a:schemeClr val="dk1"/>
                </a:solidFill>
                <a:latin typeface="Consolas"/>
                <a:ea typeface="Consolas"/>
                <a:cs typeface="Consolas"/>
                <a:sym typeface="Consolas"/>
              </a:rPr>
              <a:t> — </a:t>
            </a:r>
            <a:r>
              <a:rPr lang="en-US" sz="2000" dirty="0" smtClean="0">
                <a:solidFill>
                  <a:schemeClr val="dk1"/>
                </a:solidFill>
                <a:latin typeface="Roboto"/>
                <a:ea typeface="Roboto"/>
                <a:cs typeface="Roboto"/>
                <a:sym typeface="Roboto"/>
              </a:rPr>
              <a:t>matches any Intent with </a:t>
            </a:r>
            <a:r>
              <a:rPr lang="en-US" sz="2000" u="sng" dirty="0" smtClean="0">
                <a:solidFill>
                  <a:schemeClr val="hlink"/>
                </a:solidFill>
                <a:latin typeface="Consolas"/>
                <a:ea typeface="Consolas"/>
                <a:cs typeface="Consolas"/>
                <a:sym typeface="Consolas"/>
                <a:hlinkClick r:id="rId2"/>
              </a:rPr>
              <a:t>ACTION_VIEW</a:t>
            </a:r>
            <a:endParaRPr lang="en-US" sz="2000" dirty="0" smtClean="0">
              <a:solidFill>
                <a:schemeClr val="dk1"/>
              </a:solidFill>
              <a:latin typeface="Consolas"/>
              <a:ea typeface="Consolas"/>
              <a:cs typeface="Consolas"/>
              <a:sym typeface="Consolas"/>
            </a:endParaRPr>
          </a:p>
          <a:p>
            <a:pPr marL="914400" lvl="1" indent="-342900">
              <a:lnSpc>
                <a:spcPct val="135000"/>
              </a:lnSpc>
              <a:spcBef>
                <a:spcPts val="0"/>
              </a:spcBef>
              <a:buClr>
                <a:schemeClr val="dk1"/>
              </a:buClr>
              <a:buSzPts val="1800"/>
              <a:buFont typeface="Consolas"/>
              <a:buChar char="○"/>
            </a:pPr>
            <a:r>
              <a:rPr lang="en-US" sz="2000" dirty="0" err="1" smtClean="0">
                <a:solidFill>
                  <a:schemeClr val="dk1"/>
                </a:solidFill>
                <a:latin typeface="Consolas"/>
                <a:ea typeface="Consolas"/>
                <a:cs typeface="Consolas"/>
                <a:sym typeface="Consolas"/>
              </a:rPr>
              <a:t>android.intent.action.SEND</a:t>
            </a:r>
            <a:r>
              <a:rPr lang="en-US" sz="2000" dirty="0" smtClean="0">
                <a:solidFill>
                  <a:schemeClr val="dk1"/>
                </a:solidFill>
                <a:latin typeface="Consolas"/>
                <a:ea typeface="Consolas"/>
                <a:cs typeface="Consolas"/>
                <a:sym typeface="Consolas"/>
              </a:rPr>
              <a:t> — </a:t>
            </a:r>
            <a:r>
              <a:rPr lang="en-US" sz="2000" dirty="0" smtClean="0">
                <a:solidFill>
                  <a:schemeClr val="dk1"/>
                </a:solidFill>
                <a:latin typeface="Roboto"/>
                <a:ea typeface="Roboto"/>
                <a:cs typeface="Roboto"/>
                <a:sym typeface="Roboto"/>
              </a:rPr>
              <a:t>matches any Intent with </a:t>
            </a:r>
            <a:r>
              <a:rPr lang="en-US" sz="2000" u="sng" dirty="0" smtClean="0">
                <a:solidFill>
                  <a:schemeClr val="hlink"/>
                </a:solidFill>
                <a:latin typeface="Consolas"/>
                <a:ea typeface="Consolas"/>
                <a:cs typeface="Consolas"/>
                <a:sym typeface="Consolas"/>
                <a:hlinkClick r:id="rId3"/>
              </a:rPr>
              <a:t>ACTION_SEND</a:t>
            </a:r>
            <a:endParaRPr lang="en-US" sz="2000" dirty="0" smtClean="0">
              <a:solidFill>
                <a:schemeClr val="dk1"/>
              </a:solidFill>
              <a:latin typeface="Consolas"/>
              <a:ea typeface="Consolas"/>
              <a:cs typeface="Consolas"/>
              <a:sym typeface="Consolas"/>
            </a:endParaRPr>
          </a:p>
          <a:p>
            <a:pPr marL="0" lvl="0" indent="0">
              <a:lnSpc>
                <a:spcPct val="135000"/>
              </a:lnSpc>
              <a:buNone/>
            </a:pPr>
            <a:endParaRPr lang="en-US" sz="2000" dirty="0" smtClean="0">
              <a:solidFill>
                <a:schemeClr val="dk1"/>
              </a:solidFill>
              <a:latin typeface="Consolas"/>
              <a:ea typeface="Consolas"/>
              <a:cs typeface="Consolas"/>
              <a:sym typeface="Consolas"/>
            </a:endParaRPr>
          </a:p>
          <a:p>
            <a:pPr marL="457200" lvl="0" indent="-381000">
              <a:lnSpc>
                <a:spcPct val="120000"/>
              </a:lnSpc>
              <a:buClr>
                <a:schemeClr val="dk1"/>
              </a:buClr>
              <a:buSzPts val="2400"/>
              <a:buFont typeface="Consolas"/>
              <a:buChar char="●"/>
            </a:pPr>
            <a:r>
              <a:rPr lang="en-US" dirty="0" smtClean="0">
                <a:solidFill>
                  <a:schemeClr val="dk1"/>
                </a:solidFill>
                <a:latin typeface="Consolas"/>
                <a:ea typeface="Consolas"/>
                <a:cs typeface="Consolas"/>
                <a:sym typeface="Consolas"/>
              </a:rPr>
              <a:t>category </a:t>
            </a:r>
            <a:r>
              <a:rPr lang="en-US" dirty="0" smtClean="0">
                <a:solidFill>
                  <a:schemeClr val="dk1"/>
                </a:solidFill>
                <a:latin typeface="Roboto"/>
                <a:ea typeface="Roboto"/>
                <a:cs typeface="Roboto"/>
                <a:sym typeface="Roboto"/>
              </a:rPr>
              <a:t>— additional information</a:t>
            </a:r>
          </a:p>
          <a:p>
            <a:pPr marL="914400" lvl="1" indent="-342900">
              <a:lnSpc>
                <a:spcPct val="120000"/>
              </a:lnSpc>
              <a:spcBef>
                <a:spcPts val="0"/>
              </a:spcBef>
              <a:buClr>
                <a:schemeClr val="dk1"/>
              </a:buClr>
              <a:buSzPts val="1800"/>
              <a:buFont typeface="Consolas"/>
              <a:buChar char="○"/>
            </a:pPr>
            <a:r>
              <a:rPr lang="en-US" sz="2000" dirty="0" err="1" smtClean="0">
                <a:solidFill>
                  <a:schemeClr val="dk1"/>
                </a:solidFill>
                <a:latin typeface="Consolas"/>
                <a:ea typeface="Consolas"/>
                <a:cs typeface="Consolas"/>
                <a:sym typeface="Consolas"/>
              </a:rPr>
              <a:t>android.intent.category.BROWSABLE</a:t>
            </a:r>
            <a:r>
              <a:rPr lang="en-US" sz="2000" dirty="0" smtClean="0">
                <a:solidFill>
                  <a:schemeClr val="dk1"/>
                </a:solidFill>
                <a:latin typeface="Roboto"/>
                <a:ea typeface="Roboto"/>
                <a:cs typeface="Roboto"/>
                <a:sym typeface="Roboto"/>
              </a:rPr>
              <a:t>— can be started by web browser</a:t>
            </a:r>
          </a:p>
          <a:p>
            <a:pPr marL="914400" lvl="1" indent="-342900">
              <a:lnSpc>
                <a:spcPct val="120000"/>
              </a:lnSpc>
              <a:spcBef>
                <a:spcPts val="0"/>
              </a:spcBef>
              <a:buClr>
                <a:schemeClr val="dk1"/>
              </a:buClr>
              <a:buSzPts val="1800"/>
              <a:buFont typeface="Consolas"/>
              <a:buChar char="○"/>
            </a:pPr>
            <a:r>
              <a:rPr lang="en-US" sz="2000" dirty="0" err="1" smtClean="0">
                <a:solidFill>
                  <a:schemeClr val="dk1"/>
                </a:solidFill>
                <a:latin typeface="Consolas"/>
                <a:ea typeface="Consolas"/>
                <a:cs typeface="Consolas"/>
                <a:sym typeface="Consolas"/>
              </a:rPr>
              <a:t>android.intent.category.LAUNCHER</a:t>
            </a:r>
            <a:r>
              <a:rPr lang="en-US" sz="2000" dirty="0" smtClean="0">
                <a:solidFill>
                  <a:schemeClr val="dk1"/>
                </a:solidFill>
                <a:latin typeface="Roboto"/>
                <a:ea typeface="Roboto"/>
                <a:cs typeface="Roboto"/>
                <a:sym typeface="Roboto"/>
              </a:rPr>
              <a:t>— Show activity as launcher icon</a:t>
            </a:r>
          </a:p>
          <a:p>
            <a:pPr marL="0" lvl="0" indent="0">
              <a:lnSpc>
                <a:spcPct val="135000"/>
              </a:lnSpc>
              <a:spcBef>
                <a:spcPts val="0"/>
              </a:spcBef>
              <a:buNone/>
            </a:pPr>
            <a:endParaRPr lang="en-US" sz="2400" dirty="0" smtClean="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44</a:t>
            </a:fld>
            <a:endParaRPr lang="en-US" dirty="0"/>
          </a:p>
        </p:txBody>
      </p:sp>
    </p:spTree>
    <p:extLst>
      <p:ext uri="{BB962C8B-B14F-4D97-AF65-F5344CB8AC3E}">
        <p14:creationId xmlns:p14="http://schemas.microsoft.com/office/powerpoint/2010/main" val="17158048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 data</a:t>
            </a:r>
          </a:p>
        </p:txBody>
      </p:sp>
      <p:sp>
        <p:nvSpPr>
          <p:cNvPr id="3" name="Content Placeholder 2"/>
          <p:cNvSpPr>
            <a:spLocks noGrp="1"/>
          </p:cNvSpPr>
          <p:nvPr>
            <p:ph idx="1"/>
          </p:nvPr>
        </p:nvSpPr>
        <p:spPr/>
        <p:txBody>
          <a:bodyPr>
            <a:normAutofit/>
          </a:bodyPr>
          <a:lstStyle/>
          <a:p>
            <a:pPr marL="0" lvl="0" indent="0">
              <a:lnSpc>
                <a:spcPct val="120000"/>
              </a:lnSpc>
              <a:spcBef>
                <a:spcPts val="0"/>
              </a:spcBef>
              <a:buNone/>
            </a:pPr>
            <a:endParaRPr lang="en-US" sz="1800" dirty="0" smtClean="0">
              <a:solidFill>
                <a:schemeClr val="dk1"/>
              </a:solidFill>
              <a:latin typeface="Consolas"/>
              <a:ea typeface="Consolas"/>
              <a:cs typeface="Consolas"/>
              <a:sym typeface="Consolas"/>
            </a:endParaRPr>
          </a:p>
          <a:p>
            <a:pPr marL="457200" lvl="0" indent="-381000">
              <a:lnSpc>
                <a:spcPct val="120000"/>
              </a:lnSpc>
              <a:spcBef>
                <a:spcPts val="0"/>
              </a:spcBef>
              <a:buClr>
                <a:schemeClr val="dk1"/>
              </a:buClr>
              <a:buSzPts val="2400"/>
              <a:buFont typeface="Consolas"/>
              <a:buChar char="●"/>
            </a:pPr>
            <a:r>
              <a:rPr lang="en-US" sz="2400" dirty="0" smtClean="0">
                <a:solidFill>
                  <a:schemeClr val="dk1"/>
                </a:solidFill>
                <a:latin typeface="Consolas"/>
                <a:ea typeface="Consolas"/>
                <a:cs typeface="Consolas"/>
                <a:sym typeface="Consolas"/>
              </a:rPr>
              <a:t>data </a:t>
            </a:r>
            <a:r>
              <a:rPr lang="en-US" sz="2400" dirty="0" smtClean="0">
                <a:solidFill>
                  <a:schemeClr val="dk1"/>
                </a:solidFill>
                <a:latin typeface="Roboto"/>
                <a:ea typeface="Roboto"/>
                <a:cs typeface="Roboto"/>
                <a:sym typeface="Roboto"/>
              </a:rPr>
              <a:t>— Filter on data URIs, MIME type</a:t>
            </a:r>
          </a:p>
          <a:p>
            <a:pPr marL="914400" lvl="1" indent="-342900">
              <a:lnSpc>
                <a:spcPct val="135000"/>
              </a:lnSpc>
              <a:spcBef>
                <a:spcPts val="200"/>
              </a:spcBef>
              <a:buClr>
                <a:schemeClr val="dk1"/>
              </a:buClr>
              <a:buSzPts val="1800"/>
              <a:buFont typeface="Consolas"/>
              <a:buChar char="○"/>
            </a:pPr>
            <a:r>
              <a:rPr lang="en-US" sz="1800" dirty="0" err="1" smtClean="0">
                <a:solidFill>
                  <a:schemeClr val="dk1"/>
                </a:solidFill>
                <a:latin typeface="Consolas"/>
                <a:ea typeface="Consolas"/>
                <a:cs typeface="Consolas"/>
                <a:sym typeface="Consolas"/>
              </a:rPr>
              <a:t>android:mimeType</a:t>
            </a:r>
            <a:r>
              <a:rPr lang="en-US" sz="1800" dirty="0" smtClean="0">
                <a:solidFill>
                  <a:schemeClr val="dk1"/>
                </a:solidFill>
                <a:latin typeface="Consolas"/>
                <a:ea typeface="Consolas"/>
                <a:cs typeface="Consolas"/>
                <a:sym typeface="Consolas"/>
              </a:rPr>
              <a:t>="text/plain" </a:t>
            </a:r>
            <a:r>
              <a:rPr lang="en-US" sz="1800" dirty="0" smtClean="0">
                <a:solidFill>
                  <a:schemeClr val="dk1"/>
                </a:solidFill>
                <a:latin typeface="Roboto"/>
                <a:ea typeface="Roboto"/>
                <a:cs typeface="Roboto"/>
                <a:sym typeface="Roboto"/>
              </a:rPr>
              <a:t>— limit the acceptable types of documents</a:t>
            </a:r>
            <a:endParaRPr lang="en-US" sz="1800" dirty="0">
              <a:solidFill>
                <a:schemeClr val="dk1"/>
              </a:solidFill>
              <a:latin typeface="Consolas"/>
              <a:ea typeface="Consolas"/>
              <a:cs typeface="Consolas"/>
              <a:sym typeface="Consolas"/>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45</a:t>
            </a:fld>
            <a:endParaRPr lang="en-US" dirty="0"/>
          </a:p>
        </p:txBody>
      </p:sp>
    </p:spTree>
    <p:extLst>
      <p:ext uri="{BB962C8B-B14F-4D97-AF65-F5344CB8AC3E}">
        <p14:creationId xmlns:p14="http://schemas.microsoft.com/office/powerpoint/2010/main" val="38672717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Thank you!</a:t>
            </a:r>
            <a:endParaRPr lang="en-GB" dirty="0"/>
          </a:p>
        </p:txBody>
      </p:sp>
      <p:sp>
        <p:nvSpPr>
          <p:cNvPr id="7" name="Text Placeholder 6"/>
          <p:cNvSpPr>
            <a:spLocks noGrp="1"/>
          </p:cNvSpPr>
          <p:nvPr>
            <p:ph type="body" idx="1"/>
          </p:nvPr>
        </p:nvSpPr>
        <p:spPr/>
        <p:txBody>
          <a:bodyPr/>
          <a:lstStyle/>
          <a:p>
            <a:r>
              <a:rPr lang="en-US" dirty="0" smtClean="0"/>
              <a:t>Any Questions???</a:t>
            </a:r>
            <a:endParaRPr lang="en-GB" dirty="0"/>
          </a:p>
        </p:txBody>
      </p:sp>
      <p:sp>
        <p:nvSpPr>
          <p:cNvPr id="2" name="Footer Placeholder 1"/>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smtClean="0"/>
              <a:t>46</a:t>
            </a:fld>
            <a:endParaRPr lang="en-US" dirty="0"/>
          </a:p>
        </p:txBody>
      </p:sp>
    </p:spTree>
    <p:extLst>
      <p:ext uri="{BB962C8B-B14F-4D97-AF65-F5344CB8AC3E}">
        <p14:creationId xmlns:p14="http://schemas.microsoft.com/office/powerpoint/2010/main" val="143114478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calling one activity from another activity example</a:t>
            </a:r>
          </a:p>
        </p:txBody>
      </p:sp>
      <p:sp>
        <p:nvSpPr>
          <p:cNvPr id="3" name="Content Placeholder 2"/>
          <p:cNvSpPr>
            <a:spLocks noGrp="1"/>
          </p:cNvSpPr>
          <p:nvPr>
            <p:ph idx="1"/>
          </p:nvPr>
        </p:nvSpPr>
        <p:spPr/>
        <p:txBody>
          <a:bodyPr/>
          <a:lstStyle/>
          <a:p>
            <a:pPr marL="0" indent="0">
              <a:buNone/>
            </a:pPr>
            <a:r>
              <a:rPr lang="en-US" b="1" dirty="0" smtClean="0"/>
              <a:t>MainActivity1.java</a:t>
            </a:r>
          </a:p>
          <a:p>
            <a:pPr marL="0" indent="0">
              <a:buNone/>
            </a:pPr>
            <a:r>
              <a:rPr lang="en-US" dirty="0" smtClean="0">
                <a:latin typeface="Perpetua" panose="02020502060401020303" pitchFamily="18" charset="0"/>
              </a:rPr>
              <a:t>Intent</a:t>
            </a:r>
            <a:r>
              <a:rPr lang="en-US" dirty="0">
                <a:latin typeface="Perpetua" panose="02020502060401020303" pitchFamily="18" charset="0"/>
              </a:rPr>
              <a:t> </a:t>
            </a:r>
            <a:r>
              <a:rPr lang="en-US" dirty="0" err="1">
                <a:latin typeface="Perpetua" panose="02020502060401020303" pitchFamily="18" charset="0"/>
              </a:rPr>
              <a:t>i</a:t>
            </a:r>
            <a:r>
              <a:rPr lang="en-US" dirty="0">
                <a:latin typeface="Perpetua" panose="02020502060401020303" pitchFamily="18" charset="0"/>
              </a:rPr>
              <a:t> = </a:t>
            </a:r>
            <a:r>
              <a:rPr lang="en-US" b="1" dirty="0">
                <a:latin typeface="Perpetua" panose="02020502060401020303" pitchFamily="18" charset="0"/>
              </a:rPr>
              <a:t>new</a:t>
            </a:r>
            <a:r>
              <a:rPr lang="en-US" dirty="0">
                <a:latin typeface="Perpetua" panose="02020502060401020303" pitchFamily="18" charset="0"/>
              </a:rPr>
              <a:t> Intent(</a:t>
            </a:r>
            <a:r>
              <a:rPr lang="en-US" dirty="0" err="1">
                <a:latin typeface="Perpetua" panose="02020502060401020303" pitchFamily="18" charset="0"/>
              </a:rPr>
              <a:t>getApplicationContext</a:t>
            </a:r>
            <a:r>
              <a:rPr lang="en-US" dirty="0">
                <a:latin typeface="Perpetua" panose="02020502060401020303" pitchFamily="18" charset="0"/>
              </a:rPr>
              <a:t>(), </a:t>
            </a:r>
            <a:r>
              <a:rPr lang="en-US" dirty="0" err="1">
                <a:latin typeface="Perpetua" panose="02020502060401020303" pitchFamily="18" charset="0"/>
              </a:rPr>
              <a:t>SecondActivity.</a:t>
            </a:r>
            <a:r>
              <a:rPr lang="en-US" b="1" dirty="0" err="1">
                <a:latin typeface="Perpetua" panose="02020502060401020303" pitchFamily="18" charset="0"/>
              </a:rPr>
              <a:t>class</a:t>
            </a:r>
            <a:r>
              <a:rPr lang="en-US" dirty="0">
                <a:latin typeface="Perpetua" panose="02020502060401020303" pitchFamily="18" charset="0"/>
              </a:rPr>
              <a:t>);  </a:t>
            </a:r>
          </a:p>
          <a:p>
            <a:pPr marL="0" indent="0">
              <a:buNone/>
            </a:pPr>
            <a:r>
              <a:rPr lang="en-US" dirty="0" err="1" smtClean="0">
                <a:latin typeface="Perpetua" panose="02020502060401020303" pitchFamily="18" charset="0"/>
              </a:rPr>
              <a:t>i.putExtra</a:t>
            </a:r>
            <a:r>
              <a:rPr lang="en-US" dirty="0">
                <a:latin typeface="Perpetua" panose="02020502060401020303" pitchFamily="18" charset="0"/>
              </a:rPr>
              <a:t>("Value1", "Android By </a:t>
            </a:r>
            <a:r>
              <a:rPr lang="en-US" dirty="0" err="1">
                <a:latin typeface="Perpetua" panose="02020502060401020303" pitchFamily="18" charset="0"/>
              </a:rPr>
              <a:t>Javatpoint</a:t>
            </a:r>
            <a:r>
              <a:rPr lang="en-US" dirty="0">
                <a:latin typeface="Perpetua" panose="02020502060401020303" pitchFamily="18" charset="0"/>
              </a:rPr>
              <a:t>");  </a:t>
            </a:r>
          </a:p>
          <a:p>
            <a:pPr marL="0" indent="0">
              <a:buNone/>
            </a:pPr>
            <a:r>
              <a:rPr lang="en-US" dirty="0" err="1" smtClean="0">
                <a:latin typeface="Perpetua" panose="02020502060401020303" pitchFamily="18" charset="0"/>
              </a:rPr>
              <a:t>i.putExtra</a:t>
            </a:r>
            <a:r>
              <a:rPr lang="en-US" dirty="0">
                <a:latin typeface="Perpetua" panose="02020502060401020303" pitchFamily="18" charset="0"/>
              </a:rPr>
              <a:t>("Value2", "Simple Tutorial");  </a:t>
            </a:r>
          </a:p>
          <a:p>
            <a:pPr marL="0" indent="0">
              <a:buNone/>
            </a:pPr>
            <a:r>
              <a:rPr lang="en-US" dirty="0" smtClean="0">
                <a:solidFill>
                  <a:srgbClr val="0070C0"/>
                </a:solidFill>
                <a:latin typeface="Perpetua" panose="02020502060401020303" pitchFamily="18" charset="0"/>
              </a:rPr>
              <a:t>//</a:t>
            </a:r>
            <a:r>
              <a:rPr lang="en-US" dirty="0">
                <a:solidFill>
                  <a:srgbClr val="0070C0"/>
                </a:solidFill>
                <a:latin typeface="Perpetua" panose="02020502060401020303" pitchFamily="18" charset="0"/>
              </a:rPr>
              <a:t> Set the request code to any code you like, you can identify the  </a:t>
            </a:r>
          </a:p>
          <a:p>
            <a:pPr marL="0" indent="0">
              <a:buNone/>
            </a:pPr>
            <a:r>
              <a:rPr lang="en-US" dirty="0" smtClean="0">
                <a:solidFill>
                  <a:srgbClr val="0070C0"/>
                </a:solidFill>
                <a:latin typeface="Perpetua" panose="02020502060401020303" pitchFamily="18" charset="0"/>
              </a:rPr>
              <a:t>//</a:t>
            </a:r>
            <a:r>
              <a:rPr lang="en-US" dirty="0">
                <a:solidFill>
                  <a:srgbClr val="0070C0"/>
                </a:solidFill>
                <a:latin typeface="Perpetua" panose="02020502060401020303" pitchFamily="18" charset="0"/>
              </a:rPr>
              <a:t> callback via this code  </a:t>
            </a:r>
          </a:p>
          <a:p>
            <a:pPr marL="0" indent="0">
              <a:buNone/>
            </a:pPr>
            <a:r>
              <a:rPr lang="en-US" dirty="0" err="1" smtClean="0">
                <a:latin typeface="Perpetua" panose="02020502060401020303" pitchFamily="18" charset="0"/>
              </a:rPr>
              <a:t>startActivity</a:t>
            </a:r>
            <a:r>
              <a:rPr lang="en-US" dirty="0" smtClean="0">
                <a:latin typeface="Perpetua" panose="02020502060401020303" pitchFamily="18" charset="0"/>
              </a:rPr>
              <a:t>(</a:t>
            </a:r>
            <a:r>
              <a:rPr lang="en-US" dirty="0" err="1" smtClean="0">
                <a:latin typeface="Perpetua" panose="02020502060401020303" pitchFamily="18" charset="0"/>
              </a:rPr>
              <a:t>i</a:t>
            </a:r>
            <a:r>
              <a:rPr lang="en-US" dirty="0">
                <a:latin typeface="Perpetua" panose="02020502060401020303" pitchFamily="18" charset="0"/>
              </a:rPr>
              <a:t>);</a:t>
            </a:r>
          </a:p>
          <a:p>
            <a:pPr marL="0" indent="0">
              <a:buNone/>
            </a:pPr>
            <a:endParaRPr lang="en-US" b="1"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929610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calling one activity from another activity example</a:t>
            </a:r>
          </a:p>
        </p:txBody>
      </p:sp>
      <p:sp>
        <p:nvSpPr>
          <p:cNvPr id="3" name="Content Placeholder 2"/>
          <p:cNvSpPr>
            <a:spLocks noGrp="1"/>
          </p:cNvSpPr>
          <p:nvPr>
            <p:ph idx="1"/>
          </p:nvPr>
        </p:nvSpPr>
        <p:spPr/>
        <p:txBody>
          <a:bodyPr/>
          <a:lstStyle/>
          <a:p>
            <a:pPr marL="0" indent="0">
              <a:buNone/>
            </a:pPr>
            <a:r>
              <a:rPr lang="en-US" b="1" dirty="0" smtClean="0"/>
              <a:t>MainActivity2.java</a:t>
            </a:r>
          </a:p>
          <a:p>
            <a:pPr marL="0" indent="0">
              <a:buNone/>
            </a:pPr>
            <a:r>
              <a:rPr lang="en-US" dirty="0" smtClean="0">
                <a:latin typeface="Perpetua" panose="02020502060401020303" pitchFamily="18" charset="0"/>
              </a:rPr>
              <a:t>Bundle</a:t>
            </a:r>
            <a:r>
              <a:rPr lang="en-US" dirty="0">
                <a:latin typeface="Perpetua" panose="02020502060401020303" pitchFamily="18" charset="0"/>
              </a:rPr>
              <a:t> extras = </a:t>
            </a:r>
            <a:r>
              <a:rPr lang="en-US" dirty="0" err="1">
                <a:latin typeface="Perpetua" panose="02020502060401020303" pitchFamily="18" charset="0"/>
              </a:rPr>
              <a:t>getIntent</a:t>
            </a:r>
            <a:r>
              <a:rPr lang="en-US" dirty="0">
                <a:latin typeface="Perpetua" panose="02020502060401020303" pitchFamily="18" charset="0"/>
              </a:rPr>
              <a:t>().</a:t>
            </a:r>
            <a:r>
              <a:rPr lang="en-US" dirty="0" err="1">
                <a:latin typeface="Perpetua" panose="02020502060401020303" pitchFamily="18" charset="0"/>
              </a:rPr>
              <a:t>getExtras</a:t>
            </a:r>
            <a:r>
              <a:rPr lang="en-US" dirty="0">
                <a:latin typeface="Perpetua" panose="02020502060401020303" pitchFamily="18" charset="0"/>
              </a:rPr>
              <a:t>();  </a:t>
            </a:r>
          </a:p>
          <a:p>
            <a:pPr marL="0" indent="0">
              <a:buNone/>
            </a:pPr>
            <a:r>
              <a:rPr lang="en-US" dirty="0">
                <a:latin typeface="Perpetua" panose="02020502060401020303" pitchFamily="18" charset="0"/>
              </a:rPr>
              <a:t>        String value1 = </a:t>
            </a:r>
            <a:r>
              <a:rPr lang="en-US" dirty="0" err="1">
                <a:latin typeface="Perpetua" panose="02020502060401020303" pitchFamily="18" charset="0"/>
              </a:rPr>
              <a:t>extras.getString</a:t>
            </a:r>
            <a:r>
              <a:rPr lang="en-US" dirty="0">
                <a:latin typeface="Perpetua" panose="02020502060401020303" pitchFamily="18" charset="0"/>
              </a:rPr>
              <a:t>("Value1");  </a:t>
            </a:r>
          </a:p>
          <a:p>
            <a:pPr marL="0" indent="0">
              <a:buNone/>
            </a:pPr>
            <a:r>
              <a:rPr lang="en-US" dirty="0">
                <a:latin typeface="Perpetua" panose="02020502060401020303" pitchFamily="18" charset="0"/>
              </a:rPr>
              <a:t>        String value2 = </a:t>
            </a:r>
            <a:r>
              <a:rPr lang="en-US" dirty="0" err="1">
                <a:latin typeface="Perpetua" panose="02020502060401020303" pitchFamily="18" charset="0"/>
              </a:rPr>
              <a:t>extras.getString</a:t>
            </a:r>
            <a:r>
              <a:rPr lang="en-US" dirty="0">
                <a:latin typeface="Perpetua" panose="02020502060401020303" pitchFamily="18" charset="0"/>
              </a:rPr>
              <a:t>("Value2");  </a:t>
            </a:r>
          </a:p>
          <a:p>
            <a:pPr marL="0" indent="0">
              <a:buNone/>
            </a:pPr>
            <a:r>
              <a:rPr lang="en-US" dirty="0">
                <a:latin typeface="Perpetua" panose="02020502060401020303" pitchFamily="18" charset="0"/>
              </a:rPr>
              <a:t> </a:t>
            </a:r>
            <a:r>
              <a:rPr lang="en-US" dirty="0" err="1" smtClean="0">
                <a:latin typeface="Perpetua" panose="02020502060401020303" pitchFamily="18" charset="0"/>
              </a:rPr>
              <a:t>Toast.makeText</a:t>
            </a:r>
            <a:r>
              <a:rPr lang="en-US" dirty="0" smtClean="0">
                <a:latin typeface="Perpetua" panose="02020502060401020303" pitchFamily="18" charset="0"/>
              </a:rPr>
              <a:t>(</a:t>
            </a:r>
            <a:r>
              <a:rPr lang="en-US" dirty="0" err="1" smtClean="0">
                <a:latin typeface="Perpetua" panose="02020502060401020303" pitchFamily="18" charset="0"/>
              </a:rPr>
              <a:t>getApplicationContext</a:t>
            </a:r>
            <a:r>
              <a:rPr lang="en-US" dirty="0">
                <a:latin typeface="Perpetua" panose="02020502060401020303" pitchFamily="18" charset="0"/>
              </a:rPr>
              <a:t>(),"Values are:\n First value: "+value1+ </a:t>
            </a:r>
            <a:r>
              <a:rPr lang="en-US" dirty="0" smtClean="0">
                <a:latin typeface="Perpetua" panose="02020502060401020303" pitchFamily="18" charset="0"/>
              </a:rPr>
              <a:t>"\</a:t>
            </a:r>
            <a:r>
              <a:rPr lang="en-US" dirty="0">
                <a:latin typeface="Perpetua" panose="02020502060401020303" pitchFamily="18" charset="0"/>
              </a:rPr>
              <a:t>n Second Value: "+value2, </a:t>
            </a:r>
            <a:r>
              <a:rPr lang="en-US" dirty="0" err="1">
                <a:latin typeface="Perpetua" panose="02020502060401020303" pitchFamily="18" charset="0"/>
              </a:rPr>
              <a:t>Toast.LENGTH_LONG</a:t>
            </a:r>
            <a:r>
              <a:rPr lang="en-US" dirty="0">
                <a:latin typeface="Perpetua" panose="02020502060401020303" pitchFamily="18" charset="0"/>
              </a:rPr>
              <a:t>).show(); </a:t>
            </a:r>
            <a:r>
              <a:rPr lang="en-US" dirty="0"/>
              <a:t> </a:t>
            </a:r>
          </a:p>
          <a:p>
            <a:pPr marL="0" indent="0">
              <a:buNone/>
            </a:pPr>
            <a:endParaRPr lang="en-US" b="1"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556010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calling one activity from another activity example</a:t>
            </a:r>
          </a:p>
        </p:txBody>
      </p:sp>
      <p:sp>
        <p:nvSpPr>
          <p:cNvPr id="3" name="Content Placeholder 2"/>
          <p:cNvSpPr>
            <a:spLocks noGrp="1"/>
          </p:cNvSpPr>
          <p:nvPr>
            <p:ph idx="1"/>
          </p:nvPr>
        </p:nvSpPr>
        <p:spPr/>
        <p:txBody>
          <a:bodyPr/>
          <a:lstStyle/>
          <a:p>
            <a:pPr marL="0" indent="0">
              <a:buNone/>
            </a:pPr>
            <a:r>
              <a:rPr lang="en-US" b="1" dirty="0" smtClean="0"/>
              <a:t>MainActivity2.java</a:t>
            </a:r>
          </a:p>
          <a:p>
            <a:pPr marL="0" indent="0">
              <a:buNone/>
            </a:pPr>
            <a:r>
              <a:rPr lang="en-US" dirty="0">
                <a:latin typeface="Perpetua" panose="02020502060401020303" pitchFamily="18" charset="0"/>
              </a:rPr>
              <a:t>Intent </a:t>
            </a:r>
            <a:r>
              <a:rPr lang="en-US" dirty="0" err="1">
                <a:latin typeface="Perpetua" panose="02020502060401020303" pitchFamily="18" charset="0"/>
              </a:rPr>
              <a:t>i</a:t>
            </a:r>
            <a:r>
              <a:rPr lang="en-US" dirty="0">
                <a:latin typeface="Perpetua" panose="02020502060401020303" pitchFamily="18" charset="0"/>
              </a:rPr>
              <a:t> = </a:t>
            </a:r>
            <a:r>
              <a:rPr lang="en-US" b="1" dirty="0">
                <a:latin typeface="Perpetua" panose="02020502060401020303" pitchFamily="18" charset="0"/>
              </a:rPr>
              <a:t>new</a:t>
            </a:r>
            <a:r>
              <a:rPr lang="en-US" dirty="0">
                <a:latin typeface="Perpetua" panose="02020502060401020303" pitchFamily="18" charset="0"/>
              </a:rPr>
              <a:t> Intent(</a:t>
            </a:r>
            <a:r>
              <a:rPr lang="en-US" dirty="0" err="1">
                <a:latin typeface="Perpetua" panose="02020502060401020303" pitchFamily="18" charset="0"/>
              </a:rPr>
              <a:t>getApplicationContext</a:t>
            </a:r>
            <a:r>
              <a:rPr lang="en-US" dirty="0">
                <a:latin typeface="Perpetua" panose="02020502060401020303" pitchFamily="18" charset="0"/>
              </a:rPr>
              <a:t>(), </a:t>
            </a:r>
            <a:r>
              <a:rPr lang="en-US" dirty="0" err="1">
                <a:latin typeface="Perpetua" panose="02020502060401020303" pitchFamily="18" charset="0"/>
              </a:rPr>
              <a:t>FirstActivity.</a:t>
            </a:r>
            <a:r>
              <a:rPr lang="en-US" b="1" dirty="0" err="1">
                <a:latin typeface="Perpetua" panose="02020502060401020303" pitchFamily="18" charset="0"/>
              </a:rPr>
              <a:t>class</a:t>
            </a:r>
            <a:r>
              <a:rPr lang="en-US" dirty="0">
                <a:latin typeface="Perpetua" panose="02020502060401020303" pitchFamily="18" charset="0"/>
              </a:rPr>
              <a:t>);  </a:t>
            </a:r>
          </a:p>
          <a:p>
            <a:pPr marL="0" indent="0">
              <a:buNone/>
            </a:pPr>
            <a:r>
              <a:rPr lang="en-US" dirty="0">
                <a:latin typeface="Perpetua" panose="02020502060401020303" pitchFamily="18" charset="0"/>
              </a:rPr>
              <a:t>        </a:t>
            </a:r>
            <a:r>
              <a:rPr lang="en-US" dirty="0" err="1">
                <a:latin typeface="Perpetua" panose="02020502060401020303" pitchFamily="18" charset="0"/>
              </a:rPr>
              <a:t>startActivity</a:t>
            </a:r>
            <a:r>
              <a:rPr lang="en-US" dirty="0">
                <a:latin typeface="Perpetua" panose="02020502060401020303" pitchFamily="18" charset="0"/>
              </a:rPr>
              <a:t>(</a:t>
            </a:r>
            <a:r>
              <a:rPr lang="en-US" dirty="0" err="1">
                <a:latin typeface="Perpetua" panose="02020502060401020303" pitchFamily="18" charset="0"/>
              </a:rPr>
              <a:t>i</a:t>
            </a:r>
            <a:r>
              <a:rPr lang="en-US" dirty="0">
                <a:latin typeface="Perpetua" panose="02020502060401020303" pitchFamily="18" charset="0"/>
              </a:rPr>
              <a:t>); </a:t>
            </a:r>
          </a:p>
          <a:p>
            <a:pPr marL="0" indent="0">
              <a:buNone/>
            </a:pPr>
            <a:endParaRPr lang="en-US" b="1"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315725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calling one activity from another activity example</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8</a:t>
            </a:fld>
            <a:endParaRPr lang="en-US" dirty="0"/>
          </a:p>
        </p:txBody>
      </p:sp>
      <p:pic>
        <p:nvPicPr>
          <p:cNvPr id="1026" name="Picture 2" descr="android explicit intent example output 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2063" y="1595651"/>
            <a:ext cx="2447627"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droid explicit intent example outp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612" y="1595651"/>
            <a:ext cx="25717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oid explicit intent example outpu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7319" y="1595651"/>
            <a:ext cx="25717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43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Intent</a:t>
            </a:r>
            <a:endParaRPr lang="en-US" dirty="0"/>
          </a:p>
        </p:txBody>
      </p:sp>
      <p:sp>
        <p:nvSpPr>
          <p:cNvPr id="3" name="Content Placeholder 2"/>
          <p:cNvSpPr>
            <a:spLocks noGrp="1"/>
          </p:cNvSpPr>
          <p:nvPr>
            <p:ph idx="1"/>
          </p:nvPr>
        </p:nvSpPr>
        <p:spPr/>
        <p:txBody>
          <a:bodyPr>
            <a:normAutofit/>
          </a:bodyPr>
          <a:lstStyle/>
          <a:p>
            <a:r>
              <a:rPr lang="en-US" dirty="0" smtClean="0"/>
              <a:t>Implicit intent is used to start an Activity in another app by describing an action you intend to perform, such as "share an article", "view a map", or "take a picture“</a:t>
            </a:r>
          </a:p>
          <a:p>
            <a:r>
              <a:rPr lang="en-US" dirty="0" smtClean="0"/>
              <a:t>You don't specify the exact activity (or other component) to run—instead, you include just enough information in the intent about the task you want to perform.</a:t>
            </a:r>
          </a:p>
          <a:p>
            <a:r>
              <a:rPr lang="en-US" dirty="0" smtClean="0"/>
              <a:t>Specify an action and optionally provide data with which to perform the action</a:t>
            </a:r>
          </a:p>
          <a:p>
            <a:pPr lvl="1"/>
            <a:r>
              <a:rPr lang="en-US" dirty="0" smtClean="0"/>
              <a:t>URL to open, location on map etc.</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7680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2569</TotalTime>
  <Words>2310</Words>
  <Application>Microsoft Office PowerPoint</Application>
  <PresentationFormat>Widescreen</PresentationFormat>
  <Paragraphs>290</Paragraphs>
  <Slides>46</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46</vt:i4>
      </vt:variant>
    </vt:vector>
  </HeadingPairs>
  <TitlesOfParts>
    <vt:vector size="57" baseType="lpstr">
      <vt:lpstr>Arial</vt:lpstr>
      <vt:lpstr>Calibri</vt:lpstr>
      <vt:lpstr>Calibri Light</vt:lpstr>
      <vt:lpstr>Consolas</vt:lpstr>
      <vt:lpstr>Lucida Console</vt:lpstr>
      <vt:lpstr>Microsoft Himalaya</vt:lpstr>
      <vt:lpstr>Perpetua</vt:lpstr>
      <vt:lpstr>Roboto</vt:lpstr>
      <vt:lpstr>Times New Roman</vt:lpstr>
      <vt:lpstr>Office Theme</vt:lpstr>
      <vt:lpstr>Custom Design</vt:lpstr>
      <vt:lpstr>Mobile Application Development</vt:lpstr>
      <vt:lpstr>Intent</vt:lpstr>
      <vt:lpstr>Explicit vs. implicit Intent</vt:lpstr>
      <vt:lpstr>Explicit Intent</vt:lpstr>
      <vt:lpstr>Android calling one activity from another activity example</vt:lpstr>
      <vt:lpstr>Android calling one activity from another activity example</vt:lpstr>
      <vt:lpstr>Android calling one activity from another activity example</vt:lpstr>
      <vt:lpstr>Android calling one activity from another activity example</vt:lpstr>
      <vt:lpstr>Implicit Intent</vt:lpstr>
      <vt:lpstr>Implicit Intent</vt:lpstr>
      <vt:lpstr>Implicit Intent</vt:lpstr>
      <vt:lpstr>Implicit Intent</vt:lpstr>
      <vt:lpstr>Implicit Intent</vt:lpstr>
      <vt:lpstr>Implicit Intent actions, categories, and data</vt:lpstr>
      <vt:lpstr>Intent action</vt:lpstr>
      <vt:lpstr>Intent category</vt:lpstr>
      <vt:lpstr>Data type</vt:lpstr>
      <vt:lpstr>Implicit Intent</vt:lpstr>
      <vt:lpstr>How does implicit Intent work?</vt:lpstr>
      <vt:lpstr>How does implicit Intent work?</vt:lpstr>
      <vt:lpstr>Sending an Implicit Intent</vt:lpstr>
      <vt:lpstr>Sending an Implicit Intent</vt:lpstr>
      <vt:lpstr>Sending an Implicit Intent</vt:lpstr>
      <vt:lpstr>Sending an Implicit Intent</vt:lpstr>
      <vt:lpstr>Sending an Implicit Intent</vt:lpstr>
      <vt:lpstr>Sending an Implicit Intent</vt:lpstr>
      <vt:lpstr>Sending an Implicit Intent</vt:lpstr>
      <vt:lpstr>Sending an Implicit Intent</vt:lpstr>
      <vt:lpstr>Sending an Implicit Intent</vt:lpstr>
      <vt:lpstr>Sending an Implicit Intent</vt:lpstr>
      <vt:lpstr>Sending an Implicit Intent</vt:lpstr>
      <vt:lpstr>Sending an Implicit Intent</vt:lpstr>
      <vt:lpstr>Sending an Implicit Intent</vt:lpstr>
      <vt:lpstr>Sending an Implicit Intent – More examples</vt:lpstr>
      <vt:lpstr>Sending an Implicit Intent – More examples</vt:lpstr>
      <vt:lpstr>Receiving an Implicit Intent</vt:lpstr>
      <vt:lpstr>Register your app to receive an Intent</vt:lpstr>
      <vt:lpstr>Register your app to receive an Intent</vt:lpstr>
      <vt:lpstr>Intent filters</vt:lpstr>
      <vt:lpstr>Intent filters</vt:lpstr>
      <vt:lpstr>Intent filters</vt:lpstr>
      <vt:lpstr>Intent filters</vt:lpstr>
      <vt:lpstr>Intent filter in AndroidManifest.xml</vt:lpstr>
      <vt:lpstr>Intent filters: action and category</vt:lpstr>
      <vt:lpstr>Intent filters: data</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dc:title>
  <dc:creator>Adil Soomro</dc:creator>
  <cp:lastModifiedBy>Adil Khan</cp:lastModifiedBy>
  <cp:revision>375</cp:revision>
  <dcterms:created xsi:type="dcterms:W3CDTF">2018-08-05T16:50:42Z</dcterms:created>
  <dcterms:modified xsi:type="dcterms:W3CDTF">2021-10-31T15:45:15Z</dcterms:modified>
</cp:coreProperties>
</file>