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Lst>
  <p:notesMasterIdLst>
    <p:notesMasterId r:id="rId49"/>
  </p:notesMasterIdLst>
  <p:sldIdLst>
    <p:sldId id="256"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27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0" autoAdjust="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03/12/2021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2</a:t>
            </a:fld>
            <a:endParaRPr lang="en-GB"/>
          </a:p>
        </p:txBody>
      </p:sp>
    </p:spTree>
    <p:extLst>
      <p:ext uri="{BB962C8B-B14F-4D97-AF65-F5344CB8AC3E}">
        <p14:creationId xmlns:p14="http://schemas.microsoft.com/office/powerpoint/2010/main" val="184465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3</a:t>
            </a:fld>
            <a:endParaRPr lang="en-GB"/>
          </a:p>
        </p:txBody>
      </p:sp>
    </p:spTree>
    <p:extLst>
      <p:ext uri="{BB962C8B-B14F-4D97-AF65-F5344CB8AC3E}">
        <p14:creationId xmlns:p14="http://schemas.microsoft.com/office/powerpoint/2010/main" val="248922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46</a:t>
            </a:fld>
            <a:endParaRPr lang="en-GB"/>
          </a:p>
        </p:txBody>
      </p:sp>
    </p:spTree>
    <p:extLst>
      <p:ext uri="{BB962C8B-B14F-4D97-AF65-F5344CB8AC3E}">
        <p14:creationId xmlns:p14="http://schemas.microsoft.com/office/powerpoint/2010/main" val="21007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665BE3-247C-4F8D-80E9-D0797DE76C7C}"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5D886F-1EDC-40A9-A02B-E0914A86A39B}"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CB471C-0C0A-4D1E-BE1B-D60886B7ECE0}" type="datetime1">
              <a:rPr lang="en-US" smtClean="0"/>
              <a:t>12/3/2021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6FC6678-00A0-4934-98C4-C5F2D98935C2}" type="slidenum">
              <a:rPr lang="en-US" smtClean="0"/>
              <a:t>‹#›</a:t>
            </a:fld>
            <a:endParaRPr lang="en-US"/>
          </a:p>
        </p:txBody>
      </p:sp>
    </p:spTree>
    <p:extLst>
      <p:ext uri="{BB962C8B-B14F-4D97-AF65-F5344CB8AC3E}">
        <p14:creationId xmlns:p14="http://schemas.microsoft.com/office/powerpoint/2010/main" val="616882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787BE-1964-4100-B714-2D613363A6D4}" type="datetime1">
              <a:rPr lang="en-US" smtClean="0"/>
              <a:t>12/3/2021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64087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2CE99-BF6A-43A4-9079-ED286C691C19}" type="datetime1">
              <a:rPr lang="en-US" smtClean="0"/>
              <a:t>12/3/2021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16310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C6D67-9A3E-4CB7-AD2D-29D8CE69ECA4}" type="datetime1">
              <a:rPr lang="en-US" smtClean="0"/>
              <a:t>12/3/2021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57252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F0C34-D9E1-4C49-9D8D-4346A89BACAE}" type="datetime1">
              <a:rPr lang="en-US" smtClean="0"/>
              <a:t>12/3/2021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85369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8DDA1F-5CE2-4AF4-B589-9F07AAA25265}" type="datetime1">
              <a:rPr lang="en-US" smtClean="0"/>
              <a:t>12/3/2021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24044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63ECA8-753D-4B6D-BEA9-A958C1873021}" type="datetime1">
              <a:rPr lang="en-US" smtClean="0"/>
              <a:t>12/3/2021</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a:p>
        </p:txBody>
      </p:sp>
      <p:sp>
        <p:nvSpPr>
          <p:cNvPr id="5" name="Slide Number Placeholder 4"/>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8215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3B60E-F592-4E28-95D3-73CE101C01B6}" type="datetime1">
              <a:rPr lang="en-US" smtClean="0"/>
              <a:t>12/3/2021</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682563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780C8-0802-4134-966C-C4A98B1583AF}" type="datetime1">
              <a:rPr lang="en-US" smtClean="0"/>
              <a:t>12/3/2021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70605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02B783-ADB5-4836-B599-572FF4E1F21B}"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D7D66-C562-48C4-9BE1-ECA1FF7333A3}" type="datetime1">
              <a:rPr lang="en-US" smtClean="0"/>
              <a:t>12/3/2021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558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1CF93-AB71-4AA3-9B8C-005CB5E393F2}" type="datetime1">
              <a:rPr lang="en-US" smtClean="0"/>
              <a:t>12/3/2021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254876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BC088C-0258-4003-BA38-81CCD18CFD3B}" type="datetime1">
              <a:rPr lang="en-US" smtClean="0"/>
              <a:t>12/3/2021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2685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C4F4B7-69CF-40F7-BFBC-3870AB80D7B8}"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F27C90-B275-475B-81D8-B8A72D62ABFE}" type="datetime1">
              <a:rPr lang="en-US" smtClean="0"/>
              <a:t>12/3/2021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3D8384-A1E0-49A3-8AB3-F15BF31A0357}" type="datetime1">
              <a:rPr lang="en-US" smtClean="0"/>
              <a:t>12/3/2021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CA656-3190-4473-A999-CFAB56222E28}" type="datetime1">
              <a:rPr lang="en-US" smtClean="0"/>
              <a:t>12/3/2021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B9A61-3F87-4E98-A4DE-B5A2B157827F}" type="datetime1">
              <a:rPr lang="en-US" smtClean="0"/>
              <a:t>12/3/2021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B4455-7405-4CF8-973D-C9AC47BF99F5}" type="datetime1">
              <a:rPr lang="en-US" smtClean="0"/>
              <a:t>12/3/2021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6169AD-EAE1-4E41-B50F-656DA8448CE8}"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2B6EA-24CB-4B67-86C8-47CD46B24E43}" type="datetime1">
              <a:rPr lang="en-US" smtClean="0"/>
              <a:t>12/3/2021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72"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E27EA-7C27-413D-82B0-A2D04587BEE4}" type="datetime1">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E2FB9-393B-4D6F-8A87-852E24F26C30}" type="slidenum">
              <a:rPr lang="en-US" smtClean="0"/>
              <a:t>‹#›</a:t>
            </a:fld>
            <a:endParaRPr lang="en-US"/>
          </a:p>
        </p:txBody>
      </p:sp>
    </p:spTree>
    <p:extLst>
      <p:ext uri="{BB962C8B-B14F-4D97-AF65-F5344CB8AC3E}">
        <p14:creationId xmlns:p14="http://schemas.microsoft.com/office/powerpoint/2010/main" val="143329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Mobile Application Development</a:t>
            </a:r>
            <a:endParaRPr lang="en-GB" dirty="0"/>
          </a:p>
        </p:txBody>
      </p:sp>
      <p:sp>
        <p:nvSpPr>
          <p:cNvPr id="3" name="Subtitle 2"/>
          <p:cNvSpPr>
            <a:spLocks noGrp="1"/>
          </p:cNvSpPr>
          <p:nvPr>
            <p:ph type="subTitle" idx="1"/>
          </p:nvPr>
        </p:nvSpPr>
        <p:spPr>
          <a:xfrm>
            <a:off x="1524000" y="3602037"/>
            <a:ext cx="9144000" cy="23110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- 08</a:t>
            </a:r>
          </a:p>
          <a:p>
            <a:r>
              <a:rPr lang="en-US" dirty="0" smtClean="0">
                <a:latin typeface="Times New Roman" panose="02020603050405020304" pitchFamily="18" charset="0"/>
                <a:cs typeface="Times New Roman" panose="02020603050405020304" pitchFamily="18" charset="0"/>
              </a:rPr>
              <a:t>Lecture – 16</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using a Fragment</a:t>
            </a:r>
            <a:endParaRPr lang="en-US" dirty="0"/>
          </a:p>
        </p:txBody>
      </p:sp>
      <p:sp>
        <p:nvSpPr>
          <p:cNvPr id="6" name="Content Placeholder 5"/>
          <p:cNvSpPr>
            <a:spLocks noGrp="1"/>
          </p:cNvSpPr>
          <p:nvPr>
            <p:ph idx="1"/>
          </p:nvPr>
        </p:nvSpPr>
        <p:spPr/>
        <p:txBody>
          <a:bodyPr>
            <a:normAutofit/>
          </a:bodyPr>
          <a:lstStyle/>
          <a:p>
            <a:pPr marL="457200" lvl="0" indent="-381000">
              <a:spcBef>
                <a:spcPts val="600"/>
              </a:spcBef>
              <a:buClr>
                <a:srgbClr val="000000"/>
              </a:buClr>
              <a:buSzPts val="2400"/>
              <a:buAutoNum type="arabicPeriod"/>
            </a:pPr>
            <a:r>
              <a:rPr lang="en-US" dirty="0" smtClean="0">
                <a:solidFill>
                  <a:srgbClr val="000000"/>
                </a:solidFill>
              </a:rPr>
              <a:t>Create a subclass of </a:t>
            </a:r>
            <a:r>
              <a:rPr lang="en-US" dirty="0" smtClean="0">
                <a:solidFill>
                  <a:srgbClr val="000000"/>
                </a:solidFill>
                <a:latin typeface="Consolas"/>
                <a:ea typeface="Consolas"/>
                <a:cs typeface="Consolas"/>
                <a:sym typeface="Consolas"/>
              </a:rPr>
              <a:t>Fragment</a:t>
            </a:r>
          </a:p>
          <a:p>
            <a:pPr marL="457200" lvl="0" indent="-381000">
              <a:buClr>
                <a:srgbClr val="000000"/>
              </a:buClr>
              <a:buSzPts val="2400"/>
              <a:buAutoNum type="arabicPeriod"/>
            </a:pPr>
            <a:r>
              <a:rPr lang="en-US" dirty="0" smtClean="0">
                <a:solidFill>
                  <a:srgbClr val="000000"/>
                </a:solidFill>
              </a:rPr>
              <a:t>Create a layout for the </a:t>
            </a:r>
            <a:r>
              <a:rPr lang="en-US" dirty="0" smtClean="0">
                <a:solidFill>
                  <a:schemeClr val="dk1"/>
                </a:solidFill>
                <a:latin typeface="Consolas"/>
                <a:ea typeface="Consolas"/>
                <a:cs typeface="Consolas"/>
                <a:sym typeface="Consolas"/>
              </a:rPr>
              <a:t>Fragment</a:t>
            </a:r>
            <a:endParaRPr lang="en-US" dirty="0" smtClean="0">
              <a:solidFill>
                <a:srgbClr val="000000"/>
              </a:solidFill>
              <a:latin typeface="Consolas"/>
              <a:ea typeface="Consolas"/>
              <a:cs typeface="Consolas"/>
              <a:sym typeface="Consolas"/>
            </a:endParaRPr>
          </a:p>
          <a:p>
            <a:pPr marL="457200" lvl="0" indent="-381000">
              <a:buClr>
                <a:srgbClr val="000000"/>
              </a:buClr>
              <a:buSzPts val="2400"/>
              <a:buAutoNum type="arabicPeriod"/>
            </a:pPr>
            <a:r>
              <a:rPr lang="en-US" dirty="0" smtClean="0">
                <a:solidFill>
                  <a:srgbClr val="000000"/>
                </a:solidFill>
              </a:rPr>
              <a:t>Add </a:t>
            </a:r>
            <a:r>
              <a:rPr lang="en-US" dirty="0" smtClean="0">
                <a:solidFill>
                  <a:schemeClr val="dk1"/>
                </a:solidFill>
                <a:latin typeface="Consolas"/>
                <a:ea typeface="Consolas"/>
                <a:cs typeface="Consolas"/>
                <a:sym typeface="Consolas"/>
              </a:rPr>
              <a:t>Fragment</a:t>
            </a:r>
            <a:r>
              <a:rPr lang="en-US" dirty="0" smtClean="0">
                <a:solidFill>
                  <a:srgbClr val="000000"/>
                </a:solidFill>
              </a:rPr>
              <a:t> to a host </a:t>
            </a:r>
            <a:r>
              <a:rPr lang="en-US" dirty="0" smtClean="0">
                <a:solidFill>
                  <a:srgbClr val="000000"/>
                </a:solidFill>
                <a:latin typeface="Consolas"/>
                <a:ea typeface="Consolas"/>
                <a:cs typeface="Consolas"/>
                <a:sym typeface="Consolas"/>
              </a:rPr>
              <a:t>Activity</a:t>
            </a:r>
          </a:p>
          <a:p>
            <a:pPr marL="914400" lvl="1" indent="-381000">
              <a:spcBef>
                <a:spcPts val="1000"/>
              </a:spcBef>
              <a:buClr>
                <a:srgbClr val="000000"/>
              </a:buClr>
              <a:buSzPts val="2400"/>
              <a:buChar char="○"/>
            </a:pPr>
            <a:r>
              <a:rPr lang="en-US" dirty="0">
                <a:solidFill>
                  <a:srgbClr val="000000"/>
                </a:solidFill>
              </a:rPr>
              <a:t>Statically in layout</a:t>
            </a:r>
          </a:p>
          <a:p>
            <a:pPr marL="914400" lvl="1" indent="-381000">
              <a:spcBef>
                <a:spcPts val="0"/>
              </a:spcBef>
              <a:buClr>
                <a:srgbClr val="000000"/>
              </a:buClr>
              <a:buSzPts val="2400"/>
              <a:buChar char="○"/>
            </a:pPr>
            <a:r>
              <a:rPr lang="en-US" dirty="0">
                <a:solidFill>
                  <a:srgbClr val="000000"/>
                </a:solidFill>
              </a:rPr>
              <a:t>Dynamically using fragment transactions</a:t>
            </a:r>
            <a:endParaRPr lang="en-US" dirty="0">
              <a:solidFill>
                <a:schemeClr val="dk1"/>
              </a:solidFill>
              <a:latin typeface="Arial"/>
              <a:ea typeface="Arial"/>
              <a:cs typeface="Arial"/>
              <a:sym typeface="Arial"/>
            </a:endParaRPr>
          </a:p>
          <a:p>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88173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r>
              <a:rPr lang="en-US" dirty="0" smtClean="0"/>
              <a:t>To create a Fragment in an app, extend the </a:t>
            </a:r>
            <a:r>
              <a:rPr lang="en-US" sz="2400" b="1" dirty="0" smtClean="0">
                <a:latin typeface="Consolas" panose="020B0609020204030204" pitchFamily="49" charset="0"/>
              </a:rPr>
              <a:t>Fragment</a:t>
            </a:r>
            <a:r>
              <a:rPr lang="en-US" dirty="0" smtClean="0"/>
              <a:t> class.</a:t>
            </a:r>
          </a:p>
          <a:p>
            <a:r>
              <a:rPr lang="en-US" dirty="0" smtClean="0"/>
              <a:t>Instead of extending the base </a:t>
            </a:r>
            <a:r>
              <a:rPr lang="en-US" sz="2400" b="1" dirty="0">
                <a:latin typeface="Consolas" panose="020B0609020204030204" pitchFamily="49" charset="0"/>
              </a:rPr>
              <a:t>Fragment</a:t>
            </a:r>
            <a:r>
              <a:rPr lang="en-US" dirty="0" smtClean="0"/>
              <a:t> class, you can extend one of these other, more specific </a:t>
            </a:r>
            <a:r>
              <a:rPr lang="en-US" sz="2400" b="1" dirty="0">
                <a:latin typeface="Consolas" panose="020B0609020204030204" pitchFamily="49" charset="0"/>
              </a:rPr>
              <a:t>Fragment</a:t>
            </a:r>
            <a:r>
              <a:rPr lang="en-US" dirty="0" smtClean="0"/>
              <a:t> subclasses:</a:t>
            </a:r>
          </a:p>
          <a:p>
            <a:r>
              <a:rPr lang="en-US" sz="2400" b="1" dirty="0" err="1">
                <a:latin typeface="Consolas" panose="020B0609020204030204" pitchFamily="49" charset="0"/>
              </a:rPr>
              <a:t>DialogFragment</a:t>
            </a:r>
            <a:r>
              <a:rPr lang="en-US" dirty="0" smtClean="0"/>
              <a:t> : Displays a floating dialog, such as a date picker or time picker.</a:t>
            </a:r>
          </a:p>
          <a:p>
            <a:r>
              <a:rPr lang="en-US" sz="2400" b="1" dirty="0" err="1">
                <a:latin typeface="Consolas" panose="020B0609020204030204" pitchFamily="49" charset="0"/>
              </a:rPr>
              <a:t>ListFragment</a:t>
            </a:r>
            <a:r>
              <a:rPr lang="en-US" dirty="0" smtClean="0"/>
              <a:t> : Displays a list of items that are managed by an adapter (such as a </a:t>
            </a:r>
            <a:r>
              <a:rPr lang="en-US" dirty="0" err="1" smtClean="0"/>
              <a:t>SimpleCursorAdapter</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582427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In </a:t>
            </a:r>
            <a:r>
              <a:rPr lang="en-US" b="1" dirty="0" smtClean="0"/>
              <a:t>Project</a:t>
            </a:r>
            <a:r>
              <a:rPr lang="en-US" dirty="0" smtClean="0"/>
              <a:t>: </a:t>
            </a:r>
            <a:r>
              <a:rPr lang="en-US" b="1" dirty="0" smtClean="0"/>
              <a:t>Android</a:t>
            </a:r>
            <a:r>
              <a:rPr lang="en-US" dirty="0" smtClean="0"/>
              <a:t> view, expand </a:t>
            </a:r>
            <a:r>
              <a:rPr lang="en-US" b="1" dirty="0" smtClean="0"/>
              <a:t>app</a:t>
            </a:r>
            <a:r>
              <a:rPr lang="en-US" dirty="0" smtClean="0"/>
              <a:t> &gt; </a:t>
            </a:r>
            <a:r>
              <a:rPr lang="en-US" b="1" dirty="0" smtClean="0"/>
              <a:t>java</a:t>
            </a:r>
            <a:r>
              <a:rPr lang="en-US" dirty="0" smtClean="0"/>
              <a:t> and select the folder containing the Java code for your app.</a:t>
            </a:r>
          </a:p>
          <a:p>
            <a:pPr marL="514350" indent="-514350">
              <a:buFont typeface="+mj-lt"/>
              <a:buAutoNum type="arabicPeriod"/>
            </a:pPr>
            <a:endParaRPr lang="en-US" dirty="0" smtClean="0"/>
          </a:p>
          <a:p>
            <a:pPr marL="514350" indent="-514350">
              <a:buFont typeface="+mj-lt"/>
              <a:buAutoNum type="arabicPeriod"/>
            </a:pPr>
            <a:r>
              <a:rPr lang="en-US" dirty="0" smtClean="0"/>
              <a:t>Choose </a:t>
            </a:r>
            <a:r>
              <a:rPr lang="en-US" b="1" dirty="0"/>
              <a:t>File &gt; New &gt; Fragment &gt; Fragment (Blank)</a:t>
            </a:r>
            <a:r>
              <a:rPr lang="en-US" dirty="0"/>
              <a:t>.</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Name </a:t>
            </a:r>
            <a:r>
              <a:rPr lang="en-US" dirty="0"/>
              <a:t>the Fragment something like </a:t>
            </a:r>
            <a:r>
              <a:rPr lang="en-US" b="1" dirty="0" err="1" smtClean="0"/>
              <a:t>SimpleFragment</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smtClean="0"/>
              <a:t>Check </a:t>
            </a:r>
            <a:r>
              <a:rPr lang="en-US" dirty="0"/>
              <a:t>the </a:t>
            </a:r>
            <a:r>
              <a:rPr lang="en-US" b="1" dirty="0"/>
              <a:t>Create layout XML </a:t>
            </a:r>
            <a:r>
              <a:rPr lang="en-US" dirty="0"/>
              <a:t>option if it is not </a:t>
            </a:r>
            <a:r>
              <a:rPr lang="en-US" dirty="0" smtClean="0"/>
              <a:t>already checked</a:t>
            </a:r>
            <a:r>
              <a:rPr lang="en-US" dirty="0"/>
              <a:t>.</a:t>
            </a:r>
            <a:r>
              <a:rPr lang="en-US" dirty="0" smtClean="0"/>
              <a:t> </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382874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r>
              <a:rPr lang="en-US" dirty="0" smtClean="0"/>
              <a:t>Other options include:</a:t>
            </a:r>
          </a:p>
          <a:p>
            <a:r>
              <a:rPr lang="en-US" b="1" dirty="0"/>
              <a:t>Include fragment factory methods</a:t>
            </a:r>
            <a:r>
              <a:rPr lang="en-US" dirty="0"/>
              <a:t>: Include sample factory method code </a:t>
            </a:r>
            <a:r>
              <a:rPr lang="en-US" dirty="0" smtClean="0"/>
              <a:t>to initialize </a:t>
            </a:r>
            <a:r>
              <a:rPr lang="en-US" dirty="0"/>
              <a:t>the Fragment arguments in a way that encapsulates and abstracts them</a:t>
            </a:r>
            <a:r>
              <a:rPr lang="en-US" dirty="0" smtClean="0"/>
              <a:t>. Select </a:t>
            </a:r>
            <a:r>
              <a:rPr lang="en-US" dirty="0"/>
              <a:t>this option if the number of arguments would make a constructor </a:t>
            </a:r>
            <a:r>
              <a:rPr lang="en-US" dirty="0" smtClean="0"/>
              <a:t>too complex.</a:t>
            </a:r>
            <a:endParaRPr lang="en-US" dirty="0"/>
          </a:p>
          <a:p>
            <a:r>
              <a:rPr lang="en-US" b="1" dirty="0"/>
              <a:t>Include interface callbacks</a:t>
            </a:r>
            <a:r>
              <a:rPr lang="en-US" dirty="0"/>
              <a:t>: Select this option if you want to include sample </a:t>
            </a:r>
            <a:r>
              <a:rPr lang="en-US" dirty="0" smtClean="0"/>
              <a:t>code that </a:t>
            </a:r>
            <a:r>
              <a:rPr lang="en-US" dirty="0"/>
              <a:t>defines an interface in the Fragment with callback methods that enable </a:t>
            </a:r>
            <a:r>
              <a:rPr lang="en-US" dirty="0" smtClean="0"/>
              <a:t>the Fragment </a:t>
            </a:r>
            <a:r>
              <a:rPr lang="en-US" dirty="0"/>
              <a:t>to communicate with its host </a:t>
            </a:r>
            <a:r>
              <a:rPr lang="en-US" dirty="0" smtClean="0"/>
              <a:t>Activity.</a:t>
            </a:r>
          </a:p>
          <a:p>
            <a:pPr marL="0" indent="0">
              <a:buNone/>
            </a:pPr>
            <a:r>
              <a:rPr lang="en-US" dirty="0" smtClean="0"/>
              <a:t>5. Click </a:t>
            </a:r>
            <a:r>
              <a:rPr lang="en-US" b="1" dirty="0"/>
              <a:t>Finish </a:t>
            </a:r>
            <a:r>
              <a:rPr lang="en-US" dirty="0"/>
              <a:t>to create the Fragment</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820944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r>
              <a:rPr lang="en-US" dirty="0"/>
              <a:t>If you named the Fragment </a:t>
            </a:r>
            <a:r>
              <a:rPr lang="en-US" sz="2400" b="1" dirty="0" err="1">
                <a:latin typeface="Consolas" panose="020B0609020204030204" pitchFamily="49" charset="0"/>
              </a:rPr>
              <a:t>SimpleFragment</a:t>
            </a:r>
            <a:r>
              <a:rPr lang="en-US" dirty="0"/>
              <a:t> , the following code appears in </a:t>
            </a:r>
            <a:r>
              <a:rPr lang="en-US" dirty="0" smtClean="0"/>
              <a:t>the Fragment: </a:t>
            </a:r>
          </a:p>
          <a:p>
            <a:endParaRPr lang="en-US" dirty="0"/>
          </a:p>
        </p:txBody>
      </p:sp>
      <p:pic>
        <p:nvPicPr>
          <p:cNvPr id="3" name="Picture 2"/>
          <p:cNvPicPr>
            <a:picLocks noChangeAspect="1"/>
          </p:cNvPicPr>
          <p:nvPr/>
        </p:nvPicPr>
        <p:blipFill>
          <a:blip r:embed="rId2"/>
          <a:stretch>
            <a:fillRect/>
          </a:stretch>
        </p:blipFill>
        <p:spPr>
          <a:xfrm>
            <a:off x="3676650" y="3067844"/>
            <a:ext cx="4838700" cy="18669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172935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r>
              <a:rPr lang="en-US" dirty="0"/>
              <a:t>All subclasses of Fragment must include a public no-argument constructor as shown, </a:t>
            </a:r>
            <a:r>
              <a:rPr lang="en-US" dirty="0" smtClean="0"/>
              <a:t>with the </a:t>
            </a:r>
            <a:r>
              <a:rPr lang="en-US" dirty="0"/>
              <a:t>code public </a:t>
            </a:r>
            <a:r>
              <a:rPr lang="en-US" sz="2400" b="1" dirty="0" err="1">
                <a:latin typeface="Consolas" panose="020B0609020204030204" pitchFamily="49" charset="0"/>
              </a:rPr>
              <a:t>SimpleFragment</a:t>
            </a:r>
            <a:r>
              <a:rPr lang="en-US" sz="2400" b="1" dirty="0" smtClean="0">
                <a:latin typeface="Consolas" panose="020B0609020204030204" pitchFamily="49" charset="0"/>
              </a:rPr>
              <a:t>()</a:t>
            </a:r>
            <a:r>
              <a:rPr lang="en-US" dirty="0" smtClean="0"/>
              <a:t>.</a:t>
            </a:r>
          </a:p>
          <a:p>
            <a:r>
              <a:rPr lang="en-US" dirty="0"/>
              <a:t>The Android framework often re-instantiates a Fragment</a:t>
            </a:r>
            <a:br>
              <a:rPr lang="en-US" dirty="0"/>
            </a:br>
            <a:r>
              <a:rPr lang="en-US" dirty="0"/>
              <a:t>class when needed</a:t>
            </a:r>
            <a:r>
              <a:rPr lang="en-US" dirty="0" smtClean="0"/>
              <a:t> and this constructor is used by the framework for that.</a:t>
            </a:r>
          </a:p>
          <a:p>
            <a:r>
              <a:rPr lang="en-US" dirty="0" smtClean="0"/>
              <a:t>This is why a Fragment is instantiated using a factory method </a:t>
            </a:r>
            <a:r>
              <a:rPr lang="en-US" sz="2400" b="1" dirty="0" err="1">
                <a:latin typeface="Consolas" panose="020B0609020204030204" pitchFamily="49" charset="0"/>
              </a:rPr>
              <a:t>newInstance</a:t>
            </a:r>
            <a:r>
              <a:rPr lang="en-US" sz="2400" b="1" dirty="0">
                <a:latin typeface="Consolas" panose="020B0609020204030204" pitchFamily="49" charset="0"/>
              </a:rPr>
              <a:t>()</a:t>
            </a:r>
            <a:r>
              <a:rPr lang="en-US" dirty="0" smtClean="0"/>
              <a:t> instead of using constructor</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742433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Fragment</a:t>
            </a:r>
            <a:endParaRPr lang="en-US" dirty="0"/>
          </a:p>
        </p:txBody>
      </p:sp>
      <p:sp>
        <p:nvSpPr>
          <p:cNvPr id="6" name="Content Placeholder 5"/>
          <p:cNvSpPr>
            <a:spLocks noGrp="1"/>
          </p:cNvSpPr>
          <p:nvPr>
            <p:ph idx="1"/>
          </p:nvPr>
        </p:nvSpPr>
        <p:spPr/>
        <p:txBody>
          <a:bodyPr>
            <a:normAutofit/>
          </a:bodyPr>
          <a:lstStyle/>
          <a:p>
            <a:r>
              <a:rPr lang="en-US" dirty="0" smtClean="0"/>
              <a:t>In the Fragment class, you will create a static method like shown below to create and return a Fragment object:</a:t>
            </a:r>
          </a:p>
          <a:p>
            <a:endParaRPr lang="en-US" dirty="0"/>
          </a:p>
          <a:p>
            <a:endParaRPr lang="en-US" dirty="0" smtClean="0"/>
          </a:p>
          <a:p>
            <a:endParaRPr lang="en-US" dirty="0"/>
          </a:p>
          <a:p>
            <a:r>
              <a:rPr lang="en-US" dirty="0" smtClean="0"/>
              <a:t>And in the Activity class, you will instantiate </a:t>
            </a:r>
            <a:r>
              <a:rPr lang="en-US" dirty="0"/>
              <a:t>the Fragment by calling the </a:t>
            </a:r>
            <a:r>
              <a:rPr lang="en-US" sz="2400" b="1" dirty="0" err="1">
                <a:latin typeface="Consolas" panose="020B0609020204030204" pitchFamily="49" charset="0"/>
              </a:rPr>
              <a:t>newInstance</a:t>
            </a:r>
            <a:r>
              <a:rPr lang="en-US" sz="2400" b="1" dirty="0">
                <a:latin typeface="Consolas" panose="020B0609020204030204" pitchFamily="49" charset="0"/>
              </a:rPr>
              <a:t>()</a:t>
            </a:r>
            <a:r>
              <a:rPr lang="en-US" dirty="0"/>
              <a:t> method </a:t>
            </a:r>
            <a:r>
              <a:rPr lang="en-US" dirty="0" smtClean="0"/>
              <a:t>in </a:t>
            </a:r>
            <a:r>
              <a:rPr lang="en-US" sz="2400" b="1" dirty="0" err="1" smtClean="0">
                <a:latin typeface="Consolas" panose="020B0609020204030204" pitchFamily="49" charset="0"/>
              </a:rPr>
              <a:t>SimpleFragment</a:t>
            </a:r>
            <a:r>
              <a:rPr lang="en-US" dirty="0" smtClean="0"/>
              <a:t>.</a:t>
            </a:r>
            <a:endParaRPr lang="en-US" dirty="0"/>
          </a:p>
        </p:txBody>
      </p:sp>
      <p:pic>
        <p:nvPicPr>
          <p:cNvPr id="3" name="Picture 2"/>
          <p:cNvPicPr>
            <a:picLocks noChangeAspect="1"/>
          </p:cNvPicPr>
          <p:nvPr/>
        </p:nvPicPr>
        <p:blipFill>
          <a:blip r:embed="rId2"/>
          <a:stretch>
            <a:fillRect/>
          </a:stretch>
        </p:blipFill>
        <p:spPr>
          <a:xfrm>
            <a:off x="3881437" y="3056894"/>
            <a:ext cx="4429125" cy="847725"/>
          </a:xfrm>
          <a:prstGeom prst="rect">
            <a:avLst/>
          </a:prstGeom>
        </p:spPr>
      </p:pic>
      <p:pic>
        <p:nvPicPr>
          <p:cNvPr id="4" name="Picture 3"/>
          <p:cNvPicPr>
            <a:picLocks noChangeAspect="1"/>
          </p:cNvPicPr>
          <p:nvPr/>
        </p:nvPicPr>
        <p:blipFill>
          <a:blip r:embed="rId3"/>
          <a:stretch>
            <a:fillRect/>
          </a:stretch>
        </p:blipFill>
        <p:spPr>
          <a:xfrm>
            <a:off x="3290886" y="5408492"/>
            <a:ext cx="5610225" cy="37147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72074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layout for a Fragment</a:t>
            </a:r>
            <a:endParaRPr lang="en-US" dirty="0"/>
          </a:p>
        </p:txBody>
      </p:sp>
      <p:sp>
        <p:nvSpPr>
          <p:cNvPr id="6" name="Content Placeholder 5"/>
          <p:cNvSpPr>
            <a:spLocks noGrp="1"/>
          </p:cNvSpPr>
          <p:nvPr>
            <p:ph idx="1"/>
          </p:nvPr>
        </p:nvSpPr>
        <p:spPr/>
        <p:txBody>
          <a:bodyPr>
            <a:normAutofit/>
          </a:bodyPr>
          <a:lstStyle/>
          <a:p>
            <a:r>
              <a:rPr lang="en-US" dirty="0" smtClean="0"/>
              <a:t>If you check the Create layout XML option when creating a Fragment, the layout file is created for you and named after the Fragment, for example "</a:t>
            </a:r>
            <a:r>
              <a:rPr lang="en-US" sz="2400" b="1" dirty="0">
                <a:latin typeface="Consolas" panose="020B0609020204030204" pitchFamily="49" charset="0"/>
              </a:rPr>
              <a:t>fragment_simple.xml</a:t>
            </a:r>
            <a:r>
              <a:rPr lang="en-US" dirty="0" smtClean="0"/>
              <a:t>" for </a:t>
            </a:r>
            <a:r>
              <a:rPr lang="en-US" sz="2400" b="1" dirty="0" err="1" smtClean="0">
                <a:latin typeface="Consolas" panose="020B0609020204030204" pitchFamily="49" charset="0"/>
              </a:rPr>
              <a:t>SimpleFragment</a:t>
            </a:r>
            <a:r>
              <a:rPr lang="en-US" dirty="0" smtClean="0"/>
              <a:t>.</a:t>
            </a:r>
          </a:p>
          <a:p>
            <a:r>
              <a:rPr lang="en-US" dirty="0" smtClean="0"/>
              <a:t>Similar to an Activity, a Fragment inflates its layout to make it appear on the screen.</a:t>
            </a:r>
          </a:p>
          <a:p>
            <a:r>
              <a:rPr lang="en-US" dirty="0" smtClean="0"/>
              <a:t>Android calls the </a:t>
            </a:r>
            <a:r>
              <a:rPr lang="en-US" sz="2400" b="1" dirty="0" err="1">
                <a:latin typeface="Consolas" panose="020B0609020204030204" pitchFamily="49" charset="0"/>
              </a:rPr>
              <a:t>onCreateView</a:t>
            </a:r>
            <a:r>
              <a:rPr lang="en-US" sz="2400" b="1" dirty="0">
                <a:latin typeface="Consolas" panose="020B0609020204030204" pitchFamily="49" charset="0"/>
              </a:rPr>
              <a:t>()</a:t>
            </a:r>
            <a:r>
              <a:rPr lang="en-US" dirty="0" smtClean="0"/>
              <a:t> callback method to display a Fragment. </a:t>
            </a:r>
          </a:p>
          <a:p>
            <a:r>
              <a:rPr lang="en-US" dirty="0" smtClean="0"/>
              <a:t>Override this method to inflate the layout for a Fragment, and return a </a:t>
            </a:r>
            <a:r>
              <a:rPr lang="en-US" sz="2400" b="1" dirty="0">
                <a:latin typeface="Consolas" panose="020B0609020204030204" pitchFamily="49" charset="0"/>
              </a:rPr>
              <a:t>View</a:t>
            </a:r>
            <a:r>
              <a:rPr lang="en-US" dirty="0" smtClean="0"/>
              <a:t> that is the root of the layout for the Fragment</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1366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layout for a Fragment</a:t>
            </a:r>
            <a:endParaRPr lang="en-US" dirty="0"/>
          </a:p>
        </p:txBody>
      </p:sp>
      <p:sp>
        <p:nvSpPr>
          <p:cNvPr id="6" name="Content Placeholder 5"/>
          <p:cNvSpPr>
            <a:spLocks noGrp="1"/>
          </p:cNvSpPr>
          <p:nvPr>
            <p:ph idx="1"/>
          </p:nvPr>
        </p:nvSpPr>
        <p:spPr/>
        <p:txBody>
          <a:bodyPr>
            <a:normAutofit/>
          </a:bodyPr>
          <a:lstStyle/>
          <a:p>
            <a:r>
              <a:rPr lang="en-US" dirty="0" smtClean="0"/>
              <a:t>For example, if you chose Fragment (Blank) with just the </a:t>
            </a:r>
            <a:r>
              <a:rPr lang="en-US" b="1" dirty="0" smtClean="0"/>
              <a:t>Create layout XML option</a:t>
            </a:r>
            <a:r>
              <a:rPr lang="en-US" dirty="0" smtClean="0"/>
              <a:t>, and you name the Fragment </a:t>
            </a:r>
            <a:r>
              <a:rPr lang="en-US" sz="2400" b="1" dirty="0" err="1">
                <a:latin typeface="Consolas" panose="020B0609020204030204" pitchFamily="49" charset="0"/>
              </a:rPr>
              <a:t>SimpleFragment</a:t>
            </a:r>
            <a:r>
              <a:rPr lang="en-US" dirty="0" smtClean="0"/>
              <a:t>, the following code is generated in </a:t>
            </a:r>
            <a:r>
              <a:rPr lang="en-US" sz="2400" b="1" dirty="0" err="1">
                <a:latin typeface="Consolas" panose="020B0609020204030204" pitchFamily="49" charset="0"/>
              </a:rPr>
              <a:t>SimpleFragment</a:t>
            </a:r>
            <a:r>
              <a:rPr lang="en-US" dirty="0" smtClean="0"/>
              <a:t>:</a:t>
            </a:r>
          </a:p>
          <a:p>
            <a:endParaRPr lang="en-US" dirty="0"/>
          </a:p>
        </p:txBody>
      </p:sp>
      <p:pic>
        <p:nvPicPr>
          <p:cNvPr id="3" name="Picture 2"/>
          <p:cNvPicPr>
            <a:picLocks noChangeAspect="1"/>
          </p:cNvPicPr>
          <p:nvPr/>
        </p:nvPicPr>
        <p:blipFill>
          <a:blip r:embed="rId2"/>
          <a:stretch>
            <a:fillRect/>
          </a:stretch>
        </p:blipFill>
        <p:spPr>
          <a:xfrm>
            <a:off x="3309937" y="3403196"/>
            <a:ext cx="5572125" cy="15240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135455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layout for a Fragment</a:t>
            </a:r>
            <a:endParaRPr lang="en-US" dirty="0"/>
          </a:p>
        </p:txBody>
      </p:sp>
      <p:sp>
        <p:nvSpPr>
          <p:cNvPr id="6" name="Content Placeholder 5"/>
          <p:cNvSpPr>
            <a:spLocks noGrp="1"/>
          </p:cNvSpPr>
          <p:nvPr>
            <p:ph idx="1"/>
          </p:nvPr>
        </p:nvSpPr>
        <p:spPr/>
        <p:txBody>
          <a:bodyPr>
            <a:normAutofit/>
          </a:bodyPr>
          <a:lstStyle/>
          <a:p>
            <a:r>
              <a:rPr lang="en-US" dirty="0" smtClean="0"/>
              <a:t>The </a:t>
            </a:r>
            <a:r>
              <a:rPr lang="en-US" sz="2400" b="1" dirty="0">
                <a:latin typeface="Consolas" panose="020B0609020204030204" pitchFamily="49" charset="0"/>
              </a:rPr>
              <a:t>container</a:t>
            </a:r>
            <a:r>
              <a:rPr lang="en-US" dirty="0" smtClean="0"/>
              <a:t> parameter passed to </a:t>
            </a:r>
            <a:r>
              <a:rPr lang="en-US" sz="2400" b="1" dirty="0" err="1">
                <a:latin typeface="Consolas" panose="020B0609020204030204" pitchFamily="49" charset="0"/>
              </a:rPr>
              <a:t>onCreateView</a:t>
            </a:r>
            <a:r>
              <a:rPr lang="en-US" sz="2400" b="1" dirty="0">
                <a:latin typeface="Consolas" panose="020B0609020204030204" pitchFamily="49" charset="0"/>
              </a:rPr>
              <a:t>()</a:t>
            </a:r>
            <a:r>
              <a:rPr lang="en-US" dirty="0" smtClean="0"/>
              <a:t> is the parent </a:t>
            </a:r>
            <a:r>
              <a:rPr lang="en-US" sz="2400" b="1" dirty="0">
                <a:latin typeface="Consolas" panose="020B0609020204030204" pitchFamily="49" charset="0"/>
              </a:rPr>
              <a:t>ViewGroup</a:t>
            </a:r>
            <a:r>
              <a:rPr lang="en-US" dirty="0" smtClean="0"/>
              <a:t> from the Activity layout. Android inserts the Fragment layout into this </a:t>
            </a:r>
            <a:r>
              <a:rPr lang="en-US" sz="2400" b="1" dirty="0">
                <a:latin typeface="Consolas" panose="020B0609020204030204" pitchFamily="49" charset="0"/>
              </a:rPr>
              <a:t>ViewGroup</a:t>
            </a:r>
            <a:r>
              <a:rPr lang="en-US" dirty="0" smtClean="0"/>
              <a:t>.</a:t>
            </a:r>
            <a:endParaRPr lang="en-US" dirty="0"/>
          </a:p>
        </p:txBody>
      </p:sp>
      <p:pic>
        <p:nvPicPr>
          <p:cNvPr id="3" name="Picture 2"/>
          <p:cNvPicPr>
            <a:picLocks noChangeAspect="1"/>
          </p:cNvPicPr>
          <p:nvPr/>
        </p:nvPicPr>
        <p:blipFill>
          <a:blip r:embed="rId2"/>
          <a:stretch>
            <a:fillRect/>
          </a:stretch>
        </p:blipFill>
        <p:spPr>
          <a:xfrm>
            <a:off x="3309937" y="3535468"/>
            <a:ext cx="5572125" cy="15240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68041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Fragments</a:t>
            </a:r>
            <a:endParaRPr lang="en-US" dirty="0"/>
          </a:p>
        </p:txBody>
      </p:sp>
      <p:sp>
        <p:nvSpPr>
          <p:cNvPr id="4" name="Text Placeholder 3"/>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568544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layout for a Fragment</a:t>
            </a:r>
            <a:endParaRPr lang="en-US" dirty="0"/>
          </a:p>
        </p:txBody>
      </p:sp>
      <p:sp>
        <p:nvSpPr>
          <p:cNvPr id="6" name="Content Placeholder 5"/>
          <p:cNvSpPr>
            <a:spLocks noGrp="1"/>
          </p:cNvSpPr>
          <p:nvPr>
            <p:ph idx="1"/>
          </p:nvPr>
        </p:nvSpPr>
        <p:spPr/>
        <p:txBody>
          <a:bodyPr>
            <a:normAutofit lnSpcReduction="10000"/>
          </a:bodyPr>
          <a:lstStyle/>
          <a:p>
            <a:r>
              <a:rPr lang="en-US" dirty="0" smtClean="0"/>
              <a:t>The </a:t>
            </a:r>
            <a:r>
              <a:rPr lang="en-US" sz="2400" b="1" dirty="0" err="1">
                <a:latin typeface="Consolas" panose="020B0609020204030204" pitchFamily="49" charset="0"/>
              </a:rPr>
              <a:t>onCreateView</a:t>
            </a:r>
            <a:r>
              <a:rPr lang="en-US" sz="2400" b="1" dirty="0">
                <a:latin typeface="Consolas" panose="020B0609020204030204" pitchFamily="49" charset="0"/>
              </a:rPr>
              <a:t>()</a:t>
            </a:r>
            <a:r>
              <a:rPr lang="en-US" dirty="0" smtClean="0"/>
              <a:t> callback provides a </a:t>
            </a:r>
            <a:r>
              <a:rPr lang="en-US" sz="2400" b="1" dirty="0" err="1">
                <a:latin typeface="Consolas" panose="020B0609020204030204" pitchFamily="49" charset="0"/>
              </a:rPr>
              <a:t>LayoutInflater</a:t>
            </a:r>
            <a:r>
              <a:rPr lang="en-US" dirty="0" smtClean="0"/>
              <a:t> object to inflate the UI for the Fragment from the </a:t>
            </a:r>
            <a:r>
              <a:rPr lang="en-US" sz="2400" b="1" dirty="0" err="1">
                <a:latin typeface="Consolas" panose="020B0609020204030204" pitchFamily="49" charset="0"/>
              </a:rPr>
              <a:t>fragment_simple</a:t>
            </a:r>
            <a:r>
              <a:rPr lang="en-US" dirty="0" smtClean="0"/>
              <a:t> layout resource. The method returns a </a:t>
            </a:r>
            <a:r>
              <a:rPr lang="en-US" sz="2400" b="1" dirty="0">
                <a:latin typeface="Consolas" panose="020B0609020204030204" pitchFamily="49" charset="0"/>
              </a:rPr>
              <a:t>View</a:t>
            </a:r>
            <a:r>
              <a:rPr lang="en-US" dirty="0" smtClean="0"/>
              <a:t> that is the root of the layout for the Fragment.</a:t>
            </a:r>
          </a:p>
          <a:p>
            <a:endParaRPr lang="en-US" dirty="0"/>
          </a:p>
          <a:p>
            <a:endParaRPr lang="en-US" dirty="0" smtClean="0"/>
          </a:p>
          <a:p>
            <a:endParaRPr lang="en-US" dirty="0"/>
          </a:p>
          <a:p>
            <a:r>
              <a:rPr lang="en-US" dirty="0" smtClean="0"/>
              <a:t>The </a:t>
            </a:r>
            <a:r>
              <a:rPr lang="en-US" sz="2400" b="1" dirty="0" err="1">
                <a:latin typeface="Consolas" panose="020B0609020204030204" pitchFamily="49" charset="0"/>
              </a:rPr>
              <a:t>savedInstanceState</a:t>
            </a:r>
            <a:r>
              <a:rPr lang="en-US" dirty="0" smtClean="0"/>
              <a:t> parameter is a </a:t>
            </a:r>
            <a:r>
              <a:rPr lang="en-US" sz="2400" b="1" dirty="0">
                <a:latin typeface="Consolas" panose="020B0609020204030204" pitchFamily="49" charset="0"/>
              </a:rPr>
              <a:t>Bundle</a:t>
            </a:r>
            <a:r>
              <a:rPr lang="en-US" dirty="0" smtClean="0"/>
              <a:t> that provides data about the previous instance of the Fragment, in case the Fragment is resuming.</a:t>
            </a:r>
          </a:p>
        </p:txBody>
      </p:sp>
      <p:pic>
        <p:nvPicPr>
          <p:cNvPr id="3" name="Picture 2"/>
          <p:cNvPicPr>
            <a:picLocks noChangeAspect="1"/>
          </p:cNvPicPr>
          <p:nvPr/>
        </p:nvPicPr>
        <p:blipFill>
          <a:blip r:embed="rId2"/>
          <a:stretch>
            <a:fillRect/>
          </a:stretch>
        </p:blipFill>
        <p:spPr>
          <a:xfrm>
            <a:off x="3309937" y="3078268"/>
            <a:ext cx="5572125" cy="15240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090691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layout for a Fragment</a:t>
            </a:r>
            <a:endParaRPr lang="en-US" dirty="0"/>
          </a:p>
        </p:txBody>
      </p:sp>
      <p:sp>
        <p:nvSpPr>
          <p:cNvPr id="6" name="Content Placeholder 5"/>
          <p:cNvSpPr>
            <a:spLocks noGrp="1"/>
          </p:cNvSpPr>
          <p:nvPr>
            <p:ph idx="1"/>
          </p:nvPr>
        </p:nvSpPr>
        <p:spPr/>
        <p:txBody>
          <a:bodyPr>
            <a:normAutofit/>
          </a:bodyPr>
          <a:lstStyle/>
          <a:p>
            <a:r>
              <a:rPr lang="en-US" dirty="0" smtClean="0"/>
              <a:t>The </a:t>
            </a:r>
            <a:r>
              <a:rPr lang="en-US" sz="2400" b="1" dirty="0">
                <a:latin typeface="Consolas" panose="020B0609020204030204" pitchFamily="49" charset="0"/>
              </a:rPr>
              <a:t>inflate()</a:t>
            </a:r>
            <a:r>
              <a:rPr lang="en-US" dirty="0" smtClean="0"/>
              <a:t> method inside </a:t>
            </a:r>
            <a:r>
              <a:rPr lang="en-US" sz="2400" b="1" dirty="0" err="1">
                <a:latin typeface="Consolas" panose="020B0609020204030204" pitchFamily="49" charset="0"/>
              </a:rPr>
              <a:t>onCreateView</a:t>
            </a:r>
            <a:r>
              <a:rPr lang="en-US" sz="2400" b="1" dirty="0">
                <a:latin typeface="Consolas" panose="020B0609020204030204" pitchFamily="49" charset="0"/>
              </a:rPr>
              <a:t>()</a:t>
            </a:r>
            <a:r>
              <a:rPr lang="en-US" dirty="0" smtClean="0"/>
              <a:t> displays the layout:</a:t>
            </a:r>
          </a:p>
          <a:p>
            <a:endParaRPr lang="en-US" dirty="0"/>
          </a:p>
          <a:p>
            <a:endParaRPr lang="en-US" dirty="0" smtClean="0"/>
          </a:p>
          <a:p>
            <a:r>
              <a:rPr lang="en-US" dirty="0" smtClean="0"/>
              <a:t>It takes three arguments:</a:t>
            </a:r>
          </a:p>
          <a:p>
            <a:pPr lvl="1"/>
            <a:r>
              <a:rPr lang="en-US" dirty="0" smtClean="0"/>
              <a:t>The resource ID of the layout you want to inflate (</a:t>
            </a:r>
            <a:r>
              <a:rPr lang="en-US" dirty="0" err="1" smtClean="0"/>
              <a:t>R.layout.fragment_simple</a:t>
            </a:r>
            <a:r>
              <a:rPr lang="en-US" dirty="0" smtClean="0"/>
              <a:t>).</a:t>
            </a:r>
          </a:p>
          <a:p>
            <a:pPr lvl="1"/>
            <a:r>
              <a:rPr lang="en-US" dirty="0" smtClean="0"/>
              <a:t>The ViewGroup to be the parent of the inflated layout (container).</a:t>
            </a:r>
          </a:p>
          <a:p>
            <a:pPr lvl="1"/>
            <a:r>
              <a:rPr lang="en-US" dirty="0" smtClean="0"/>
              <a:t>A </a:t>
            </a:r>
            <a:r>
              <a:rPr lang="en-US" dirty="0" err="1" smtClean="0"/>
              <a:t>boolean</a:t>
            </a:r>
            <a:r>
              <a:rPr lang="en-US" dirty="0" smtClean="0"/>
              <a:t> indicating whether the inflated layout should be attached to the ViewGroup (container) during inflation. This should be false because the system is already inserting the inflated layout into the container. Passing true would create a redundant ViewGroup in the final layout.</a:t>
            </a:r>
          </a:p>
          <a:p>
            <a:pPr lvl="1"/>
            <a:endParaRPr lang="en-US" dirty="0"/>
          </a:p>
          <a:p>
            <a:endParaRPr lang="en-US" dirty="0" smtClean="0"/>
          </a:p>
        </p:txBody>
      </p:sp>
      <p:pic>
        <p:nvPicPr>
          <p:cNvPr id="4" name="Picture 3"/>
          <p:cNvPicPr>
            <a:picLocks noChangeAspect="1"/>
          </p:cNvPicPr>
          <p:nvPr/>
        </p:nvPicPr>
        <p:blipFill>
          <a:blip r:embed="rId2"/>
          <a:stretch>
            <a:fillRect/>
          </a:stretch>
        </p:blipFill>
        <p:spPr>
          <a:xfrm>
            <a:off x="3548062" y="2742570"/>
            <a:ext cx="5095875" cy="56197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378926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to an activity</a:t>
            </a:r>
            <a:endParaRPr lang="en-US" dirty="0"/>
          </a:p>
        </p:txBody>
      </p:sp>
      <p:sp>
        <p:nvSpPr>
          <p:cNvPr id="6" name="Content Placeholder 5"/>
          <p:cNvSpPr>
            <a:spLocks noGrp="1"/>
          </p:cNvSpPr>
          <p:nvPr>
            <p:ph idx="1"/>
          </p:nvPr>
        </p:nvSpPr>
        <p:spPr/>
        <p:txBody>
          <a:bodyPr>
            <a:normAutofit lnSpcReduction="10000"/>
          </a:bodyPr>
          <a:lstStyle/>
          <a:p>
            <a:r>
              <a:rPr lang="en-US" dirty="0" smtClean="0"/>
              <a:t>A Fragment must be hosted by an Activity and included in its layout. There are two ways you can use a Fragment in an Activity layout:</a:t>
            </a:r>
          </a:p>
          <a:p>
            <a:pPr marL="514350" indent="-514350">
              <a:buFont typeface="+mj-lt"/>
              <a:buAutoNum type="arabicPeriod"/>
            </a:pPr>
            <a:r>
              <a:rPr lang="en-US" dirty="0" smtClean="0"/>
              <a:t>Add the Fragment statically, inside the XML layout file for the Activity, so that it remains on the screen during the entire lifecycle of the Activity.</a:t>
            </a:r>
          </a:p>
          <a:p>
            <a:pPr lvl="1"/>
            <a:r>
              <a:rPr lang="en-US" dirty="0" smtClean="0"/>
              <a:t>For example, you may want to devote a portion of a UI for an Activity to a Fragment that provides its own user interaction and behavior, such as a set of social media "Like" buttons. You can add this Fragment to the layouts of different activities.</a:t>
            </a:r>
          </a:p>
          <a:p>
            <a:pPr marL="514350" indent="-514350">
              <a:buFont typeface="+mj-lt"/>
              <a:buAutoNum type="arabicPeriod"/>
            </a:pPr>
            <a:r>
              <a:rPr lang="en-US" dirty="0" smtClean="0"/>
              <a:t>Add the Fragment dynamically, using fragment transactions. During the lifecycle of the Activity, your code can add or remove the Fragment.</a:t>
            </a:r>
            <a:endParaRPr lang="en-US" dirty="0"/>
          </a:p>
          <a:p>
            <a:endParaRPr lang="en-US" dirty="0" smtClean="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637475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a:t>
            </a:r>
            <a:endParaRPr lang="en-US" dirty="0"/>
          </a:p>
        </p:txBody>
      </p:sp>
      <p:sp>
        <p:nvSpPr>
          <p:cNvPr id="6" name="Content Placeholder 5"/>
          <p:cNvSpPr>
            <a:spLocks noGrp="1"/>
          </p:cNvSpPr>
          <p:nvPr>
            <p:ph idx="1"/>
          </p:nvPr>
        </p:nvSpPr>
        <p:spPr/>
        <p:txBody>
          <a:bodyPr>
            <a:normAutofit/>
          </a:bodyPr>
          <a:lstStyle/>
          <a:p>
            <a:pPr marL="457200" lvl="0" indent="-355600">
              <a:lnSpc>
                <a:spcPct val="115000"/>
              </a:lnSpc>
              <a:spcBef>
                <a:spcPts val="600"/>
              </a:spcBef>
              <a:buClr>
                <a:srgbClr val="000000"/>
              </a:buClr>
              <a:buSzPts val="2000"/>
              <a:buFont typeface="Roboto"/>
              <a:buAutoNum type="arabicPeriod"/>
            </a:pPr>
            <a:endParaRPr lang="en-US" dirty="0" smtClean="0">
              <a:solidFill>
                <a:srgbClr val="000000"/>
              </a:solidFill>
            </a:endParaRPr>
          </a:p>
          <a:p>
            <a:pPr marL="457200" lvl="0" indent="-355600">
              <a:lnSpc>
                <a:spcPct val="115000"/>
              </a:lnSpc>
              <a:spcBef>
                <a:spcPts val="600"/>
              </a:spcBef>
              <a:buClr>
                <a:srgbClr val="000000"/>
              </a:buClr>
              <a:buSzPts val="2000"/>
              <a:buFont typeface="Roboto"/>
              <a:buAutoNum type="arabicPeriod"/>
            </a:pPr>
            <a:r>
              <a:rPr lang="en-US" dirty="0" smtClean="0">
                <a:solidFill>
                  <a:srgbClr val="000000"/>
                </a:solidFill>
              </a:rPr>
              <a:t>Declare </a:t>
            </a:r>
            <a:r>
              <a:rPr lang="en-US" sz="2400" b="1" dirty="0">
                <a:latin typeface="Consolas" panose="020B0609020204030204" pitchFamily="49" charset="0"/>
                <a:sym typeface="Consolas"/>
              </a:rPr>
              <a:t>Fragment</a:t>
            </a:r>
            <a:r>
              <a:rPr lang="en-US" dirty="0" smtClean="0">
                <a:solidFill>
                  <a:srgbClr val="000000"/>
                </a:solidFill>
              </a:rPr>
              <a:t> inside </a:t>
            </a:r>
            <a:r>
              <a:rPr lang="en-US" dirty="0" smtClean="0">
                <a:solidFill>
                  <a:srgbClr val="000000"/>
                </a:solidFill>
                <a:latin typeface="Consolas"/>
                <a:ea typeface="Consolas"/>
                <a:cs typeface="Consolas"/>
                <a:sym typeface="Consolas"/>
              </a:rPr>
              <a:t>Activity</a:t>
            </a:r>
            <a:r>
              <a:rPr lang="en-US" dirty="0" smtClean="0">
                <a:solidFill>
                  <a:srgbClr val="000000"/>
                </a:solidFill>
              </a:rPr>
              <a:t> layout (</a:t>
            </a:r>
            <a:r>
              <a:rPr lang="en-US" sz="2400" b="1" dirty="0">
                <a:latin typeface="Consolas" panose="020B0609020204030204" pitchFamily="49" charset="0"/>
                <a:sym typeface="Consolas"/>
              </a:rPr>
              <a:t>activity_main.xml</a:t>
            </a:r>
            <a:r>
              <a:rPr lang="en-US" dirty="0" smtClean="0">
                <a:solidFill>
                  <a:srgbClr val="000000"/>
                </a:solidFill>
              </a:rPr>
              <a:t>) using </a:t>
            </a:r>
            <a:r>
              <a:rPr lang="en-US" sz="2400" b="1" dirty="0">
                <a:latin typeface="Consolas" panose="020B0609020204030204" pitchFamily="49" charset="0"/>
                <a:sym typeface="Consolas"/>
              </a:rPr>
              <a:t>&lt;fragment&gt;</a:t>
            </a:r>
            <a:r>
              <a:rPr lang="en-US" sz="2400" b="1" dirty="0">
                <a:latin typeface="Consolas" panose="020B0609020204030204" pitchFamily="49" charset="0"/>
              </a:rPr>
              <a:t> </a:t>
            </a:r>
            <a:r>
              <a:rPr lang="en-US" dirty="0" smtClean="0">
                <a:solidFill>
                  <a:srgbClr val="000000"/>
                </a:solidFill>
              </a:rPr>
              <a:t>tag.</a:t>
            </a:r>
          </a:p>
          <a:p>
            <a:pPr marL="457200" lvl="0" indent="-355600">
              <a:lnSpc>
                <a:spcPct val="115000"/>
              </a:lnSpc>
              <a:buClr>
                <a:srgbClr val="000000"/>
              </a:buClr>
              <a:buSzPts val="2000"/>
              <a:buFont typeface="Roboto"/>
              <a:buAutoNum type="arabicPeriod"/>
            </a:pPr>
            <a:endParaRPr lang="en-US" dirty="0" smtClean="0">
              <a:solidFill>
                <a:srgbClr val="000000"/>
              </a:solidFill>
            </a:endParaRPr>
          </a:p>
          <a:p>
            <a:pPr marL="457200" lvl="0" indent="-355600">
              <a:lnSpc>
                <a:spcPct val="115000"/>
              </a:lnSpc>
              <a:buClr>
                <a:srgbClr val="000000"/>
              </a:buClr>
              <a:buSzPts val="2000"/>
              <a:buFont typeface="Roboto"/>
              <a:buAutoNum type="arabicPeriod"/>
            </a:pPr>
            <a:r>
              <a:rPr lang="en-US" dirty="0" smtClean="0">
                <a:solidFill>
                  <a:srgbClr val="000000"/>
                </a:solidFill>
              </a:rPr>
              <a:t>Specify layout properties for the </a:t>
            </a:r>
            <a:r>
              <a:rPr lang="en-US" dirty="0" smtClean="0">
                <a:solidFill>
                  <a:srgbClr val="000000"/>
                </a:solidFill>
                <a:latin typeface="Consolas"/>
                <a:ea typeface="Consolas"/>
                <a:cs typeface="Consolas"/>
                <a:sym typeface="Consolas"/>
              </a:rPr>
              <a:t>Fragment</a:t>
            </a:r>
            <a:r>
              <a:rPr lang="en-US" dirty="0" smtClean="0">
                <a:solidFill>
                  <a:srgbClr val="000000"/>
                </a:solidFill>
              </a:rPr>
              <a:t> as if it were a </a:t>
            </a:r>
            <a:r>
              <a:rPr lang="en-US" sz="2400" b="1" dirty="0">
                <a:latin typeface="Consolas" panose="020B0609020204030204" pitchFamily="49" charset="0"/>
                <a:sym typeface="Consolas"/>
              </a:rPr>
              <a:t>View</a:t>
            </a:r>
            <a:r>
              <a:rPr lang="en-US" dirty="0" smtClean="0">
                <a:solidFill>
                  <a:srgbClr val="000000"/>
                </a:solidFill>
                <a:latin typeface="Consolas"/>
                <a:ea typeface="Consolas"/>
                <a:cs typeface="Consolas"/>
                <a:sym typeface="Consolas"/>
              </a:rPr>
              <a:t>.</a:t>
            </a:r>
            <a:endParaRPr lang="en-US" dirty="0">
              <a:solidFill>
                <a:srgbClr val="000000"/>
              </a:solidFill>
            </a:endParaRP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037352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a:t>
            </a:r>
            <a:endParaRPr lang="en-US" dirty="0"/>
          </a:p>
        </p:txBody>
      </p:sp>
      <p:pic>
        <p:nvPicPr>
          <p:cNvPr id="3" name="Content Placeholder 2"/>
          <p:cNvPicPr>
            <a:picLocks noGrp="1" noChangeAspect="1"/>
          </p:cNvPicPr>
          <p:nvPr>
            <p:ph idx="1"/>
          </p:nvPr>
        </p:nvPicPr>
        <p:blipFill>
          <a:blip r:embed="rId2"/>
          <a:stretch>
            <a:fillRect/>
          </a:stretch>
        </p:blipFill>
        <p:spPr>
          <a:xfrm>
            <a:off x="3419475" y="2468218"/>
            <a:ext cx="5353050" cy="2600325"/>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644749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example</a:t>
            </a:r>
            <a:endParaRPr lang="en-US" dirty="0"/>
          </a:p>
        </p:txBody>
      </p:sp>
      <p:pic>
        <p:nvPicPr>
          <p:cNvPr id="5" name="Content Placeholder 4"/>
          <p:cNvPicPr>
            <a:picLocks noGrp="1" noChangeAspect="1"/>
          </p:cNvPicPr>
          <p:nvPr>
            <p:ph idx="1"/>
          </p:nvPr>
        </p:nvPicPr>
        <p:blipFill>
          <a:blip r:embed="rId2"/>
          <a:stretch>
            <a:fillRect/>
          </a:stretch>
        </p:blipFill>
        <p:spPr>
          <a:xfrm>
            <a:off x="1555450" y="2261274"/>
            <a:ext cx="3212964" cy="2664409"/>
          </a:xfrm>
          <a:prstGeom prst="rect">
            <a:avLst/>
          </a:prstGeom>
        </p:spPr>
      </p:pic>
      <p:pic>
        <p:nvPicPr>
          <p:cNvPr id="6" name="Picture 5"/>
          <p:cNvPicPr>
            <a:picLocks noChangeAspect="1"/>
          </p:cNvPicPr>
          <p:nvPr/>
        </p:nvPicPr>
        <p:blipFill>
          <a:blip r:embed="rId3"/>
          <a:stretch>
            <a:fillRect/>
          </a:stretch>
        </p:blipFill>
        <p:spPr>
          <a:xfrm>
            <a:off x="6225397" y="1829953"/>
            <a:ext cx="3120141" cy="3896444"/>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212140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example</a:t>
            </a:r>
            <a:endParaRPr lang="en-US" dirty="0"/>
          </a:p>
        </p:txBody>
      </p:sp>
      <p:pic>
        <p:nvPicPr>
          <p:cNvPr id="5" name="Content Placeholder 4"/>
          <p:cNvPicPr>
            <a:picLocks noGrp="1" noChangeAspect="1"/>
          </p:cNvPicPr>
          <p:nvPr>
            <p:ph idx="1"/>
          </p:nvPr>
        </p:nvPicPr>
        <p:blipFill>
          <a:blip r:embed="rId2"/>
          <a:stretch>
            <a:fillRect/>
          </a:stretch>
        </p:blipFill>
        <p:spPr>
          <a:xfrm>
            <a:off x="3874560" y="1825625"/>
            <a:ext cx="4442880"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676607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example</a:t>
            </a:r>
            <a:endParaRPr lang="en-US" dirty="0"/>
          </a:p>
        </p:txBody>
      </p:sp>
      <p:pic>
        <p:nvPicPr>
          <p:cNvPr id="4" name="Content Placeholder 3"/>
          <p:cNvPicPr>
            <a:picLocks noGrp="1" noChangeAspect="1"/>
          </p:cNvPicPr>
          <p:nvPr>
            <p:ph idx="1"/>
          </p:nvPr>
        </p:nvPicPr>
        <p:blipFill>
          <a:blip r:embed="rId2"/>
          <a:stretch>
            <a:fillRect/>
          </a:stretch>
        </p:blipFill>
        <p:spPr>
          <a:xfrm>
            <a:off x="1458284" y="1816999"/>
            <a:ext cx="5475677" cy="4351338"/>
          </a:xfrm>
          <a:prstGeom prst="rect">
            <a:avLst/>
          </a:prstGeom>
        </p:spPr>
      </p:pic>
      <p:pic>
        <p:nvPicPr>
          <p:cNvPr id="6" name="Picture 5"/>
          <p:cNvPicPr>
            <a:picLocks noChangeAspect="1"/>
          </p:cNvPicPr>
          <p:nvPr/>
        </p:nvPicPr>
        <p:blipFill>
          <a:blip r:embed="rId3"/>
          <a:stretch>
            <a:fillRect/>
          </a:stretch>
        </p:blipFill>
        <p:spPr>
          <a:xfrm>
            <a:off x="7485032" y="1690688"/>
            <a:ext cx="4019550" cy="141922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06069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Fragment Class</a:t>
            </a:r>
            <a:endParaRPr lang="en-US" dirty="0"/>
          </a:p>
        </p:txBody>
      </p:sp>
      <p:pic>
        <p:nvPicPr>
          <p:cNvPr id="13" name="Content Placeholder 12"/>
          <p:cNvPicPr>
            <a:picLocks noGrp="1" noChangeAspect="1"/>
          </p:cNvPicPr>
          <p:nvPr>
            <p:ph sz="half" idx="1"/>
          </p:nvPr>
        </p:nvPicPr>
        <p:blipFill>
          <a:blip r:embed="rId2"/>
          <a:stretch>
            <a:fillRect/>
          </a:stretch>
        </p:blipFill>
        <p:spPr>
          <a:xfrm>
            <a:off x="838200" y="2798187"/>
            <a:ext cx="5181600" cy="2406213"/>
          </a:xfrm>
          <a:prstGeom prst="rect">
            <a:avLst/>
          </a:prstGeom>
        </p:spPr>
      </p:pic>
      <p:pic>
        <p:nvPicPr>
          <p:cNvPr id="14" name="Content Placeholder 13"/>
          <p:cNvPicPr>
            <a:picLocks noGrp="1" noChangeAspect="1"/>
          </p:cNvPicPr>
          <p:nvPr>
            <p:ph sz="half" idx="2"/>
          </p:nvPr>
        </p:nvPicPr>
        <p:blipFill>
          <a:blip r:embed="rId3"/>
          <a:stretch>
            <a:fillRect/>
          </a:stretch>
        </p:blipFill>
        <p:spPr>
          <a:xfrm>
            <a:off x="6172200" y="2226000"/>
            <a:ext cx="5181600" cy="3550587"/>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6FC6678-00A0-4934-98C4-C5F2D98935C2}" type="slidenum">
              <a:rPr lang="en-US" smtClean="0"/>
              <a:t>28</a:t>
            </a:fld>
            <a:endParaRPr lang="en-US"/>
          </a:p>
        </p:txBody>
      </p:sp>
    </p:spTree>
    <p:extLst>
      <p:ext uri="{BB962C8B-B14F-4D97-AF65-F5344CB8AC3E}">
        <p14:creationId xmlns:p14="http://schemas.microsoft.com/office/powerpoint/2010/main" val="2794697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Activity Class</a:t>
            </a:r>
            <a:endParaRPr lang="en-US" dirty="0"/>
          </a:p>
        </p:txBody>
      </p:sp>
      <p:sp>
        <p:nvSpPr>
          <p:cNvPr id="5" name="Content Placeholder 4"/>
          <p:cNvSpPr>
            <a:spLocks noGrp="1"/>
          </p:cNvSpPr>
          <p:nvPr>
            <p:ph idx="1"/>
          </p:nvPr>
        </p:nvSpPr>
        <p:spPr/>
        <p:txBody>
          <a:bodyPr/>
          <a:lstStyle/>
          <a:p>
            <a:r>
              <a:rPr lang="en-US" dirty="0" smtClean="0"/>
              <a:t>In Activity, we have just inflated the layout. Nothing more than that.</a:t>
            </a:r>
            <a:endParaRPr lang="en-US" dirty="0"/>
          </a:p>
        </p:txBody>
      </p:sp>
      <p:pic>
        <p:nvPicPr>
          <p:cNvPr id="9" name="Picture 8"/>
          <p:cNvPicPr>
            <a:picLocks noChangeAspect="1"/>
          </p:cNvPicPr>
          <p:nvPr/>
        </p:nvPicPr>
        <p:blipFill>
          <a:blip r:embed="rId2"/>
          <a:stretch>
            <a:fillRect/>
          </a:stretch>
        </p:blipFill>
        <p:spPr>
          <a:xfrm>
            <a:off x="3286125" y="2743020"/>
            <a:ext cx="5619750" cy="192405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97930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smtClean="0"/>
              <a:t>A Fragment is a self-contained component with its own user interface (UI) and lifecycle that can be reused in different parts of an app's UI.</a:t>
            </a:r>
          </a:p>
          <a:p>
            <a:r>
              <a:rPr lang="en-US" dirty="0" smtClean="0"/>
              <a:t>A Fragment is a class that contains a portion of an app's UI and behavior, which can be added as part of an Activity UI.</a:t>
            </a:r>
          </a:p>
          <a:p>
            <a:r>
              <a:rPr lang="en-US" dirty="0" smtClean="0"/>
              <a:t>Each Fragment instance is exclusively tied to host Activity.</a:t>
            </a:r>
          </a:p>
          <a:p>
            <a:r>
              <a:rPr lang="en-US" dirty="0" smtClean="0"/>
              <a:t>A Fragment is like a miniature Activity . Although it must be hosted by an Activity , a Fragment has its own lifecycle. </a:t>
            </a:r>
          </a:p>
          <a:p>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285876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Output</a:t>
            </a:r>
            <a:endParaRPr lang="en-US" dirty="0"/>
          </a:p>
        </p:txBody>
      </p:sp>
      <p:pic>
        <p:nvPicPr>
          <p:cNvPr id="11266" name="Picture 2" descr=" The FragmentExample1 app shows a fragment with radio butt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4978" y="1825625"/>
            <a:ext cx="7602043"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2651766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example</a:t>
            </a:r>
            <a:endParaRPr lang="en-US" dirty="0"/>
          </a:p>
        </p:txBody>
      </p:sp>
      <p:sp>
        <p:nvSpPr>
          <p:cNvPr id="3" name="Content Placeholder 2"/>
          <p:cNvSpPr>
            <a:spLocks noGrp="1"/>
          </p:cNvSpPr>
          <p:nvPr>
            <p:ph sz="half" idx="1"/>
          </p:nvPr>
        </p:nvSpPr>
        <p:spPr/>
        <p:txBody>
          <a:bodyPr/>
          <a:lstStyle/>
          <a:p>
            <a:endParaRPr lang="en-US" dirty="0" smtClean="0"/>
          </a:p>
          <a:p>
            <a:endParaRPr lang="en-US" dirty="0"/>
          </a:p>
          <a:p>
            <a:r>
              <a:rPr lang="en-US" dirty="0" smtClean="0"/>
              <a:t>After </a:t>
            </a:r>
            <a:r>
              <a:rPr lang="en-US" dirty="0"/>
              <a:t>tapping a radio button, change the orientation of your device or emulator from portrait to landscape. Note that the "Yes" or "No" choice is still selected.</a:t>
            </a:r>
          </a:p>
        </p:txBody>
      </p:sp>
      <p:pic>
        <p:nvPicPr>
          <p:cNvPr id="5" name="Content Placeholder 4"/>
          <p:cNvPicPr>
            <a:picLocks noGrp="1" noChangeAspect="1"/>
          </p:cNvPicPr>
          <p:nvPr>
            <p:ph sz="half" idx="2"/>
          </p:nvPr>
        </p:nvPicPr>
        <p:blipFill>
          <a:blip r:embed="rId2"/>
          <a:stretch>
            <a:fillRect/>
          </a:stretch>
        </p:blipFill>
        <p:spPr>
          <a:xfrm>
            <a:off x="6172200" y="2747188"/>
            <a:ext cx="5181600" cy="2508212"/>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6FC6678-00A0-4934-98C4-C5F2D98935C2}" type="slidenum">
              <a:rPr lang="en-US" smtClean="0"/>
              <a:t>31</a:t>
            </a:fld>
            <a:endParaRPr lang="en-US"/>
          </a:p>
        </p:txBody>
      </p:sp>
    </p:spTree>
    <p:extLst>
      <p:ext uri="{BB962C8B-B14F-4D97-AF65-F5344CB8AC3E}">
        <p14:creationId xmlns:p14="http://schemas.microsoft.com/office/powerpoint/2010/main" val="2207336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statically - example</a:t>
            </a:r>
            <a:endParaRPr lang="en-US" dirty="0"/>
          </a:p>
        </p:txBody>
      </p:sp>
      <p:sp>
        <p:nvSpPr>
          <p:cNvPr id="3" name="Content Placeholder 2"/>
          <p:cNvSpPr>
            <a:spLocks noGrp="1"/>
          </p:cNvSpPr>
          <p:nvPr>
            <p:ph idx="1"/>
          </p:nvPr>
        </p:nvSpPr>
        <p:spPr/>
        <p:txBody>
          <a:bodyPr>
            <a:normAutofit/>
          </a:bodyPr>
          <a:lstStyle/>
          <a:p>
            <a:r>
              <a:rPr lang="en-US" dirty="0" smtClean="0"/>
              <a:t>Switching the device orientation after choosing "No" demonstrates that a Fragment can retain an instance of its data after a configuration change (such as changing the orientation). </a:t>
            </a:r>
          </a:p>
          <a:p>
            <a:r>
              <a:rPr lang="en-US" dirty="0" smtClean="0"/>
              <a:t>This feature makes a Fragment useful as a UI component, as compared to using separate Views. </a:t>
            </a:r>
          </a:p>
          <a:p>
            <a:r>
              <a:rPr lang="en-US" dirty="0" smtClean="0"/>
              <a:t>While an Activity is destroyed and recreated when a device's configuration changes, a Fragment is not destroyed.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3133207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dynamically</a:t>
            </a:r>
            <a:endParaRPr lang="en-US" dirty="0"/>
          </a:p>
        </p:txBody>
      </p:sp>
      <p:sp>
        <p:nvSpPr>
          <p:cNvPr id="4" name="Content Placeholder 3"/>
          <p:cNvSpPr>
            <a:spLocks noGrp="1"/>
          </p:cNvSpPr>
          <p:nvPr>
            <p:ph idx="1"/>
          </p:nvPr>
        </p:nvSpPr>
        <p:spPr/>
        <p:txBody>
          <a:bodyPr/>
          <a:lstStyle/>
          <a:p>
            <a:pPr marL="457200" lvl="0" indent="-381000">
              <a:spcBef>
                <a:spcPts val="0"/>
              </a:spcBef>
              <a:buClr>
                <a:srgbClr val="000000"/>
              </a:buClr>
              <a:buSzPts val="2400"/>
              <a:buAutoNum type="arabicPeriod"/>
            </a:pPr>
            <a:endParaRPr lang="en-US" dirty="0" smtClean="0">
              <a:solidFill>
                <a:schemeClr val="dk1"/>
              </a:solidFill>
            </a:endParaRPr>
          </a:p>
          <a:p>
            <a:pPr marL="457200" lvl="0" indent="-381000">
              <a:spcBef>
                <a:spcPts val="0"/>
              </a:spcBef>
              <a:buClr>
                <a:srgbClr val="000000"/>
              </a:buClr>
              <a:buSzPts val="2400"/>
              <a:buAutoNum type="arabicPeriod"/>
            </a:pPr>
            <a:r>
              <a:rPr lang="en-US" dirty="0" smtClean="0">
                <a:solidFill>
                  <a:schemeClr val="dk1"/>
                </a:solidFill>
              </a:rPr>
              <a:t>Specify </a:t>
            </a:r>
            <a:r>
              <a:rPr lang="en-US" sz="2400" b="1" dirty="0">
                <a:latin typeface="Consolas" panose="020B0609020204030204" pitchFamily="49" charset="0"/>
                <a:sym typeface="Consolas"/>
              </a:rPr>
              <a:t>ViewGroup</a:t>
            </a:r>
            <a:r>
              <a:rPr lang="en-US" dirty="0" smtClean="0">
                <a:solidFill>
                  <a:schemeClr val="dk1"/>
                </a:solidFill>
              </a:rPr>
              <a:t> for </a:t>
            </a:r>
            <a:r>
              <a:rPr lang="en-US" dirty="0" smtClean="0">
                <a:solidFill>
                  <a:schemeClr val="dk1"/>
                </a:solidFill>
                <a:latin typeface="Consolas"/>
                <a:ea typeface="Consolas"/>
                <a:cs typeface="Consolas"/>
                <a:sym typeface="Consolas"/>
              </a:rPr>
              <a:t>Fragment</a:t>
            </a:r>
            <a:r>
              <a:rPr lang="en-US" dirty="0" smtClean="0">
                <a:solidFill>
                  <a:schemeClr val="dk1"/>
                </a:solidFill>
              </a:rPr>
              <a:t> in layout</a:t>
            </a:r>
          </a:p>
          <a:p>
            <a:pPr marL="457200" lvl="0" indent="-381000">
              <a:spcBef>
                <a:spcPts val="0"/>
              </a:spcBef>
              <a:buClr>
                <a:srgbClr val="000000"/>
              </a:buClr>
              <a:buSzPts val="2400"/>
              <a:buAutoNum type="arabicPeriod"/>
            </a:pPr>
            <a:endParaRPr lang="en-US" dirty="0" smtClean="0">
              <a:solidFill>
                <a:schemeClr val="dk1"/>
              </a:solidFill>
            </a:endParaRPr>
          </a:p>
          <a:p>
            <a:pPr marL="457200" lvl="0" indent="-381000">
              <a:buClr>
                <a:srgbClr val="000000"/>
              </a:buClr>
              <a:buSzPts val="2400"/>
              <a:buAutoNum type="arabicPeriod"/>
            </a:pPr>
            <a:r>
              <a:rPr lang="en-US" dirty="0" smtClean="0">
                <a:solidFill>
                  <a:schemeClr val="dk1"/>
                </a:solidFill>
              </a:rPr>
              <a:t>Instantiate the </a:t>
            </a:r>
            <a:r>
              <a:rPr lang="en-US" dirty="0" smtClean="0">
                <a:solidFill>
                  <a:schemeClr val="dk1"/>
                </a:solidFill>
                <a:latin typeface="Consolas"/>
                <a:ea typeface="Consolas"/>
                <a:cs typeface="Consolas"/>
                <a:sym typeface="Consolas"/>
              </a:rPr>
              <a:t>Fragment</a:t>
            </a:r>
            <a:r>
              <a:rPr lang="en-US" dirty="0" smtClean="0">
                <a:solidFill>
                  <a:schemeClr val="dk1"/>
                </a:solidFill>
              </a:rPr>
              <a:t> in </a:t>
            </a:r>
            <a:r>
              <a:rPr lang="en-US" dirty="0" smtClean="0">
                <a:solidFill>
                  <a:schemeClr val="dk1"/>
                </a:solidFill>
                <a:latin typeface="Consolas"/>
                <a:ea typeface="Consolas"/>
                <a:cs typeface="Consolas"/>
                <a:sym typeface="Consolas"/>
              </a:rPr>
              <a:t>Activity</a:t>
            </a:r>
          </a:p>
          <a:p>
            <a:pPr marL="457200" lvl="0" indent="-381000">
              <a:buClr>
                <a:srgbClr val="000000"/>
              </a:buClr>
              <a:buSzPts val="2400"/>
              <a:buAutoNum type="arabicPeriod"/>
            </a:pPr>
            <a:endParaRPr lang="en-US" dirty="0" smtClean="0">
              <a:solidFill>
                <a:schemeClr val="dk1"/>
              </a:solidFill>
            </a:endParaRPr>
          </a:p>
          <a:p>
            <a:pPr marL="457200" lvl="0" indent="-381000">
              <a:buClr>
                <a:srgbClr val="000000"/>
              </a:buClr>
              <a:buSzPts val="2400"/>
              <a:buAutoNum type="arabicPeriod"/>
            </a:pPr>
            <a:r>
              <a:rPr lang="en-US" dirty="0" smtClean="0">
                <a:solidFill>
                  <a:schemeClr val="dk1"/>
                </a:solidFill>
              </a:rPr>
              <a:t>Instantiate </a:t>
            </a:r>
            <a:r>
              <a:rPr lang="en-US" sz="2400" b="1" dirty="0" err="1">
                <a:latin typeface="Consolas" panose="020B0609020204030204" pitchFamily="49" charset="0"/>
                <a:sym typeface="Consolas"/>
              </a:rPr>
              <a:t>FragmentManager</a:t>
            </a:r>
            <a:endParaRPr lang="en-US" sz="2400" b="1" dirty="0">
              <a:latin typeface="Consolas" panose="020B0609020204030204" pitchFamily="49" charset="0"/>
              <a:sym typeface="Consolas"/>
            </a:endParaRPr>
          </a:p>
          <a:p>
            <a:pPr marL="457200" lvl="0" indent="-381000">
              <a:buClr>
                <a:schemeClr val="dk1"/>
              </a:buClr>
              <a:buSzPts val="2400"/>
              <a:buAutoNum type="arabicPeriod"/>
            </a:pPr>
            <a:endParaRPr lang="en-US" dirty="0" smtClean="0">
              <a:solidFill>
                <a:schemeClr val="dk1"/>
              </a:solidFill>
            </a:endParaRPr>
          </a:p>
          <a:p>
            <a:pPr marL="457200" lvl="0" indent="-381000">
              <a:buClr>
                <a:schemeClr val="dk1"/>
              </a:buClr>
              <a:buSzPts val="2400"/>
              <a:buAutoNum type="arabicPeriod"/>
            </a:pPr>
            <a:r>
              <a:rPr lang="en-US" dirty="0" smtClean="0">
                <a:solidFill>
                  <a:schemeClr val="dk1"/>
                </a:solidFill>
              </a:rPr>
              <a:t>Use </a:t>
            </a:r>
            <a:r>
              <a:rPr lang="en-US" dirty="0" smtClean="0">
                <a:solidFill>
                  <a:schemeClr val="dk1"/>
                </a:solidFill>
                <a:latin typeface="Consolas"/>
                <a:ea typeface="Consolas"/>
                <a:cs typeface="Consolas"/>
                <a:sym typeface="Consolas"/>
              </a:rPr>
              <a:t>Fragment</a:t>
            </a:r>
            <a:r>
              <a:rPr lang="en-US" dirty="0" smtClean="0">
                <a:solidFill>
                  <a:schemeClr val="dk1"/>
                </a:solidFill>
              </a:rPr>
              <a:t> transactions</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3713475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dynamically</a:t>
            </a:r>
            <a:endParaRPr lang="en-US" dirty="0"/>
          </a:p>
        </p:txBody>
      </p:sp>
      <p:sp>
        <p:nvSpPr>
          <p:cNvPr id="4" name="Content Placeholder 3"/>
          <p:cNvSpPr>
            <a:spLocks noGrp="1"/>
          </p:cNvSpPr>
          <p:nvPr>
            <p:ph idx="1"/>
          </p:nvPr>
        </p:nvSpPr>
        <p:spPr/>
        <p:txBody>
          <a:bodyPr/>
          <a:lstStyle/>
          <a:p>
            <a:r>
              <a:rPr lang="en-US" dirty="0" smtClean="0"/>
              <a:t>A great feature of the Fragment class is the ability to add, remove, or replace a Fragment dynamically, while an Activity is running.</a:t>
            </a:r>
          </a:p>
          <a:p>
            <a:r>
              <a:rPr lang="en-US" dirty="0" smtClean="0"/>
              <a:t>A user performs an interaction in the Activity, such as tapping a button, and the Fragment appears in the UI of the Activity. The user taps another button to remove the Fragment.</a:t>
            </a:r>
          </a:p>
          <a:p>
            <a:r>
              <a:rPr lang="en-US" dirty="0" smtClean="0"/>
              <a:t>To add a Fragment, your Activity code needs to specify a </a:t>
            </a:r>
            <a:r>
              <a:rPr lang="en-US" sz="2400" b="1" dirty="0">
                <a:latin typeface="Consolas" panose="020B0609020204030204" pitchFamily="49" charset="0"/>
              </a:rPr>
              <a:t>ViewGroup</a:t>
            </a:r>
            <a:r>
              <a:rPr lang="en-US" dirty="0" smtClean="0"/>
              <a:t> as a placeholder for the Fragment, such as a </a:t>
            </a:r>
            <a:r>
              <a:rPr lang="en-US" sz="2400" b="1" dirty="0">
                <a:latin typeface="Consolas" panose="020B0609020204030204" pitchFamily="49" charset="0"/>
              </a:rPr>
              <a:t>LinearLayout</a:t>
            </a:r>
            <a:r>
              <a:rPr lang="en-US" dirty="0" smtClean="0"/>
              <a:t> or a </a:t>
            </a:r>
            <a:r>
              <a:rPr lang="en-US" sz="2400" b="1" dirty="0" err="1" smtClean="0">
                <a:latin typeface="Consolas" panose="020B0609020204030204" pitchFamily="49" charset="0"/>
              </a:rPr>
              <a:t>FrameLayout</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937951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dynamically</a:t>
            </a:r>
            <a:endParaRPr lang="en-US" dirty="0"/>
          </a:p>
        </p:txBody>
      </p:sp>
      <p:sp>
        <p:nvSpPr>
          <p:cNvPr id="4" name="Content Placeholder 3"/>
          <p:cNvSpPr>
            <a:spLocks noGrp="1"/>
          </p:cNvSpPr>
          <p:nvPr>
            <p:ph idx="1"/>
          </p:nvPr>
        </p:nvSpPr>
        <p:spPr/>
        <p:txBody>
          <a:bodyPr>
            <a:noAutofit/>
          </a:bodyPr>
          <a:lstStyle/>
          <a:p>
            <a:pPr marL="0" indent="0">
              <a:buNone/>
            </a:pPr>
            <a:r>
              <a:rPr lang="en-US" sz="2000" dirty="0" smtClean="0">
                <a:latin typeface="Consolas" panose="020B0609020204030204" pitchFamily="49" charset="0"/>
              </a:rPr>
              <a:t>&lt;LinearLayout </a:t>
            </a:r>
            <a:r>
              <a:rPr lang="en-US" sz="2000" dirty="0" err="1" smtClean="0">
                <a:latin typeface="Consolas" panose="020B0609020204030204" pitchFamily="49" charset="0"/>
              </a:rPr>
              <a:t>xmlns:android</a:t>
            </a:r>
            <a:r>
              <a:rPr lang="en-US" sz="2000" dirty="0" smtClean="0">
                <a:latin typeface="Consolas" panose="020B0609020204030204" pitchFamily="49" charset="0"/>
              </a:rPr>
              <a:t>="http://schemas.android.com/</a:t>
            </a:r>
            <a:r>
              <a:rPr lang="en-US" sz="2000" dirty="0" err="1" smtClean="0">
                <a:latin typeface="Consolas" panose="020B0609020204030204" pitchFamily="49" charset="0"/>
              </a:rPr>
              <a:t>apk</a:t>
            </a:r>
            <a:r>
              <a:rPr lang="en-US" sz="2000" dirty="0" smtClean="0">
                <a:latin typeface="Consolas" panose="020B0609020204030204" pitchFamily="49" charset="0"/>
              </a:rPr>
              <a:t>/res/android"</a:t>
            </a:r>
          </a:p>
          <a:p>
            <a:pPr marL="0" indent="0">
              <a:buNone/>
            </a:pPr>
            <a:r>
              <a:rPr lang="en-US" sz="2000" dirty="0" smtClean="0">
                <a:latin typeface="Consolas" panose="020B0609020204030204" pitchFamily="49" charset="0"/>
              </a:rPr>
              <a:t>    </a:t>
            </a:r>
            <a:r>
              <a:rPr lang="en-US" sz="2000" dirty="0" err="1" smtClean="0">
                <a:latin typeface="Consolas" panose="020B0609020204030204" pitchFamily="49" charset="0"/>
              </a:rPr>
              <a:t>android:id</a:t>
            </a:r>
            <a:r>
              <a:rPr lang="en-US" sz="2000" dirty="0" smtClean="0">
                <a:latin typeface="Consolas" panose="020B0609020204030204" pitchFamily="49" charset="0"/>
              </a:rPr>
              <a:t>="@+id/</a:t>
            </a:r>
            <a:r>
              <a:rPr lang="en-US" sz="2000" dirty="0" err="1" smtClean="0">
                <a:latin typeface="Consolas" panose="020B0609020204030204" pitchFamily="49" charset="0"/>
              </a:rPr>
              <a:t>fragment_container</a:t>
            </a:r>
            <a:r>
              <a:rPr lang="en-US" sz="2000" dirty="0" smtClean="0">
                <a:latin typeface="Consolas" panose="020B0609020204030204" pitchFamily="49" charset="0"/>
              </a:rPr>
              <a:t>"</a:t>
            </a:r>
          </a:p>
          <a:p>
            <a:pPr marL="0" indent="0">
              <a:buNone/>
            </a:pPr>
            <a:r>
              <a:rPr lang="en-US" sz="2000" dirty="0" smtClean="0">
                <a:latin typeface="Consolas" panose="020B0609020204030204" pitchFamily="49" charset="0"/>
              </a:rPr>
              <a:t>    </a:t>
            </a:r>
            <a:r>
              <a:rPr lang="en-US" sz="2000" dirty="0" err="1" smtClean="0">
                <a:latin typeface="Consolas" panose="020B0609020204030204" pitchFamily="49" charset="0"/>
              </a:rPr>
              <a:t>android:name</a:t>
            </a:r>
            <a:r>
              <a:rPr lang="en-US" sz="2000" dirty="0" smtClean="0">
                <a:latin typeface="Consolas" panose="020B0609020204030204" pitchFamily="49" charset="0"/>
              </a:rPr>
              <a:t>="</a:t>
            </a:r>
            <a:r>
              <a:rPr lang="en-US" sz="2000" dirty="0" err="1" smtClean="0">
                <a:latin typeface="Consolas" panose="020B0609020204030204" pitchFamily="49" charset="0"/>
              </a:rPr>
              <a:t>SimpleFragment</a:t>
            </a:r>
            <a:r>
              <a:rPr lang="en-US" sz="2000" dirty="0" smtClean="0">
                <a:latin typeface="Consolas" panose="020B0609020204030204" pitchFamily="49" charset="0"/>
              </a:rPr>
              <a:t>"</a:t>
            </a:r>
          </a:p>
          <a:p>
            <a:pPr marL="0" indent="0">
              <a:buNone/>
            </a:pPr>
            <a:r>
              <a:rPr lang="en-US" sz="2000" dirty="0" smtClean="0">
                <a:latin typeface="Consolas" panose="020B0609020204030204" pitchFamily="49" charset="0"/>
              </a:rPr>
              <a:t>    </a:t>
            </a:r>
            <a:r>
              <a:rPr lang="en-US" sz="2000" dirty="0" err="1" smtClean="0">
                <a:latin typeface="Consolas" panose="020B0609020204030204" pitchFamily="49" charset="0"/>
              </a:rPr>
              <a:t>android:orientation</a:t>
            </a:r>
            <a:r>
              <a:rPr lang="en-US" sz="2000" dirty="0" smtClean="0">
                <a:latin typeface="Consolas" panose="020B0609020204030204" pitchFamily="49" charset="0"/>
              </a:rPr>
              <a:t>="horizontal"</a:t>
            </a:r>
          </a:p>
          <a:p>
            <a:pPr marL="0" indent="0">
              <a:buNone/>
            </a:pPr>
            <a:r>
              <a:rPr lang="en-US" sz="2000" dirty="0" smtClean="0">
                <a:latin typeface="Consolas" panose="020B0609020204030204" pitchFamily="49" charset="0"/>
              </a:rPr>
              <a:t>    android:layout_width="match_parent"</a:t>
            </a:r>
          </a:p>
          <a:p>
            <a:pPr marL="0" indent="0">
              <a:buNone/>
            </a:pPr>
            <a:r>
              <a:rPr lang="en-US" sz="2000" dirty="0" smtClean="0">
                <a:latin typeface="Consolas" panose="020B0609020204030204" pitchFamily="49" charset="0"/>
              </a:rPr>
              <a:t>    android:layout_height="match_parent"  </a:t>
            </a:r>
          </a:p>
          <a:p>
            <a:pPr marL="0"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app:layout_constraintLeft_toLeftOf</a:t>
            </a:r>
            <a:r>
              <a:rPr lang="en-US" sz="2000" dirty="0">
                <a:latin typeface="Consolas" panose="020B0609020204030204" pitchFamily="49" charset="0"/>
              </a:rPr>
              <a:t>="parent"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app:layout_constraintRight_toRightOf</a:t>
            </a:r>
            <a:r>
              <a:rPr lang="en-US" sz="2000" dirty="0">
                <a:latin typeface="Consolas" panose="020B0609020204030204" pitchFamily="49" charset="0"/>
              </a:rPr>
              <a:t>="parent"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app:layout_constraintTop_toTopOf</a:t>
            </a:r>
            <a:r>
              <a:rPr lang="en-US" sz="2000" dirty="0">
                <a:latin typeface="Consolas" panose="020B0609020204030204" pitchFamily="49" charset="0"/>
              </a:rPr>
              <a:t>="parent"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tools:layout</a:t>
            </a:r>
            <a:r>
              <a:rPr lang="en-US" sz="2000" dirty="0">
                <a:latin typeface="Consolas" panose="020B0609020204030204" pitchFamily="49" charset="0"/>
              </a:rPr>
              <a:t>="@layout/</a:t>
            </a:r>
            <a:r>
              <a:rPr lang="en-US" sz="2000" dirty="0" err="1">
                <a:latin typeface="Consolas" panose="020B0609020204030204" pitchFamily="49" charset="0"/>
              </a:rPr>
              <a:t>fragment_simple</a:t>
            </a:r>
            <a:r>
              <a:rPr lang="en-US" sz="2000" dirty="0">
                <a:latin typeface="Consolas" panose="020B0609020204030204" pitchFamily="49" charset="0"/>
              </a:rPr>
              <a:t>"&gt;</a:t>
            </a:r>
          </a:p>
          <a:p>
            <a:pPr marL="0" indent="0">
              <a:buNone/>
            </a:pPr>
            <a:r>
              <a:rPr lang="en-US" sz="2000" dirty="0" smtClean="0">
                <a:latin typeface="Consolas" panose="020B0609020204030204" pitchFamily="49" charset="0"/>
              </a:rPr>
              <a:t>&lt;/LinearLayout&gt;</a:t>
            </a:r>
            <a:endParaRPr lang="en-US" sz="2000" dirty="0">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3045194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fragment dynamically</a:t>
            </a:r>
            <a:endParaRPr lang="en-US" dirty="0"/>
          </a:p>
        </p:txBody>
      </p:sp>
      <p:sp>
        <p:nvSpPr>
          <p:cNvPr id="4" name="Content Placeholder 3"/>
          <p:cNvSpPr>
            <a:spLocks noGrp="1"/>
          </p:cNvSpPr>
          <p:nvPr>
            <p:ph idx="1"/>
          </p:nvPr>
        </p:nvSpPr>
        <p:spPr/>
        <p:txBody>
          <a:bodyPr/>
          <a:lstStyle/>
          <a:p>
            <a:r>
              <a:rPr lang="en-US" dirty="0" smtClean="0"/>
              <a:t>To manage a Fragment in your Activity, create an instance of the Fragment, and an instance of </a:t>
            </a:r>
            <a:r>
              <a:rPr lang="en-US" sz="2400" b="1" dirty="0" err="1">
                <a:latin typeface="Consolas" panose="020B0609020204030204" pitchFamily="49" charset="0"/>
              </a:rPr>
              <a:t>FragmentManager</a:t>
            </a:r>
            <a:r>
              <a:rPr lang="en-US" dirty="0" smtClean="0"/>
              <a:t>. </a:t>
            </a:r>
          </a:p>
          <a:p>
            <a:r>
              <a:rPr lang="en-US" dirty="0" smtClean="0"/>
              <a:t>With </a:t>
            </a:r>
            <a:r>
              <a:rPr lang="en-US" sz="2400" b="1" dirty="0" err="1">
                <a:latin typeface="Consolas" panose="020B0609020204030204" pitchFamily="49" charset="0"/>
              </a:rPr>
              <a:t>FragmentManager</a:t>
            </a:r>
            <a:r>
              <a:rPr lang="en-US" dirty="0" smtClean="0"/>
              <a:t> you can use </a:t>
            </a:r>
            <a:r>
              <a:rPr lang="en-US" sz="2400" b="1" dirty="0" err="1">
                <a:latin typeface="Consolas" panose="020B0609020204030204" pitchFamily="49" charset="0"/>
              </a:rPr>
              <a:t>FragmentTransaction</a:t>
            </a:r>
            <a:r>
              <a:rPr lang="en-US" dirty="0" smtClean="0"/>
              <a:t> methods to perform Fragment operations while the Activity runs.</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1761845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the Fragment</a:t>
            </a:r>
            <a:endParaRPr lang="en-US" dirty="0"/>
          </a:p>
        </p:txBody>
      </p:sp>
      <p:sp>
        <p:nvSpPr>
          <p:cNvPr id="4" name="Content Placeholder 3"/>
          <p:cNvSpPr>
            <a:spLocks noGrp="1"/>
          </p:cNvSpPr>
          <p:nvPr>
            <p:ph idx="1"/>
          </p:nvPr>
        </p:nvSpPr>
        <p:spPr/>
        <p:txBody>
          <a:bodyPr/>
          <a:lstStyle/>
          <a:p>
            <a:pPr marL="590550" lvl="0" indent="-514350">
              <a:lnSpc>
                <a:spcPct val="115000"/>
              </a:lnSpc>
              <a:spcBef>
                <a:spcPts val="600"/>
              </a:spcBef>
              <a:buClr>
                <a:schemeClr val="dk1"/>
              </a:buClr>
              <a:buSzPts val="2400"/>
              <a:buAutoNum type="arabicPeriod"/>
            </a:pPr>
            <a:r>
              <a:rPr lang="en-US" dirty="0" smtClean="0">
                <a:solidFill>
                  <a:schemeClr val="dk1"/>
                </a:solidFill>
              </a:rPr>
              <a:t>Create </a:t>
            </a:r>
            <a:r>
              <a:rPr lang="en-US" sz="2400" b="1" dirty="0" err="1">
                <a:latin typeface="Consolas" panose="020B0609020204030204" pitchFamily="49" charset="0"/>
                <a:sym typeface="Consolas"/>
              </a:rPr>
              <a:t>newInstance</a:t>
            </a:r>
            <a:r>
              <a:rPr lang="en-US" sz="2400" b="1" dirty="0">
                <a:latin typeface="Consolas" panose="020B0609020204030204" pitchFamily="49" charset="0"/>
                <a:sym typeface="Consolas"/>
              </a:rPr>
              <a:t>()</a:t>
            </a:r>
            <a:r>
              <a:rPr lang="en-US" dirty="0" smtClean="0">
                <a:solidFill>
                  <a:schemeClr val="dk1"/>
                </a:solidFill>
              </a:rPr>
              <a:t> factory method in </a:t>
            </a:r>
            <a:r>
              <a:rPr lang="en-US" dirty="0" smtClean="0">
                <a:solidFill>
                  <a:schemeClr val="dk1"/>
                </a:solidFill>
                <a:latin typeface="Consolas"/>
                <a:ea typeface="Consolas"/>
                <a:cs typeface="Consolas"/>
                <a:sym typeface="Consolas"/>
              </a:rPr>
              <a:t>Fragment</a:t>
            </a:r>
            <a:r>
              <a:rPr lang="en-US" dirty="0" smtClean="0">
                <a:solidFill>
                  <a:schemeClr val="dk1"/>
                </a:solidFill>
              </a:rPr>
              <a:t>:</a:t>
            </a:r>
          </a:p>
          <a:p>
            <a:pPr marL="76200" lvl="0" indent="0">
              <a:lnSpc>
                <a:spcPct val="115000"/>
              </a:lnSpc>
              <a:spcBef>
                <a:spcPts val="600"/>
              </a:spcBef>
              <a:buClr>
                <a:schemeClr val="dk1"/>
              </a:buClr>
              <a:buSzPts val="2400"/>
              <a:buNone/>
            </a:pPr>
            <a:endParaRPr lang="en-US" dirty="0" smtClean="0">
              <a:solidFill>
                <a:schemeClr val="dk1"/>
              </a:solidFill>
            </a:endParaRPr>
          </a:p>
          <a:p>
            <a:pPr marL="457200" lvl="0" indent="0">
              <a:buNone/>
            </a:pPr>
            <a:r>
              <a:rPr lang="en-US" dirty="0" smtClean="0">
                <a:solidFill>
                  <a:schemeClr val="dk1"/>
                </a:solidFill>
                <a:latin typeface="Consolas"/>
                <a:ea typeface="Consolas"/>
                <a:cs typeface="Consolas"/>
                <a:sym typeface="Consolas"/>
              </a:rPr>
              <a:t>public static </a:t>
            </a:r>
            <a:r>
              <a:rPr lang="en-US" dirty="0" err="1" smtClean="0">
                <a:solidFill>
                  <a:schemeClr val="dk1"/>
                </a:solidFill>
                <a:latin typeface="Consolas"/>
                <a:ea typeface="Consolas"/>
                <a:cs typeface="Consolas"/>
                <a:sym typeface="Consolas"/>
              </a:rPr>
              <a:t>SimpleFragment</a:t>
            </a:r>
            <a:r>
              <a:rPr lang="en-US" dirty="0" smtClean="0">
                <a:solidFill>
                  <a:schemeClr val="dk1"/>
                </a:solidFill>
                <a:latin typeface="Consolas"/>
                <a:ea typeface="Consolas"/>
                <a:cs typeface="Consolas"/>
                <a:sym typeface="Consolas"/>
              </a:rPr>
              <a:t> </a:t>
            </a:r>
            <a:r>
              <a:rPr lang="en-US" dirty="0" err="1" smtClean="0">
                <a:solidFill>
                  <a:schemeClr val="dk1"/>
                </a:solidFill>
                <a:latin typeface="Consolas"/>
                <a:ea typeface="Consolas"/>
                <a:cs typeface="Consolas"/>
                <a:sym typeface="Consolas"/>
              </a:rPr>
              <a:t>newInstance</a:t>
            </a:r>
            <a:r>
              <a:rPr lang="en-US" dirty="0" smtClean="0">
                <a:solidFill>
                  <a:schemeClr val="dk1"/>
                </a:solidFill>
                <a:latin typeface="Consolas"/>
                <a:ea typeface="Consolas"/>
                <a:cs typeface="Consolas"/>
                <a:sym typeface="Consolas"/>
              </a:rPr>
              <a:t>() {</a:t>
            </a:r>
          </a:p>
          <a:p>
            <a:pPr marL="457200" lvl="0" indent="0">
              <a:spcBef>
                <a:spcPts val="0"/>
              </a:spcBef>
              <a:buNone/>
            </a:pPr>
            <a:r>
              <a:rPr lang="en-US" dirty="0" smtClean="0">
                <a:solidFill>
                  <a:schemeClr val="dk1"/>
                </a:solidFill>
                <a:latin typeface="Consolas"/>
                <a:ea typeface="Consolas"/>
                <a:cs typeface="Consolas"/>
                <a:sym typeface="Consolas"/>
              </a:rPr>
              <a:t>        return new </a:t>
            </a:r>
            <a:r>
              <a:rPr lang="en-US" dirty="0" err="1" smtClean="0">
                <a:solidFill>
                  <a:schemeClr val="dk1"/>
                </a:solidFill>
                <a:latin typeface="Consolas"/>
                <a:ea typeface="Consolas"/>
                <a:cs typeface="Consolas"/>
                <a:sym typeface="Consolas"/>
              </a:rPr>
              <a:t>SimpleFragment</a:t>
            </a:r>
            <a:r>
              <a:rPr lang="en-US" dirty="0" smtClean="0">
                <a:solidFill>
                  <a:schemeClr val="dk1"/>
                </a:solidFill>
                <a:latin typeface="Consolas"/>
                <a:ea typeface="Consolas"/>
                <a:cs typeface="Consolas"/>
                <a:sym typeface="Consolas"/>
              </a:rPr>
              <a:t>();</a:t>
            </a:r>
          </a:p>
          <a:p>
            <a:pPr marL="457200" lvl="0" indent="0">
              <a:spcBef>
                <a:spcPts val="0"/>
              </a:spcBef>
              <a:buNone/>
            </a:pPr>
            <a:r>
              <a:rPr lang="en-US" dirty="0" smtClean="0">
                <a:solidFill>
                  <a:schemeClr val="dk1"/>
                </a:solidFill>
                <a:latin typeface="Consolas"/>
                <a:ea typeface="Consolas"/>
                <a:cs typeface="Consolas"/>
                <a:sym typeface="Consolas"/>
              </a:rPr>
              <a:t>}</a:t>
            </a:r>
          </a:p>
          <a:p>
            <a:pPr marL="457200" lvl="0" indent="0">
              <a:spcBef>
                <a:spcPts val="0"/>
              </a:spcBef>
              <a:buNone/>
            </a:pPr>
            <a:endParaRPr lang="en-US" dirty="0" smtClean="0">
              <a:solidFill>
                <a:schemeClr val="dk1"/>
              </a:solidFill>
            </a:endParaRPr>
          </a:p>
          <a:p>
            <a:pPr marL="76200" lvl="0" indent="0">
              <a:lnSpc>
                <a:spcPct val="115000"/>
              </a:lnSpc>
              <a:buClr>
                <a:schemeClr val="dk1"/>
              </a:buClr>
              <a:buSzPts val="2400"/>
              <a:buNone/>
            </a:pPr>
            <a:r>
              <a:rPr lang="en-US" dirty="0" smtClean="0">
                <a:solidFill>
                  <a:schemeClr val="dk1"/>
                </a:solidFill>
              </a:rPr>
              <a:t>2. In </a:t>
            </a:r>
            <a:r>
              <a:rPr lang="en-US" dirty="0" smtClean="0">
                <a:solidFill>
                  <a:schemeClr val="dk1"/>
                </a:solidFill>
                <a:latin typeface="Consolas"/>
                <a:ea typeface="Consolas"/>
                <a:cs typeface="Consolas"/>
                <a:sym typeface="Consolas"/>
              </a:rPr>
              <a:t>Activity</a:t>
            </a:r>
            <a:r>
              <a:rPr lang="en-US" dirty="0" smtClean="0">
                <a:solidFill>
                  <a:schemeClr val="dk1"/>
                </a:solidFill>
              </a:rPr>
              <a:t>,  instantiate </a:t>
            </a:r>
            <a:r>
              <a:rPr lang="en-US" dirty="0" smtClean="0">
                <a:solidFill>
                  <a:schemeClr val="dk1"/>
                </a:solidFill>
                <a:latin typeface="Consolas"/>
                <a:ea typeface="Consolas"/>
                <a:cs typeface="Consolas"/>
                <a:sym typeface="Consolas"/>
              </a:rPr>
              <a:t>Fragment</a:t>
            </a:r>
            <a:r>
              <a:rPr lang="en-US" dirty="0" smtClean="0">
                <a:solidFill>
                  <a:schemeClr val="dk1"/>
                </a:solidFill>
              </a:rPr>
              <a:t> by calling </a:t>
            </a:r>
            <a:r>
              <a:rPr lang="en-US" sz="2400" b="1" dirty="0" err="1">
                <a:latin typeface="Consolas" panose="020B0609020204030204" pitchFamily="49" charset="0"/>
                <a:sym typeface="Consolas"/>
              </a:rPr>
              <a:t>newInstance</a:t>
            </a:r>
            <a:r>
              <a:rPr lang="en-US" sz="2400" b="1" dirty="0">
                <a:latin typeface="Consolas" panose="020B0609020204030204" pitchFamily="49" charset="0"/>
                <a:sym typeface="Consolas"/>
              </a:rPr>
              <a:t>()</a:t>
            </a:r>
            <a:r>
              <a:rPr lang="en-US" dirty="0" smtClean="0">
                <a:solidFill>
                  <a:schemeClr val="dk1"/>
                </a:solidFill>
              </a:rPr>
              <a:t>:</a:t>
            </a:r>
            <a:endParaRPr lang="en-US" dirty="0" smtClean="0">
              <a:solidFill>
                <a:schemeClr val="dk1"/>
              </a:solidFill>
              <a:latin typeface="Arial"/>
              <a:ea typeface="Arial"/>
              <a:cs typeface="Arial"/>
              <a:sym typeface="Arial"/>
            </a:endParaRPr>
          </a:p>
          <a:p>
            <a:pPr marL="457200" lvl="0" indent="0">
              <a:buNone/>
            </a:pPr>
            <a:r>
              <a:rPr lang="en-US" sz="2400" dirty="0" err="1" smtClean="0">
                <a:solidFill>
                  <a:schemeClr val="dk1"/>
                </a:solidFill>
                <a:latin typeface="Consolas"/>
                <a:ea typeface="Consolas"/>
                <a:cs typeface="Consolas"/>
                <a:sym typeface="Consolas"/>
              </a:rPr>
              <a:t>SimpleFragment</a:t>
            </a:r>
            <a:r>
              <a:rPr lang="en-US" sz="2400" dirty="0" smtClean="0">
                <a:solidFill>
                  <a:schemeClr val="dk1"/>
                </a:solidFill>
                <a:latin typeface="Consolas"/>
                <a:ea typeface="Consolas"/>
                <a:cs typeface="Consolas"/>
                <a:sym typeface="Consolas"/>
              </a:rPr>
              <a:t> fragment = </a:t>
            </a:r>
            <a:r>
              <a:rPr lang="en-US" sz="2400" dirty="0" err="1" smtClean="0">
                <a:solidFill>
                  <a:schemeClr val="dk1"/>
                </a:solidFill>
                <a:latin typeface="Consolas"/>
                <a:ea typeface="Consolas"/>
                <a:cs typeface="Consolas"/>
                <a:sym typeface="Consolas"/>
              </a:rPr>
              <a:t>SimpleFragment.newInstance</a:t>
            </a:r>
            <a:r>
              <a:rPr lang="en-US" sz="2400" dirty="0" smtClean="0">
                <a:solidFill>
                  <a:schemeClr val="dk1"/>
                </a:solidFill>
                <a:latin typeface="Consolas"/>
                <a:ea typeface="Consolas"/>
                <a:cs typeface="Consolas"/>
                <a:sym typeface="Consolas"/>
              </a:rPr>
              <a:t>();</a:t>
            </a:r>
            <a:endParaRPr lang="en-US" dirty="0" smtClean="0">
              <a:solidFill>
                <a:schemeClr val="dk1"/>
              </a:solidFill>
              <a:latin typeface="Arial"/>
              <a:ea typeface="Arial"/>
              <a:cs typeface="Arial"/>
              <a:sym typeface="Arial"/>
            </a:endParaRP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1710971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a:t>
            </a:r>
            <a:r>
              <a:rPr lang="en-US" dirty="0" err="1" smtClean="0"/>
              <a:t>FragmentManager</a:t>
            </a:r>
            <a:endParaRPr lang="en-US" dirty="0"/>
          </a:p>
        </p:txBody>
      </p:sp>
      <p:sp>
        <p:nvSpPr>
          <p:cNvPr id="4" name="Content Placeholder 3"/>
          <p:cNvSpPr>
            <a:spLocks noGrp="1"/>
          </p:cNvSpPr>
          <p:nvPr>
            <p:ph idx="1"/>
          </p:nvPr>
        </p:nvSpPr>
        <p:spPr/>
        <p:txBody>
          <a:bodyPr/>
          <a:lstStyle/>
          <a:p>
            <a:r>
              <a:rPr lang="en-US" dirty="0" smtClean="0"/>
              <a:t>In Activity, get instance of </a:t>
            </a:r>
            <a:r>
              <a:rPr lang="en-US" sz="2400" b="1" dirty="0" err="1">
                <a:latin typeface="Consolas" panose="020B0609020204030204" pitchFamily="49" charset="0"/>
              </a:rPr>
              <a:t>FragmentManager</a:t>
            </a:r>
            <a:r>
              <a:rPr lang="en-US" dirty="0" smtClean="0"/>
              <a:t> with </a:t>
            </a:r>
            <a:r>
              <a:rPr lang="en-US" sz="2400" b="1" dirty="0" err="1">
                <a:latin typeface="Consolas" panose="020B0609020204030204" pitchFamily="49" charset="0"/>
              </a:rPr>
              <a:t>getFragmentManager</a:t>
            </a:r>
            <a:r>
              <a:rPr lang="en-US" sz="2400" b="1" dirty="0">
                <a:latin typeface="Consolas" panose="020B0609020204030204" pitchFamily="49" charset="0"/>
              </a:rPr>
              <a:t>()</a:t>
            </a:r>
            <a:r>
              <a:rPr lang="en-US" dirty="0" smtClean="0"/>
              <a:t>:</a:t>
            </a:r>
          </a:p>
          <a:p>
            <a:endParaRPr lang="en-US" dirty="0" smtClean="0"/>
          </a:p>
          <a:p>
            <a:pPr marL="0" indent="0">
              <a:buNone/>
            </a:pPr>
            <a:r>
              <a:rPr lang="en-US" sz="2400" dirty="0" err="1">
                <a:latin typeface="Consolas" panose="020B0609020204030204" pitchFamily="49" charset="0"/>
              </a:rPr>
              <a:t>FragmentManager</a:t>
            </a:r>
            <a:r>
              <a:rPr lang="en-US" sz="2400" dirty="0">
                <a:latin typeface="Consolas" panose="020B0609020204030204" pitchFamily="49" charset="0"/>
              </a:rPr>
              <a:t> </a:t>
            </a:r>
            <a:r>
              <a:rPr lang="en-US" sz="2400" dirty="0" err="1">
                <a:latin typeface="Consolas" panose="020B0609020204030204" pitchFamily="49" charset="0"/>
              </a:rPr>
              <a:t>fragmentManager</a:t>
            </a:r>
            <a:r>
              <a:rPr lang="en-US" sz="2400" dirty="0">
                <a:latin typeface="Consolas" panose="020B0609020204030204" pitchFamily="49" charset="0"/>
              </a:rPr>
              <a:t> = </a:t>
            </a:r>
            <a:r>
              <a:rPr lang="en-US" sz="2400" dirty="0" err="1" smtClean="0">
                <a:latin typeface="Consolas" panose="020B0609020204030204" pitchFamily="49" charset="0"/>
              </a:rPr>
              <a:t>getFragmentManager</a:t>
            </a:r>
            <a:r>
              <a:rPr lang="en-US" sz="2400" dirty="0">
                <a:latin typeface="Consolas" panose="020B0609020204030204" pitchFamily="49" charset="0"/>
              </a:rPr>
              <a:t>();</a:t>
            </a:r>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38</a:t>
            </a:fld>
            <a:endParaRPr lang="en-US" dirty="0"/>
          </a:p>
        </p:txBody>
      </p:sp>
    </p:spTree>
    <p:extLst>
      <p:ext uri="{BB962C8B-B14F-4D97-AF65-F5344CB8AC3E}">
        <p14:creationId xmlns:p14="http://schemas.microsoft.com/office/powerpoint/2010/main" val="1640917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a:t>
            </a:r>
            <a:endParaRPr lang="en-US" dirty="0"/>
          </a:p>
        </p:txBody>
      </p:sp>
      <p:sp>
        <p:nvSpPr>
          <p:cNvPr id="4" name="Content Placeholder 3"/>
          <p:cNvSpPr>
            <a:spLocks noGrp="1"/>
          </p:cNvSpPr>
          <p:nvPr>
            <p:ph idx="1"/>
          </p:nvPr>
        </p:nvSpPr>
        <p:spPr/>
        <p:txBody>
          <a:bodyPr/>
          <a:lstStyle/>
          <a:p>
            <a:pPr>
              <a:spcBef>
                <a:spcPts val="0"/>
              </a:spcBef>
            </a:pPr>
            <a:r>
              <a:rPr lang="en-US" dirty="0" smtClean="0"/>
              <a:t>Fragment operations are wrapped into a </a:t>
            </a:r>
            <a:r>
              <a:rPr lang="en-US" b="1" i="1" dirty="0" smtClean="0"/>
              <a:t>transaction</a:t>
            </a:r>
            <a:r>
              <a:rPr lang="en-US" dirty="0" smtClean="0"/>
              <a:t>:</a:t>
            </a:r>
          </a:p>
          <a:p>
            <a:pPr>
              <a:spcBef>
                <a:spcPts val="0"/>
              </a:spcBef>
            </a:pPr>
            <a:endParaRPr lang="en-US" dirty="0" smtClean="0"/>
          </a:p>
          <a:p>
            <a:pPr>
              <a:spcBef>
                <a:spcPts val="0"/>
              </a:spcBef>
            </a:pPr>
            <a:r>
              <a:rPr lang="en-US" dirty="0" smtClean="0"/>
              <a:t>Start transaction with </a:t>
            </a:r>
            <a:r>
              <a:rPr lang="en-US" sz="2400" b="1" dirty="0" err="1">
                <a:latin typeface="Consolas" panose="020B0609020204030204" pitchFamily="49" charset="0"/>
              </a:rPr>
              <a:t>beginTransaction</a:t>
            </a:r>
            <a:r>
              <a:rPr lang="en-US" sz="2400" b="1" dirty="0">
                <a:latin typeface="Consolas" panose="020B0609020204030204" pitchFamily="49" charset="0"/>
              </a:rPr>
              <a:t>()</a:t>
            </a:r>
          </a:p>
          <a:p>
            <a:pPr>
              <a:spcBef>
                <a:spcPts val="0"/>
              </a:spcBef>
            </a:pPr>
            <a:r>
              <a:rPr lang="en-US" dirty="0" smtClean="0"/>
              <a:t>Do all Fragment operations (</a:t>
            </a:r>
            <a:r>
              <a:rPr lang="en-US" sz="2400" b="1" dirty="0">
                <a:latin typeface="Consolas" panose="020B0609020204030204" pitchFamily="49" charset="0"/>
              </a:rPr>
              <a:t>add</a:t>
            </a:r>
            <a:r>
              <a:rPr lang="en-US" dirty="0" smtClean="0"/>
              <a:t>, </a:t>
            </a:r>
            <a:r>
              <a:rPr lang="en-US" sz="2400" b="1" dirty="0">
                <a:latin typeface="Consolas" panose="020B0609020204030204" pitchFamily="49" charset="0"/>
              </a:rPr>
              <a:t>remove</a:t>
            </a:r>
            <a:r>
              <a:rPr lang="en-US" dirty="0" smtClean="0"/>
              <a:t>, etc.)</a:t>
            </a:r>
          </a:p>
          <a:p>
            <a:pPr>
              <a:spcBef>
                <a:spcPts val="0"/>
              </a:spcBef>
            </a:pPr>
            <a:r>
              <a:rPr lang="en-US" dirty="0" smtClean="0"/>
              <a:t>End transaction with </a:t>
            </a:r>
            <a:r>
              <a:rPr lang="en-US" sz="2400" b="1" dirty="0">
                <a:latin typeface="Consolas" panose="020B0609020204030204" pitchFamily="49" charset="0"/>
              </a:rPr>
              <a:t>commit()</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39</a:t>
            </a:fld>
            <a:endParaRPr lang="en-US" dirty="0"/>
          </a:p>
        </p:txBody>
      </p:sp>
    </p:spTree>
    <p:extLst>
      <p:ext uri="{BB962C8B-B14F-4D97-AF65-F5344CB8AC3E}">
        <p14:creationId xmlns:p14="http://schemas.microsoft.com/office/powerpoint/2010/main" val="1534250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4" name="Content Placeholder 3"/>
          <p:cNvSpPr>
            <a:spLocks noGrp="1"/>
          </p:cNvSpPr>
          <p:nvPr>
            <p:ph sz="half" idx="1"/>
          </p:nvPr>
        </p:nvSpPr>
        <p:spPr/>
        <p:txBody>
          <a:bodyPr>
            <a:normAutofit/>
          </a:bodyPr>
          <a:lstStyle/>
          <a:p>
            <a:r>
              <a:rPr lang="en-US" dirty="0" smtClean="0"/>
              <a:t>Also like an Activity , a Fragment receives its own input events. </a:t>
            </a:r>
          </a:p>
          <a:p>
            <a:r>
              <a:rPr lang="en-US" dirty="0" smtClean="0"/>
              <a:t>For example, the standard date picker is a Fragment —an instance of </a:t>
            </a:r>
            <a:r>
              <a:rPr lang="en-US" sz="2400" b="1" dirty="0" err="1" smtClean="0">
                <a:latin typeface="Consolas" panose="020B0609020204030204" pitchFamily="49" charset="0"/>
              </a:rPr>
              <a:t>DialogFragment</a:t>
            </a:r>
            <a:r>
              <a:rPr lang="en-US" dirty="0" smtClean="0"/>
              <a:t> , a subclass of </a:t>
            </a:r>
            <a:r>
              <a:rPr lang="en-US" sz="2400" b="1" dirty="0">
                <a:latin typeface="Consolas" panose="020B0609020204030204" pitchFamily="49" charset="0"/>
              </a:rPr>
              <a:t>Fragment</a:t>
            </a:r>
            <a:r>
              <a:rPr lang="en-US" dirty="0" smtClean="0"/>
              <a:t> —that enables the user to input a date.</a:t>
            </a:r>
          </a:p>
          <a:p>
            <a:r>
              <a:rPr lang="en-US" dirty="0" smtClean="0"/>
              <a:t>The standard date picker shows a dialog window floating on top of the Activity window.</a:t>
            </a:r>
            <a:endParaRPr lang="en-US" dirty="0"/>
          </a:p>
        </p:txBody>
      </p:sp>
      <p:pic>
        <p:nvPicPr>
          <p:cNvPr id="6" name="Content Placeholder 5"/>
          <p:cNvPicPr>
            <a:picLocks noGrp="1" noChangeAspect="1"/>
          </p:cNvPicPr>
          <p:nvPr>
            <p:ph sz="half" idx="2"/>
          </p:nvPr>
        </p:nvPicPr>
        <p:blipFill>
          <a:blip r:embed="rId2"/>
          <a:stretch>
            <a:fillRect/>
          </a:stretch>
        </p:blipFill>
        <p:spPr>
          <a:xfrm>
            <a:off x="7534750" y="1825625"/>
            <a:ext cx="2456500"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a:p>
        </p:txBody>
      </p:sp>
      <p:sp>
        <p:nvSpPr>
          <p:cNvPr id="5" name="Slide Number Placeholder 4"/>
          <p:cNvSpPr>
            <a:spLocks noGrp="1"/>
          </p:cNvSpPr>
          <p:nvPr>
            <p:ph type="sldNum" sz="quarter" idx="12"/>
          </p:nvPr>
        </p:nvSpPr>
        <p:spPr/>
        <p:txBody>
          <a:bodyPr/>
          <a:lstStyle/>
          <a:p>
            <a:fld id="{F6FC6678-00A0-4934-98C4-C5F2D98935C2}" type="slidenum">
              <a:rPr lang="en-US" smtClean="0"/>
              <a:t>4</a:t>
            </a:fld>
            <a:endParaRPr lang="en-US"/>
          </a:p>
        </p:txBody>
      </p:sp>
    </p:spTree>
    <p:extLst>
      <p:ext uri="{BB962C8B-B14F-4D97-AF65-F5344CB8AC3E}">
        <p14:creationId xmlns:p14="http://schemas.microsoft.com/office/powerpoint/2010/main" val="1190617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transaction operations</a:t>
            </a:r>
            <a:endParaRPr lang="en-US" dirty="0"/>
          </a:p>
        </p:txBody>
      </p:sp>
      <p:sp>
        <p:nvSpPr>
          <p:cNvPr id="4" name="Content Placeholder 3"/>
          <p:cNvSpPr>
            <a:spLocks noGrp="1"/>
          </p:cNvSpPr>
          <p:nvPr>
            <p:ph idx="1"/>
          </p:nvPr>
        </p:nvSpPr>
        <p:spPr/>
        <p:txBody>
          <a:bodyPr/>
          <a:lstStyle/>
          <a:p>
            <a:pPr>
              <a:spcBef>
                <a:spcPts val="0"/>
              </a:spcBef>
            </a:pPr>
            <a:endParaRPr lang="en-US" dirty="0" smtClean="0"/>
          </a:p>
          <a:p>
            <a:pPr>
              <a:spcBef>
                <a:spcPts val="0"/>
              </a:spcBef>
            </a:pPr>
            <a:endParaRPr lang="en-US" dirty="0"/>
          </a:p>
          <a:p>
            <a:pPr>
              <a:spcBef>
                <a:spcPts val="0"/>
              </a:spcBef>
            </a:pPr>
            <a:r>
              <a:rPr lang="en-US" dirty="0" smtClean="0"/>
              <a:t>Add a Fragment using </a:t>
            </a:r>
            <a:r>
              <a:rPr lang="en-US" sz="2400" b="1" dirty="0">
                <a:latin typeface="Consolas" panose="020B0609020204030204" pitchFamily="49" charset="0"/>
              </a:rPr>
              <a:t>add()</a:t>
            </a:r>
          </a:p>
          <a:p>
            <a:pPr>
              <a:spcBef>
                <a:spcPts val="0"/>
              </a:spcBef>
            </a:pPr>
            <a:endParaRPr lang="en-US" dirty="0" smtClean="0"/>
          </a:p>
          <a:p>
            <a:pPr>
              <a:spcBef>
                <a:spcPts val="0"/>
              </a:spcBef>
            </a:pPr>
            <a:r>
              <a:rPr lang="en-US" dirty="0" smtClean="0"/>
              <a:t>Remove a Fragment using </a:t>
            </a:r>
            <a:r>
              <a:rPr lang="en-US" sz="2400" b="1" dirty="0">
                <a:latin typeface="Consolas" panose="020B0609020204030204" pitchFamily="49" charset="0"/>
              </a:rPr>
              <a:t>remove()</a:t>
            </a:r>
          </a:p>
          <a:p>
            <a:pPr>
              <a:spcBef>
                <a:spcPts val="0"/>
              </a:spcBef>
            </a:pPr>
            <a:endParaRPr lang="en-US" dirty="0" smtClean="0"/>
          </a:p>
          <a:p>
            <a:pPr>
              <a:spcBef>
                <a:spcPts val="0"/>
              </a:spcBef>
            </a:pPr>
            <a:r>
              <a:rPr lang="en-US" dirty="0" smtClean="0"/>
              <a:t>Replace a Fragment with another using </a:t>
            </a:r>
            <a:r>
              <a:rPr lang="en-US" sz="2400" b="1" dirty="0">
                <a:latin typeface="Consolas" panose="020B0609020204030204" pitchFamily="49" charset="0"/>
              </a:rPr>
              <a:t>replace()</a:t>
            </a:r>
          </a:p>
          <a:p>
            <a:pPr>
              <a:spcBef>
                <a:spcPts val="0"/>
              </a:spcBef>
            </a:pPr>
            <a:endParaRPr lang="en-US" dirty="0" smtClean="0"/>
          </a:p>
          <a:p>
            <a:pPr>
              <a:spcBef>
                <a:spcPts val="0"/>
              </a:spcBef>
            </a:pPr>
            <a:r>
              <a:rPr lang="en-US" dirty="0" smtClean="0"/>
              <a:t>Hide and show a Fragment using </a:t>
            </a:r>
            <a:r>
              <a:rPr lang="en-US" sz="2400" b="1" dirty="0">
                <a:latin typeface="Consolas" panose="020B0609020204030204" pitchFamily="49" charset="0"/>
              </a:rPr>
              <a:t>hide()</a:t>
            </a:r>
            <a:r>
              <a:rPr lang="en-US" dirty="0" smtClean="0"/>
              <a:t> and </a:t>
            </a:r>
            <a:r>
              <a:rPr lang="en-US" sz="2400" b="1" dirty="0">
                <a:latin typeface="Consolas" panose="020B0609020204030204" pitchFamily="49" charset="0"/>
              </a:rPr>
              <a:t>show</a:t>
            </a:r>
            <a:r>
              <a:rPr lang="en-US" sz="2400" b="1" dirty="0" smtClean="0">
                <a:latin typeface="Consolas" panose="020B0609020204030204" pitchFamily="49" charset="0"/>
              </a:rPr>
              <a:t>()</a:t>
            </a:r>
            <a:endParaRPr lang="en-US" sz="2400" b="1" dirty="0">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4132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 - example</a:t>
            </a:r>
            <a:endParaRPr lang="en-US" dirty="0"/>
          </a:p>
        </p:txBody>
      </p:sp>
      <p:sp>
        <p:nvSpPr>
          <p:cNvPr id="4" name="Content Placeholder 3"/>
          <p:cNvSpPr>
            <a:spLocks noGrp="1"/>
          </p:cNvSpPr>
          <p:nvPr>
            <p:ph sz="half" idx="1"/>
          </p:nvPr>
        </p:nvSpPr>
        <p:spPr/>
        <p:txBody>
          <a:bodyPr/>
          <a:lstStyle/>
          <a:p>
            <a:pPr>
              <a:spcBef>
                <a:spcPts val="0"/>
              </a:spcBef>
            </a:pPr>
            <a:r>
              <a:rPr lang="en-US" dirty="0" smtClean="0"/>
              <a:t>Here, a button is given in the app.</a:t>
            </a:r>
          </a:p>
          <a:p>
            <a:pPr>
              <a:spcBef>
                <a:spcPts val="0"/>
              </a:spcBef>
            </a:pPr>
            <a:r>
              <a:rPr lang="en-US" dirty="0"/>
              <a:t>When the user taps that button, the Fragment will show/appear, and the text of the button changes to “Close”.</a:t>
            </a:r>
          </a:p>
          <a:p>
            <a:pPr>
              <a:spcBef>
                <a:spcPts val="0"/>
              </a:spcBef>
            </a:pPr>
            <a:r>
              <a:rPr lang="en-US" dirty="0"/>
              <a:t>Then when a user taps it, the Fragment will be closed/disappeared.</a:t>
            </a:r>
          </a:p>
        </p:txBody>
      </p:sp>
      <p:pic>
        <p:nvPicPr>
          <p:cNvPr id="5" name="Content Placeholder 4"/>
          <p:cNvPicPr>
            <a:picLocks noGrp="1" noChangeAspect="1"/>
          </p:cNvPicPr>
          <p:nvPr>
            <p:ph sz="half" idx="2"/>
          </p:nvPr>
        </p:nvPicPr>
        <p:blipFill>
          <a:blip r:embed="rId2"/>
          <a:stretch>
            <a:fillRect/>
          </a:stretch>
        </p:blipFill>
        <p:spPr>
          <a:xfrm>
            <a:off x="6116128" y="1825625"/>
            <a:ext cx="2607764" cy="2747693"/>
          </a:xfrm>
          <a:prstGeom prst="rect">
            <a:avLst/>
          </a:prstGeom>
        </p:spPr>
      </p:pic>
      <p:pic>
        <p:nvPicPr>
          <p:cNvPr id="6" name="Picture 5"/>
          <p:cNvPicPr>
            <a:picLocks noChangeAspect="1"/>
          </p:cNvPicPr>
          <p:nvPr/>
        </p:nvPicPr>
        <p:blipFill>
          <a:blip r:embed="rId3"/>
          <a:stretch>
            <a:fillRect/>
          </a:stretch>
        </p:blipFill>
        <p:spPr>
          <a:xfrm>
            <a:off x="9000406" y="1825625"/>
            <a:ext cx="2480384" cy="2747693"/>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6FC6678-00A0-4934-98C4-C5F2D98935C2}" type="slidenum">
              <a:rPr lang="en-US" smtClean="0"/>
              <a:t>41</a:t>
            </a:fld>
            <a:endParaRPr lang="en-US"/>
          </a:p>
        </p:txBody>
      </p:sp>
    </p:spTree>
    <p:extLst>
      <p:ext uri="{BB962C8B-B14F-4D97-AF65-F5344CB8AC3E}">
        <p14:creationId xmlns:p14="http://schemas.microsoft.com/office/powerpoint/2010/main" val="205386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 - example</a:t>
            </a:r>
            <a:endParaRPr lang="en-US" dirty="0"/>
          </a:p>
        </p:txBody>
      </p:sp>
      <p:pic>
        <p:nvPicPr>
          <p:cNvPr id="11" name="Content Placeholder 10"/>
          <p:cNvPicPr>
            <a:picLocks noGrp="1" noChangeAspect="1"/>
          </p:cNvPicPr>
          <p:nvPr>
            <p:ph idx="1"/>
          </p:nvPr>
        </p:nvPicPr>
        <p:blipFill>
          <a:blip r:embed="rId2"/>
          <a:stretch>
            <a:fillRect/>
          </a:stretch>
        </p:blipFill>
        <p:spPr>
          <a:xfrm>
            <a:off x="3920331" y="1825625"/>
            <a:ext cx="4351338"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42</a:t>
            </a:fld>
            <a:endParaRPr lang="en-US" dirty="0"/>
          </a:p>
        </p:txBody>
      </p:sp>
    </p:spTree>
    <p:extLst>
      <p:ext uri="{BB962C8B-B14F-4D97-AF65-F5344CB8AC3E}">
        <p14:creationId xmlns:p14="http://schemas.microsoft.com/office/powerpoint/2010/main" val="32855350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 – Fragment Class</a:t>
            </a:r>
            <a:endParaRPr lang="en-US" dirty="0"/>
          </a:p>
        </p:txBody>
      </p:sp>
      <p:pic>
        <p:nvPicPr>
          <p:cNvPr id="4" name="Content Placeholder 3"/>
          <p:cNvPicPr>
            <a:picLocks noGrp="1" noChangeAspect="1"/>
          </p:cNvPicPr>
          <p:nvPr>
            <p:ph idx="1"/>
          </p:nvPr>
        </p:nvPicPr>
        <p:blipFill>
          <a:blip r:embed="rId2"/>
          <a:stretch>
            <a:fillRect/>
          </a:stretch>
        </p:blipFill>
        <p:spPr>
          <a:xfrm>
            <a:off x="3076575" y="2572544"/>
            <a:ext cx="6038850" cy="285750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43</a:t>
            </a:fld>
            <a:endParaRPr lang="en-US" dirty="0"/>
          </a:p>
        </p:txBody>
      </p:sp>
    </p:spTree>
    <p:extLst>
      <p:ext uri="{BB962C8B-B14F-4D97-AF65-F5344CB8AC3E}">
        <p14:creationId xmlns:p14="http://schemas.microsoft.com/office/powerpoint/2010/main" val="629263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 – Activity Class</a:t>
            </a:r>
            <a:endParaRPr lang="en-US" dirty="0"/>
          </a:p>
        </p:txBody>
      </p:sp>
      <p:pic>
        <p:nvPicPr>
          <p:cNvPr id="4" name="Content Placeholder 3"/>
          <p:cNvPicPr>
            <a:picLocks noGrp="1" noChangeAspect="1"/>
          </p:cNvPicPr>
          <p:nvPr>
            <p:ph idx="1"/>
          </p:nvPr>
        </p:nvPicPr>
        <p:blipFill>
          <a:blip r:embed="rId2"/>
          <a:stretch>
            <a:fillRect/>
          </a:stretch>
        </p:blipFill>
        <p:spPr>
          <a:xfrm>
            <a:off x="3772059" y="1825625"/>
            <a:ext cx="4647882"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44</a:t>
            </a:fld>
            <a:endParaRPr lang="en-US" dirty="0"/>
          </a:p>
        </p:txBody>
      </p:sp>
    </p:spTree>
    <p:extLst>
      <p:ext uri="{BB962C8B-B14F-4D97-AF65-F5344CB8AC3E}">
        <p14:creationId xmlns:p14="http://schemas.microsoft.com/office/powerpoint/2010/main" val="3823391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Fragment transactions – Activity Class</a:t>
            </a:r>
            <a:endParaRPr lang="en-US" dirty="0"/>
          </a:p>
        </p:txBody>
      </p:sp>
      <p:pic>
        <p:nvPicPr>
          <p:cNvPr id="10" name="Content Placeholder 9"/>
          <p:cNvPicPr>
            <a:picLocks noGrp="1" noChangeAspect="1"/>
          </p:cNvPicPr>
          <p:nvPr>
            <p:ph sz="half" idx="1"/>
          </p:nvPr>
        </p:nvPicPr>
        <p:blipFill>
          <a:blip r:embed="rId2"/>
          <a:stretch>
            <a:fillRect/>
          </a:stretch>
        </p:blipFill>
        <p:spPr>
          <a:xfrm>
            <a:off x="838200" y="2733987"/>
            <a:ext cx="5181600" cy="2534613"/>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72200" y="2722329"/>
            <a:ext cx="5181600" cy="2557929"/>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6FC6678-00A0-4934-98C4-C5F2D98935C2}" type="slidenum">
              <a:rPr lang="en-US" smtClean="0"/>
              <a:t>45</a:t>
            </a:fld>
            <a:endParaRPr lang="en-US"/>
          </a:p>
        </p:txBody>
      </p:sp>
    </p:spTree>
    <p:extLst>
      <p:ext uri="{BB962C8B-B14F-4D97-AF65-F5344CB8AC3E}">
        <p14:creationId xmlns:p14="http://schemas.microsoft.com/office/powerpoint/2010/main" val="1677135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46</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For maximum reusability, a single Fragment should contain the code to define its layout and its behavior for user interaction.</a:t>
            </a:r>
          </a:p>
          <a:p>
            <a:r>
              <a:rPr lang="en-US" dirty="0" smtClean="0"/>
              <a:t>In the figure on the right-side:</a:t>
            </a:r>
          </a:p>
          <a:p>
            <a:pPr marL="914400" lvl="1" indent="-457200">
              <a:buFont typeface="+mj-lt"/>
              <a:buAutoNum type="arabicPeriod"/>
            </a:pPr>
            <a:r>
              <a:rPr lang="en-US" dirty="0" smtClean="0"/>
              <a:t>The Activity before the user event that adds the date picker.</a:t>
            </a:r>
          </a:p>
          <a:p>
            <a:pPr marL="914400" lvl="1" indent="-457200">
              <a:buFont typeface="+mj-lt"/>
              <a:buAutoNum type="arabicPeriod"/>
            </a:pPr>
            <a:r>
              <a:rPr lang="en-US" dirty="0" smtClean="0"/>
              <a:t>A user event, such as clicking a button, adds the date picker to the UI of the Activity.</a:t>
            </a:r>
          </a:p>
          <a:p>
            <a:pPr marL="914400" lvl="1" indent="-457200">
              <a:buFont typeface="+mj-lt"/>
              <a:buAutoNum type="arabicPeriod"/>
            </a:pPr>
            <a:r>
              <a:rPr lang="en-US" dirty="0" smtClean="0"/>
              <a:t>The date picker displays a dialog floating on top of the Activity.</a:t>
            </a:r>
            <a:endParaRPr lang="en-US" dirty="0"/>
          </a:p>
        </p:txBody>
      </p:sp>
      <p:pic>
        <p:nvPicPr>
          <p:cNvPr id="5" name="Content Placeholder 4"/>
          <p:cNvPicPr>
            <a:picLocks noGrp="1" noChangeAspect="1"/>
          </p:cNvPicPr>
          <p:nvPr>
            <p:ph sz="half" idx="2"/>
          </p:nvPr>
        </p:nvPicPr>
        <p:blipFill>
          <a:blip r:embed="rId2"/>
          <a:stretch>
            <a:fillRect/>
          </a:stretch>
        </p:blipFill>
        <p:spPr>
          <a:xfrm>
            <a:off x="6751282" y="1825625"/>
            <a:ext cx="4023436" cy="4351338"/>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6FC6678-00A0-4934-98C4-C5F2D98935C2}" type="slidenum">
              <a:rPr lang="en-US" smtClean="0"/>
              <a:t>5</a:t>
            </a:fld>
            <a:endParaRPr lang="en-US"/>
          </a:p>
        </p:txBody>
      </p:sp>
    </p:spTree>
    <p:extLst>
      <p:ext uri="{BB962C8B-B14F-4D97-AF65-F5344CB8AC3E}">
        <p14:creationId xmlns:p14="http://schemas.microsoft.com/office/powerpoint/2010/main" val="240288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6" name="Content Placeholder 5"/>
          <p:cNvSpPr>
            <a:spLocks noGrp="1"/>
          </p:cNvSpPr>
          <p:nvPr>
            <p:ph sz="half" idx="1"/>
          </p:nvPr>
        </p:nvSpPr>
        <p:spPr/>
        <p:txBody>
          <a:bodyPr/>
          <a:lstStyle/>
          <a:p>
            <a:r>
              <a:rPr lang="en-US" dirty="0" smtClean="0"/>
              <a:t>A Fragment can be a static part of an Activity UI so that it remains on the screen during the entire lifecycle of the Activity.</a:t>
            </a:r>
          </a:p>
          <a:p>
            <a:r>
              <a:rPr lang="en-US" dirty="0" smtClean="0"/>
              <a:t>Or it can be a dynamic part of the UI, added and removed while the Activity is running.</a:t>
            </a:r>
          </a:p>
          <a:p>
            <a:pPr lvl="1"/>
            <a:r>
              <a:rPr lang="en-US" dirty="0" smtClean="0"/>
              <a:t>For example, the Activity can include buttons to open and close the Fragment.</a:t>
            </a:r>
            <a:endParaRPr lang="en-US" dirty="0"/>
          </a:p>
        </p:txBody>
      </p:sp>
      <p:pic>
        <p:nvPicPr>
          <p:cNvPr id="8" name="Content Placeholder 7"/>
          <p:cNvPicPr>
            <a:picLocks noGrp="1" noChangeAspect="1"/>
          </p:cNvPicPr>
          <p:nvPr>
            <p:ph sz="half" idx="2"/>
          </p:nvPr>
        </p:nvPicPr>
        <p:blipFill>
          <a:blip r:embed="rId2"/>
          <a:stretch>
            <a:fillRect/>
          </a:stretch>
        </p:blipFill>
        <p:spPr>
          <a:xfrm>
            <a:off x="6250585" y="1825625"/>
            <a:ext cx="5024829"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6FC6678-00A0-4934-98C4-C5F2D98935C2}" type="slidenum">
              <a:rPr lang="en-US" smtClean="0"/>
              <a:t>6</a:t>
            </a:fld>
            <a:endParaRPr lang="en-US"/>
          </a:p>
        </p:txBody>
      </p:sp>
    </p:spTree>
    <p:extLst>
      <p:ext uri="{BB962C8B-B14F-4D97-AF65-F5344CB8AC3E}">
        <p14:creationId xmlns:p14="http://schemas.microsoft.com/office/powerpoint/2010/main" val="135340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Fragments</a:t>
            </a:r>
            <a:endParaRPr lang="en-US" dirty="0"/>
          </a:p>
        </p:txBody>
      </p:sp>
      <p:sp>
        <p:nvSpPr>
          <p:cNvPr id="6" name="Content Placeholder 5"/>
          <p:cNvSpPr>
            <a:spLocks noGrp="1"/>
          </p:cNvSpPr>
          <p:nvPr>
            <p:ph idx="1"/>
          </p:nvPr>
        </p:nvSpPr>
        <p:spPr/>
        <p:txBody>
          <a:bodyPr>
            <a:normAutofit/>
          </a:bodyPr>
          <a:lstStyle/>
          <a:p>
            <a:endParaRPr lang="en-US" dirty="0" smtClean="0"/>
          </a:p>
          <a:p>
            <a:r>
              <a:rPr lang="en-US" dirty="0" smtClean="0"/>
              <a:t>Reuse a Fragment. Write the Fragment code once, and reuse the Fragment in more than one Activity without having to repeat code.</a:t>
            </a:r>
          </a:p>
          <a:p>
            <a:endParaRPr lang="en-US" dirty="0" smtClean="0"/>
          </a:p>
          <a:p>
            <a:r>
              <a:rPr lang="en-US" dirty="0" smtClean="0"/>
              <a:t>Add or remove dynamically as needed</a:t>
            </a:r>
          </a:p>
          <a:p>
            <a:endParaRPr lang="en-US" dirty="0" smtClean="0"/>
          </a:p>
          <a:p>
            <a:r>
              <a:rPr lang="en-US" dirty="0" smtClean="0"/>
              <a:t>Integrate a mini-UI within the Activity. Integrate a Fragment with an Activity UI or overlay the UI, so that the user can interact with the Fragment UI without leaving the Activity.</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660098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Fragments</a:t>
            </a:r>
            <a:endParaRPr lang="en-US" dirty="0"/>
          </a:p>
        </p:txBody>
      </p:sp>
      <p:sp>
        <p:nvSpPr>
          <p:cNvPr id="6" name="Content Placeholder 5"/>
          <p:cNvSpPr>
            <a:spLocks noGrp="1"/>
          </p:cNvSpPr>
          <p:nvPr>
            <p:ph idx="1"/>
          </p:nvPr>
        </p:nvSpPr>
        <p:spPr/>
        <p:txBody>
          <a:bodyPr>
            <a:normAutofit/>
          </a:bodyPr>
          <a:lstStyle/>
          <a:p>
            <a:endParaRPr lang="en-US" dirty="0" smtClean="0"/>
          </a:p>
          <a:p>
            <a:r>
              <a:rPr lang="en-US" dirty="0" smtClean="0"/>
              <a:t>Retain data instances after a configuration change. Since a Fragment has its own lifecycle, it can retain an instance of its data after a configuration change (such as changing the device orientation).</a:t>
            </a:r>
          </a:p>
          <a:p>
            <a:endParaRPr lang="en-US" dirty="0"/>
          </a:p>
          <a:p>
            <a:r>
              <a:rPr lang="en-US" dirty="0" smtClean="0"/>
              <a:t>Represent sections of a layout for different screen sizes. Encapsulating an interactive UI within a Fragment makes it easier to display the interactive UI on different screen sizes.</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49305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Master-detail pane</a:t>
            </a:r>
            <a:endParaRPr lang="en-US" dirty="0"/>
          </a:p>
        </p:txBody>
      </p:sp>
      <p:sp>
        <p:nvSpPr>
          <p:cNvPr id="5" name="Text Placeholder 4"/>
          <p:cNvSpPr>
            <a:spLocks noGrp="1"/>
          </p:cNvSpPr>
          <p:nvPr>
            <p:ph type="body" idx="1"/>
          </p:nvPr>
        </p:nvSpPr>
        <p:spPr>
          <a:xfrm>
            <a:off x="839788" y="1681163"/>
            <a:ext cx="5157787" cy="432309"/>
          </a:xfrm>
        </p:spPr>
        <p:txBody>
          <a:bodyPr/>
          <a:lstStyle/>
          <a:p>
            <a:pPr algn="ctr"/>
            <a:r>
              <a:rPr lang="en-US" dirty="0" smtClean="0"/>
              <a:t>On a Phone</a:t>
            </a:r>
            <a:endParaRPr lang="en-US" dirty="0"/>
          </a:p>
        </p:txBody>
      </p:sp>
      <p:sp>
        <p:nvSpPr>
          <p:cNvPr id="8" name="Text Placeholder 7"/>
          <p:cNvSpPr>
            <a:spLocks noGrp="1"/>
          </p:cNvSpPr>
          <p:nvPr>
            <p:ph type="body" sz="quarter" idx="3"/>
          </p:nvPr>
        </p:nvSpPr>
        <p:spPr>
          <a:xfrm>
            <a:off x="6172200" y="1681163"/>
            <a:ext cx="5183188" cy="431800"/>
          </a:xfrm>
        </p:spPr>
        <p:txBody>
          <a:bodyPr/>
          <a:lstStyle/>
          <a:p>
            <a:pPr algn="ctr"/>
            <a:r>
              <a:rPr lang="en-US" dirty="0" smtClean="0"/>
              <a:t>On a Tablet PC</a:t>
            </a:r>
            <a:endParaRPr lang="en-US" dirty="0"/>
          </a:p>
        </p:txBody>
      </p:sp>
      <p:pic>
        <p:nvPicPr>
          <p:cNvPr id="14" name="Content Placeholder 13"/>
          <p:cNvPicPr>
            <a:picLocks noGrp="1" noChangeAspect="1"/>
          </p:cNvPicPr>
          <p:nvPr>
            <p:ph sz="quarter" idx="4"/>
          </p:nvPr>
        </p:nvPicPr>
        <p:blipFill>
          <a:blip r:embed="rId2"/>
          <a:stretch>
            <a:fillRect/>
          </a:stretch>
        </p:blipFill>
        <p:spPr>
          <a:xfrm>
            <a:off x="6172200" y="2230215"/>
            <a:ext cx="5183188" cy="3912046"/>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1071889" y="2182813"/>
            <a:ext cx="4693584" cy="4006850"/>
          </a:xfrm>
          <a:prstGeom prst="rect">
            <a:avLst/>
          </a:prstGeom>
        </p:spPr>
      </p:pic>
      <p:sp>
        <p:nvSpPr>
          <p:cNvPr id="15" name="TextBox 14"/>
          <p:cNvSpPr txBox="1"/>
          <p:nvPr/>
        </p:nvSpPr>
        <p:spPr>
          <a:xfrm>
            <a:off x="1759788" y="6253627"/>
            <a:ext cx="897148" cy="369332"/>
          </a:xfrm>
          <a:prstGeom prst="rect">
            <a:avLst/>
          </a:prstGeom>
          <a:noFill/>
        </p:spPr>
        <p:txBody>
          <a:bodyPr wrap="square" rtlCol="0">
            <a:spAutoFit/>
          </a:bodyPr>
          <a:lstStyle/>
          <a:p>
            <a:pPr algn="ctr"/>
            <a:r>
              <a:rPr lang="en-US" b="1" dirty="0" smtClean="0">
                <a:solidFill>
                  <a:srgbClr val="C00000"/>
                </a:solidFill>
              </a:rPr>
              <a:t>Master</a:t>
            </a:r>
            <a:endParaRPr lang="en-US" b="1" dirty="0">
              <a:solidFill>
                <a:srgbClr val="C00000"/>
              </a:solidFill>
            </a:endParaRPr>
          </a:p>
        </p:txBody>
      </p:sp>
      <p:cxnSp>
        <p:nvCxnSpPr>
          <p:cNvPr id="17" name="Straight Arrow Connector 16"/>
          <p:cNvCxnSpPr>
            <a:stCxn id="15" idx="0"/>
          </p:cNvCxnSpPr>
          <p:nvPr/>
        </p:nvCxnSpPr>
        <p:spPr>
          <a:xfrm flipV="1">
            <a:off x="2208362" y="3540080"/>
            <a:ext cx="0" cy="271354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75184" y="6259004"/>
            <a:ext cx="897148" cy="369332"/>
          </a:xfrm>
          <a:prstGeom prst="rect">
            <a:avLst/>
          </a:prstGeom>
          <a:noFill/>
        </p:spPr>
        <p:txBody>
          <a:bodyPr wrap="square" rtlCol="0">
            <a:spAutoFit/>
          </a:bodyPr>
          <a:lstStyle/>
          <a:p>
            <a:pPr algn="ctr"/>
            <a:r>
              <a:rPr lang="en-US" b="1" dirty="0" smtClean="0">
                <a:solidFill>
                  <a:srgbClr val="C00000"/>
                </a:solidFill>
              </a:rPr>
              <a:t>Detail</a:t>
            </a:r>
            <a:endParaRPr lang="en-US" b="1" dirty="0">
              <a:solidFill>
                <a:srgbClr val="C00000"/>
              </a:solidFill>
            </a:endParaRPr>
          </a:p>
        </p:txBody>
      </p:sp>
      <p:cxnSp>
        <p:nvCxnSpPr>
          <p:cNvPr id="19" name="Straight Arrow Connector 18"/>
          <p:cNvCxnSpPr/>
          <p:nvPr/>
        </p:nvCxnSpPr>
        <p:spPr>
          <a:xfrm flipV="1">
            <a:off x="4615132" y="3994030"/>
            <a:ext cx="17253" cy="225959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90580" y="6274132"/>
            <a:ext cx="897148" cy="369332"/>
          </a:xfrm>
          <a:prstGeom prst="rect">
            <a:avLst/>
          </a:prstGeom>
          <a:noFill/>
        </p:spPr>
        <p:txBody>
          <a:bodyPr wrap="square" rtlCol="0">
            <a:spAutoFit/>
          </a:bodyPr>
          <a:lstStyle/>
          <a:p>
            <a:pPr algn="ctr"/>
            <a:r>
              <a:rPr lang="en-US" b="1" dirty="0" smtClean="0">
                <a:solidFill>
                  <a:srgbClr val="C00000"/>
                </a:solidFill>
              </a:rPr>
              <a:t>Master</a:t>
            </a:r>
            <a:endParaRPr lang="en-US" b="1" dirty="0">
              <a:solidFill>
                <a:srgbClr val="C00000"/>
              </a:solidFill>
            </a:endParaRPr>
          </a:p>
        </p:txBody>
      </p:sp>
      <p:cxnSp>
        <p:nvCxnSpPr>
          <p:cNvPr id="22" name="Straight Arrow Connector 21"/>
          <p:cNvCxnSpPr>
            <a:stCxn id="21" idx="0"/>
          </p:cNvCxnSpPr>
          <p:nvPr/>
        </p:nvCxnSpPr>
        <p:spPr>
          <a:xfrm flipV="1">
            <a:off x="7039154" y="3560585"/>
            <a:ext cx="0" cy="271354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005976" y="6279509"/>
            <a:ext cx="897148" cy="369332"/>
          </a:xfrm>
          <a:prstGeom prst="rect">
            <a:avLst/>
          </a:prstGeom>
          <a:noFill/>
        </p:spPr>
        <p:txBody>
          <a:bodyPr wrap="square" rtlCol="0">
            <a:spAutoFit/>
          </a:bodyPr>
          <a:lstStyle/>
          <a:p>
            <a:pPr algn="ctr"/>
            <a:r>
              <a:rPr lang="en-US" b="1" dirty="0" smtClean="0">
                <a:solidFill>
                  <a:srgbClr val="C00000"/>
                </a:solidFill>
              </a:rPr>
              <a:t>Detail</a:t>
            </a:r>
            <a:endParaRPr lang="en-US" b="1" dirty="0">
              <a:solidFill>
                <a:srgbClr val="C00000"/>
              </a:solidFill>
            </a:endParaRPr>
          </a:p>
        </p:txBody>
      </p:sp>
      <p:cxnSp>
        <p:nvCxnSpPr>
          <p:cNvPr id="24" name="Straight Arrow Connector 23"/>
          <p:cNvCxnSpPr/>
          <p:nvPr/>
        </p:nvCxnSpPr>
        <p:spPr>
          <a:xfrm flipV="1">
            <a:off x="9411418" y="4040417"/>
            <a:ext cx="17253" cy="225959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157441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2575</TotalTime>
  <Words>2167</Words>
  <Application>Microsoft Office PowerPoint</Application>
  <PresentationFormat>Widescreen</PresentationFormat>
  <Paragraphs>292</Paragraphs>
  <Slides>46</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Calibri Light</vt:lpstr>
      <vt:lpstr>Consolas</vt:lpstr>
      <vt:lpstr>Roboto</vt:lpstr>
      <vt:lpstr>Times New Roman</vt:lpstr>
      <vt:lpstr>Office Theme</vt:lpstr>
      <vt:lpstr>Custom Design</vt:lpstr>
      <vt:lpstr>Mobile Application Development</vt:lpstr>
      <vt:lpstr>Fragments</vt:lpstr>
      <vt:lpstr>Fragments</vt:lpstr>
      <vt:lpstr>Fragments</vt:lpstr>
      <vt:lpstr>Fragments</vt:lpstr>
      <vt:lpstr>Fragments</vt:lpstr>
      <vt:lpstr>Benefits of Fragments</vt:lpstr>
      <vt:lpstr>Benefits of Fragments</vt:lpstr>
      <vt:lpstr>Example – Master-detail pane</vt:lpstr>
      <vt:lpstr>Steps for using a Fragment</vt:lpstr>
      <vt:lpstr>Creating a Fragment</vt:lpstr>
      <vt:lpstr>Creating a Fragment</vt:lpstr>
      <vt:lpstr>Creating a Fragment</vt:lpstr>
      <vt:lpstr>Creating a Fragment</vt:lpstr>
      <vt:lpstr>Creating a Fragment</vt:lpstr>
      <vt:lpstr>Creating a Fragment</vt:lpstr>
      <vt:lpstr>Create a layout for a Fragment</vt:lpstr>
      <vt:lpstr>Create a layout for a Fragment</vt:lpstr>
      <vt:lpstr>Create a layout for a Fragment</vt:lpstr>
      <vt:lpstr>Create a layout for a Fragment</vt:lpstr>
      <vt:lpstr>Create a layout for a Fragment</vt:lpstr>
      <vt:lpstr>Adding a fragment to an activity</vt:lpstr>
      <vt:lpstr>Adding a fragment statically</vt:lpstr>
      <vt:lpstr>Adding a fragment statically</vt:lpstr>
      <vt:lpstr>Adding a fragment statically - example</vt:lpstr>
      <vt:lpstr>Adding a fragment statically - example</vt:lpstr>
      <vt:lpstr>Adding a fragment statically - example</vt:lpstr>
      <vt:lpstr>Adding a fragment statically – Fragment Class</vt:lpstr>
      <vt:lpstr>Adding a fragment statically – Activity Class</vt:lpstr>
      <vt:lpstr>Adding a fragment statically - Output</vt:lpstr>
      <vt:lpstr>Adding a fragment statically - example</vt:lpstr>
      <vt:lpstr>Adding a fragment statically - example</vt:lpstr>
      <vt:lpstr>Adding a fragment dynamically</vt:lpstr>
      <vt:lpstr>Adding a fragment dynamically</vt:lpstr>
      <vt:lpstr>Adding a fragment dynamically</vt:lpstr>
      <vt:lpstr>Adding a fragment dynamically</vt:lpstr>
      <vt:lpstr>Instantiate the Fragment</vt:lpstr>
      <vt:lpstr>Instantiate FragmentManager</vt:lpstr>
      <vt:lpstr>Use Fragment transactions</vt:lpstr>
      <vt:lpstr>Fragment transaction operations</vt:lpstr>
      <vt:lpstr>Use Fragment transactions - example</vt:lpstr>
      <vt:lpstr>Use Fragment transactions - example</vt:lpstr>
      <vt:lpstr>Use Fragment transactions – Fragment Class</vt:lpstr>
      <vt:lpstr>Use Fragment transactions – Activity Class</vt:lpstr>
      <vt:lpstr>Use Fragment transactions – Activity Class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390</cp:revision>
  <dcterms:created xsi:type="dcterms:W3CDTF">2018-08-05T16:50:42Z</dcterms:created>
  <dcterms:modified xsi:type="dcterms:W3CDTF">2021-12-03T05:34:03Z</dcterms:modified>
</cp:coreProperties>
</file>