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28"/>
  </p:notesMasterIdLst>
  <p:sldIdLst>
    <p:sldId id="256" r:id="rId3"/>
    <p:sldId id="325" r:id="rId4"/>
    <p:sldId id="297" r:id="rId5"/>
    <p:sldId id="329" r:id="rId6"/>
    <p:sldId id="347" r:id="rId7"/>
    <p:sldId id="333" r:id="rId8"/>
    <p:sldId id="335" r:id="rId9"/>
    <p:sldId id="424" r:id="rId10"/>
    <p:sldId id="425" r:id="rId11"/>
    <p:sldId id="337" r:id="rId12"/>
    <p:sldId id="429" r:id="rId13"/>
    <p:sldId id="336" r:id="rId14"/>
    <p:sldId id="426" r:id="rId15"/>
    <p:sldId id="427" r:id="rId16"/>
    <p:sldId id="431" r:id="rId17"/>
    <p:sldId id="430" r:id="rId18"/>
    <p:sldId id="428" r:id="rId19"/>
    <p:sldId id="432" r:id="rId20"/>
    <p:sldId id="433" r:id="rId21"/>
    <p:sldId id="434" r:id="rId22"/>
    <p:sldId id="435" r:id="rId23"/>
    <p:sldId id="436" r:id="rId24"/>
    <p:sldId id="437" r:id="rId25"/>
    <p:sldId id="438" r:id="rId26"/>
    <p:sldId id="43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vin Gear" initials="GG" lastIdx="7" clrIdx="0">
    <p:extLst/>
  </p:cmAuthor>
  <p:cmAuthor id="2" name="Mary Kate Reid" initials=""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888"/>
    <a:srgbClr val="CC9B00"/>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89" autoAdjust="0"/>
    <p:restoredTop sz="94434" autoAdjust="0"/>
  </p:normalViewPr>
  <p:slideViewPr>
    <p:cSldViewPr snapToGrid="0">
      <p:cViewPr varScale="1">
        <p:scale>
          <a:sx n="67" d="100"/>
          <a:sy n="67" d="100"/>
        </p:scale>
        <p:origin x="504"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smtClean="0"/>
              <a:t>The </a:t>
            </a:r>
            <a:r>
              <a:rPr lang="en-US" altLang="ko-KR" b="0" dirty="0"/>
              <a:t>single information </a:t>
            </a:r>
            <a:r>
              <a:rPr lang="en-US" altLang="ko-KR" b="0" dirty="0">
                <a:solidFill>
                  <a:srgbClr val="0033CC"/>
                </a:solidFill>
              </a:rPr>
              <a:t>can be combined to high-level information</a:t>
            </a:r>
            <a:r>
              <a:rPr lang="en-US" altLang="ko-KR" b="0" dirty="0"/>
              <a:t>, </a:t>
            </a:r>
            <a:r>
              <a:rPr lang="en-US" altLang="ko-KR" b="0" dirty="0">
                <a:solidFill>
                  <a:srgbClr val="0033CC"/>
                </a:solidFill>
              </a:rPr>
              <a:t>for more precious and accurate.</a:t>
            </a:r>
          </a:p>
          <a:p>
            <a:pPr marL="171450" indent="-171450">
              <a:buFont typeface="Arial"/>
              <a:buChar char="•"/>
            </a:pPr>
            <a:r>
              <a:rPr lang="en-US" altLang="ko-KR" sz="1200" baseline="0" dirty="0"/>
              <a:t>T</a:t>
            </a:r>
            <a:r>
              <a:rPr lang="en-US" altLang="ko-KR" dirty="0"/>
              <a:t>he problem of sensing conflicts might occur when using several data sources has to be solved in this layer</a:t>
            </a:r>
            <a:r>
              <a:rPr lang="en-US" altLang="ko-KR" dirty="0" smtClean="0"/>
              <a:t>.</a:t>
            </a:r>
            <a:endParaRPr lang="en-US" altLang="ko-KR"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282465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smtClean="0"/>
              <a:t>The </a:t>
            </a:r>
            <a:r>
              <a:rPr lang="en-US" altLang="ko-KR" b="0" dirty="0"/>
              <a:t>single information </a:t>
            </a:r>
            <a:r>
              <a:rPr lang="en-US" altLang="ko-KR" b="0" dirty="0">
                <a:solidFill>
                  <a:srgbClr val="0033CC"/>
                </a:solidFill>
              </a:rPr>
              <a:t>can be combined to high-level information</a:t>
            </a:r>
            <a:r>
              <a:rPr lang="en-US" altLang="ko-KR" b="0" dirty="0"/>
              <a:t>, </a:t>
            </a:r>
            <a:r>
              <a:rPr lang="en-US" altLang="ko-KR" b="0" dirty="0">
                <a:solidFill>
                  <a:srgbClr val="0033CC"/>
                </a:solidFill>
              </a:rPr>
              <a:t>for more precious and accurate.</a:t>
            </a:r>
          </a:p>
          <a:p>
            <a:pPr marL="171450" indent="-171450">
              <a:buFont typeface="Arial"/>
              <a:buChar char="•"/>
            </a:pPr>
            <a:r>
              <a:rPr lang="en-US" altLang="ko-KR" sz="1200" baseline="0" dirty="0"/>
              <a:t>T</a:t>
            </a:r>
            <a:r>
              <a:rPr lang="en-US" altLang="ko-KR" dirty="0"/>
              <a:t>he problem of sensing conflicts might occur when using several data sources has to be solved in this layer</a:t>
            </a:r>
            <a:r>
              <a:rPr lang="en-US" altLang="ko-KR" dirty="0" smtClean="0"/>
              <a:t>.</a:t>
            </a:r>
            <a:endParaRPr lang="en-US" altLang="ko-KR"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321722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ltLang="ko-KR" sz="1200"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701879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ltLang="ko-KR" sz="1200"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334680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smtClean="0"/>
              <a:t>The </a:t>
            </a:r>
            <a:r>
              <a:rPr lang="en-US" altLang="ko-KR" b="0" dirty="0"/>
              <a:t>single information </a:t>
            </a:r>
            <a:r>
              <a:rPr lang="en-US" altLang="ko-KR" b="0" dirty="0">
                <a:solidFill>
                  <a:srgbClr val="0033CC"/>
                </a:solidFill>
              </a:rPr>
              <a:t>can be combined to high-level information</a:t>
            </a:r>
            <a:r>
              <a:rPr lang="en-US" altLang="ko-KR" b="0" dirty="0"/>
              <a:t>, </a:t>
            </a:r>
            <a:r>
              <a:rPr lang="en-US" altLang="ko-KR" b="0" dirty="0">
                <a:solidFill>
                  <a:srgbClr val="0033CC"/>
                </a:solidFill>
              </a:rPr>
              <a:t>for more precious and accurate.</a:t>
            </a:r>
          </a:p>
          <a:p>
            <a:pPr marL="171450" indent="-171450">
              <a:buFont typeface="Arial"/>
              <a:buChar char="•"/>
            </a:pPr>
            <a:r>
              <a:rPr lang="en-US" altLang="ko-KR" sz="1200" baseline="0" dirty="0"/>
              <a:t>T</a:t>
            </a:r>
            <a:r>
              <a:rPr lang="en-US" altLang="ko-KR" dirty="0"/>
              <a:t>he problem of sensing conflicts might occur when using several data sources has to be solved in this layer</a:t>
            </a:r>
            <a:r>
              <a:rPr lang="en-US" altLang="ko-KR" dirty="0" smtClean="0"/>
              <a:t>.</a:t>
            </a:r>
            <a:endParaRPr lang="en-US" altLang="ko-KR"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44101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991303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Establish </a:t>
            </a:r>
            <a:r>
              <a:rPr lang="en-US" dirty="0"/>
              <a:t>bi-directional communication with millions of </a:t>
            </a:r>
            <a:r>
              <a:rPr lang="en-US" dirty="0" err="1"/>
              <a:t>IoT</a:t>
            </a:r>
            <a:r>
              <a:rPr lang="en-US" baseline="0" dirty="0"/>
              <a:t> devices.</a:t>
            </a:r>
          </a:p>
          <a:p>
            <a:pPr marL="628650" lvl="1" indent="-171450">
              <a:buFont typeface="Arial" panose="020B0604020202020204" pitchFamily="34" charset="0"/>
              <a:buChar char="•"/>
            </a:pPr>
            <a:r>
              <a:rPr lang="en-US" altLang="ko-KR" dirty="0"/>
              <a:t>A thing – does</a:t>
            </a:r>
            <a:r>
              <a:rPr lang="en-US" altLang="ko-KR" baseline="0" dirty="0"/>
              <a:t> something useful.</a:t>
            </a:r>
          </a:p>
          <a:p>
            <a:pPr marL="628650" lvl="1" indent="-171450">
              <a:buFont typeface="Arial" panose="020B0604020202020204" pitchFamily="34" charset="0"/>
              <a:buChar char="•"/>
            </a:pPr>
            <a:r>
              <a:rPr lang="en-US" altLang="ko-KR" baseline="0" dirty="0"/>
              <a:t>A sensor – computes and communicates attached to the thing.</a:t>
            </a:r>
          </a:p>
          <a:p>
            <a:pPr marL="628650" lvl="1" indent="-171450">
              <a:buFont typeface="Arial" panose="020B0604020202020204" pitchFamily="34" charset="0"/>
              <a:buChar char="•"/>
            </a:pPr>
            <a:r>
              <a:rPr lang="en-US" altLang="ko-KR" baseline="0" dirty="0"/>
              <a:t>A gateway – collects data from the thing.</a:t>
            </a:r>
          </a:p>
          <a:p>
            <a:pPr marL="628650" lvl="1" indent="-171450">
              <a:buFont typeface="Arial" panose="020B0604020202020204" pitchFamily="34" charset="0"/>
              <a:buChar char="•"/>
            </a:pPr>
            <a:r>
              <a:rPr lang="en-US" altLang="ko-KR" baseline="0" dirty="0"/>
              <a:t>Cloud computing – analyzes data from sensor and providing feedback to the thing</a:t>
            </a:r>
            <a:r>
              <a:rPr lang="en-US" altLang="ko-KR" baseline="0" dirty="0" smtClean="0"/>
              <a:t>.</a:t>
            </a:r>
          </a:p>
          <a:p>
            <a:pPr marL="628650" lvl="1" indent="-171450">
              <a:buFont typeface="Arial" panose="020B0604020202020204" pitchFamily="34" charset="0"/>
              <a:buChar char="•"/>
            </a:pPr>
            <a:endParaRPr lang="en-US" altLang="ko-KR" baseline="0" dirty="0" smtClean="0"/>
          </a:p>
          <a:p>
            <a:pPr marL="171450" lvl="0" indent="-171450">
              <a:buFont typeface="Arial" panose="020B0604020202020204" pitchFamily="34" charset="0"/>
              <a:buChar char="•"/>
            </a:pPr>
            <a:r>
              <a:rPr lang="en-US" altLang="ko-KR" b="1" baseline="0" dirty="0" smtClean="0"/>
              <a:t>References:</a:t>
            </a:r>
          </a:p>
          <a:p>
            <a:pPr marL="171450" lvl="0" indent="-171450">
              <a:buFont typeface="Arial" panose="020B0604020202020204" pitchFamily="34" charset="0"/>
              <a:buChar char="•"/>
            </a:pPr>
            <a:r>
              <a:rPr lang="en-US" altLang="ko-KR" b="0" baseline="0" dirty="0" smtClean="0"/>
              <a:t>Image source: https://1.bp.blogspot.com/-OpDDrfKKBV4/VrK5cPNS0RI/</a:t>
            </a:r>
            <a:r>
              <a:rPr lang="en-US" altLang="ko-KR" b="0" baseline="0" dirty="0" err="1" smtClean="0"/>
              <a:t>AAAAAAAALBk</a:t>
            </a:r>
            <a:r>
              <a:rPr lang="en-US" altLang="ko-KR" b="0" baseline="0" dirty="0" smtClean="0"/>
              <a:t>/1nEQTIRThY4/s1600/</a:t>
            </a:r>
            <a:r>
              <a:rPr lang="en-US" altLang="ko-KR" b="0" baseline="0" dirty="0" err="1" smtClean="0"/>
              <a:t>AzureIoTOnGA.PNG</a:t>
            </a:r>
            <a:endParaRPr lang="en-US" altLang="ko-KR" b="0" baseline="0" dirty="0" smtClean="0"/>
          </a:p>
          <a:p>
            <a:pPr marL="171450" lvl="0" indent="-171450">
              <a:buFont typeface="Arial" panose="020B0604020202020204" pitchFamily="34" charset="0"/>
              <a:buChar char="•"/>
            </a:pPr>
            <a:endParaRPr lang="en-US" altLang="ko-KR"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885708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Things</a:t>
            </a:r>
            <a:r>
              <a:rPr lang="en-US" altLang="ko-KR" baseline="0" dirty="0"/>
              <a:t> have to be useful and secure, authenticated and authorized.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aseline="0" dirty="0"/>
              <a:t>They also have to be very low power. </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712418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Notes:</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There </a:t>
            </a:r>
            <a:r>
              <a:rPr lang="en-US" dirty="0"/>
              <a:t>are</a:t>
            </a:r>
            <a:r>
              <a:rPr lang="en-US" baseline="0" dirty="0"/>
              <a:t> 3 subsystems in the Abstract layer of </a:t>
            </a:r>
            <a:r>
              <a:rPr lang="en-US" baseline="0" dirty="0" err="1"/>
              <a:t>IoT</a:t>
            </a:r>
            <a:r>
              <a:rPr lang="en-US" baseline="0" dirty="0"/>
              <a:t>.  The </a:t>
            </a:r>
            <a:r>
              <a:rPr lang="en-US" altLang="ko-KR" dirty="0"/>
              <a:t>3 subsystems need to be connected to</a:t>
            </a:r>
            <a:r>
              <a:rPr lang="en-US" altLang="ko-KR" baseline="0" dirty="0"/>
              <a:t> each other.</a:t>
            </a:r>
            <a:endParaRPr lang="en-US" altLang="ko-KR"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distribution of each of these components depend on the application.</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 application might have its own thinking &amp; sensing subsystems.</a:t>
            </a:r>
          </a:p>
          <a:p>
            <a:pPr marL="171450" indent="-171450">
              <a:buFont typeface="Arial" panose="020B0604020202020204" pitchFamily="34" charset="0"/>
              <a:buChar char="•"/>
            </a:pPr>
            <a:r>
              <a:rPr lang="en-US" altLang="ko-KR" dirty="0"/>
              <a:t>Each subsystem:	</a:t>
            </a:r>
          </a:p>
          <a:p>
            <a:pPr lvl="1">
              <a:buFont typeface="Arial" pitchFamily="34" charset="0"/>
              <a:buChar char="•"/>
            </a:pPr>
            <a:r>
              <a:rPr lang="en-US" altLang="ko-KR" b="0" dirty="0"/>
              <a:t> must be complex and decoupled from each other, or tightly integrated into 1 service.</a:t>
            </a:r>
          </a:p>
          <a:p>
            <a:pPr lvl="1">
              <a:buFont typeface="Arial" pitchFamily="34" charset="0"/>
              <a:buChar char="•"/>
            </a:pPr>
            <a:r>
              <a:rPr lang="en-US" altLang="ko-KR" b="0" dirty="0"/>
              <a:t> itself be a collection of distributed components</a:t>
            </a:r>
          </a:p>
          <a:p>
            <a:pPr lvl="1">
              <a:buFont typeface="Arial" pitchFamily="34" charset="0"/>
              <a:buChar char="•"/>
            </a:pPr>
            <a:r>
              <a:rPr lang="en-US" altLang="ko-KR" b="0" dirty="0"/>
              <a:t> can </a:t>
            </a:r>
            <a:r>
              <a:rPr lang="en-US" altLang="ko-KR" dirty="0">
                <a:solidFill>
                  <a:srgbClr val="0033CC"/>
                </a:solidFill>
              </a:rPr>
              <a:t>interact with another subsystems without knowing the underlying details</a:t>
            </a:r>
            <a:r>
              <a:rPr lang="en-US" altLang="ko-KR" b="0" dirty="0"/>
              <a:t>.</a:t>
            </a:r>
            <a:endParaRPr lang="en-US" dirty="0"/>
          </a:p>
          <a:p>
            <a:pPr marL="0" marR="0" lvl="1" indent="0" algn="l" defTabSz="914400" rtl="0" eaLnBrk="1" fontAlgn="auto" latinLnBrk="0" hangingPunct="1">
              <a:lnSpc>
                <a:spcPct val="100000"/>
              </a:lnSpc>
              <a:spcBef>
                <a:spcPts val="0"/>
              </a:spcBef>
              <a:spcAft>
                <a:spcPts val="0"/>
              </a:spcAft>
              <a:buClrTx/>
              <a:buSzTx/>
              <a:buFont typeface="Arial"/>
              <a:buNone/>
              <a:tabLst/>
              <a:defRP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C60BE34-BC89-4C98-A56B-79B7A098D02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13720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solidFill>
                  <a:srgbClr val="0033CC"/>
                </a:solidFill>
              </a:rPr>
              <a:t>Notes:</a:t>
            </a:r>
          </a:p>
          <a:p>
            <a:pPr marL="171450" indent="-171450">
              <a:buFont typeface="Arial"/>
              <a:buChar char="•"/>
            </a:pPr>
            <a:r>
              <a:rPr lang="en-US" altLang="ko-KR" dirty="0" smtClean="0">
                <a:solidFill>
                  <a:srgbClr val="0033CC"/>
                </a:solidFill>
              </a:rPr>
              <a:t>Direct </a:t>
            </a:r>
            <a:r>
              <a:rPr lang="en-US" altLang="ko-KR" dirty="0">
                <a:solidFill>
                  <a:srgbClr val="0033CC"/>
                </a:solidFill>
              </a:rPr>
              <a:t>sensor access</a:t>
            </a:r>
            <a:r>
              <a:rPr lang="nb-NO" altLang="ko-KR" dirty="0">
                <a:solidFill>
                  <a:srgbClr val="0033CC"/>
                </a:solidFill>
                <a:ea typeface="굴림" pitchFamily="50" charset="-127"/>
              </a:rPr>
              <a:t> </a:t>
            </a:r>
          </a:p>
          <a:p>
            <a:pPr marL="628650" lvl="1" indent="-171450">
              <a:buFont typeface="Arial" panose="020B0604020202020204" pitchFamily="34" charset="0"/>
              <a:buChar char="•"/>
            </a:pPr>
            <a:r>
              <a:rPr lang="en-US" altLang="ko-KR" dirty="0"/>
              <a:t>Used in devices with sensors locally built in.</a:t>
            </a:r>
            <a:r>
              <a:rPr lang="nb-NO" altLang="ko-KR" dirty="0">
                <a:ea typeface="굴림" pitchFamily="50" charset="-127"/>
              </a:rPr>
              <a:t> </a:t>
            </a:r>
          </a:p>
          <a:p>
            <a:pPr marL="628650" lvl="1" indent="-171450">
              <a:buFont typeface="Arial" panose="020B0604020202020204" pitchFamily="34" charset="0"/>
              <a:buChar char="•"/>
            </a:pPr>
            <a:r>
              <a:rPr lang="en-US" altLang="ko-KR" dirty="0"/>
              <a:t>The client software gathers the desired information directly from these Sensors.</a:t>
            </a:r>
            <a:r>
              <a:rPr lang="nb-NO" altLang="ko-KR" dirty="0">
                <a:ea typeface="굴림" pitchFamily="50" charset="-127"/>
              </a:rPr>
              <a:t> </a:t>
            </a:r>
          </a:p>
          <a:p>
            <a:pPr marL="628650" lvl="1" indent="-171450">
              <a:buFont typeface="Arial" panose="020B0604020202020204" pitchFamily="34" charset="0"/>
              <a:buChar char="•"/>
            </a:pPr>
            <a:r>
              <a:rPr lang="en-US" altLang="ko-KR" dirty="0"/>
              <a:t>It is not suited for distributed systems. </a:t>
            </a:r>
          </a:p>
          <a:p>
            <a:pPr>
              <a:buFont typeface="+mj-lt"/>
              <a:buNone/>
            </a:pPr>
            <a:endParaRPr lang="en-US" altLang="ko-KR" dirty="0">
              <a:solidFill>
                <a:srgbClr val="0033CC"/>
              </a:solidFill>
              <a:cs typeface="Times New Roman" pitchFamily="18" charset="0"/>
            </a:endParaRPr>
          </a:p>
          <a:p>
            <a:pPr marL="171450" indent="-171450">
              <a:buFont typeface="Arial"/>
              <a:buChar char="•"/>
            </a:pPr>
            <a:r>
              <a:rPr lang="en-US" altLang="ko-KR" dirty="0">
                <a:solidFill>
                  <a:srgbClr val="0033CC"/>
                </a:solidFill>
                <a:cs typeface="Times New Roman" pitchFamily="18" charset="0"/>
              </a:rPr>
              <a:t>Middleware infrastructure</a:t>
            </a:r>
            <a:r>
              <a:rPr lang="nb-NO" altLang="ko-KR" dirty="0">
                <a:solidFill>
                  <a:srgbClr val="0033CC"/>
                </a:solidFill>
                <a:ea typeface="굴림" pitchFamily="50" charset="-127"/>
              </a:rPr>
              <a:t> </a:t>
            </a:r>
          </a:p>
          <a:p>
            <a:pPr marL="628650" lvl="1" indent="-171450">
              <a:buFont typeface="Arial" panose="020B0604020202020204" pitchFamily="34" charset="0"/>
              <a:buChar char="•"/>
            </a:pPr>
            <a:r>
              <a:rPr lang="en-US" altLang="ko-KR" dirty="0" smtClean="0">
                <a:solidFill>
                  <a:srgbClr val="000000"/>
                </a:solidFill>
                <a:cs typeface="Times New Roman" pitchFamily="18" charset="0"/>
              </a:rPr>
              <a:t>Introduces a layered architecture with the intention of </a:t>
            </a:r>
            <a:r>
              <a:rPr lang="en-US" altLang="ko-KR" dirty="0">
                <a:solidFill>
                  <a:srgbClr val="000000"/>
                </a:solidFill>
                <a:cs typeface="Times New Roman" pitchFamily="18" charset="0"/>
              </a:rPr>
              <a:t>hiding low-level sensing details</a:t>
            </a:r>
            <a:r>
              <a:rPr lang="nb-NO" altLang="ko-KR" dirty="0">
                <a:solidFill>
                  <a:schemeClr val="tx1"/>
                </a:solidFill>
                <a:ea typeface="굴림" pitchFamily="50" charset="-127"/>
                <a:cs typeface="+mn-cs"/>
              </a:rPr>
              <a:t>.</a:t>
            </a:r>
          </a:p>
          <a:p>
            <a:pPr lvl="0"/>
            <a:endParaRPr lang="nb-NO" altLang="ko-KR" dirty="0">
              <a:solidFill>
                <a:schemeClr val="tx1"/>
              </a:solidFill>
              <a:ea typeface="굴림" pitchFamily="50" charset="-127"/>
              <a:cs typeface="+mn-cs"/>
            </a:endParaRPr>
          </a:p>
          <a:p>
            <a:pPr marL="171450" lvl="0" indent="-171450">
              <a:buFont typeface="Arial"/>
              <a:buChar char="•"/>
            </a:pPr>
            <a:r>
              <a:rPr lang="en-US" altLang="ko-KR" dirty="0">
                <a:solidFill>
                  <a:srgbClr val="0033CC"/>
                </a:solidFill>
                <a:cs typeface="Times New Roman" pitchFamily="18" charset="0"/>
              </a:rPr>
              <a:t>Context server</a:t>
            </a:r>
            <a:r>
              <a:rPr lang="nb-NO" altLang="ko-KR" dirty="0">
                <a:solidFill>
                  <a:srgbClr val="0033CC"/>
                </a:solidFill>
                <a:ea typeface="굴림" pitchFamily="50" charset="-127"/>
              </a:rPr>
              <a:t> </a:t>
            </a:r>
          </a:p>
          <a:p>
            <a:pPr marL="628650" lvl="1" indent="-171450">
              <a:buFont typeface="Arial" panose="020B0604020202020204" pitchFamily="34" charset="0"/>
              <a:buChar char="•"/>
            </a:pPr>
            <a:r>
              <a:rPr lang="en-US" altLang="ko-KR" dirty="0"/>
              <a:t>Distributed approach extends the middleware based architecture by introducing an access managing remote component.</a:t>
            </a:r>
            <a:endParaRPr lang="nb-NO" altLang="ko-KR" dirty="0">
              <a:ea typeface="굴림" pitchFamily="50" charset="-127"/>
            </a:endParaRPr>
          </a:p>
          <a:p>
            <a:pPr marL="628650" lvl="1" indent="-171450">
              <a:buFont typeface="Arial" panose="020B0604020202020204" pitchFamily="34" charset="0"/>
              <a:buChar char="•"/>
            </a:pPr>
            <a:r>
              <a:rPr lang="en-US" altLang="ko-KR" dirty="0">
                <a:solidFill>
                  <a:srgbClr val="000000"/>
                </a:solidFill>
                <a:cs typeface="Times New Roman" pitchFamily="18" charset="0"/>
              </a:rPr>
              <a:t>Gathering sensor data is moved to the  context server to facilitate concurrent multiple access.</a:t>
            </a:r>
            <a:r>
              <a:rPr lang="nb-NO" altLang="ko-KR" b="1" dirty="0">
                <a:ea typeface="굴림" pitchFamily="50" charset="-127"/>
              </a:rPr>
              <a:t> </a:t>
            </a:r>
          </a:p>
          <a:p>
            <a:pPr marL="457200" lvl="1" indent="0">
              <a:buFont typeface="Arial" panose="020B0604020202020204" pitchFamily="34" charset="0"/>
              <a:buNone/>
            </a:pPr>
            <a:endParaRPr lang="en-US" altLang="ko-KR" sz="1200"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506906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ltLang="ko-KR" sz="1200"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265644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ltLang="ko-KR" sz="1200"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219808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97838923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983594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89386179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340592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21543929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0376585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3813754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715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47122346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31608020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6982523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44634868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1847653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6/4/2020</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1984505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9649213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136629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957015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0923328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77130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40126656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360109749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pPr/>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792EC-8174-4020-A3B7-CC1E92DAEF84}" type="slidenum">
              <a:rPr lang="en-US" smtClean="0"/>
              <a:pPr/>
              <a:t>‹#›</a:t>
            </a:fld>
            <a:endParaRPr lang="en-US"/>
          </a:p>
        </p:txBody>
      </p:sp>
    </p:spTree>
    <p:extLst>
      <p:ext uri="{BB962C8B-B14F-4D97-AF65-F5344CB8AC3E}">
        <p14:creationId xmlns:p14="http://schemas.microsoft.com/office/powerpoint/2010/main" val="25625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0" y="2159059"/>
            <a:ext cx="12192000" cy="2451041"/>
          </a:xfrm>
          <a:solidFill>
            <a:srgbClr val="0070C0"/>
          </a:solidFill>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1930743" y="17199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2.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24517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738" y="2200275"/>
            <a:ext cx="9144000" cy="1228724"/>
          </a:xfrm>
        </p:spPr>
        <p:txBody>
          <a:bodyPr>
            <a:normAutofit/>
          </a:bodyPr>
          <a:lstStyle/>
          <a:p>
            <a:pPr algn="ctr"/>
            <a:r>
              <a:rPr lang="en-US" altLang="ko-KR" dirty="0" smtClean="0"/>
              <a:t>Cloud Computing Security</a:t>
            </a:r>
            <a:endParaRPr lang="en-US" dirty="0"/>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556" y="1690688"/>
            <a:ext cx="11672888" cy="343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lnSpc>
                <a:spcPct val="150000"/>
              </a:lnSpc>
              <a:buFont typeface="Wingdings" panose="05000000000000000000" pitchFamily="2" charset="2"/>
              <a:buChar char="§"/>
            </a:pPr>
            <a:r>
              <a:rPr lang="en-US" altLang="ko-KR" sz="2800" dirty="0" smtClean="0">
                <a:solidFill>
                  <a:srgbClr val="292929"/>
                </a:solidFill>
              </a:rPr>
              <a:t>Used to </a:t>
            </a:r>
            <a:r>
              <a:rPr lang="en-US" altLang="ko-KR" sz="2800" dirty="0" smtClean="0">
                <a:solidFill>
                  <a:srgbClr val="FF0000"/>
                </a:solidFill>
              </a:rPr>
              <a:t>isolate storage </a:t>
            </a:r>
            <a:r>
              <a:rPr lang="en-US" altLang="ko-KR" sz="2800" dirty="0" smtClean="0">
                <a:solidFill>
                  <a:srgbClr val="292929"/>
                </a:solidFill>
              </a:rPr>
              <a:t>in cloud environments.</a:t>
            </a:r>
          </a:p>
          <a:p>
            <a:pPr marL="1371600" lvl="2" indent="-457200">
              <a:lnSpc>
                <a:spcPct val="150000"/>
              </a:lnSpc>
              <a:buFont typeface="Wingdings" panose="05000000000000000000" pitchFamily="2" charset="2"/>
              <a:buChar char="§"/>
            </a:pPr>
            <a:r>
              <a:rPr lang="en-US" sz="2400" dirty="0" smtClean="0">
                <a:solidFill>
                  <a:srgbClr val="292929"/>
                </a:solidFill>
              </a:rPr>
              <a:t>Broker with </a:t>
            </a:r>
            <a:r>
              <a:rPr lang="en-US" sz="2400" dirty="0" smtClean="0">
                <a:solidFill>
                  <a:srgbClr val="FF0000"/>
                </a:solidFill>
              </a:rPr>
              <a:t>full access of storage </a:t>
            </a:r>
            <a:r>
              <a:rPr lang="en-US" sz="2400" dirty="0" smtClean="0">
                <a:solidFill>
                  <a:srgbClr val="292929"/>
                </a:solidFill>
              </a:rPr>
              <a:t>(No access to clients)</a:t>
            </a:r>
          </a:p>
          <a:p>
            <a:pPr marL="1371600" lvl="2" indent="-457200">
              <a:lnSpc>
                <a:spcPct val="150000"/>
              </a:lnSpc>
              <a:buFont typeface="Wingdings" panose="05000000000000000000" pitchFamily="2" charset="2"/>
              <a:buChar char="§"/>
            </a:pPr>
            <a:r>
              <a:rPr lang="en-US" sz="2400" dirty="0" smtClean="0">
                <a:solidFill>
                  <a:srgbClr val="292929"/>
                </a:solidFill>
              </a:rPr>
              <a:t>Proxy (</a:t>
            </a:r>
            <a:r>
              <a:rPr lang="en-US" sz="2400" dirty="0" smtClean="0">
                <a:solidFill>
                  <a:srgbClr val="FF0000"/>
                </a:solidFill>
              </a:rPr>
              <a:t>No access to storage </a:t>
            </a:r>
            <a:r>
              <a:rPr lang="en-US" sz="2400" dirty="0" smtClean="0">
                <a:solidFill>
                  <a:srgbClr val="292929"/>
                </a:solidFill>
              </a:rPr>
              <a:t>but access to both clients and brokers)</a:t>
            </a:r>
            <a:endParaRPr lang="en-US" sz="2400" dirty="0">
              <a:solidFill>
                <a:srgbClr val="292929"/>
              </a:solidFill>
            </a:endParaRPr>
          </a:p>
        </p:txBody>
      </p:sp>
      <p:sp>
        <p:nvSpPr>
          <p:cNvPr id="7"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noProof="0" dirty="0" smtClean="0">
                <a:solidFill>
                  <a:srgbClr val="292929"/>
                </a:solidFill>
                <a:latin typeface="Segoe UI"/>
              </a:rPr>
              <a:t>Brokered Cloud Storage?</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15918141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noProof="0" dirty="0" smtClean="0">
                <a:solidFill>
                  <a:srgbClr val="292929"/>
                </a:solidFill>
                <a:latin typeface="Segoe UI"/>
              </a:rPr>
              <a:t>How Brokered Cloud Storage?</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pic>
        <p:nvPicPr>
          <p:cNvPr id="2" name="Picture 1"/>
          <p:cNvPicPr>
            <a:picLocks noChangeAspect="1"/>
          </p:cNvPicPr>
          <p:nvPr/>
        </p:nvPicPr>
        <p:blipFill rotWithShape="1">
          <a:blip r:embed="rId3"/>
          <a:srcRect l="-1" r="-183"/>
          <a:stretch/>
        </p:blipFill>
        <p:spPr>
          <a:xfrm>
            <a:off x="3490912" y="1690688"/>
            <a:ext cx="5210175" cy="4800600"/>
          </a:xfrm>
          <a:prstGeom prst="rect">
            <a:avLst/>
          </a:prstGeom>
        </p:spPr>
      </p:pic>
    </p:spTree>
    <p:extLst>
      <p:ext uri="{BB962C8B-B14F-4D97-AF65-F5344CB8AC3E}">
        <p14:creationId xmlns:p14="http://schemas.microsoft.com/office/powerpoint/2010/main" val="1207061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6140" y="1911288"/>
            <a:ext cx="10515600" cy="523220"/>
          </a:xfrm>
          <a:prstGeom prst="rect">
            <a:avLst/>
          </a:prstGeom>
          <a:noFill/>
        </p:spPr>
        <p:txBody>
          <a:bodyPr wrap="square" rtlCol="0">
            <a:spAutoFit/>
          </a:bodyPr>
          <a:lstStyle/>
          <a:p>
            <a:r>
              <a:rPr lang="en-US" altLang="ko-KR" sz="2800" dirty="0">
                <a:solidFill>
                  <a:schemeClr val="bg1"/>
                </a:solidFill>
              </a:rPr>
              <a:t>Responsible for the retrieval of raw context data</a:t>
            </a:r>
          </a:p>
        </p:txBody>
      </p:sp>
      <p:sp>
        <p:nvSpPr>
          <p:cNvPr id="5" name="Rectangle 4"/>
          <p:cNvSpPr/>
          <p:nvPr/>
        </p:nvSpPr>
        <p:spPr>
          <a:xfrm>
            <a:off x="0" y="1690688"/>
            <a:ext cx="12192000" cy="4532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lnSpc>
                <a:spcPct val="150000"/>
              </a:lnSpc>
              <a:buFont typeface="Wingdings" panose="05000000000000000000" pitchFamily="2" charset="2"/>
              <a:buChar char="§"/>
            </a:pPr>
            <a:r>
              <a:rPr lang="en-US" altLang="ko-KR" sz="2800" dirty="0" smtClean="0">
                <a:solidFill>
                  <a:srgbClr val="292929"/>
                </a:solidFill>
              </a:rPr>
              <a:t>Access Control </a:t>
            </a:r>
          </a:p>
          <a:p>
            <a:pPr marL="1371600" lvl="2" indent="-457200">
              <a:lnSpc>
                <a:spcPct val="150000"/>
              </a:lnSpc>
              <a:buFont typeface="Wingdings" panose="05000000000000000000" pitchFamily="2" charset="2"/>
              <a:buChar char="§"/>
            </a:pPr>
            <a:r>
              <a:rPr lang="en-US" sz="2800" dirty="0" smtClean="0">
                <a:solidFill>
                  <a:srgbClr val="292929"/>
                </a:solidFill>
              </a:rPr>
              <a:t>Auditing (Log management)</a:t>
            </a:r>
          </a:p>
          <a:p>
            <a:pPr marL="1371600" lvl="2" indent="-457200">
              <a:lnSpc>
                <a:spcPct val="150000"/>
              </a:lnSpc>
              <a:buFont typeface="Wingdings" panose="05000000000000000000" pitchFamily="2" charset="2"/>
              <a:buChar char="§"/>
            </a:pPr>
            <a:r>
              <a:rPr lang="en-US" sz="2800" dirty="0" smtClean="0">
                <a:solidFill>
                  <a:srgbClr val="292929"/>
                </a:solidFill>
              </a:rPr>
              <a:t>Authentication</a:t>
            </a:r>
          </a:p>
          <a:p>
            <a:pPr marL="1371600" lvl="2" indent="-457200">
              <a:lnSpc>
                <a:spcPct val="150000"/>
              </a:lnSpc>
              <a:buFont typeface="Wingdings" panose="05000000000000000000" pitchFamily="2" charset="2"/>
              <a:buChar char="§"/>
            </a:pPr>
            <a:r>
              <a:rPr lang="en-US" sz="2800" dirty="0" smtClean="0">
                <a:solidFill>
                  <a:srgbClr val="292929"/>
                </a:solidFill>
              </a:rPr>
              <a:t>Authorization</a:t>
            </a:r>
          </a:p>
          <a:p>
            <a:pPr marL="1371600" lvl="2" indent="-457200">
              <a:lnSpc>
                <a:spcPct val="150000"/>
              </a:lnSpc>
              <a:buFont typeface="Wingdings" panose="05000000000000000000" pitchFamily="2" charset="2"/>
              <a:buChar char="§"/>
            </a:pPr>
            <a:r>
              <a:rPr lang="en-US" sz="2800" dirty="0" smtClean="0">
                <a:solidFill>
                  <a:srgbClr val="292929"/>
                </a:solidFill>
              </a:rPr>
              <a:t>SSO (Single Sign-On)</a:t>
            </a:r>
          </a:p>
          <a:p>
            <a:pPr marL="1371600" lvl="2" indent="-457200">
              <a:lnSpc>
                <a:spcPct val="150000"/>
              </a:lnSpc>
              <a:buFont typeface="Wingdings" panose="05000000000000000000" pitchFamily="2" charset="2"/>
              <a:buChar char="§"/>
            </a:pPr>
            <a:r>
              <a:rPr lang="en-US" sz="2800" dirty="0">
                <a:solidFill>
                  <a:srgbClr val="292929"/>
                </a:solidFill>
              </a:rPr>
              <a:t>PKI (Public Key Infrastructure)</a:t>
            </a:r>
          </a:p>
          <a:p>
            <a:pPr marL="1371600" lvl="2" indent="-457200">
              <a:lnSpc>
                <a:spcPct val="150000"/>
              </a:lnSpc>
              <a:buFont typeface="Wingdings" panose="05000000000000000000" pitchFamily="2" charset="2"/>
              <a:buChar char="§"/>
            </a:pPr>
            <a:r>
              <a:rPr lang="en-US" sz="2800" dirty="0" smtClean="0">
                <a:solidFill>
                  <a:srgbClr val="292929"/>
                </a:solidFill>
              </a:rPr>
              <a:t>Cryptography: Symmetric and Asymmetric Encryption Mechanisms</a:t>
            </a:r>
            <a:endParaRPr lang="en-US" sz="2800" dirty="0">
              <a:solidFill>
                <a:srgbClr val="292929"/>
              </a:solidFill>
            </a:endParaRPr>
          </a:p>
        </p:txBody>
      </p:sp>
      <p:sp>
        <p:nvSpPr>
          <p:cNvPr id="6"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dirty="0" smtClean="0">
                <a:solidFill>
                  <a:srgbClr val="292929"/>
                </a:solidFill>
                <a:latin typeface="Segoe UI"/>
              </a:rPr>
              <a:t>Cloud Security Mechanisms</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3823461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6140" y="1911288"/>
            <a:ext cx="10515600" cy="523220"/>
          </a:xfrm>
          <a:prstGeom prst="rect">
            <a:avLst/>
          </a:prstGeom>
          <a:noFill/>
        </p:spPr>
        <p:txBody>
          <a:bodyPr wrap="square" rtlCol="0">
            <a:spAutoFit/>
          </a:bodyPr>
          <a:lstStyle/>
          <a:p>
            <a:r>
              <a:rPr lang="en-US" altLang="ko-KR" sz="2800" dirty="0">
                <a:solidFill>
                  <a:schemeClr val="bg1"/>
                </a:solidFill>
              </a:rPr>
              <a:t>Responsible for the retrieval of raw context data</a:t>
            </a:r>
          </a:p>
        </p:txBody>
      </p:sp>
      <p:sp>
        <p:nvSpPr>
          <p:cNvPr id="5" name="Rectangle 4"/>
          <p:cNvSpPr/>
          <p:nvPr/>
        </p:nvSpPr>
        <p:spPr>
          <a:xfrm>
            <a:off x="0" y="1911288"/>
            <a:ext cx="12192000" cy="33092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lnSpc>
                <a:spcPct val="150000"/>
              </a:lnSpc>
              <a:buFont typeface="Wingdings" panose="05000000000000000000" pitchFamily="2" charset="2"/>
              <a:buChar char="§"/>
            </a:pPr>
            <a:r>
              <a:rPr lang="en-US" altLang="ko-KR" sz="2800" dirty="0">
                <a:solidFill>
                  <a:srgbClr val="FF0000"/>
                </a:solidFill>
              </a:rPr>
              <a:t>Identify and </a:t>
            </a:r>
            <a:r>
              <a:rPr lang="en-US" altLang="ko-KR" sz="2800" dirty="0" smtClean="0">
                <a:solidFill>
                  <a:srgbClr val="FF0000"/>
                </a:solidFill>
              </a:rPr>
              <a:t>Access Management </a:t>
            </a:r>
            <a:r>
              <a:rPr lang="en-US" altLang="ko-KR" sz="2800" dirty="0">
                <a:solidFill>
                  <a:srgbClr val="FF0000"/>
                </a:solidFill>
              </a:rPr>
              <a:t>"IAM" </a:t>
            </a:r>
            <a:r>
              <a:rPr lang="en-US" altLang="ko-KR" sz="2800" dirty="0">
                <a:solidFill>
                  <a:srgbClr val="292929"/>
                </a:solidFill>
              </a:rPr>
              <a:t>encompasses the components and policies necessary to control and track user identities and access </a:t>
            </a:r>
            <a:r>
              <a:rPr lang="en-US" altLang="ko-KR" sz="2800" dirty="0" smtClean="0">
                <a:solidFill>
                  <a:srgbClr val="292929"/>
                </a:solidFill>
              </a:rPr>
              <a:t>privileges </a:t>
            </a:r>
            <a:r>
              <a:rPr lang="en-US" altLang="ko-KR" sz="2800" dirty="0">
                <a:solidFill>
                  <a:srgbClr val="292929"/>
                </a:solidFill>
              </a:rPr>
              <a:t>for IT resources, environments and systems</a:t>
            </a:r>
            <a:endParaRPr lang="en-US" sz="2800" dirty="0">
              <a:solidFill>
                <a:srgbClr val="292929"/>
              </a:solidFill>
            </a:endParaRPr>
          </a:p>
        </p:txBody>
      </p:sp>
      <p:sp>
        <p:nvSpPr>
          <p:cNvPr id="6"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dirty="0" smtClean="0">
                <a:solidFill>
                  <a:srgbClr val="292929"/>
                </a:solidFill>
                <a:latin typeface="Segoe UI"/>
              </a:rPr>
              <a:t>Cloud Security Mechanism – IAM </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2209460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516188" y="1527430"/>
            <a:ext cx="6864005" cy="5073395"/>
          </a:xfrm>
          <a:prstGeom prst="rect">
            <a:avLst/>
          </a:prstGeom>
        </p:spPr>
      </p:pic>
      <p:sp>
        <p:nvSpPr>
          <p:cNvPr id="6"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dirty="0" smtClean="0">
                <a:solidFill>
                  <a:srgbClr val="292929"/>
                </a:solidFill>
                <a:latin typeface="Segoe UI"/>
              </a:rPr>
              <a:t>IAM Components</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862798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556" y="1690688"/>
            <a:ext cx="11672888" cy="343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lnSpc>
                <a:spcPct val="150000"/>
              </a:lnSpc>
              <a:buFont typeface="Wingdings" panose="05000000000000000000" pitchFamily="2" charset="2"/>
              <a:buChar char="§"/>
            </a:pPr>
            <a:r>
              <a:rPr lang="en-US" altLang="ko-KR" sz="2800" dirty="0">
                <a:solidFill>
                  <a:srgbClr val="FF0000"/>
                </a:solidFill>
              </a:rPr>
              <a:t>Single Sign-On (SSO): </a:t>
            </a:r>
            <a:r>
              <a:rPr lang="en-US" altLang="ko-KR" sz="2800" dirty="0">
                <a:solidFill>
                  <a:srgbClr val="292929"/>
                </a:solidFill>
              </a:rPr>
              <a:t>This mechanism </a:t>
            </a:r>
            <a:r>
              <a:rPr lang="en-US" altLang="ko-KR" sz="2800" dirty="0">
                <a:solidFill>
                  <a:srgbClr val="0070C0"/>
                </a:solidFill>
              </a:rPr>
              <a:t>enables</a:t>
            </a:r>
            <a:r>
              <a:rPr lang="en-US" altLang="ko-KR" sz="2800" dirty="0">
                <a:solidFill>
                  <a:srgbClr val="292929"/>
                </a:solidFill>
              </a:rPr>
              <a:t> one cloud service </a:t>
            </a:r>
            <a:r>
              <a:rPr lang="en-US" altLang="ko-KR" sz="2800" dirty="0">
                <a:solidFill>
                  <a:srgbClr val="0070C0"/>
                </a:solidFill>
              </a:rPr>
              <a:t>consumer</a:t>
            </a:r>
            <a:r>
              <a:rPr lang="en-US" altLang="ko-KR" sz="2800" dirty="0">
                <a:solidFill>
                  <a:srgbClr val="292929"/>
                </a:solidFill>
              </a:rPr>
              <a:t> to be </a:t>
            </a:r>
            <a:r>
              <a:rPr lang="en-US" altLang="ko-KR" sz="2800" dirty="0">
                <a:solidFill>
                  <a:srgbClr val="0070C0"/>
                </a:solidFill>
              </a:rPr>
              <a:t>authenticated by a security broker</a:t>
            </a:r>
            <a:r>
              <a:rPr lang="en-US" altLang="ko-KR" sz="2800" dirty="0">
                <a:solidFill>
                  <a:srgbClr val="292929"/>
                </a:solidFill>
              </a:rPr>
              <a:t>. A security context is established while consumer accesses other cloud services</a:t>
            </a:r>
            <a:endParaRPr lang="en-US" sz="2400" dirty="0">
              <a:solidFill>
                <a:srgbClr val="292929"/>
              </a:solidFill>
            </a:endParaRPr>
          </a:p>
        </p:txBody>
      </p:sp>
      <p:sp>
        <p:nvSpPr>
          <p:cNvPr id="7"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noProof="0" dirty="0" smtClean="0">
                <a:solidFill>
                  <a:srgbClr val="292929"/>
                </a:solidFill>
                <a:latin typeface="Segoe UI"/>
              </a:rPr>
              <a:t>Cloud Security Mechanism: SSO</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23792349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p>
            <a:r>
              <a:rPr lang="en-US" sz="5400" dirty="0">
                <a:solidFill>
                  <a:srgbClr val="292929"/>
                </a:solidFill>
                <a:latin typeface="Segoe UI"/>
              </a:rPr>
              <a:t>Cloud Security Mechanism: </a:t>
            </a:r>
            <a:r>
              <a:rPr lang="en-US" sz="5400" dirty="0" smtClean="0">
                <a:solidFill>
                  <a:srgbClr val="292929"/>
                </a:solidFill>
                <a:latin typeface="Segoe UI"/>
              </a:rPr>
              <a:t>SSO</a:t>
            </a:r>
            <a:endParaRPr lang="en-US" dirty="0"/>
          </a:p>
        </p:txBody>
      </p:sp>
      <p:pic>
        <p:nvPicPr>
          <p:cNvPr id="4" name="Picture 3"/>
          <p:cNvPicPr>
            <a:picLocks noChangeAspect="1"/>
          </p:cNvPicPr>
          <p:nvPr/>
        </p:nvPicPr>
        <p:blipFill>
          <a:blip r:embed="rId2"/>
          <a:stretch>
            <a:fillRect/>
          </a:stretch>
        </p:blipFill>
        <p:spPr>
          <a:xfrm>
            <a:off x="1482828" y="1690687"/>
            <a:ext cx="9224758" cy="3667126"/>
          </a:xfrm>
          <a:prstGeom prst="rect">
            <a:avLst/>
          </a:prstGeom>
        </p:spPr>
      </p:pic>
    </p:spTree>
    <p:extLst>
      <p:ext uri="{BB962C8B-B14F-4D97-AF65-F5344CB8AC3E}">
        <p14:creationId xmlns:p14="http://schemas.microsoft.com/office/powerpoint/2010/main" val="4681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1495538"/>
          </a:xfrm>
        </p:spPr>
        <p:txBody>
          <a:bodyPr/>
          <a:lstStyle/>
          <a:p>
            <a:r>
              <a:rPr lang="en-US" sz="5400" dirty="0">
                <a:solidFill>
                  <a:srgbClr val="292929"/>
                </a:solidFill>
                <a:latin typeface="Segoe UI"/>
              </a:rPr>
              <a:t>Cloud Security Mechanism: SSO</a:t>
            </a:r>
            <a:r>
              <a:rPr lang="en-US" sz="5400" spc="0" dirty="0">
                <a:ln>
                  <a:noFill/>
                </a:ln>
                <a:solidFill>
                  <a:sysClr val="windowText" lastClr="000000"/>
                </a:solidFill>
                <a:latin typeface="Segoe UI"/>
              </a:rPr>
              <a:t/>
            </a:r>
            <a:br>
              <a:rPr lang="en-US" sz="5400" spc="0" dirty="0">
                <a:ln>
                  <a:noFill/>
                </a:ln>
                <a:solidFill>
                  <a:sysClr val="windowText" lastClr="000000"/>
                </a:solidFill>
                <a:latin typeface="Segoe UI"/>
              </a:rPr>
            </a:br>
            <a:endParaRPr lang="en-US" dirty="0"/>
          </a:p>
        </p:txBody>
      </p:sp>
      <p:pic>
        <p:nvPicPr>
          <p:cNvPr id="4" name="Picture 3"/>
          <p:cNvPicPr>
            <a:picLocks noChangeAspect="1"/>
          </p:cNvPicPr>
          <p:nvPr/>
        </p:nvPicPr>
        <p:blipFill>
          <a:blip r:embed="rId2"/>
          <a:stretch>
            <a:fillRect/>
          </a:stretch>
        </p:blipFill>
        <p:spPr>
          <a:xfrm>
            <a:off x="2276474" y="1081088"/>
            <a:ext cx="7053264" cy="5666579"/>
          </a:xfrm>
          <a:prstGeom prst="rect">
            <a:avLst/>
          </a:prstGeom>
        </p:spPr>
      </p:pic>
    </p:spTree>
    <p:extLst>
      <p:ext uri="{BB962C8B-B14F-4D97-AF65-F5344CB8AC3E}">
        <p14:creationId xmlns:p14="http://schemas.microsoft.com/office/powerpoint/2010/main" val="2369530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1052596"/>
          </a:xfrm>
        </p:spPr>
        <p:txBody>
          <a:bodyPr/>
          <a:lstStyle/>
          <a:p>
            <a:r>
              <a:rPr lang="en-US" sz="4400" dirty="0">
                <a:solidFill>
                  <a:srgbClr val="292929"/>
                </a:solidFill>
                <a:latin typeface="Segoe UI"/>
              </a:rPr>
              <a:t>Cloud Security Mechanism: </a:t>
            </a:r>
            <a:r>
              <a:rPr lang="en-US" sz="3200" dirty="0" smtClean="0">
                <a:solidFill>
                  <a:srgbClr val="292929"/>
                </a:solidFill>
                <a:latin typeface="Segoe UI"/>
              </a:rPr>
              <a:t>Symmetric and Asymmetric Encryption</a:t>
            </a:r>
            <a:endParaRPr lang="en-US" sz="3200" dirty="0"/>
          </a:p>
        </p:txBody>
      </p:sp>
      <p:sp>
        <p:nvSpPr>
          <p:cNvPr id="3" name="Text Placeholder 2"/>
          <p:cNvSpPr>
            <a:spLocks noGrp="1"/>
          </p:cNvSpPr>
          <p:nvPr>
            <p:ph type="body" sz="quarter" idx="10"/>
          </p:nvPr>
        </p:nvSpPr>
        <p:spPr>
          <a:xfrm>
            <a:off x="519248" y="2433636"/>
            <a:ext cx="11151917" cy="2584810"/>
          </a:xfrm>
        </p:spPr>
        <p:txBody>
          <a:bodyPr/>
          <a:lstStyle/>
          <a:p>
            <a:pPr algn="ctr"/>
            <a:r>
              <a:rPr lang="en-US" dirty="0" smtClean="0"/>
              <a:t>Cryptographic Mechanisms</a:t>
            </a:r>
          </a:p>
          <a:p>
            <a:pPr algn="ctr"/>
            <a:endParaRPr lang="en-US" dirty="0" smtClean="0">
              <a:solidFill>
                <a:srgbClr val="FF0000">
                  <a:alpha val="99000"/>
                </a:srgbClr>
              </a:solidFill>
            </a:endParaRPr>
          </a:p>
          <a:p>
            <a:pPr algn="ctr"/>
            <a:r>
              <a:rPr lang="en-US" dirty="0" smtClean="0">
                <a:solidFill>
                  <a:srgbClr val="FF0000">
                    <a:alpha val="99000"/>
                  </a:srgbClr>
                </a:solidFill>
              </a:rPr>
              <a:t>Symmetric and Asymmetric Encryption</a:t>
            </a:r>
          </a:p>
          <a:p>
            <a:pPr algn="ctr"/>
            <a:endParaRPr lang="en-US" dirty="0"/>
          </a:p>
        </p:txBody>
      </p:sp>
    </p:spTree>
    <p:extLst>
      <p:ext uri="{BB962C8B-B14F-4D97-AF65-F5344CB8AC3E}">
        <p14:creationId xmlns:p14="http://schemas.microsoft.com/office/powerpoint/2010/main" val="442304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609398"/>
          </a:xfrm>
        </p:spPr>
        <p:txBody>
          <a:bodyPr/>
          <a:lstStyle/>
          <a:p>
            <a:r>
              <a:rPr lang="en-US" sz="4400" dirty="0">
                <a:solidFill>
                  <a:srgbClr val="292929"/>
                </a:solidFill>
                <a:latin typeface="Segoe UI"/>
              </a:rPr>
              <a:t>Cloud Security Mechanism: </a:t>
            </a:r>
            <a:r>
              <a:rPr lang="en-US" sz="3200" dirty="0" smtClean="0">
                <a:solidFill>
                  <a:srgbClr val="292929"/>
                </a:solidFill>
                <a:latin typeface="Segoe UI"/>
              </a:rPr>
              <a:t>PKI</a:t>
            </a:r>
            <a:endParaRPr lang="en-US" sz="3200" dirty="0"/>
          </a:p>
        </p:txBody>
      </p:sp>
      <p:sp>
        <p:nvSpPr>
          <p:cNvPr id="3" name="Text Placeholder 2"/>
          <p:cNvSpPr>
            <a:spLocks noGrp="1"/>
          </p:cNvSpPr>
          <p:nvPr>
            <p:ph type="body" sz="quarter" idx="10"/>
          </p:nvPr>
        </p:nvSpPr>
        <p:spPr>
          <a:xfrm>
            <a:off x="519248" y="2433636"/>
            <a:ext cx="11151917" cy="3261790"/>
          </a:xfrm>
        </p:spPr>
        <p:txBody>
          <a:bodyPr/>
          <a:lstStyle/>
          <a:p>
            <a:pPr algn="ctr"/>
            <a:r>
              <a:rPr lang="en-US" dirty="0" smtClean="0"/>
              <a:t>Public Key Infrastructure (PKI)</a:t>
            </a:r>
          </a:p>
          <a:p>
            <a:pPr algn="ctr"/>
            <a:r>
              <a:rPr lang="en-US" dirty="0" smtClean="0">
                <a:solidFill>
                  <a:srgbClr val="FF0000">
                    <a:alpha val="99000"/>
                  </a:srgbClr>
                </a:solidFill>
              </a:rPr>
              <a:t>Digital Certificates</a:t>
            </a:r>
          </a:p>
          <a:p>
            <a:pPr algn="ctr"/>
            <a:r>
              <a:rPr lang="en-US" dirty="0" smtClean="0">
                <a:solidFill>
                  <a:srgbClr val="FF0000">
                    <a:alpha val="99000"/>
                  </a:srgbClr>
                </a:solidFill>
              </a:rPr>
              <a:t>Certificate Authorities</a:t>
            </a:r>
          </a:p>
          <a:p>
            <a:pPr algn="ctr"/>
            <a:r>
              <a:rPr lang="en-US" dirty="0" smtClean="0">
                <a:solidFill>
                  <a:srgbClr val="FF0000">
                    <a:alpha val="99000"/>
                  </a:srgbClr>
                </a:solidFill>
              </a:rPr>
              <a:t>Digital Signatures</a:t>
            </a:r>
          </a:p>
          <a:p>
            <a:pPr algn="ctr"/>
            <a:endParaRPr lang="en-US" dirty="0"/>
          </a:p>
        </p:txBody>
      </p:sp>
    </p:spTree>
    <p:extLst>
      <p:ext uri="{BB962C8B-B14F-4D97-AF65-F5344CB8AC3E}">
        <p14:creationId xmlns:p14="http://schemas.microsoft.com/office/powerpoint/2010/main" val="2202359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995724"/>
            <a:ext cx="12192000" cy="5869813"/>
            <a:chOff x="0" y="1950630"/>
            <a:chExt cx="12192000" cy="834190"/>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00100" y="1951909"/>
              <a:ext cx="109347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buFont typeface="Arial" panose="020B0604020202020204" pitchFamily="34" charset="0"/>
                <a:buChar char="•"/>
              </a:pPr>
              <a:r>
                <a:rPr lang="en-US" i="0" dirty="0" smtClean="0"/>
                <a:t>Why Cloud Security?</a:t>
              </a:r>
            </a:p>
            <a:p>
              <a:pPr marL="460374" indent="-457200" algn="l">
                <a:buFont typeface="Arial" panose="020B0604020202020204" pitchFamily="34" charset="0"/>
                <a:buChar char="•"/>
              </a:pPr>
              <a:r>
                <a:rPr lang="en-US" i="0" dirty="0" smtClean="0"/>
                <a:t>What is Cloud Computing Security?</a:t>
              </a:r>
            </a:p>
            <a:p>
              <a:pPr marL="460374" indent="-457200" algn="l">
                <a:buFont typeface="Arial" panose="020B0604020202020204" pitchFamily="34" charset="0"/>
                <a:buChar char="•"/>
              </a:pPr>
              <a:r>
                <a:rPr lang="en-US" i="0" dirty="0" smtClean="0"/>
                <a:t>Cloud Security Boundaries?</a:t>
              </a:r>
              <a:endParaRPr lang="en-US" i="0" dirty="0"/>
            </a:p>
            <a:p>
              <a:pPr marL="460374" indent="-457200" algn="l">
                <a:buFont typeface="Arial" panose="020B0604020202020204" pitchFamily="34" charset="0"/>
                <a:buChar char="•"/>
              </a:pPr>
              <a:r>
                <a:rPr lang="en-US" i="0" dirty="0" smtClean="0"/>
                <a:t>Public, Private or Hybrid? </a:t>
              </a:r>
            </a:p>
            <a:p>
              <a:pPr marL="460374" indent="-457200" algn="l">
                <a:buFont typeface="Arial" panose="020B0604020202020204" pitchFamily="34" charset="0"/>
                <a:buChar char="•"/>
              </a:pPr>
              <a:r>
                <a:rPr lang="en-US" i="0" dirty="0" smtClean="0"/>
                <a:t>Is Cloud Security is really a concern?</a:t>
              </a:r>
            </a:p>
            <a:p>
              <a:pPr marL="460374" indent="-457200" algn="l">
                <a:buFont typeface="Arial" panose="020B0604020202020204" pitchFamily="34" charset="0"/>
                <a:buChar char="•"/>
              </a:pPr>
              <a:r>
                <a:rPr lang="en-US" i="0" dirty="0" smtClean="0"/>
                <a:t>Brokered Cloud Storage?</a:t>
              </a:r>
            </a:p>
            <a:p>
              <a:pPr marL="460374" indent="-457200" algn="l">
                <a:buFont typeface="Arial" panose="020B0604020202020204" pitchFamily="34" charset="0"/>
                <a:buChar char="•"/>
              </a:pPr>
              <a:r>
                <a:rPr lang="en-US" i="0" dirty="0" smtClean="0"/>
                <a:t>Cloud </a:t>
              </a:r>
              <a:r>
                <a:rPr lang="en-US" i="0" dirty="0"/>
                <a:t>Security </a:t>
              </a:r>
              <a:r>
                <a:rPr lang="en-US" i="0" dirty="0" smtClean="0"/>
                <a:t>Mechanisms for Protecting Data?</a:t>
              </a:r>
            </a:p>
            <a:p>
              <a:pPr marL="460374" indent="-457200" algn="l">
                <a:buFont typeface="Arial" panose="020B0604020202020204" pitchFamily="34" charset="0"/>
                <a:buChar char="•"/>
              </a:pPr>
              <a:endParaRPr lang="en-US" i="0" dirty="0"/>
            </a:p>
          </p:txBody>
        </p:sp>
      </p:grpSp>
      <p:sp>
        <p:nvSpPr>
          <p:cNvPr id="5" name="TextBox 4"/>
          <p:cNvSpPr txBox="1"/>
          <p:nvPr/>
        </p:nvSpPr>
        <p:spPr>
          <a:xfrm>
            <a:off x="298450" y="164727"/>
            <a:ext cx="3854824" cy="830997"/>
          </a:xfrm>
          <a:prstGeom prst="rect">
            <a:avLst/>
          </a:prstGeom>
          <a:noFill/>
        </p:spPr>
        <p:txBody>
          <a:bodyPr wrap="square" rtlCol="0">
            <a:spAutoFit/>
          </a:bodyPr>
          <a:lstStyle/>
          <a:p>
            <a:r>
              <a:rPr lang="en-US" sz="4800" dirty="0"/>
              <a:t>Topics</a:t>
            </a:r>
          </a:p>
        </p:txBody>
      </p:sp>
    </p:spTree>
    <p:extLst>
      <p:ext uri="{BB962C8B-B14F-4D97-AF65-F5344CB8AC3E}">
        <p14:creationId xmlns:p14="http://schemas.microsoft.com/office/powerpoint/2010/main" val="1615837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a:t>
            </a:r>
            <a:endParaRPr lang="en-US" dirty="0"/>
          </a:p>
        </p:txBody>
      </p:sp>
      <p:sp>
        <p:nvSpPr>
          <p:cNvPr id="4" name="Slide Number Placeholder 3"/>
          <p:cNvSpPr>
            <a:spLocks noGrp="1"/>
          </p:cNvSpPr>
          <p:nvPr>
            <p:ph type="sldNum" sz="quarter" idx="4294967295"/>
          </p:nvPr>
        </p:nvSpPr>
        <p:spPr>
          <a:xfrm>
            <a:off x="9036051" y="6318250"/>
            <a:ext cx="2844800" cy="457200"/>
          </a:xfrm>
          <a:prstGeom prst="rect">
            <a:avLst/>
          </a:prstGeom>
        </p:spPr>
        <p:txBody>
          <a:bodyPr/>
          <a:lstStyle/>
          <a:p>
            <a:pPr>
              <a:defRPr/>
            </a:pPr>
            <a:fld id="{E938B7E4-D737-4E0A-A13C-4E46A95578CD}" type="slidenum">
              <a:rPr lang="en-US" altLang="en-US" smtClean="0"/>
              <a:pPr>
                <a:defRPr/>
              </a:pPr>
              <a:t>20</a:t>
            </a:fld>
            <a:endParaRPr lang="en-US" altLang="en-US"/>
          </a:p>
        </p:txBody>
      </p:sp>
      <p:sp>
        <p:nvSpPr>
          <p:cNvPr id="6" name="object 2"/>
          <p:cNvSpPr/>
          <p:nvPr/>
        </p:nvSpPr>
        <p:spPr>
          <a:xfrm>
            <a:off x="1033929" y="979021"/>
            <a:ext cx="10022541" cy="5339229"/>
          </a:xfrm>
          <a:prstGeom prst="rect">
            <a:avLst/>
          </a:prstGeom>
          <a:blipFill>
            <a:blip r:embed="rId2" cstate="print"/>
            <a:srcRect/>
            <a:stretch>
              <a:fillRect l="-7143" t="-30898" r="-7159" b="-17007"/>
            </a:stretch>
          </a:blipFill>
        </p:spPr>
        <p:txBody>
          <a:bodyPr wrap="square" lIns="0" tIns="0" rIns="0" bIns="0" rtlCol="0"/>
          <a:lstStyle/>
          <a:p>
            <a:endParaRPr/>
          </a:p>
        </p:txBody>
      </p:sp>
    </p:spTree>
    <p:extLst>
      <p:ext uri="{BB962C8B-B14F-4D97-AF65-F5344CB8AC3E}">
        <p14:creationId xmlns:p14="http://schemas.microsoft.com/office/powerpoint/2010/main" val="170044545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Cryptography</a:t>
            </a:r>
            <a:endParaRPr lang="en-US" dirty="0"/>
          </a:p>
        </p:txBody>
      </p:sp>
      <p:sp>
        <p:nvSpPr>
          <p:cNvPr id="4" name="Slide Number Placeholder 3"/>
          <p:cNvSpPr>
            <a:spLocks noGrp="1"/>
          </p:cNvSpPr>
          <p:nvPr>
            <p:ph type="sldNum" sz="quarter" idx="4294967295"/>
          </p:nvPr>
        </p:nvSpPr>
        <p:spPr>
          <a:xfrm>
            <a:off x="9036051" y="6318250"/>
            <a:ext cx="2844800" cy="457200"/>
          </a:xfrm>
          <a:prstGeom prst="rect">
            <a:avLst/>
          </a:prstGeom>
        </p:spPr>
        <p:txBody>
          <a:bodyPr/>
          <a:lstStyle/>
          <a:p>
            <a:pPr>
              <a:defRPr/>
            </a:pPr>
            <a:fld id="{E938B7E4-D737-4E0A-A13C-4E46A95578CD}" type="slidenum">
              <a:rPr lang="en-US" altLang="en-US" smtClean="0"/>
              <a:pPr>
                <a:defRPr/>
              </a:pPr>
              <a:t>21</a:t>
            </a:fld>
            <a:endParaRPr lang="en-US" altLang="en-US"/>
          </a:p>
        </p:txBody>
      </p:sp>
      <p:sp>
        <p:nvSpPr>
          <p:cNvPr id="5" name="object 2"/>
          <p:cNvSpPr/>
          <p:nvPr/>
        </p:nvSpPr>
        <p:spPr>
          <a:xfrm>
            <a:off x="1314450" y="959225"/>
            <a:ext cx="9461500" cy="5480049"/>
          </a:xfrm>
          <a:prstGeom prst="rect">
            <a:avLst/>
          </a:prstGeom>
          <a:blipFill>
            <a:blip r:embed="rId2" cstate="print"/>
            <a:srcRect/>
            <a:stretch>
              <a:fillRect l="-9344" t="-34005" r="-10299" b="-21057"/>
            </a:stretch>
          </a:blipFill>
        </p:spPr>
        <p:txBody>
          <a:bodyPr wrap="square" lIns="0" tIns="0" rIns="0" bIns="0" rtlCol="0"/>
          <a:lstStyle/>
          <a:p>
            <a:endParaRPr/>
          </a:p>
        </p:txBody>
      </p:sp>
    </p:spTree>
    <p:extLst>
      <p:ext uri="{BB962C8B-B14F-4D97-AF65-F5344CB8AC3E}">
        <p14:creationId xmlns:p14="http://schemas.microsoft.com/office/powerpoint/2010/main" val="313649536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0250" y="957262"/>
            <a:ext cx="10629900" cy="5429250"/>
          </a:xfrm>
          <a:prstGeom prst="rect">
            <a:avLst/>
          </a:prstGeom>
          <a:blipFill>
            <a:blip r:embed="rId2" cstate="print"/>
            <a:srcRect/>
            <a:stretch>
              <a:fillRect l="-6101" t="-33228" r="-6001" b="-17198"/>
            </a:stretch>
          </a:blipFill>
        </p:spPr>
        <p:txBody>
          <a:bodyPr wrap="square" lIns="0" tIns="0" rIns="0" bIns="0" rtlCol="0"/>
          <a:lstStyle/>
          <a:p>
            <a:endParaRPr sz="1685"/>
          </a:p>
        </p:txBody>
      </p:sp>
      <p:sp>
        <p:nvSpPr>
          <p:cNvPr id="9" name="Title 1"/>
          <p:cNvSpPr txBox="1">
            <a:spLocks/>
          </p:cNvSpPr>
          <p:nvPr/>
        </p:nvSpPr>
        <p:spPr>
          <a:xfrm>
            <a:off x="304800" y="152400"/>
            <a:ext cx="11480800" cy="1066800"/>
          </a:xfrm>
          <a:prstGeom prst="rect">
            <a:avLst/>
          </a:prstGeom>
        </p:spPr>
        <p:txBody>
          <a:bodyPr/>
          <a:lstStyle>
            <a:lvl1pPr algn="l" rtl="0" eaLnBrk="0" fontAlgn="base" hangingPunct="0">
              <a:spcBef>
                <a:spcPct val="0"/>
              </a:spcBef>
              <a:spcAft>
                <a:spcPct val="0"/>
              </a:spcAft>
              <a:defRPr sz="40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MS PGothic" panose="020B0600070205080204" pitchFamily="34" charset="-128"/>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MS PGothic" panose="020B0600070205080204" pitchFamily="34" charset="-128"/>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MS PGothic" panose="020B0600070205080204" pitchFamily="34" charset="-128"/>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MS PGothic" panose="020B0600070205080204" pitchFamily="34" charset="-128"/>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a:lstStyle>
          <a:p>
            <a:r>
              <a:rPr lang="en-US" kern="0" dirty="0" smtClean="0"/>
              <a:t>Public Key Infrastructure (PKI)</a:t>
            </a:r>
            <a:endParaRPr lang="en-US" kern="0" dirty="0"/>
          </a:p>
        </p:txBody>
      </p:sp>
    </p:spTree>
    <p:extLst>
      <p:ext uri="{BB962C8B-B14F-4D97-AF65-F5344CB8AC3E}">
        <p14:creationId xmlns:p14="http://schemas.microsoft.com/office/powerpoint/2010/main" val="18838575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3035" y="971550"/>
            <a:ext cx="10001250" cy="5400675"/>
          </a:xfrm>
          <a:prstGeom prst="rect">
            <a:avLst/>
          </a:prstGeom>
          <a:blipFill>
            <a:blip r:embed="rId2" cstate="print"/>
            <a:srcRect/>
            <a:stretch>
              <a:fillRect l="-7162" t="-35293" r="-17154" b="-21523"/>
            </a:stretch>
          </a:blipFill>
        </p:spPr>
        <p:txBody>
          <a:bodyPr wrap="square" lIns="0" tIns="0" rIns="0" bIns="0" rtlCol="0"/>
          <a:lstStyle/>
          <a:p>
            <a:endParaRPr sz="1685"/>
          </a:p>
        </p:txBody>
      </p:sp>
      <p:sp>
        <p:nvSpPr>
          <p:cNvPr id="9" name="Title 1"/>
          <p:cNvSpPr txBox="1">
            <a:spLocks/>
          </p:cNvSpPr>
          <p:nvPr/>
        </p:nvSpPr>
        <p:spPr>
          <a:xfrm>
            <a:off x="313260" y="171755"/>
            <a:ext cx="11480800" cy="1066800"/>
          </a:xfrm>
          <a:prstGeom prst="rect">
            <a:avLst/>
          </a:prstGeom>
        </p:spPr>
        <p:txBody>
          <a:bodyPr/>
          <a:lstStyle>
            <a:lvl1pPr algn="l" rtl="0" eaLnBrk="0" fontAlgn="base" hangingPunct="0">
              <a:spcBef>
                <a:spcPct val="0"/>
              </a:spcBef>
              <a:spcAft>
                <a:spcPct val="0"/>
              </a:spcAft>
              <a:defRPr sz="40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MS PGothic" panose="020B0600070205080204" pitchFamily="34" charset="-128"/>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MS PGothic" panose="020B0600070205080204" pitchFamily="34" charset="-128"/>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MS PGothic" panose="020B0600070205080204" pitchFamily="34" charset="-128"/>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MS PGothic" panose="020B0600070205080204" pitchFamily="34" charset="-128"/>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a:lstStyle>
          <a:p>
            <a:r>
              <a:rPr lang="en-US" kern="0" dirty="0" smtClean="0"/>
              <a:t>Public Key Infrastructure (PKI)</a:t>
            </a:r>
            <a:endParaRPr lang="en-US" kern="0" dirty="0"/>
          </a:p>
        </p:txBody>
      </p:sp>
    </p:spTree>
    <p:extLst>
      <p:ext uri="{BB962C8B-B14F-4D97-AF65-F5344CB8AC3E}">
        <p14:creationId xmlns:p14="http://schemas.microsoft.com/office/powerpoint/2010/main" val="26812173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1" y="957262"/>
            <a:ext cx="10758486" cy="5457825"/>
          </a:xfrm>
          <a:prstGeom prst="rect">
            <a:avLst/>
          </a:prstGeom>
          <a:blipFill>
            <a:blip r:embed="rId2" cstate="print"/>
            <a:srcRect/>
            <a:stretch>
              <a:fillRect l="-9033" t="-34493" r="-9298" b="-17361"/>
            </a:stretch>
          </a:blipFill>
        </p:spPr>
        <p:txBody>
          <a:bodyPr wrap="square" lIns="0" tIns="0" rIns="0" bIns="0" rtlCol="0"/>
          <a:lstStyle/>
          <a:p>
            <a:endParaRPr sz="1685"/>
          </a:p>
        </p:txBody>
      </p:sp>
      <p:sp>
        <p:nvSpPr>
          <p:cNvPr id="9" name="Title 1"/>
          <p:cNvSpPr txBox="1">
            <a:spLocks/>
          </p:cNvSpPr>
          <p:nvPr/>
        </p:nvSpPr>
        <p:spPr>
          <a:xfrm>
            <a:off x="313260" y="171755"/>
            <a:ext cx="11480800" cy="1066800"/>
          </a:xfrm>
          <a:prstGeom prst="rect">
            <a:avLst/>
          </a:prstGeom>
        </p:spPr>
        <p:txBody>
          <a:bodyPr/>
          <a:lstStyle>
            <a:lvl1pPr algn="l" rtl="0" eaLnBrk="0" fontAlgn="base" hangingPunct="0">
              <a:spcBef>
                <a:spcPct val="0"/>
              </a:spcBef>
              <a:spcAft>
                <a:spcPct val="0"/>
              </a:spcAft>
              <a:defRPr sz="40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MS PGothic" panose="020B0600070205080204" pitchFamily="34" charset="-128"/>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MS PGothic" panose="020B0600070205080204" pitchFamily="34" charset="-128"/>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MS PGothic" panose="020B0600070205080204" pitchFamily="34" charset="-128"/>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MS PGothic" panose="020B0600070205080204" pitchFamily="34" charset="-128"/>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a:lstStyle>
          <a:p>
            <a:r>
              <a:rPr lang="en-US" kern="0" dirty="0" smtClean="0"/>
              <a:t>Certification Authorities</a:t>
            </a:r>
            <a:endParaRPr lang="en-US" kern="0" dirty="0"/>
          </a:p>
        </p:txBody>
      </p:sp>
    </p:spTree>
    <p:extLst>
      <p:ext uri="{BB962C8B-B14F-4D97-AF65-F5344CB8AC3E}">
        <p14:creationId xmlns:p14="http://schemas.microsoft.com/office/powerpoint/2010/main" val="220877689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327" y="1014415"/>
            <a:ext cx="10516665" cy="5386386"/>
          </a:xfrm>
          <a:prstGeom prst="rect">
            <a:avLst/>
          </a:prstGeom>
          <a:blipFill>
            <a:blip r:embed="rId2" cstate="print"/>
            <a:srcRect/>
            <a:stretch>
              <a:fillRect l="-7749" t="-30275" r="-8007" b="-16471"/>
            </a:stretch>
          </a:blipFill>
        </p:spPr>
        <p:txBody>
          <a:bodyPr wrap="square" lIns="0" tIns="0" rIns="0" bIns="0" rtlCol="0"/>
          <a:lstStyle/>
          <a:p>
            <a:endParaRPr sz="1685"/>
          </a:p>
        </p:txBody>
      </p:sp>
      <p:sp>
        <p:nvSpPr>
          <p:cNvPr id="9" name="Title 1"/>
          <p:cNvSpPr txBox="1">
            <a:spLocks/>
          </p:cNvSpPr>
          <p:nvPr/>
        </p:nvSpPr>
        <p:spPr>
          <a:xfrm>
            <a:off x="313260" y="171755"/>
            <a:ext cx="11480800" cy="1066800"/>
          </a:xfrm>
          <a:prstGeom prst="rect">
            <a:avLst/>
          </a:prstGeom>
        </p:spPr>
        <p:txBody>
          <a:bodyPr/>
          <a:lstStyle>
            <a:lvl1pPr algn="l" rtl="0" eaLnBrk="0" fontAlgn="base" hangingPunct="0">
              <a:spcBef>
                <a:spcPct val="0"/>
              </a:spcBef>
              <a:spcAft>
                <a:spcPct val="0"/>
              </a:spcAft>
              <a:defRPr sz="40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MS PGothic" panose="020B0600070205080204" pitchFamily="34" charset="-128"/>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MS PGothic" panose="020B0600070205080204" pitchFamily="34" charset="-128"/>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MS PGothic" panose="020B0600070205080204" pitchFamily="34" charset="-128"/>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MS PGothic" panose="020B0600070205080204" pitchFamily="34" charset="-128"/>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a:lstStyle>
          <a:p>
            <a:r>
              <a:rPr lang="en-US" kern="0" dirty="0" smtClean="0"/>
              <a:t>Signed Certificate (CA) vs Self-signed Certificate</a:t>
            </a:r>
            <a:endParaRPr lang="en-US" kern="0" dirty="0"/>
          </a:p>
        </p:txBody>
      </p:sp>
    </p:spTree>
    <p:extLst>
      <p:ext uri="{BB962C8B-B14F-4D97-AF65-F5344CB8AC3E}">
        <p14:creationId xmlns:p14="http://schemas.microsoft.com/office/powerpoint/2010/main" val="37073761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Why Cloud Security?</a:t>
            </a:r>
            <a:endParaRPr lang="en-US" sz="4800" dirty="0"/>
          </a:p>
        </p:txBody>
      </p:sp>
      <p:sp>
        <p:nvSpPr>
          <p:cNvPr id="4" name="내용 개체 틀 3"/>
          <p:cNvSpPr>
            <a:spLocks noGrp="1"/>
          </p:cNvSpPr>
          <p:nvPr>
            <p:ph idx="1"/>
          </p:nvPr>
        </p:nvSpPr>
        <p:spPr>
          <a:xfrm>
            <a:off x="838200" y="1691854"/>
            <a:ext cx="10834688" cy="571747"/>
          </a:xfrm>
        </p:spPr>
        <p:txBody>
          <a:bodyPr>
            <a:normAutofit/>
          </a:bodyPr>
          <a:lstStyle/>
          <a:p>
            <a:pPr marL="0" indent="0" algn="just">
              <a:buNone/>
            </a:pPr>
            <a:r>
              <a:rPr lang="en-US" altLang="ko-KR" dirty="0" smtClean="0">
                <a:solidFill>
                  <a:srgbClr val="FF0000"/>
                </a:solidFill>
              </a:rPr>
              <a:t>Lets talk about some security breaches in the past:</a:t>
            </a:r>
            <a:endParaRPr lang="en-US" altLang="ko-KR" dirty="0">
              <a:solidFill>
                <a:srgbClr val="FF0000"/>
              </a:solidFill>
            </a:endParaRPr>
          </a:p>
        </p:txBody>
      </p:sp>
      <p:pic>
        <p:nvPicPr>
          <p:cNvPr id="6" name="Picture 5"/>
          <p:cNvPicPr>
            <a:picLocks noChangeAspect="1"/>
          </p:cNvPicPr>
          <p:nvPr/>
        </p:nvPicPr>
        <p:blipFill>
          <a:blip r:embed="rId3"/>
          <a:stretch>
            <a:fillRect/>
          </a:stretch>
        </p:blipFill>
        <p:spPr>
          <a:xfrm>
            <a:off x="1833762" y="2306438"/>
            <a:ext cx="1783977" cy="2006974"/>
          </a:xfrm>
          <a:prstGeom prst="rect">
            <a:avLst/>
          </a:prstGeom>
        </p:spPr>
      </p:pic>
      <p:sp>
        <p:nvSpPr>
          <p:cNvPr id="7" name="내용 개체 틀 3"/>
          <p:cNvSpPr txBox="1">
            <a:spLocks/>
          </p:cNvSpPr>
          <p:nvPr/>
        </p:nvSpPr>
        <p:spPr>
          <a:xfrm>
            <a:off x="838200" y="4886325"/>
            <a:ext cx="10834688" cy="18002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dirty="0" smtClean="0"/>
              <a:t>In 2012, </a:t>
            </a:r>
            <a:r>
              <a:rPr lang="en-US" altLang="ko-KR" dirty="0" smtClean="0">
                <a:solidFill>
                  <a:srgbClr val="0070C0"/>
                </a:solidFill>
              </a:rPr>
              <a:t>6.5 </a:t>
            </a:r>
            <a:r>
              <a:rPr lang="en-US" altLang="ko-KR" dirty="0">
                <a:solidFill>
                  <a:srgbClr val="0070C0"/>
                </a:solidFill>
              </a:rPr>
              <a:t>M usernames and passwords </a:t>
            </a:r>
            <a:r>
              <a:rPr lang="en-US" altLang="ko-KR" dirty="0"/>
              <a:t>were hacked from </a:t>
            </a:r>
            <a:r>
              <a:rPr lang="en-US" altLang="ko-KR" dirty="0" smtClean="0"/>
              <a:t>LinkedIn </a:t>
            </a:r>
            <a:r>
              <a:rPr lang="en-US" altLang="ko-KR" dirty="0"/>
              <a:t>database and published to public </a:t>
            </a:r>
            <a:r>
              <a:rPr lang="en-US" altLang="ko-KR" dirty="0" smtClean="0"/>
              <a:t>sites</a:t>
            </a:r>
          </a:p>
          <a:p>
            <a:pPr algn="just"/>
            <a:r>
              <a:rPr lang="en-US" altLang="ko-KR" dirty="0"/>
              <a:t>Sony experienced the </a:t>
            </a:r>
            <a:r>
              <a:rPr lang="en-US" altLang="ko-KR" dirty="0">
                <a:solidFill>
                  <a:srgbClr val="0070C0"/>
                </a:solidFill>
              </a:rPr>
              <a:t>most aggressive cyber attack </a:t>
            </a:r>
            <a:r>
              <a:rPr lang="en-US" altLang="ko-KR" dirty="0"/>
              <a:t>in history where in their </a:t>
            </a:r>
            <a:r>
              <a:rPr lang="en-US" altLang="ko-KR" dirty="0">
                <a:solidFill>
                  <a:srgbClr val="0070C0"/>
                </a:solidFill>
              </a:rPr>
              <a:t>financials, movie projects and much more </a:t>
            </a:r>
            <a:r>
              <a:rPr lang="en-US" altLang="ko-KR" dirty="0"/>
              <a:t>was published </a:t>
            </a:r>
            <a:r>
              <a:rPr lang="en-US" altLang="ko-KR" dirty="0" smtClean="0"/>
              <a:t>publically </a:t>
            </a:r>
            <a:r>
              <a:rPr lang="en-US" altLang="ko-KR" dirty="0"/>
              <a:t>by </a:t>
            </a:r>
            <a:r>
              <a:rPr lang="en-US" altLang="ko-KR" dirty="0" smtClean="0"/>
              <a:t>hackers.</a:t>
            </a:r>
          </a:p>
          <a:p>
            <a:pPr algn="just"/>
            <a:r>
              <a:rPr lang="en-US" altLang="ko-KR" dirty="0"/>
              <a:t>iCloud faced a similar hack wherein </a:t>
            </a:r>
            <a:r>
              <a:rPr lang="en-US" altLang="ko-KR" dirty="0">
                <a:solidFill>
                  <a:srgbClr val="0070C0"/>
                </a:solidFill>
              </a:rPr>
              <a:t>private images </a:t>
            </a:r>
            <a:r>
              <a:rPr lang="en-US" altLang="ko-KR" dirty="0"/>
              <a:t>of users from their database were made public</a:t>
            </a:r>
          </a:p>
        </p:txBody>
      </p:sp>
      <p:pic>
        <p:nvPicPr>
          <p:cNvPr id="8" name="Picture 7"/>
          <p:cNvPicPr>
            <a:picLocks noChangeAspect="1"/>
          </p:cNvPicPr>
          <p:nvPr/>
        </p:nvPicPr>
        <p:blipFill>
          <a:blip r:embed="rId4"/>
          <a:stretch>
            <a:fillRect/>
          </a:stretch>
        </p:blipFill>
        <p:spPr>
          <a:xfrm>
            <a:off x="4350543" y="2937827"/>
            <a:ext cx="3265317" cy="637135"/>
          </a:xfrm>
          <a:prstGeom prst="rect">
            <a:avLst/>
          </a:prstGeom>
        </p:spPr>
      </p:pic>
      <p:pic>
        <p:nvPicPr>
          <p:cNvPr id="9" name="Picture 8"/>
          <p:cNvPicPr>
            <a:picLocks noChangeAspect="1"/>
          </p:cNvPicPr>
          <p:nvPr/>
        </p:nvPicPr>
        <p:blipFill>
          <a:blip r:embed="rId5"/>
          <a:stretch>
            <a:fillRect/>
          </a:stretch>
        </p:blipFill>
        <p:spPr>
          <a:xfrm>
            <a:off x="8348664" y="2263601"/>
            <a:ext cx="2445004" cy="2006974"/>
          </a:xfrm>
          <a:prstGeom prst="rect">
            <a:avLst/>
          </a:prstGeom>
        </p:spPr>
      </p:pic>
    </p:spTree>
    <p:extLst>
      <p:ext uri="{BB962C8B-B14F-4D97-AF65-F5344CB8AC3E}">
        <p14:creationId xmlns:p14="http://schemas.microsoft.com/office/powerpoint/2010/main" val="43964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Cloud Computing Security?</a:t>
            </a:r>
            <a:endParaRPr lang="en-US" sz="4800" dirty="0"/>
          </a:p>
        </p:txBody>
      </p:sp>
      <p:sp>
        <p:nvSpPr>
          <p:cNvPr id="18" name="내용 개체 틀 3"/>
          <p:cNvSpPr txBox="1">
            <a:spLocks/>
          </p:cNvSpPr>
          <p:nvPr/>
        </p:nvSpPr>
        <p:spPr>
          <a:xfrm>
            <a:off x="843251" y="4206167"/>
            <a:ext cx="10834688" cy="23241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altLang="ko-KR" sz="2000" dirty="0" smtClean="0"/>
          </a:p>
          <a:p>
            <a:pPr marL="0" indent="0" algn="ctr">
              <a:buNone/>
            </a:pPr>
            <a:r>
              <a:rPr lang="en-US" altLang="ko-KR" sz="2400" dirty="0" smtClean="0"/>
              <a:t>It </a:t>
            </a:r>
            <a:r>
              <a:rPr lang="en-US" altLang="ko-KR" sz="2400" dirty="0"/>
              <a:t>is the use of </a:t>
            </a:r>
            <a:r>
              <a:rPr lang="en-US" altLang="ko-KR" sz="2400" dirty="0">
                <a:solidFill>
                  <a:srgbClr val="FF0000"/>
                </a:solidFill>
              </a:rPr>
              <a:t>latest technologies </a:t>
            </a:r>
            <a:r>
              <a:rPr lang="en-US" altLang="ko-KR" sz="2400" dirty="0"/>
              <a:t>and security </a:t>
            </a:r>
            <a:r>
              <a:rPr lang="en-US" altLang="ko-KR" sz="2400" dirty="0">
                <a:solidFill>
                  <a:srgbClr val="FF0000"/>
                </a:solidFill>
              </a:rPr>
              <a:t>techniques</a:t>
            </a:r>
            <a:r>
              <a:rPr lang="en-US" altLang="ko-KR" sz="2400" dirty="0"/>
              <a:t> to protect your </a:t>
            </a:r>
            <a:r>
              <a:rPr lang="en-US" altLang="ko-KR" sz="2400" dirty="0">
                <a:solidFill>
                  <a:srgbClr val="FF0000"/>
                </a:solidFill>
              </a:rPr>
              <a:t>data, applications and infrastructure </a:t>
            </a:r>
            <a:r>
              <a:rPr lang="en-US" altLang="ko-KR" sz="2400" dirty="0"/>
              <a:t>associated with cloud computing</a:t>
            </a:r>
            <a:endParaRPr lang="en-US" altLang="ko-KR" sz="2400" dirty="0" smtClean="0"/>
          </a:p>
          <a:p>
            <a:pPr marL="0" indent="0" algn="ctr">
              <a:buNone/>
            </a:pPr>
            <a:endParaRPr lang="en-US" altLang="ko-KR" sz="2400" dirty="0" smtClean="0"/>
          </a:p>
          <a:p>
            <a:pPr marL="0" indent="0" algn="ctr">
              <a:buNone/>
            </a:pPr>
            <a:r>
              <a:rPr lang="en-US" altLang="ko-KR" sz="2400" dirty="0" smtClean="0"/>
              <a:t>Data in Cloud should be stored in </a:t>
            </a:r>
            <a:r>
              <a:rPr lang="en-US" altLang="ko-KR" sz="2400" dirty="0" smtClean="0">
                <a:solidFill>
                  <a:srgbClr val="FF0000"/>
                </a:solidFill>
              </a:rPr>
              <a:t>encrypted</a:t>
            </a:r>
            <a:r>
              <a:rPr lang="en-US" altLang="ko-KR" sz="2400" dirty="0" smtClean="0"/>
              <a:t> form.</a:t>
            </a:r>
            <a:endParaRPr lang="en-US" altLang="ko-KR" sz="2400" dirty="0"/>
          </a:p>
        </p:txBody>
      </p:sp>
      <p:pic>
        <p:nvPicPr>
          <p:cNvPr id="4" name="Picture 3"/>
          <p:cNvPicPr>
            <a:picLocks noChangeAspect="1"/>
          </p:cNvPicPr>
          <p:nvPr/>
        </p:nvPicPr>
        <p:blipFill>
          <a:blip r:embed="rId3"/>
          <a:stretch>
            <a:fillRect/>
          </a:stretch>
        </p:blipFill>
        <p:spPr>
          <a:xfrm>
            <a:off x="4684207" y="1690688"/>
            <a:ext cx="2823586" cy="2734554"/>
          </a:xfrm>
          <a:prstGeom prst="rect">
            <a:avLst/>
          </a:prstGeom>
        </p:spPr>
      </p:pic>
    </p:spTree>
    <p:extLst>
      <p:ext uri="{BB962C8B-B14F-4D97-AF65-F5344CB8AC3E}">
        <p14:creationId xmlns:p14="http://schemas.microsoft.com/office/powerpoint/2010/main" val="180499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07063"/>
            <a:ext cx="10515600" cy="1325563"/>
          </a:xfrm>
        </p:spPr>
        <p:txBody>
          <a:bodyPr>
            <a:normAutofit/>
          </a:bodyPr>
          <a:lstStyle/>
          <a:p>
            <a:r>
              <a:rPr lang="en-US" altLang="ko-KR" sz="4800" dirty="0" smtClean="0"/>
              <a:t>Cloud Security Boundaries</a:t>
            </a:r>
            <a:endParaRPr lang="en-US" sz="4800" dirty="0"/>
          </a:p>
        </p:txBody>
      </p:sp>
      <p:pic>
        <p:nvPicPr>
          <p:cNvPr id="3" name="Picture 2"/>
          <p:cNvPicPr>
            <a:picLocks noChangeAspect="1"/>
          </p:cNvPicPr>
          <p:nvPr/>
        </p:nvPicPr>
        <p:blipFill>
          <a:blip r:embed="rId3"/>
          <a:stretch>
            <a:fillRect/>
          </a:stretch>
        </p:blipFill>
        <p:spPr>
          <a:xfrm>
            <a:off x="419100" y="1271588"/>
            <a:ext cx="11353800" cy="5202346"/>
          </a:xfrm>
          <a:prstGeom prst="rect">
            <a:avLst/>
          </a:prstGeom>
        </p:spPr>
      </p:pic>
    </p:spTree>
    <p:extLst>
      <p:ext uri="{BB962C8B-B14F-4D97-AF65-F5344CB8AC3E}">
        <p14:creationId xmlns:p14="http://schemas.microsoft.com/office/powerpoint/2010/main" val="15088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Title 4"/>
          <p:cNvSpPr txBox="1">
            <a:spLocks/>
          </p:cNvSpPr>
          <p:nvPr/>
        </p:nvSpPr>
        <p:spPr>
          <a:xfrm>
            <a:off x="365377" y="-5794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ko-KR" sz="4800" b="0" i="0" u="none" strike="noStrike" kern="1200" cap="none" spc="0" normalizeH="0" baseline="0" noProof="0" dirty="0" smtClean="0">
                <a:ln>
                  <a:noFill/>
                </a:ln>
                <a:solidFill>
                  <a:srgbClr val="292929"/>
                </a:solidFill>
                <a:effectLst/>
                <a:uLnTx/>
                <a:uFillTx/>
                <a:latin typeface="Segoe UI"/>
                <a:ea typeface="+mj-ea"/>
                <a:cs typeface="+mj-cs"/>
              </a:rPr>
              <a:t>Public,</a:t>
            </a:r>
            <a:r>
              <a:rPr kumimoji="0" lang="en-US" altLang="ko-KR" sz="4800" b="0" i="0" u="none" strike="noStrike" kern="1200" cap="none" spc="0" normalizeH="0" noProof="0" dirty="0" smtClean="0">
                <a:ln>
                  <a:noFill/>
                </a:ln>
                <a:solidFill>
                  <a:srgbClr val="292929"/>
                </a:solidFill>
                <a:effectLst/>
                <a:uLnTx/>
                <a:uFillTx/>
                <a:latin typeface="Segoe UI"/>
                <a:ea typeface="+mj-ea"/>
                <a:cs typeface="+mj-cs"/>
              </a:rPr>
              <a:t> Private or Hybrid?</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grpSp>
        <p:nvGrpSpPr>
          <p:cNvPr id="11" name="Group 10"/>
          <p:cNvGrpSpPr/>
          <p:nvPr/>
        </p:nvGrpSpPr>
        <p:grpSpPr>
          <a:xfrm>
            <a:off x="1517902" y="1628774"/>
            <a:ext cx="8210550" cy="4757737"/>
            <a:chOff x="1470277" y="1528762"/>
            <a:chExt cx="8210550" cy="4757737"/>
          </a:xfrm>
        </p:grpSpPr>
        <p:pic>
          <p:nvPicPr>
            <p:cNvPr id="7" name="Picture 6"/>
            <p:cNvPicPr>
              <a:picLocks noChangeAspect="1"/>
            </p:cNvPicPr>
            <p:nvPr/>
          </p:nvPicPr>
          <p:blipFill>
            <a:blip r:embed="rId3"/>
            <a:stretch>
              <a:fillRect/>
            </a:stretch>
          </p:blipFill>
          <p:spPr>
            <a:xfrm>
              <a:off x="1470277" y="2609849"/>
              <a:ext cx="2781300" cy="1485900"/>
            </a:xfrm>
            <a:prstGeom prst="rect">
              <a:avLst/>
            </a:prstGeom>
          </p:spPr>
        </p:pic>
        <p:pic>
          <p:nvPicPr>
            <p:cNvPr id="8" name="Picture 7"/>
            <p:cNvPicPr>
              <a:picLocks noChangeAspect="1"/>
            </p:cNvPicPr>
            <p:nvPr/>
          </p:nvPicPr>
          <p:blipFill>
            <a:blip r:embed="rId4"/>
            <a:stretch>
              <a:fillRect/>
            </a:stretch>
          </p:blipFill>
          <p:spPr>
            <a:xfrm>
              <a:off x="4251577" y="1528762"/>
              <a:ext cx="2743200" cy="1457325"/>
            </a:xfrm>
            <a:prstGeom prst="rect">
              <a:avLst/>
            </a:prstGeom>
          </p:spPr>
        </p:pic>
        <p:pic>
          <p:nvPicPr>
            <p:cNvPr id="9" name="Picture 8"/>
            <p:cNvPicPr>
              <a:picLocks noChangeAspect="1"/>
            </p:cNvPicPr>
            <p:nvPr/>
          </p:nvPicPr>
          <p:blipFill>
            <a:blip r:embed="rId5"/>
            <a:stretch>
              <a:fillRect/>
            </a:stretch>
          </p:blipFill>
          <p:spPr>
            <a:xfrm>
              <a:off x="6994777" y="2557462"/>
              <a:ext cx="2686050" cy="1590675"/>
            </a:xfrm>
            <a:prstGeom prst="rect">
              <a:avLst/>
            </a:prstGeom>
          </p:spPr>
        </p:pic>
        <p:pic>
          <p:nvPicPr>
            <p:cNvPr id="10" name="Picture 9"/>
            <p:cNvPicPr>
              <a:picLocks noChangeAspect="1"/>
            </p:cNvPicPr>
            <p:nvPr/>
          </p:nvPicPr>
          <p:blipFill>
            <a:blip r:embed="rId6"/>
            <a:stretch>
              <a:fillRect/>
            </a:stretch>
          </p:blipFill>
          <p:spPr>
            <a:xfrm>
              <a:off x="4927852" y="3352799"/>
              <a:ext cx="1390650" cy="2933700"/>
            </a:xfrm>
            <a:prstGeom prst="rect">
              <a:avLst/>
            </a:prstGeom>
          </p:spPr>
        </p:pic>
      </p:grpSp>
    </p:spTree>
    <p:extLst>
      <p:ext uri="{BB962C8B-B14F-4D97-AF65-F5344CB8AC3E}">
        <p14:creationId xmlns:p14="http://schemas.microsoft.com/office/powerpoint/2010/main" val="3005880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6140" y="1911288"/>
            <a:ext cx="10515600" cy="523220"/>
          </a:xfrm>
          <a:prstGeom prst="rect">
            <a:avLst/>
          </a:prstGeom>
          <a:noFill/>
        </p:spPr>
        <p:txBody>
          <a:bodyPr wrap="square" rtlCol="0">
            <a:spAutoFit/>
          </a:bodyPr>
          <a:lstStyle/>
          <a:p>
            <a:r>
              <a:rPr lang="en-US" altLang="ko-KR" sz="2800" dirty="0">
                <a:solidFill>
                  <a:schemeClr val="bg1"/>
                </a:solidFill>
              </a:rPr>
              <a:t>3 different approaches to acquire contextual information</a:t>
            </a:r>
          </a:p>
        </p:txBody>
      </p:sp>
      <p:sp>
        <p:nvSpPr>
          <p:cNvPr id="6"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dirty="0" smtClean="0">
                <a:solidFill>
                  <a:srgbClr val="292929"/>
                </a:solidFill>
                <a:latin typeface="Segoe UI"/>
              </a:rPr>
              <a:t>Is Cloud Security really a concern?</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pic>
        <p:nvPicPr>
          <p:cNvPr id="2" name="Picture 1"/>
          <p:cNvPicPr>
            <a:picLocks noChangeAspect="1"/>
          </p:cNvPicPr>
          <p:nvPr/>
        </p:nvPicPr>
        <p:blipFill>
          <a:blip r:embed="rId3"/>
          <a:stretch>
            <a:fillRect/>
          </a:stretch>
        </p:blipFill>
        <p:spPr>
          <a:xfrm>
            <a:off x="539556" y="1471613"/>
            <a:ext cx="11112887" cy="5143500"/>
          </a:xfrm>
          <a:prstGeom prst="rect">
            <a:avLst/>
          </a:prstGeom>
        </p:spPr>
      </p:pic>
    </p:spTree>
    <p:extLst>
      <p:ext uri="{BB962C8B-B14F-4D97-AF65-F5344CB8AC3E}">
        <p14:creationId xmlns:p14="http://schemas.microsoft.com/office/powerpoint/2010/main" val="1828299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6140" y="1911288"/>
            <a:ext cx="10515600" cy="523220"/>
          </a:xfrm>
          <a:prstGeom prst="rect">
            <a:avLst/>
          </a:prstGeom>
          <a:noFill/>
        </p:spPr>
        <p:txBody>
          <a:bodyPr wrap="square" rtlCol="0">
            <a:spAutoFit/>
          </a:bodyPr>
          <a:lstStyle/>
          <a:p>
            <a:r>
              <a:rPr lang="en-US" altLang="ko-KR" sz="2800" dirty="0">
                <a:solidFill>
                  <a:schemeClr val="bg1"/>
                </a:solidFill>
              </a:rPr>
              <a:t>Responsible for the retrieval of raw context data</a:t>
            </a:r>
          </a:p>
        </p:txBody>
      </p:sp>
      <p:sp>
        <p:nvSpPr>
          <p:cNvPr id="5" name="Rectangle 4"/>
          <p:cNvSpPr/>
          <p:nvPr/>
        </p:nvSpPr>
        <p:spPr>
          <a:xfrm>
            <a:off x="0" y="1690688"/>
            <a:ext cx="12192000" cy="488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lnSpc>
                <a:spcPct val="150000"/>
              </a:lnSpc>
              <a:buFont typeface="Wingdings" panose="05000000000000000000" pitchFamily="2" charset="2"/>
              <a:buChar char="§"/>
            </a:pPr>
            <a:r>
              <a:rPr lang="en-US" altLang="ko-KR" sz="2800" dirty="0" smtClean="0">
                <a:solidFill>
                  <a:srgbClr val="292929"/>
                </a:solidFill>
              </a:rPr>
              <a:t>Third party handling data (accessing and managing data)</a:t>
            </a:r>
          </a:p>
          <a:p>
            <a:pPr marL="1371600" lvl="2" indent="-457200">
              <a:lnSpc>
                <a:spcPct val="150000"/>
              </a:lnSpc>
              <a:buFont typeface="Wingdings" panose="05000000000000000000" pitchFamily="2" charset="2"/>
              <a:buChar char="§"/>
            </a:pPr>
            <a:r>
              <a:rPr lang="en-US" sz="2800" dirty="0" smtClean="0">
                <a:solidFill>
                  <a:srgbClr val="292929"/>
                </a:solidFill>
              </a:rPr>
              <a:t>Cyber attacks (top challenging issues)</a:t>
            </a:r>
          </a:p>
          <a:p>
            <a:pPr marL="1371600" lvl="2" indent="-457200">
              <a:lnSpc>
                <a:spcPct val="150000"/>
              </a:lnSpc>
              <a:buFont typeface="Wingdings" panose="05000000000000000000" pitchFamily="2" charset="2"/>
              <a:buChar char="§"/>
            </a:pPr>
            <a:r>
              <a:rPr lang="en-US" sz="2800" dirty="0" smtClean="0">
                <a:solidFill>
                  <a:srgbClr val="292929"/>
                </a:solidFill>
              </a:rPr>
              <a:t>Insiders threats</a:t>
            </a:r>
          </a:p>
          <a:p>
            <a:pPr marL="1371600" lvl="2" indent="-457200">
              <a:lnSpc>
                <a:spcPct val="150000"/>
              </a:lnSpc>
              <a:buFont typeface="Wingdings" panose="05000000000000000000" pitchFamily="2" charset="2"/>
              <a:buChar char="§"/>
            </a:pPr>
            <a:r>
              <a:rPr lang="en-US" sz="2800" dirty="0" smtClean="0">
                <a:solidFill>
                  <a:srgbClr val="292929"/>
                </a:solidFill>
              </a:rPr>
              <a:t>Govt. Intrusions (supervision of data)</a:t>
            </a:r>
          </a:p>
          <a:p>
            <a:pPr marL="1371600" lvl="2" indent="-457200">
              <a:lnSpc>
                <a:spcPct val="150000"/>
              </a:lnSpc>
              <a:buFont typeface="Wingdings" panose="05000000000000000000" pitchFamily="2" charset="2"/>
              <a:buChar char="§"/>
            </a:pPr>
            <a:r>
              <a:rPr lang="en-US" sz="2800" dirty="0" smtClean="0">
                <a:solidFill>
                  <a:srgbClr val="292929"/>
                </a:solidFill>
              </a:rPr>
              <a:t>Legal liability (court cases filed)</a:t>
            </a:r>
          </a:p>
          <a:p>
            <a:pPr marL="1371600" lvl="2" indent="-457200">
              <a:lnSpc>
                <a:spcPct val="150000"/>
              </a:lnSpc>
              <a:buFont typeface="Wingdings" panose="05000000000000000000" pitchFamily="2" charset="2"/>
              <a:buChar char="§"/>
            </a:pPr>
            <a:r>
              <a:rPr lang="en-US" sz="2800" dirty="0" smtClean="0">
                <a:solidFill>
                  <a:srgbClr val="292929"/>
                </a:solidFill>
              </a:rPr>
              <a:t>Lack of support (Competition)</a:t>
            </a:r>
          </a:p>
          <a:p>
            <a:pPr marL="1371600" lvl="2" indent="-457200">
              <a:lnSpc>
                <a:spcPct val="150000"/>
              </a:lnSpc>
              <a:buFont typeface="Wingdings" panose="05000000000000000000" pitchFamily="2" charset="2"/>
              <a:buChar char="§"/>
            </a:pPr>
            <a:r>
              <a:rPr lang="en-US" sz="2800" dirty="0" smtClean="0">
                <a:solidFill>
                  <a:srgbClr val="292929"/>
                </a:solidFill>
              </a:rPr>
              <a:t>Lack of standardizations (not follow same standards)</a:t>
            </a:r>
          </a:p>
          <a:p>
            <a:pPr marL="1371600" lvl="2" indent="-457200">
              <a:lnSpc>
                <a:spcPct val="150000"/>
              </a:lnSpc>
              <a:buFont typeface="Wingdings" panose="05000000000000000000" pitchFamily="2" charset="2"/>
              <a:buChar char="§"/>
            </a:pPr>
            <a:endParaRPr lang="en-US" sz="2800" dirty="0">
              <a:solidFill>
                <a:srgbClr val="292929"/>
              </a:solidFill>
            </a:endParaRPr>
          </a:p>
        </p:txBody>
      </p:sp>
      <p:sp>
        <p:nvSpPr>
          <p:cNvPr id="6"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dirty="0" smtClean="0">
                <a:solidFill>
                  <a:srgbClr val="292929"/>
                </a:solidFill>
                <a:latin typeface="Segoe UI"/>
              </a:rPr>
              <a:t>Cloud Security Concerns</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2835820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6140" y="1911288"/>
            <a:ext cx="10515600" cy="523220"/>
          </a:xfrm>
          <a:prstGeom prst="rect">
            <a:avLst/>
          </a:prstGeom>
          <a:noFill/>
        </p:spPr>
        <p:txBody>
          <a:bodyPr wrap="square" rtlCol="0">
            <a:spAutoFit/>
          </a:bodyPr>
          <a:lstStyle/>
          <a:p>
            <a:r>
              <a:rPr lang="en-US" altLang="ko-KR" sz="2800" dirty="0">
                <a:solidFill>
                  <a:schemeClr val="bg1"/>
                </a:solidFill>
              </a:rPr>
              <a:t>Responsible for the retrieval of raw context data</a:t>
            </a:r>
          </a:p>
        </p:txBody>
      </p:sp>
      <p:sp>
        <p:nvSpPr>
          <p:cNvPr id="5" name="Rectangle 4"/>
          <p:cNvSpPr/>
          <p:nvPr/>
        </p:nvSpPr>
        <p:spPr>
          <a:xfrm>
            <a:off x="0" y="1690688"/>
            <a:ext cx="12192000" cy="488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lnSpc>
                <a:spcPct val="150000"/>
              </a:lnSpc>
              <a:buFont typeface="Wingdings" panose="05000000000000000000" pitchFamily="2" charset="2"/>
              <a:buChar char="§"/>
            </a:pPr>
            <a:r>
              <a:rPr lang="en-US" altLang="ko-KR" sz="2800" dirty="0" err="1" smtClean="0">
                <a:solidFill>
                  <a:srgbClr val="FF0000"/>
                </a:solidFill>
              </a:rPr>
              <a:t>DoS</a:t>
            </a:r>
            <a:r>
              <a:rPr lang="en-US" altLang="ko-KR" sz="2800" dirty="0" smtClean="0">
                <a:solidFill>
                  <a:srgbClr val="FF0000"/>
                </a:solidFill>
              </a:rPr>
              <a:t> (Denial of Service): </a:t>
            </a:r>
            <a:r>
              <a:rPr lang="en-US" altLang="ko-KR" sz="2800" dirty="0" smtClean="0">
                <a:solidFill>
                  <a:srgbClr val="292929"/>
                </a:solidFill>
              </a:rPr>
              <a:t>Tries to bring services down</a:t>
            </a:r>
          </a:p>
          <a:p>
            <a:pPr marL="1371600" lvl="2" indent="-457200">
              <a:lnSpc>
                <a:spcPct val="150000"/>
              </a:lnSpc>
              <a:buFont typeface="Wingdings" panose="05000000000000000000" pitchFamily="2" charset="2"/>
              <a:buChar char="§"/>
            </a:pPr>
            <a:r>
              <a:rPr lang="en-US" altLang="ko-KR" sz="2800" dirty="0" smtClean="0">
                <a:solidFill>
                  <a:srgbClr val="0070C0"/>
                </a:solidFill>
              </a:rPr>
              <a:t>MIM (Man-in-the-Middle): </a:t>
            </a:r>
            <a:r>
              <a:rPr lang="en-US" altLang="ko-KR" sz="2800" dirty="0" smtClean="0">
                <a:solidFill>
                  <a:srgbClr val="292929"/>
                </a:solidFill>
              </a:rPr>
              <a:t>Listen and alter communication</a:t>
            </a:r>
          </a:p>
          <a:p>
            <a:pPr marL="1371600" lvl="2" indent="-457200">
              <a:lnSpc>
                <a:spcPct val="150000"/>
              </a:lnSpc>
              <a:buFont typeface="Wingdings" panose="05000000000000000000" pitchFamily="2" charset="2"/>
              <a:buChar char="§"/>
            </a:pPr>
            <a:r>
              <a:rPr lang="en-US" altLang="ko-KR" sz="2800" dirty="0" smtClean="0">
                <a:solidFill>
                  <a:srgbClr val="FF0000"/>
                </a:solidFill>
              </a:rPr>
              <a:t>NS (Network Sniffing): </a:t>
            </a:r>
            <a:r>
              <a:rPr lang="en-US" altLang="ko-KR" sz="2800" dirty="0" smtClean="0">
                <a:solidFill>
                  <a:srgbClr val="292929"/>
                </a:solidFill>
              </a:rPr>
              <a:t>Monitor all traffic</a:t>
            </a:r>
          </a:p>
          <a:p>
            <a:pPr marL="1371600" lvl="2" indent="-457200">
              <a:lnSpc>
                <a:spcPct val="150000"/>
              </a:lnSpc>
              <a:buFont typeface="Wingdings" panose="05000000000000000000" pitchFamily="2" charset="2"/>
              <a:buChar char="§"/>
            </a:pPr>
            <a:r>
              <a:rPr lang="en-US" altLang="ko-KR" sz="2800" dirty="0" smtClean="0">
                <a:solidFill>
                  <a:srgbClr val="0070C0"/>
                </a:solidFill>
              </a:rPr>
              <a:t>PS (Port Scanning): </a:t>
            </a:r>
            <a:r>
              <a:rPr lang="en-US" altLang="ko-KR" sz="2800" dirty="0" smtClean="0">
                <a:solidFill>
                  <a:srgbClr val="292929"/>
                </a:solidFill>
              </a:rPr>
              <a:t>Scanning open ports and services</a:t>
            </a:r>
          </a:p>
          <a:p>
            <a:pPr marL="1371600" lvl="2" indent="-457200">
              <a:lnSpc>
                <a:spcPct val="150000"/>
              </a:lnSpc>
              <a:buFont typeface="Wingdings" panose="05000000000000000000" pitchFamily="2" charset="2"/>
              <a:buChar char="§"/>
            </a:pPr>
            <a:r>
              <a:rPr lang="en-US" altLang="ko-KR" sz="2800" dirty="0" smtClean="0">
                <a:solidFill>
                  <a:srgbClr val="FF0000"/>
                </a:solidFill>
              </a:rPr>
              <a:t>SIA (SQL Injection Attack): </a:t>
            </a:r>
            <a:r>
              <a:rPr lang="en-US" altLang="ko-KR" sz="2800" dirty="0" smtClean="0">
                <a:solidFill>
                  <a:srgbClr val="292929"/>
                </a:solidFill>
              </a:rPr>
              <a:t>Steal information using queries</a:t>
            </a:r>
          </a:p>
          <a:p>
            <a:pPr marL="1371600" lvl="2" indent="-457200">
              <a:lnSpc>
                <a:spcPct val="150000"/>
              </a:lnSpc>
              <a:buFont typeface="Wingdings" panose="05000000000000000000" pitchFamily="2" charset="2"/>
              <a:buChar char="§"/>
            </a:pPr>
            <a:r>
              <a:rPr lang="en-US" altLang="ko-KR" sz="2800" dirty="0" smtClean="0">
                <a:solidFill>
                  <a:srgbClr val="0070C0"/>
                </a:solidFill>
              </a:rPr>
              <a:t>XSS (Cross Side Script): </a:t>
            </a:r>
            <a:r>
              <a:rPr lang="en-US" altLang="ko-KR" sz="2800" dirty="0" smtClean="0">
                <a:solidFill>
                  <a:srgbClr val="292929"/>
                </a:solidFill>
              </a:rPr>
              <a:t>Embedding harmful scripts</a:t>
            </a:r>
            <a:endParaRPr lang="en-US" altLang="ko-KR" sz="2800" dirty="0">
              <a:solidFill>
                <a:srgbClr val="292929"/>
              </a:solidFill>
            </a:endParaRPr>
          </a:p>
          <a:p>
            <a:pPr marL="1371600" lvl="2" indent="-457200">
              <a:lnSpc>
                <a:spcPct val="150000"/>
              </a:lnSpc>
              <a:buFont typeface="Wingdings" panose="05000000000000000000" pitchFamily="2" charset="2"/>
              <a:buChar char="§"/>
            </a:pPr>
            <a:endParaRPr lang="en-US" sz="2800" dirty="0" smtClean="0">
              <a:solidFill>
                <a:srgbClr val="292929"/>
              </a:solidFill>
            </a:endParaRPr>
          </a:p>
          <a:p>
            <a:pPr marL="1371600" lvl="2" indent="-457200">
              <a:lnSpc>
                <a:spcPct val="150000"/>
              </a:lnSpc>
              <a:buFont typeface="Wingdings" panose="05000000000000000000" pitchFamily="2" charset="2"/>
              <a:buChar char="§"/>
            </a:pPr>
            <a:endParaRPr lang="en-US" sz="2800" dirty="0">
              <a:solidFill>
                <a:srgbClr val="292929"/>
              </a:solidFill>
            </a:endParaRPr>
          </a:p>
        </p:txBody>
      </p:sp>
      <p:sp>
        <p:nvSpPr>
          <p:cNvPr id="6"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dirty="0" smtClean="0">
                <a:solidFill>
                  <a:srgbClr val="292929"/>
                </a:solidFill>
                <a:latin typeface="Segoe UI"/>
              </a:rPr>
              <a:t>Cloud Security Threats</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21058163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16537</TotalTime>
  <Words>877</Words>
  <Application>Microsoft Office PowerPoint</Application>
  <PresentationFormat>Widescreen</PresentationFormat>
  <Paragraphs>133</Paragraphs>
  <Slides>25</Slides>
  <Notes>14</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25</vt:i4>
      </vt:variant>
    </vt:vector>
  </HeadingPairs>
  <TitlesOfParts>
    <vt:vector size="40" baseType="lpstr">
      <vt:lpstr>맑은 고딕</vt:lpstr>
      <vt:lpstr>ＭＳ Ｐゴシック</vt:lpstr>
      <vt:lpstr>ＭＳ Ｐゴシック</vt:lpstr>
      <vt:lpstr>Arial</vt:lpstr>
      <vt:lpstr>Calibri</vt:lpstr>
      <vt:lpstr>Consolas</vt:lpstr>
      <vt:lpstr>굴림</vt:lpstr>
      <vt:lpstr>Lucida Console</vt:lpstr>
      <vt:lpstr>Segoe UI</vt:lpstr>
      <vt:lpstr>Segoe UI Light</vt:lpstr>
      <vt:lpstr>Segoe UI Semibold</vt:lpstr>
      <vt:lpstr>Times New Roman</vt:lpstr>
      <vt:lpstr>Wingdings</vt:lpstr>
      <vt:lpstr>Office Theme</vt:lpstr>
      <vt:lpstr>1_MS1444_Windows Azure Template 16x9_r08a</vt:lpstr>
      <vt:lpstr>Cloud Computing Security</vt:lpstr>
      <vt:lpstr>PowerPoint Presentation</vt:lpstr>
      <vt:lpstr>Why Cloud Security?</vt:lpstr>
      <vt:lpstr>What is Cloud Computing Security?</vt:lpstr>
      <vt:lpstr>Cloud Security Boundaries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Security Mechanism: SSO</vt:lpstr>
      <vt:lpstr>Cloud Security Mechanism: SSO </vt:lpstr>
      <vt:lpstr>Cloud Security Mechanism: Symmetric and Asymmetric Encryption</vt:lpstr>
      <vt:lpstr>Cloud Security Mechanism: PKI</vt:lpstr>
      <vt:lpstr>Cryptography?</vt:lpstr>
      <vt:lpstr>Types of Cryptography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raza Syed asif</cp:lastModifiedBy>
  <cp:revision>351</cp:revision>
  <cp:lastPrinted>2016-05-09T20:48:17Z</cp:lastPrinted>
  <dcterms:created xsi:type="dcterms:W3CDTF">2016-04-21T18:51:19Z</dcterms:created>
  <dcterms:modified xsi:type="dcterms:W3CDTF">2020-06-04T12:46:04Z</dcterms:modified>
</cp:coreProperties>
</file>