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344" r:id="rId3"/>
    <p:sldId id="345" r:id="rId4"/>
    <p:sldId id="346" r:id="rId5"/>
    <p:sldId id="347" r:id="rId6"/>
    <p:sldId id="259" r:id="rId7"/>
    <p:sldId id="349" r:id="rId8"/>
    <p:sldId id="376" r:id="rId9"/>
    <p:sldId id="279" r:id="rId10"/>
    <p:sldId id="377" r:id="rId11"/>
    <p:sldId id="392" r:id="rId12"/>
    <p:sldId id="375" r:id="rId13"/>
    <p:sldId id="378" r:id="rId14"/>
    <p:sldId id="379" r:id="rId15"/>
    <p:sldId id="380" r:id="rId16"/>
    <p:sldId id="381" r:id="rId17"/>
    <p:sldId id="382" r:id="rId18"/>
    <p:sldId id="390" r:id="rId19"/>
    <p:sldId id="391" r:id="rId20"/>
    <p:sldId id="393" r:id="rId21"/>
    <p:sldId id="383" r:id="rId22"/>
    <p:sldId id="384" r:id="rId23"/>
    <p:sldId id="385" r:id="rId24"/>
    <p:sldId id="386" r:id="rId25"/>
    <p:sldId id="394" r:id="rId26"/>
    <p:sldId id="400" r:id="rId27"/>
    <p:sldId id="395" r:id="rId28"/>
    <p:sldId id="396" r:id="rId29"/>
    <p:sldId id="397" r:id="rId30"/>
    <p:sldId id="398" r:id="rId31"/>
    <p:sldId id="399" r:id="rId32"/>
    <p:sldId id="401" r:id="rId33"/>
    <p:sldId id="387" r:id="rId34"/>
    <p:sldId id="388" r:id="rId35"/>
    <p:sldId id="402" r:id="rId36"/>
    <p:sldId id="403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151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3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B636-7A99-46D6-893D-303E2FB9D013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1387-B548-477B-B693-3832C2465B5D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4ADA-8E0D-4923-BFB3-5F362022778F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D93C-F543-45B4-A815-AB7E92A620F8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AAAA-F3EF-4CCD-8E01-AC0CFC434499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B638-860E-435C-AC1C-346F5AA9E5AC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09D9-D1AB-4560-8E97-93EB9AE6DE7F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B570-A6C0-43BF-8161-5CB623195C8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8540-1439-4843-A22B-AA5A4DF3C9D7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8E3B-66D9-4568-8A37-340CA92B682D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9C88-4A22-476D-87DE-33099E7D3EC4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F17F-B07E-4D81-823D-8F3C15B37F5A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Distributed &amp; Cloud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- 01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01 &amp; 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in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  <a:spcAft>
                <a:spcPts val="1200"/>
              </a:spcAft>
              <a:buSzPct val="65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marL="457200" lvl="1" indent="-457200">
              <a:spcBef>
                <a:spcPts val="1200"/>
              </a:spcBef>
              <a:spcAft>
                <a:spcPts val="1200"/>
              </a:spcAft>
              <a:buSzPct val="650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Computing</a:t>
            </a:r>
          </a:p>
          <a:p>
            <a:pPr marL="457200" lvl="1" indent="-457200">
              <a:spcBef>
                <a:spcPts val="1200"/>
              </a:spcBef>
              <a:spcAft>
                <a:spcPts val="1200"/>
              </a:spcAft>
              <a:buSzPct val="650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</a:p>
          <a:p>
            <a:pPr marL="457200" lvl="1" indent="-457200">
              <a:spcBef>
                <a:spcPts val="1200"/>
              </a:spcBef>
              <a:spcAft>
                <a:spcPts val="1200"/>
              </a:spcAft>
              <a:buSzPct val="650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</a:t>
            </a:r>
          </a:p>
          <a:p>
            <a:pPr marL="457200" lvl="1" indent="-457200">
              <a:spcBef>
                <a:spcPts val="1200"/>
              </a:spcBef>
              <a:spcAft>
                <a:spcPts val="1200"/>
              </a:spcAft>
              <a:buSzPct val="650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88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96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is group of computers working together as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as a single 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end user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computational entities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has its own local memory.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entities communicate with each other by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processors communicate with one another through various communication lines, such as high-speed buses or telephone lines.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processor has its own local memory.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2685" t="29206" r="10220" b="22928"/>
          <a:stretch/>
        </p:blipFill>
        <p:spPr>
          <a:xfrm>
            <a:off x="6172200" y="2413500"/>
            <a:ext cx="5185896" cy="296336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02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(bank) machines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Intranets/Workgroups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89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Computers in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used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computing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which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resources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services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Assistance Devices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system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a wireless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03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properties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</a:t>
            </a:r>
            <a:r>
              <a:rPr lang="en-US" dirty="0"/>
              <a:t>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or some nodes fails, the whole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can still 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except performance.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play partial role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computer has only a limited, incomplete view of the system.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computer may know only one part of the input.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can share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 and storage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in the system with other users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Sharing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tasks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help share loading to the whole system.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expand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to use few time when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Hope to spend no time if possible.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can be considered a subset of distributed computing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93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Distributed Computing?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application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intensive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could consume a lot of time on computing. For example, Computation of Pi value using Monte Carlo simulation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intensive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that deals with a large amount or large size of files. For example, Facebook, LHC(Large Hadron Collider) experimental data processing.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SPOF (Single Point Of Failure)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nodes can execute the same task executed on failed node.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7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consist of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processes that are distributed across a network of machines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work together as an ensemble to solve a common problem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past, mostly “client-server”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centralized at the server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“Peer to Peer” computing represents a movement towards more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“truly” distributed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9735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66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806935"/>
          </a:xfrm>
        </p:spPr>
        <p:txBody>
          <a:bodyPr/>
          <a:lstStyle/>
          <a:p>
            <a:pPr algn="ctr"/>
            <a:r>
              <a:rPr lang="en-US" dirty="0" smtClean="0"/>
              <a:t>Distributed 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0" y="2988624"/>
            <a:ext cx="5474989" cy="2175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04" y="1729315"/>
            <a:ext cx="5518294" cy="4588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120" y="2130607"/>
            <a:ext cx="5504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Clients invoke individual servers 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683" y="1234371"/>
            <a:ext cx="729860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Distributed application based on peer processes 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9735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718129"/>
          </a:xfrm>
        </p:spPr>
        <p:txBody>
          <a:bodyPr/>
          <a:lstStyle/>
          <a:p>
            <a:pPr algn="ctr"/>
            <a:r>
              <a:rPr lang="en-US" dirty="0" smtClean="0"/>
              <a:t>Centralized vs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81282"/>
            <a:ext cx="11480800" cy="130996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computing was performed on a single processor.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-processor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computing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890" t="29991" r="13419" b="25108"/>
          <a:stretch/>
        </p:blipFill>
        <p:spPr>
          <a:xfrm>
            <a:off x="1425203" y="1324359"/>
            <a:ext cx="10037663" cy="3811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9735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Course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6587" y="1886744"/>
            <a:ext cx="58388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48646"/>
            <a:ext cx="1371600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31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12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Cluster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parallel or distributed computer system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inter-connected stand-alone computers working together as a single integrated computing resource.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a cluster include: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standalone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interconnects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programming environments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70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typical cluster: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Faster, closer connection than a typical network (LAN)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 communication protocols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Loosely coupled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Multiprocessing (SMP)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5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or Failover Clusters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Cluster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Parallel/Distributed Processing Clusters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2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Cluster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38" y="1219200"/>
            <a:ext cx="5522913" cy="48268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0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availability: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redundancy of hardware, operating systems, and applications.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fault tolerance: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for most system components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disk-RAID), including both HW &amp; SW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and application reliability: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multiple copies of the OS and applications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servers to the cluster as the need arises.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32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95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Grid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the virtualization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distributed computing and data resources such as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processing, network bandwidth and storage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single system 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granting users and applications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vast IT capabilities. Just as an Internet user views a unified instance of content via the Web, a grid user essentially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sees a single, large virtual computer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 is a computing infrastructure that provides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dependable, consistent, pervasive and inexpensive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computational capabilities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Pcwebopedia.com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of networking. unlike conventional networks that focus on communication among devices, grid computing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harnesses unused processing cycles of all computers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network for solving problems too intensive for any stand-alone machine.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24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(or client applications) gain access to computing resources (processors, storage, data, applications, and so on) as needed with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 or no knowledge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where those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located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what the underlying technologies, hardware, operating system, and so on are</a:t>
            </a: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Grid"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together computing resources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(PCs, workstations, servers, storage elements) and provides the mechanism needed to access them. </a:t>
            </a:r>
          </a:p>
          <a:p>
            <a:pPr lvl="1"/>
            <a:endParaRPr lang="en-US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4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Need of Grid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Science/Research is based 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computations, data analysis, data visualization &amp; collaborations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Simulations &amp; Modelling are more cost effective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experimental methods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and Engineering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are becoming more complex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users need more accurate,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 solutions to their problems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shortest possible time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becoming very important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Exploiting under utilized resources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56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study: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of Cloud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distributed, grid, cluster, and utility computing architectures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Virtualization, containerization,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dockerization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different cloud storage models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Spark platforms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1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Modeling of Natural Disasters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Application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4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Grid: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and HPC.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Grid: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data storage, data discovery, data handling, data publication, and data manipulation of large volumes of data.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Grid: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advent of Internet, there has been an increased demand for better collaboration. Such advanced collaboration is possible using the grid.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Grid: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Grid provides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fault-tolerant and high-performance communication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Grid: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ultimate form of the Grid, in which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data and computation cycles are shared but software or just about any resource is shared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62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Utility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93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Utility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 is purely a concept which cloud computing practically implements.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 is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provisioning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a service provider makes computing resources and infrastructure management available to the customer as needed,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them for specific usage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a flat rate.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make an analogy to other services, such as electrical power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known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pay-per-use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87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Utility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Pay-for-use Pricing Business Model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Resource Utilization Problem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Delivery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23" y="2383277"/>
            <a:ext cx="4602360" cy="3793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range of charging models as other utility providers: gas, electricity, telecommunications, water, television broadcasting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rate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as you go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pricing models for different customers based on factors such as scale, commitment and payment frequency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51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721659"/>
          </a:xfrm>
        </p:spPr>
        <p:txBody>
          <a:bodyPr/>
          <a:lstStyle/>
          <a:p>
            <a:pPr algn="ctr"/>
            <a:r>
              <a:rPr lang="en-US" dirty="0" smtClean="0"/>
              <a:t>Distributed vs Grid vs Cluster vs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0791"/>
            <a:ext cx="11480800" cy="49647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managing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pooling the hundreds or thousands of computer systems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 large computational problem.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some extra characteristics.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a pool of heterogeneous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systems; more wide scale and geographically distributed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homogenous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OS; geographically connected by LAN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service provisioning model; computing resources available for consumers as needed.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0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and explain the fundamental ideas behind Cloud Computing, the evolution of the paradigm, its applicability; and benefits; Also understand how to use Cloud Services, deployment models, SLAs and SLOs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Virtualization and containerization technologies in cloud.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 open source private cloud platform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working of different cloud storage services and distributed cloud programming models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6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Recommended 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Hwang, G. Fox, and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Dongarra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Distributed and Cloud Computing: from Parallel Processing to the Internet of Things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Broberg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Goscinski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Cloud Computing: Principles and Paradigms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3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Grading Policy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4552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– 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– II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Quiz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 </a:t>
                      </a:r>
                      <a:r>
                        <a:rPr lang="en-GB" b="1" dirty="0" smtClean="0"/>
                        <a:t>%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5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49413"/>
            <a:ext cx="4056434" cy="4426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74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Computing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Computing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distinguish Cloud Computing from previous generations)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Computing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15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Computing?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any activity that uses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to manage, process, and communicate information.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51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1871</TotalTime>
  <Words>1690</Words>
  <Application>Microsoft Office PowerPoint</Application>
  <PresentationFormat>Widescreen</PresentationFormat>
  <Paragraphs>314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Distributed &amp; Cloud Computing</vt:lpstr>
      <vt:lpstr>About Course</vt:lpstr>
      <vt:lpstr>Course Objectives</vt:lpstr>
      <vt:lpstr>Learning Outcomes</vt:lpstr>
      <vt:lpstr>Recommended Books</vt:lpstr>
      <vt:lpstr>Grading Policy</vt:lpstr>
      <vt:lpstr>PowerPoint Presentation</vt:lpstr>
      <vt:lpstr>Agenda</vt:lpstr>
      <vt:lpstr>What is Computing?</vt:lpstr>
      <vt:lpstr>Trends in Computing</vt:lpstr>
      <vt:lpstr>Distributed Computing</vt:lpstr>
      <vt:lpstr>Distributed Computing</vt:lpstr>
      <vt:lpstr>Examples</vt:lpstr>
      <vt:lpstr>Computers in a Distributed System</vt:lpstr>
      <vt:lpstr>Common properties of  Distributed Computing </vt:lpstr>
      <vt:lpstr>Why Distributed Computing? </vt:lpstr>
      <vt:lpstr>Distributed Applications</vt:lpstr>
      <vt:lpstr>Distributed Applications</vt:lpstr>
      <vt:lpstr>Centralized vs Distributed Computing</vt:lpstr>
      <vt:lpstr>Cluster Computing</vt:lpstr>
      <vt:lpstr>What is Cluster Computing?</vt:lpstr>
      <vt:lpstr>Cluster Computing</vt:lpstr>
      <vt:lpstr>Types of Cluster</vt:lpstr>
      <vt:lpstr>How Cluster Works?</vt:lpstr>
      <vt:lpstr>Benefits of Cluster</vt:lpstr>
      <vt:lpstr>Grid Computing</vt:lpstr>
      <vt:lpstr>What is Grid Computing?</vt:lpstr>
      <vt:lpstr>Grid Computing</vt:lpstr>
      <vt:lpstr>Need of Grid Computing</vt:lpstr>
      <vt:lpstr>Applications</vt:lpstr>
      <vt:lpstr>Types of Grid</vt:lpstr>
      <vt:lpstr>Utility Computing</vt:lpstr>
      <vt:lpstr>What is Utility Computing?</vt:lpstr>
      <vt:lpstr>Utility Computing?</vt:lpstr>
      <vt:lpstr>Payment Model</vt:lpstr>
      <vt:lpstr>Distributed vs Grid vs Cluster vs Utility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217</cp:revision>
  <dcterms:created xsi:type="dcterms:W3CDTF">2018-08-05T16:50:42Z</dcterms:created>
  <dcterms:modified xsi:type="dcterms:W3CDTF">2021-10-09T08:23:58Z</dcterms:modified>
</cp:coreProperties>
</file>