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4.jpg" ContentType="image/jpg"/>
  <Override PartName="/ppt/media/image46.jpg" ContentType="image/jpg"/>
  <Override PartName="/ppt/notesSlides/notesSlide4.xml" ContentType="application/vnd.openxmlformats-officedocument.presentationml.notesSlide+xml"/>
  <Override PartName="/ppt/media/image51.jpg" ContentType="image/jpg"/>
  <Override PartName="/ppt/media/image57.jpg" ContentType="image/jpg"/>
  <Override PartName="/ppt/notesSlides/notesSlide5.xml" ContentType="application/vnd.openxmlformats-officedocument.presentationml.notesSlide+xml"/>
  <Override PartName="/ppt/media/image62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6"/>
  </p:notesMasterIdLst>
  <p:sldIdLst>
    <p:sldId id="525" r:id="rId2"/>
    <p:sldId id="526" r:id="rId3"/>
    <p:sldId id="527" r:id="rId4"/>
    <p:sldId id="528" r:id="rId5"/>
    <p:sldId id="529" r:id="rId6"/>
    <p:sldId id="530" r:id="rId7"/>
    <p:sldId id="531" r:id="rId8"/>
    <p:sldId id="532" r:id="rId9"/>
    <p:sldId id="533" r:id="rId10"/>
    <p:sldId id="534" r:id="rId11"/>
    <p:sldId id="535" r:id="rId12"/>
    <p:sldId id="536" r:id="rId13"/>
    <p:sldId id="537" r:id="rId14"/>
    <p:sldId id="538" r:id="rId15"/>
    <p:sldId id="568" r:id="rId16"/>
    <p:sldId id="540" r:id="rId17"/>
    <p:sldId id="541" r:id="rId18"/>
    <p:sldId id="542" r:id="rId19"/>
    <p:sldId id="543" r:id="rId20"/>
    <p:sldId id="544" r:id="rId21"/>
    <p:sldId id="569" r:id="rId22"/>
    <p:sldId id="546" r:id="rId23"/>
    <p:sldId id="547" r:id="rId24"/>
    <p:sldId id="548" r:id="rId25"/>
    <p:sldId id="549" r:id="rId26"/>
    <p:sldId id="550" r:id="rId27"/>
    <p:sldId id="551" r:id="rId28"/>
    <p:sldId id="552" r:id="rId29"/>
    <p:sldId id="553" r:id="rId30"/>
    <p:sldId id="554" r:id="rId31"/>
    <p:sldId id="555" r:id="rId32"/>
    <p:sldId id="556" r:id="rId33"/>
    <p:sldId id="557" r:id="rId34"/>
    <p:sldId id="558" r:id="rId35"/>
    <p:sldId id="559" r:id="rId36"/>
    <p:sldId id="560" r:id="rId37"/>
    <p:sldId id="561" r:id="rId38"/>
    <p:sldId id="562" r:id="rId39"/>
    <p:sldId id="563" r:id="rId40"/>
    <p:sldId id="564" r:id="rId41"/>
    <p:sldId id="565" r:id="rId42"/>
    <p:sldId id="566" r:id="rId43"/>
    <p:sldId id="570" r:id="rId44"/>
    <p:sldId id="278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857" autoAdjust="0"/>
  </p:normalViewPr>
  <p:slideViewPr>
    <p:cSldViewPr snapToGrid="0">
      <p:cViewPr varScale="1">
        <p:scale>
          <a:sx n="63" d="100"/>
          <a:sy n="63" d="100"/>
        </p:scale>
        <p:origin x="3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E66F9-3D7B-49D0-B83D-490C3005C8CA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2A64F-D846-4562-9B1C-493B3418D9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24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2A64F-D846-4562-9B1C-493B3418D95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162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2A64F-D846-4562-9B1C-493B3418D95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808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Image Processing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2A64F-D846-4562-9B1C-493B3418D95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454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LINQ:</a:t>
            </a:r>
            <a:r>
              <a:rPr lang="en-US" baseline="0" dirty="0" smtClean="0"/>
              <a:t> Language Integrated 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2A64F-D846-4562-9B1C-493B3418D95F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199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2A64F-D846-4562-9B1C-493B3418D95F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475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0071-3D62-456F-BCD6-02F09C77B93C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70F5-9ABF-4E38-BB55-1D7E6405084E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AA7C-E4B8-471E-BF10-3853039FD73A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CDF8-DE2B-49D6-B215-4B84E2215A4A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E2DD-C863-44B0-911C-6223A954C6DE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F502-1341-4711-9EFF-29CA69EB3A3D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8D68-A0FB-4FB9-AFE4-4A999BE5C828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A5CC-BC75-4118-87A5-7AE002A5F9FF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66A7-BFAA-45BF-9B96-E6F61231BC88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44F3-F052-4343-87E3-B1C1D8D3F504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4FE9-D57F-413C-A4A1-A751B263F360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FCE63-93F1-498E-A78B-A345808C1414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26" Type="http://schemas.openxmlformats.org/officeDocument/2006/relationships/image" Target="../media/image1.jp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5" Type="http://schemas.openxmlformats.org/officeDocument/2006/relationships/image" Target="../media/image42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24" Type="http://schemas.openxmlformats.org/officeDocument/2006/relationships/image" Target="../media/image41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dvd.blob.core.windows.net/movies/TheBlob.wmv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dvd.blob.core.windows.net/movies/TheBlob.wmv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dvd.blob.core.windows.net/movies/TheBlob.wmv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image" Target="../media/image53.png"/><Relationship Id="rId7" Type="http://schemas.openxmlformats.org/officeDocument/2006/relationships/image" Target="../media/image57.jp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jpg"/><Relationship Id="rId3" Type="http://schemas.openxmlformats.org/officeDocument/2006/relationships/image" Target="../media/image58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2.png"/><Relationship Id="rId9" Type="http://schemas.openxmlformats.org/officeDocument/2006/relationships/image" Target="../media/image1.jp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41818"/>
            <a:ext cx="9144000" cy="2387600"/>
          </a:xfrm>
        </p:spPr>
        <p:txBody>
          <a:bodyPr/>
          <a:lstStyle/>
          <a:p>
            <a:r>
              <a:rPr lang="en-US" dirty="0" smtClean="0"/>
              <a:t>Distributed &amp; Cloud Computing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92299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Sukkur IBA University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17&amp;18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Facilitator, Adil Khan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994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2121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5"/>
            <a:ext cx="1371600" cy="13716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-115" dirty="0"/>
              <a:t>Blob </a:t>
            </a:r>
            <a:r>
              <a:rPr lang="en-US" spc="-141" dirty="0"/>
              <a:t>Storage</a:t>
            </a:r>
            <a:r>
              <a:rPr lang="en-US" spc="-393" dirty="0"/>
              <a:t> </a:t>
            </a:r>
            <a:r>
              <a:rPr lang="en-US" spc="-132" dirty="0"/>
              <a:t>Concepts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206">
              <a:spcBef>
                <a:spcPts val="340"/>
              </a:spcBef>
            </a:pPr>
            <a:r>
              <a:rPr lang="en-US" sz="2912" spc="-115" dirty="0">
                <a:latin typeface="Trebuchet MS"/>
                <a:cs typeface="Trebuchet MS"/>
              </a:rPr>
              <a:t>Blob </a:t>
            </a:r>
            <a:r>
              <a:rPr lang="en-US" sz="2912" spc="-141" dirty="0">
                <a:latin typeface="Trebuchet MS"/>
                <a:cs typeface="Trebuchet MS"/>
              </a:rPr>
              <a:t>Storage</a:t>
            </a:r>
            <a:r>
              <a:rPr lang="en-US" sz="2912" spc="-349" dirty="0">
                <a:latin typeface="Trebuchet MS"/>
                <a:cs typeface="Trebuchet MS"/>
              </a:rPr>
              <a:t> </a:t>
            </a:r>
            <a:r>
              <a:rPr lang="en-US" sz="2912" spc="-132" dirty="0">
                <a:latin typeface="Trebuchet MS"/>
                <a:cs typeface="Trebuchet MS"/>
              </a:rPr>
              <a:t>Concepts</a:t>
            </a:r>
            <a:endParaRPr lang="en-US" sz="2912" dirty="0">
              <a:latin typeface="Trebuchet MS"/>
              <a:cs typeface="Trebuchet MS"/>
            </a:endParaRPr>
          </a:p>
          <a:p>
            <a:pPr marL="258309" indent="-158011">
              <a:lnSpc>
                <a:spcPts val="4231"/>
              </a:lnSpc>
              <a:spcBef>
                <a:spcPts val="304"/>
              </a:spcBef>
              <a:buSzPct val="97500"/>
              <a:buFont typeface="Arial"/>
              <a:buChar char="•"/>
              <a:tabLst>
                <a:tab pos="258870" algn="l"/>
              </a:tabLst>
            </a:pPr>
            <a:r>
              <a:rPr lang="en-US" sz="3530" b="1" spc="-18" dirty="0">
                <a:latin typeface="Carlito"/>
                <a:cs typeface="Carlito"/>
              </a:rPr>
              <a:t>Azure </a:t>
            </a:r>
            <a:r>
              <a:rPr lang="en-US" sz="3530" b="1" spc="-40" dirty="0">
                <a:latin typeface="Carlito"/>
                <a:cs typeface="Carlito"/>
              </a:rPr>
              <a:t>blob’s</a:t>
            </a:r>
            <a:r>
              <a:rPr lang="en-US" sz="3530" b="1" spc="18" dirty="0">
                <a:latin typeface="Carlito"/>
                <a:cs typeface="Carlito"/>
              </a:rPr>
              <a:t> </a:t>
            </a:r>
            <a:r>
              <a:rPr lang="en-US" sz="3530" b="1" spc="-4" dirty="0">
                <a:latin typeface="Carlito"/>
                <a:cs typeface="Carlito"/>
              </a:rPr>
              <a:t>responsibilities:</a:t>
            </a:r>
            <a:endParaRPr lang="en-US" sz="3530" dirty="0">
              <a:latin typeface="Carlito"/>
              <a:cs typeface="Carlito"/>
            </a:endParaRPr>
          </a:p>
          <a:p>
            <a:pPr marL="555281" lvl="1" indent="-152408">
              <a:lnSpc>
                <a:spcPts val="3794"/>
              </a:lnSpc>
              <a:buFont typeface="Arial"/>
              <a:buChar char="•"/>
              <a:tabLst>
                <a:tab pos="555841" algn="l"/>
              </a:tabLst>
            </a:pPr>
            <a:r>
              <a:rPr lang="en-US" sz="3177" spc="-4" dirty="0">
                <a:latin typeface="Carlito"/>
                <a:cs typeface="Carlito"/>
              </a:rPr>
              <a:t>Storing files </a:t>
            </a:r>
            <a:r>
              <a:rPr lang="en-US" sz="3177" spc="-26" dirty="0">
                <a:latin typeface="Carlito"/>
                <a:cs typeface="Carlito"/>
              </a:rPr>
              <a:t>for </a:t>
            </a:r>
            <a:r>
              <a:rPr lang="en-US" sz="3177" spc="-9" dirty="0">
                <a:latin typeface="Carlito"/>
                <a:cs typeface="Carlito"/>
              </a:rPr>
              <a:t>shared</a:t>
            </a:r>
            <a:r>
              <a:rPr lang="en-US" sz="3177" spc="-31" dirty="0">
                <a:latin typeface="Carlito"/>
                <a:cs typeface="Carlito"/>
              </a:rPr>
              <a:t> </a:t>
            </a:r>
            <a:r>
              <a:rPr lang="en-US" sz="3177" spc="-4" dirty="0">
                <a:latin typeface="Carlito"/>
                <a:cs typeface="Carlito"/>
              </a:rPr>
              <a:t>access</a:t>
            </a:r>
            <a:endParaRPr lang="en-US" sz="3177" dirty="0">
              <a:latin typeface="Carlito"/>
              <a:cs typeface="Carlito"/>
            </a:endParaRPr>
          </a:p>
          <a:p>
            <a:pPr marL="555281" lvl="1" indent="-152408">
              <a:lnSpc>
                <a:spcPts val="3785"/>
              </a:lnSpc>
              <a:buFont typeface="Arial"/>
              <a:buChar char="•"/>
              <a:tabLst>
                <a:tab pos="555841" algn="l"/>
              </a:tabLst>
            </a:pPr>
            <a:r>
              <a:rPr lang="en-US" sz="3177" spc="-4" dirty="0">
                <a:latin typeface="Carlito"/>
                <a:cs typeface="Carlito"/>
              </a:rPr>
              <a:t>Video </a:t>
            </a:r>
            <a:r>
              <a:rPr lang="en-US" sz="3177" spc="4" dirty="0">
                <a:latin typeface="Carlito"/>
                <a:cs typeface="Carlito"/>
              </a:rPr>
              <a:t>and audio</a:t>
            </a:r>
            <a:r>
              <a:rPr lang="en-US" sz="3177" spc="-110" dirty="0">
                <a:latin typeface="Carlito"/>
                <a:cs typeface="Carlito"/>
              </a:rPr>
              <a:t> </a:t>
            </a:r>
            <a:r>
              <a:rPr lang="en-US" sz="3177" spc="-9" dirty="0">
                <a:latin typeface="Carlito"/>
                <a:cs typeface="Carlito"/>
              </a:rPr>
              <a:t>streaming</a:t>
            </a:r>
            <a:endParaRPr lang="en-US" sz="3177" dirty="0">
              <a:latin typeface="Carlito"/>
              <a:cs typeface="Carlito"/>
            </a:endParaRPr>
          </a:p>
          <a:p>
            <a:pPr marL="555281" lvl="1" indent="-152408">
              <a:lnSpc>
                <a:spcPts val="3785"/>
              </a:lnSpc>
              <a:buFont typeface="Arial"/>
              <a:buChar char="•"/>
              <a:tabLst>
                <a:tab pos="555841" algn="l"/>
              </a:tabLst>
            </a:pPr>
            <a:r>
              <a:rPr lang="en-US" sz="3177" spc="-4" dirty="0">
                <a:latin typeface="Carlito"/>
                <a:cs typeface="Carlito"/>
              </a:rPr>
              <a:t>Storing </a:t>
            </a:r>
            <a:r>
              <a:rPr lang="en-US" sz="3177" spc="-26" dirty="0">
                <a:latin typeface="Carlito"/>
                <a:cs typeface="Carlito"/>
              </a:rPr>
              <a:t>data for</a:t>
            </a:r>
            <a:r>
              <a:rPr lang="en-US" sz="3177" spc="-9" dirty="0">
                <a:latin typeface="Carlito"/>
                <a:cs typeface="Carlito"/>
              </a:rPr>
              <a:t> </a:t>
            </a:r>
            <a:r>
              <a:rPr lang="en-US" sz="3177" spc="-4" dirty="0">
                <a:latin typeface="Carlito"/>
                <a:cs typeface="Carlito"/>
              </a:rPr>
              <a:t>analysis</a:t>
            </a:r>
            <a:endParaRPr lang="en-US" sz="3177" dirty="0">
              <a:latin typeface="Carlito"/>
              <a:cs typeface="Carlito"/>
            </a:endParaRPr>
          </a:p>
          <a:p>
            <a:pPr marL="555281" lvl="1" indent="-152408">
              <a:lnSpc>
                <a:spcPts val="3781"/>
              </a:lnSpc>
              <a:buFont typeface="Arial"/>
              <a:buChar char="•"/>
              <a:tabLst>
                <a:tab pos="555841" algn="l"/>
              </a:tabLst>
            </a:pPr>
            <a:r>
              <a:rPr lang="en-US" sz="3177" spc="-18" dirty="0">
                <a:latin typeface="Carlito"/>
                <a:cs typeface="Carlito"/>
              </a:rPr>
              <a:t>Writing </a:t>
            </a:r>
            <a:r>
              <a:rPr lang="en-US" sz="3177" spc="-26" dirty="0">
                <a:latin typeface="Carlito"/>
                <a:cs typeface="Carlito"/>
              </a:rPr>
              <a:t>to </a:t>
            </a:r>
            <a:r>
              <a:rPr lang="en-US" sz="3177" spc="-4" dirty="0">
                <a:latin typeface="Carlito"/>
                <a:cs typeface="Carlito"/>
              </a:rPr>
              <a:t>the </a:t>
            </a:r>
            <a:r>
              <a:rPr lang="en-US" sz="3177" spc="-9" dirty="0">
                <a:latin typeface="Carlito"/>
                <a:cs typeface="Carlito"/>
              </a:rPr>
              <a:t>log</a:t>
            </a:r>
            <a:r>
              <a:rPr lang="en-US" sz="3177" spc="31" dirty="0">
                <a:latin typeface="Carlito"/>
                <a:cs typeface="Carlito"/>
              </a:rPr>
              <a:t> </a:t>
            </a:r>
            <a:r>
              <a:rPr lang="en-US" sz="3177" dirty="0">
                <a:latin typeface="Carlito"/>
                <a:cs typeface="Carlito"/>
              </a:rPr>
              <a:t>file</a:t>
            </a:r>
          </a:p>
          <a:p>
            <a:pPr marL="555281" marR="4483" lvl="1" indent="-152408">
              <a:lnSpc>
                <a:spcPts val="3433"/>
              </a:lnSpc>
              <a:spcBef>
                <a:spcPts val="415"/>
              </a:spcBef>
              <a:buFont typeface="Arial"/>
              <a:buChar char="•"/>
              <a:tabLst>
                <a:tab pos="555841" algn="l"/>
              </a:tabLst>
            </a:pPr>
            <a:r>
              <a:rPr lang="en-US" sz="3177" spc="-4" dirty="0">
                <a:latin typeface="Carlito"/>
                <a:cs typeface="Carlito"/>
              </a:rPr>
              <a:t>Storing </a:t>
            </a:r>
            <a:r>
              <a:rPr lang="en-US" sz="3177" spc="-26" dirty="0">
                <a:latin typeface="Carlito"/>
                <a:cs typeface="Carlito"/>
              </a:rPr>
              <a:t>data for </a:t>
            </a:r>
            <a:r>
              <a:rPr lang="en-US" sz="3177" spc="-9" dirty="0">
                <a:latin typeface="Carlito"/>
                <a:cs typeface="Carlito"/>
              </a:rPr>
              <a:t>disaster </a:t>
            </a:r>
            <a:r>
              <a:rPr lang="en-US" sz="3177" spc="-40" dirty="0">
                <a:latin typeface="Carlito"/>
                <a:cs typeface="Carlito"/>
              </a:rPr>
              <a:t>recovery,  </a:t>
            </a:r>
            <a:r>
              <a:rPr lang="en-US" sz="3177" spc="-9" dirty="0">
                <a:latin typeface="Carlito"/>
                <a:cs typeface="Carlito"/>
              </a:rPr>
              <a:t>backup, </a:t>
            </a:r>
            <a:r>
              <a:rPr lang="en-US" sz="3177" spc="4" dirty="0">
                <a:latin typeface="Carlito"/>
                <a:cs typeface="Carlito"/>
              </a:rPr>
              <a:t>and</a:t>
            </a:r>
            <a:r>
              <a:rPr lang="en-US" sz="3177" spc="-26" dirty="0">
                <a:latin typeface="Carlito"/>
                <a:cs typeface="Carlito"/>
              </a:rPr>
              <a:t> </a:t>
            </a:r>
            <a:r>
              <a:rPr lang="en-US" sz="3177" spc="-9" dirty="0">
                <a:latin typeface="Carlito"/>
                <a:cs typeface="Carlito"/>
              </a:rPr>
              <a:t>archiving</a:t>
            </a:r>
            <a:endParaRPr lang="en-US" sz="3177" dirty="0">
              <a:latin typeface="Carlito"/>
              <a:cs typeface="Carlito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353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93320"/>
            <a:ext cx="10515600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 algn="ctr">
              <a:lnSpc>
                <a:spcPct val="100000"/>
              </a:lnSpc>
              <a:spcBef>
                <a:spcPts val="88"/>
              </a:spcBef>
            </a:pPr>
            <a:r>
              <a:rPr spc="-115" dirty="0"/>
              <a:t>Blob </a:t>
            </a:r>
            <a:r>
              <a:rPr spc="-141" dirty="0"/>
              <a:t>Storage</a:t>
            </a:r>
            <a:r>
              <a:rPr spc="-393" dirty="0"/>
              <a:t> </a:t>
            </a:r>
            <a:r>
              <a:rPr spc="-132" dirty="0"/>
              <a:t>Concepts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054" indent="-152408">
              <a:lnSpc>
                <a:spcPts val="2140"/>
              </a:lnSpc>
              <a:spcBef>
                <a:spcPts val="88"/>
              </a:spcBef>
              <a:buFont typeface="Arial"/>
              <a:buChar char="•"/>
              <a:tabLst>
                <a:tab pos="163615" algn="l"/>
              </a:tabLst>
            </a:pPr>
            <a:r>
              <a:rPr lang="en-US" sz="1853" b="1" spc="-9" dirty="0">
                <a:latin typeface="Carlito"/>
                <a:cs typeface="Carlito"/>
              </a:rPr>
              <a:t>Three </a:t>
            </a:r>
            <a:r>
              <a:rPr lang="en-US" sz="1853" b="1" spc="-4" dirty="0">
                <a:latin typeface="Carlito"/>
                <a:cs typeface="Carlito"/>
              </a:rPr>
              <a:t>types </a:t>
            </a:r>
            <a:r>
              <a:rPr lang="en-US" sz="1853" b="1" dirty="0">
                <a:latin typeface="Carlito"/>
                <a:cs typeface="Carlito"/>
              </a:rPr>
              <a:t>of</a:t>
            </a:r>
            <a:r>
              <a:rPr lang="en-US" sz="1853" b="1" spc="9" dirty="0">
                <a:latin typeface="Carlito"/>
                <a:cs typeface="Carlito"/>
              </a:rPr>
              <a:t> </a:t>
            </a:r>
            <a:r>
              <a:rPr lang="en-US" sz="1853" b="1" spc="-4" dirty="0">
                <a:latin typeface="Carlito"/>
                <a:cs typeface="Carlito"/>
              </a:rPr>
              <a:t>blobs:</a:t>
            </a:r>
            <a:endParaRPr lang="en-US" sz="1853" dirty="0">
              <a:latin typeface="Carlito"/>
              <a:cs typeface="Carlito"/>
            </a:endParaRPr>
          </a:p>
          <a:p>
            <a:pPr marL="465629" marR="142322" lvl="1" indent="-152408">
              <a:lnSpc>
                <a:spcPct val="80000"/>
              </a:lnSpc>
              <a:spcBef>
                <a:spcPts val="424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sz="2118" b="1" dirty="0">
                <a:latin typeface="Carlito"/>
                <a:cs typeface="Carlito"/>
              </a:rPr>
              <a:t>Block </a:t>
            </a:r>
            <a:r>
              <a:rPr lang="en-US" sz="2118" b="1" spc="-9" dirty="0">
                <a:latin typeface="Carlito"/>
                <a:cs typeface="Carlito"/>
              </a:rPr>
              <a:t>Blobs: </a:t>
            </a:r>
            <a:r>
              <a:rPr lang="en-US" sz="2118" spc="-4" dirty="0">
                <a:latin typeface="Carlito"/>
                <a:cs typeface="Carlito"/>
              </a:rPr>
              <a:t>It </a:t>
            </a:r>
            <a:r>
              <a:rPr lang="en-US" sz="2118" dirty="0">
                <a:latin typeface="Carlito"/>
                <a:cs typeface="Carlito"/>
              </a:rPr>
              <a:t>is an </a:t>
            </a:r>
            <a:r>
              <a:rPr lang="en-US" sz="2118" spc="-4" dirty="0">
                <a:latin typeface="Carlito"/>
                <a:cs typeface="Carlito"/>
              </a:rPr>
              <a:t>accumulation </a:t>
            </a:r>
            <a:r>
              <a:rPr lang="en-US" sz="2118" dirty="0">
                <a:latin typeface="Carlito"/>
                <a:cs typeface="Carlito"/>
              </a:rPr>
              <a:t>of </a:t>
            </a:r>
            <a:r>
              <a:rPr lang="en-US" sz="2118" spc="-9" dirty="0">
                <a:latin typeface="Carlito"/>
                <a:cs typeface="Carlito"/>
              </a:rPr>
              <a:t>small blocks that </a:t>
            </a:r>
            <a:r>
              <a:rPr lang="en-US" sz="2118" spc="-18" dirty="0">
                <a:latin typeface="Carlito"/>
                <a:cs typeface="Carlito"/>
              </a:rPr>
              <a:t>have  </a:t>
            </a:r>
            <a:r>
              <a:rPr lang="en-US" sz="2118" dirty="0">
                <a:latin typeface="Carlito"/>
                <a:cs typeface="Carlito"/>
              </a:rPr>
              <a:t>their </a:t>
            </a:r>
            <a:r>
              <a:rPr lang="en-US" sz="2118" spc="-4" dirty="0">
                <a:latin typeface="Carlito"/>
                <a:cs typeface="Carlito"/>
              </a:rPr>
              <a:t>own unique block </a:t>
            </a:r>
            <a:r>
              <a:rPr lang="en-US" sz="2118" spc="-9" dirty="0">
                <a:latin typeface="Carlito"/>
                <a:cs typeface="Carlito"/>
              </a:rPr>
              <a:t>IDs. One </a:t>
            </a:r>
            <a:r>
              <a:rPr lang="en-US" sz="2118" spc="-4" dirty="0">
                <a:latin typeface="Carlito"/>
                <a:cs typeface="Carlito"/>
              </a:rPr>
              <a:t>block blob </a:t>
            </a:r>
            <a:r>
              <a:rPr lang="en-US" sz="2118" spc="-13" dirty="0">
                <a:latin typeface="Carlito"/>
                <a:cs typeface="Carlito"/>
              </a:rPr>
              <a:t>can contain </a:t>
            </a:r>
            <a:r>
              <a:rPr lang="en-US" sz="2118" spc="-9" dirty="0">
                <a:latin typeface="Carlito"/>
                <a:cs typeface="Carlito"/>
              </a:rPr>
              <a:t>up to  </a:t>
            </a:r>
            <a:r>
              <a:rPr lang="en-US" sz="2118" spc="-4" dirty="0">
                <a:latin typeface="Carlito"/>
                <a:cs typeface="Carlito"/>
              </a:rPr>
              <a:t>50,000</a:t>
            </a:r>
            <a:r>
              <a:rPr lang="en-US" sz="2118" spc="-13" dirty="0">
                <a:latin typeface="Carlito"/>
                <a:cs typeface="Carlito"/>
              </a:rPr>
              <a:t> </a:t>
            </a:r>
            <a:r>
              <a:rPr lang="en-US" sz="2118" spc="-4" dirty="0">
                <a:latin typeface="Carlito"/>
                <a:cs typeface="Carlito"/>
              </a:rPr>
              <a:t>blocks.</a:t>
            </a:r>
            <a:endParaRPr lang="en-US" sz="2118" dirty="0">
              <a:latin typeface="Carlito"/>
              <a:cs typeface="Carlito"/>
            </a:endParaRPr>
          </a:p>
          <a:p>
            <a:pPr lvl="1">
              <a:spcBef>
                <a:spcPts val="49"/>
              </a:spcBef>
              <a:buFont typeface="Arial"/>
              <a:buChar char="•"/>
            </a:pPr>
            <a:endParaRPr lang="en-US" sz="2206" dirty="0">
              <a:latin typeface="Carlito"/>
              <a:cs typeface="Carlito"/>
            </a:endParaRPr>
          </a:p>
          <a:p>
            <a:pPr marL="465629" marR="4483" lvl="1" indent="-152408">
              <a:lnSpc>
                <a:spcPct val="80000"/>
              </a:lnSpc>
              <a:buFont typeface="Arial"/>
              <a:buChar char="•"/>
              <a:tabLst>
                <a:tab pos="466190" algn="l"/>
              </a:tabLst>
            </a:pPr>
            <a:r>
              <a:rPr lang="en-US" sz="2118" b="1" spc="-4" dirty="0">
                <a:latin typeface="Carlito"/>
                <a:cs typeface="Carlito"/>
              </a:rPr>
              <a:t>Append Blobs: </a:t>
            </a:r>
            <a:r>
              <a:rPr lang="en-US" sz="2118" spc="-4" dirty="0">
                <a:latin typeface="Carlito"/>
                <a:cs typeface="Carlito"/>
              </a:rPr>
              <a:t>Append </a:t>
            </a:r>
            <a:r>
              <a:rPr lang="en-US" sz="2118" dirty="0">
                <a:latin typeface="Carlito"/>
                <a:cs typeface="Carlito"/>
              </a:rPr>
              <a:t>blobs </a:t>
            </a:r>
            <a:r>
              <a:rPr lang="en-US" sz="2118" spc="-4" dirty="0">
                <a:latin typeface="Carlito"/>
                <a:cs typeface="Carlito"/>
              </a:rPr>
              <a:t>also comprises blocks, but </a:t>
            </a:r>
            <a:r>
              <a:rPr lang="en-US" sz="2118" dirty="0">
                <a:latin typeface="Carlito"/>
                <a:cs typeface="Carlito"/>
              </a:rPr>
              <a:t>when  </a:t>
            </a:r>
            <a:r>
              <a:rPr lang="en-US" sz="2118" spc="-9" dirty="0">
                <a:latin typeface="Carlito"/>
                <a:cs typeface="Carlito"/>
              </a:rPr>
              <a:t>you </a:t>
            </a:r>
            <a:r>
              <a:rPr lang="en-US" sz="2118" dirty="0">
                <a:latin typeface="Carlito"/>
                <a:cs typeface="Carlito"/>
              </a:rPr>
              <a:t>modify </a:t>
            </a:r>
            <a:r>
              <a:rPr lang="en-US" sz="2118" spc="-4" dirty="0">
                <a:latin typeface="Carlito"/>
                <a:cs typeface="Carlito"/>
              </a:rPr>
              <a:t>these blobs new </a:t>
            </a:r>
            <a:r>
              <a:rPr lang="en-US" sz="2118" spc="-9" dirty="0">
                <a:latin typeface="Carlito"/>
                <a:cs typeface="Carlito"/>
              </a:rPr>
              <a:t>blocks </a:t>
            </a:r>
            <a:r>
              <a:rPr lang="en-US" sz="2118" spc="-13" dirty="0">
                <a:latin typeface="Carlito"/>
                <a:cs typeface="Carlito"/>
              </a:rPr>
              <a:t>are </a:t>
            </a:r>
            <a:r>
              <a:rPr lang="en-US" sz="2118" dirty="0">
                <a:latin typeface="Carlito"/>
                <a:cs typeface="Carlito"/>
              </a:rPr>
              <a:t>added </a:t>
            </a:r>
            <a:r>
              <a:rPr lang="en-US" sz="2118" spc="-13" dirty="0">
                <a:latin typeface="Carlito"/>
                <a:cs typeface="Carlito"/>
              </a:rPr>
              <a:t>at </a:t>
            </a:r>
            <a:r>
              <a:rPr lang="en-US" sz="2118" spc="-4" dirty="0">
                <a:latin typeface="Carlito"/>
                <a:cs typeface="Carlito"/>
              </a:rPr>
              <a:t>the</a:t>
            </a:r>
            <a:r>
              <a:rPr lang="en-US" sz="2118" spc="4" dirty="0">
                <a:latin typeface="Carlito"/>
                <a:cs typeface="Carlito"/>
              </a:rPr>
              <a:t> </a:t>
            </a:r>
            <a:r>
              <a:rPr lang="en-US" sz="2118" dirty="0">
                <a:latin typeface="Carlito"/>
                <a:cs typeface="Carlito"/>
              </a:rPr>
              <a:t>end.</a:t>
            </a:r>
          </a:p>
          <a:p>
            <a:pPr lvl="1">
              <a:spcBef>
                <a:spcPts val="49"/>
              </a:spcBef>
              <a:buFont typeface="Arial"/>
              <a:buChar char="•"/>
            </a:pPr>
            <a:endParaRPr lang="en-US" sz="2206" dirty="0">
              <a:latin typeface="Carlito"/>
              <a:cs typeface="Carlito"/>
            </a:endParaRPr>
          </a:p>
          <a:p>
            <a:pPr marL="465629" marR="350763" lvl="1" indent="-152408">
              <a:lnSpc>
                <a:spcPct val="80000"/>
              </a:lnSpc>
              <a:buFont typeface="Arial"/>
              <a:buChar char="•"/>
              <a:tabLst>
                <a:tab pos="466190" algn="l"/>
              </a:tabLst>
            </a:pPr>
            <a:r>
              <a:rPr lang="en-US" sz="2118" b="1" spc="-18" dirty="0">
                <a:latin typeface="Carlito"/>
                <a:cs typeface="Carlito"/>
              </a:rPr>
              <a:t>Page </a:t>
            </a:r>
            <a:r>
              <a:rPr lang="en-US" sz="2118" b="1" spc="-4" dirty="0">
                <a:latin typeface="Carlito"/>
                <a:cs typeface="Carlito"/>
              </a:rPr>
              <a:t>Blobs: </a:t>
            </a:r>
            <a:r>
              <a:rPr lang="en-US" sz="2118" spc="-4" dirty="0">
                <a:latin typeface="Carlito"/>
                <a:cs typeface="Carlito"/>
              </a:rPr>
              <a:t>They </a:t>
            </a:r>
            <a:r>
              <a:rPr lang="en-US" sz="2118" spc="-13" dirty="0">
                <a:latin typeface="Carlito"/>
                <a:cs typeface="Carlito"/>
              </a:rPr>
              <a:t>are </a:t>
            </a:r>
            <a:r>
              <a:rPr lang="en-US" sz="2118" spc="-4" dirty="0">
                <a:latin typeface="Carlito"/>
                <a:cs typeface="Carlito"/>
              </a:rPr>
              <a:t>comprised </a:t>
            </a:r>
            <a:r>
              <a:rPr lang="en-US" sz="2118" spc="-9" dirty="0">
                <a:latin typeface="Carlito"/>
                <a:cs typeface="Carlito"/>
              </a:rPr>
              <a:t>of 512-byte pages </a:t>
            </a:r>
            <a:r>
              <a:rPr lang="en-US" sz="2118" spc="-13" dirty="0">
                <a:latin typeface="Carlito"/>
                <a:cs typeface="Carlito"/>
              </a:rPr>
              <a:t>that </a:t>
            </a:r>
            <a:r>
              <a:rPr lang="en-US" sz="2118" spc="-9" dirty="0">
                <a:latin typeface="Carlito"/>
                <a:cs typeface="Carlito"/>
              </a:rPr>
              <a:t>are  optimized </a:t>
            </a:r>
            <a:r>
              <a:rPr lang="en-US" sz="2118" spc="-18" dirty="0">
                <a:latin typeface="Carlito"/>
                <a:cs typeface="Carlito"/>
              </a:rPr>
              <a:t>for </a:t>
            </a:r>
            <a:r>
              <a:rPr lang="en-US" sz="2118" spc="-9" dirty="0">
                <a:latin typeface="Carlito"/>
                <a:cs typeface="Carlito"/>
              </a:rPr>
              <a:t>arbitrary </a:t>
            </a:r>
            <a:r>
              <a:rPr lang="en-US" sz="2118" spc="-4" dirty="0">
                <a:latin typeface="Carlito"/>
                <a:cs typeface="Carlito"/>
              </a:rPr>
              <a:t>read and </a:t>
            </a:r>
            <a:r>
              <a:rPr lang="en-US" sz="2118" spc="-9" dirty="0">
                <a:latin typeface="Carlito"/>
                <a:cs typeface="Carlito"/>
              </a:rPr>
              <a:t>write operations.</a:t>
            </a:r>
            <a:endParaRPr lang="en-US" sz="2118" dirty="0">
              <a:latin typeface="Carlito"/>
              <a:cs typeface="Carlit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5"/>
            <a:ext cx="1371600" cy="13716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681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2944"/>
            <a:ext cx="10515600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 algn="ctr">
              <a:lnSpc>
                <a:spcPct val="100000"/>
              </a:lnSpc>
              <a:spcBef>
                <a:spcPts val="88"/>
              </a:spcBef>
            </a:pPr>
            <a:r>
              <a:rPr spc="-115" dirty="0"/>
              <a:t>Blob </a:t>
            </a:r>
            <a:r>
              <a:rPr spc="-141" dirty="0"/>
              <a:t>Storage</a:t>
            </a:r>
            <a:r>
              <a:rPr spc="-393" dirty="0"/>
              <a:t> </a:t>
            </a:r>
            <a:r>
              <a:rPr spc="-132" dirty="0"/>
              <a:t>Concepts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3054" indent="-152408">
              <a:spcBef>
                <a:spcPts val="296"/>
              </a:spcBef>
              <a:buFont typeface="Arial"/>
              <a:buChar char="•"/>
              <a:tabLst>
                <a:tab pos="163615" algn="l"/>
              </a:tabLst>
            </a:pPr>
            <a:r>
              <a:rPr lang="en-US" sz="3200" b="1" spc="-9" dirty="0">
                <a:latin typeface="Carlito"/>
                <a:cs typeface="Carlito"/>
              </a:rPr>
              <a:t>Azure </a:t>
            </a:r>
            <a:r>
              <a:rPr lang="en-US" sz="3200" b="1" spc="-4" dirty="0">
                <a:latin typeface="Carlito"/>
                <a:cs typeface="Carlito"/>
              </a:rPr>
              <a:t>Blob </a:t>
            </a:r>
            <a:r>
              <a:rPr lang="en-US" sz="3200" b="1" spc="-13" dirty="0">
                <a:latin typeface="Carlito"/>
                <a:cs typeface="Carlito"/>
              </a:rPr>
              <a:t>Storage</a:t>
            </a:r>
            <a:r>
              <a:rPr lang="en-US" sz="3200" b="1" spc="9" dirty="0">
                <a:latin typeface="Carlito"/>
                <a:cs typeface="Carlito"/>
              </a:rPr>
              <a:t> </a:t>
            </a:r>
            <a:r>
              <a:rPr lang="en-US" sz="3200" b="1" spc="-4" dirty="0">
                <a:latin typeface="Carlito"/>
                <a:cs typeface="Carlito"/>
              </a:rPr>
              <a:t>Pricing</a:t>
            </a:r>
            <a:endParaRPr lang="en-US" sz="3200" dirty="0">
              <a:latin typeface="Carlito"/>
              <a:cs typeface="Carlito"/>
            </a:endParaRPr>
          </a:p>
          <a:p>
            <a:pPr marL="465629" lvl="1" indent="-152968">
              <a:spcBef>
                <a:spcPts val="180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spc="-4" dirty="0">
                <a:latin typeface="Carlito"/>
                <a:cs typeface="Carlito"/>
              </a:rPr>
              <a:t>The volume </a:t>
            </a:r>
            <a:r>
              <a:rPr lang="en-US" dirty="0">
                <a:latin typeface="Carlito"/>
                <a:cs typeface="Carlito"/>
              </a:rPr>
              <a:t>of </a:t>
            </a:r>
            <a:r>
              <a:rPr lang="en-US" spc="-13" dirty="0">
                <a:latin typeface="Carlito"/>
                <a:cs typeface="Carlito"/>
              </a:rPr>
              <a:t>data</a:t>
            </a:r>
            <a:r>
              <a:rPr lang="en-US" spc="9" dirty="0">
                <a:latin typeface="Carlito"/>
                <a:cs typeface="Carlito"/>
              </a:rPr>
              <a:t> </a:t>
            </a:r>
            <a:r>
              <a:rPr lang="en-US" spc="-9" dirty="0">
                <a:latin typeface="Carlito"/>
                <a:cs typeface="Carlito"/>
              </a:rPr>
              <a:t>stored/month</a:t>
            </a:r>
            <a:endParaRPr lang="en-US" dirty="0">
              <a:latin typeface="Carlito"/>
              <a:cs typeface="Carlito"/>
            </a:endParaRPr>
          </a:p>
          <a:p>
            <a:pPr marL="465629" lvl="1" indent="-152968">
              <a:spcBef>
                <a:spcPts val="159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spc="-18" dirty="0">
                <a:latin typeface="Carlito"/>
                <a:cs typeface="Carlito"/>
              </a:rPr>
              <a:t>Types </a:t>
            </a:r>
            <a:r>
              <a:rPr lang="en-US" dirty="0">
                <a:latin typeface="Carlito"/>
                <a:cs typeface="Carlito"/>
              </a:rPr>
              <a:t>of </a:t>
            </a:r>
            <a:r>
              <a:rPr lang="en-US" spc="-9" dirty="0">
                <a:latin typeface="Carlito"/>
                <a:cs typeface="Carlito"/>
              </a:rPr>
              <a:t>operations</a:t>
            </a:r>
            <a:r>
              <a:rPr lang="en-US" spc="13" dirty="0">
                <a:latin typeface="Carlito"/>
                <a:cs typeface="Carlito"/>
              </a:rPr>
              <a:t> </a:t>
            </a:r>
            <a:r>
              <a:rPr lang="en-US" spc="-9" dirty="0">
                <a:latin typeface="Carlito"/>
                <a:cs typeface="Carlito"/>
              </a:rPr>
              <a:t>performed</a:t>
            </a:r>
            <a:endParaRPr lang="en-US" dirty="0">
              <a:latin typeface="Carlito"/>
              <a:cs typeface="Carlito"/>
            </a:endParaRPr>
          </a:p>
          <a:p>
            <a:pPr marL="465629" lvl="1" indent="-152968">
              <a:spcBef>
                <a:spcPts val="159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dirty="0">
                <a:latin typeface="Carlito"/>
                <a:cs typeface="Carlito"/>
              </a:rPr>
              <a:t>Number of </a:t>
            </a:r>
            <a:r>
              <a:rPr lang="en-US" spc="-9" dirty="0">
                <a:latin typeface="Carlito"/>
                <a:cs typeface="Carlito"/>
              </a:rPr>
              <a:t>operations</a:t>
            </a:r>
            <a:r>
              <a:rPr lang="en-US" spc="-4" dirty="0">
                <a:latin typeface="Carlito"/>
                <a:cs typeface="Carlito"/>
              </a:rPr>
              <a:t> </a:t>
            </a:r>
            <a:r>
              <a:rPr lang="en-US" spc="-9" dirty="0">
                <a:latin typeface="Carlito"/>
                <a:cs typeface="Carlito"/>
              </a:rPr>
              <a:t>performed</a:t>
            </a:r>
            <a:endParaRPr lang="en-US" dirty="0">
              <a:latin typeface="Carlito"/>
              <a:cs typeface="Carlito"/>
            </a:endParaRPr>
          </a:p>
          <a:p>
            <a:pPr marL="465629" lvl="1" indent="-152968">
              <a:spcBef>
                <a:spcPts val="168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spc="-9" dirty="0">
                <a:latin typeface="Carlito"/>
                <a:cs typeface="Carlito"/>
              </a:rPr>
              <a:t>Data </a:t>
            </a:r>
            <a:r>
              <a:rPr lang="en-US" spc="-13" dirty="0">
                <a:latin typeface="Carlito"/>
                <a:cs typeface="Carlito"/>
              </a:rPr>
              <a:t>transfer cost, </a:t>
            </a:r>
            <a:r>
              <a:rPr lang="en-US" dirty="0">
                <a:latin typeface="Carlito"/>
                <a:cs typeface="Carlito"/>
              </a:rPr>
              <a:t>if</a:t>
            </a:r>
            <a:r>
              <a:rPr lang="en-US" spc="35" dirty="0">
                <a:latin typeface="Carlito"/>
                <a:cs typeface="Carlito"/>
              </a:rPr>
              <a:t> </a:t>
            </a:r>
            <a:r>
              <a:rPr lang="en-US" spc="-9" dirty="0">
                <a:latin typeface="Carlito"/>
                <a:cs typeface="Carlito"/>
              </a:rPr>
              <a:t>any</a:t>
            </a:r>
            <a:endParaRPr lang="en-US" dirty="0">
              <a:latin typeface="Carlito"/>
              <a:cs typeface="Carlito"/>
            </a:endParaRPr>
          </a:p>
          <a:p>
            <a:pPr marL="465629" lvl="1" indent="-152968">
              <a:spcBef>
                <a:spcPts val="163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spc="-4" dirty="0">
                <a:latin typeface="Carlito"/>
                <a:cs typeface="Carlito"/>
              </a:rPr>
              <a:t>The </a:t>
            </a:r>
            <a:r>
              <a:rPr lang="en-US" spc="-9" dirty="0">
                <a:latin typeface="Carlito"/>
                <a:cs typeface="Carlito"/>
              </a:rPr>
              <a:t>selected data </a:t>
            </a:r>
            <a:r>
              <a:rPr lang="en-US" spc="-4" dirty="0">
                <a:latin typeface="Carlito"/>
                <a:cs typeface="Carlito"/>
              </a:rPr>
              <a:t>redundancy</a:t>
            </a:r>
            <a:r>
              <a:rPr lang="en-US" spc="44" dirty="0">
                <a:latin typeface="Carlito"/>
                <a:cs typeface="Carlito"/>
              </a:rPr>
              <a:t> </a:t>
            </a:r>
            <a:r>
              <a:rPr lang="en-US" spc="-9" dirty="0">
                <a:latin typeface="Carlito"/>
                <a:cs typeface="Carlito"/>
              </a:rPr>
              <a:t>option</a:t>
            </a:r>
            <a:endParaRPr lang="en-US" dirty="0">
              <a:latin typeface="Carlito"/>
              <a:cs typeface="Carlit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371600" cy="13716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369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3694"/>
            <a:ext cx="10515600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 algn="ctr">
              <a:lnSpc>
                <a:spcPct val="100000"/>
              </a:lnSpc>
              <a:spcBef>
                <a:spcPts val="88"/>
              </a:spcBef>
            </a:pPr>
            <a:r>
              <a:rPr spc="-115" dirty="0"/>
              <a:t>Blob </a:t>
            </a:r>
            <a:r>
              <a:rPr spc="-141" dirty="0"/>
              <a:t>Storage</a:t>
            </a:r>
            <a:r>
              <a:rPr spc="-393" dirty="0"/>
              <a:t> </a:t>
            </a:r>
            <a:r>
              <a:rPr spc="-132" dirty="0"/>
              <a:t>Concepts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3054" indent="-152408">
              <a:spcBef>
                <a:spcPts val="296"/>
              </a:spcBef>
              <a:buFont typeface="Arial"/>
              <a:buChar char="•"/>
              <a:tabLst>
                <a:tab pos="163615" algn="l"/>
              </a:tabLst>
            </a:pPr>
            <a:r>
              <a:rPr lang="en-US" sz="3200" b="1" spc="-13" dirty="0">
                <a:latin typeface="Carlito"/>
                <a:cs typeface="Carlito"/>
              </a:rPr>
              <a:t>Data </a:t>
            </a:r>
            <a:r>
              <a:rPr lang="en-US" sz="3200" b="1" spc="-4" dirty="0">
                <a:latin typeface="Carlito"/>
                <a:cs typeface="Carlito"/>
              </a:rPr>
              <a:t>redundancy options </a:t>
            </a:r>
            <a:r>
              <a:rPr lang="en-US" sz="3200" b="1" spc="-9" dirty="0">
                <a:latin typeface="Carlito"/>
                <a:cs typeface="Carlito"/>
              </a:rPr>
              <a:t>in Azure </a:t>
            </a:r>
            <a:r>
              <a:rPr lang="en-US" sz="3200" b="1" spc="-13" dirty="0">
                <a:latin typeface="Carlito"/>
                <a:cs typeface="Carlito"/>
              </a:rPr>
              <a:t>Storage.</a:t>
            </a:r>
            <a:endParaRPr lang="en-US" sz="3200" dirty="0">
              <a:latin typeface="Carlito"/>
              <a:cs typeface="Carlito"/>
            </a:endParaRPr>
          </a:p>
          <a:p>
            <a:pPr marL="465629" lvl="1" indent="-152968">
              <a:spcBef>
                <a:spcPts val="180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spc="-9" dirty="0">
                <a:latin typeface="Carlito"/>
                <a:cs typeface="Carlito"/>
              </a:rPr>
              <a:t>Locally </a:t>
            </a:r>
            <a:r>
              <a:rPr lang="en-US" spc="-4" dirty="0">
                <a:latin typeface="Carlito"/>
                <a:cs typeface="Carlito"/>
              </a:rPr>
              <a:t>redundant </a:t>
            </a:r>
            <a:r>
              <a:rPr lang="en-US" spc="-13" dirty="0">
                <a:latin typeface="Carlito"/>
                <a:cs typeface="Carlito"/>
              </a:rPr>
              <a:t>storage</a:t>
            </a:r>
            <a:r>
              <a:rPr lang="en-US" spc="26" dirty="0">
                <a:latin typeface="Carlito"/>
                <a:cs typeface="Carlito"/>
              </a:rPr>
              <a:t> </a:t>
            </a:r>
            <a:r>
              <a:rPr lang="en-US" spc="-9" dirty="0">
                <a:latin typeface="Carlito"/>
                <a:cs typeface="Carlito"/>
              </a:rPr>
              <a:t>(LRS)</a:t>
            </a:r>
            <a:endParaRPr lang="en-US" dirty="0">
              <a:latin typeface="Carlito"/>
              <a:cs typeface="Carlito"/>
            </a:endParaRPr>
          </a:p>
          <a:p>
            <a:pPr marL="465629" lvl="1" indent="-152968">
              <a:spcBef>
                <a:spcPts val="159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spc="-9" dirty="0">
                <a:latin typeface="Carlito"/>
                <a:cs typeface="Carlito"/>
              </a:rPr>
              <a:t>Zone </a:t>
            </a:r>
            <a:r>
              <a:rPr lang="en-US" spc="-4" dirty="0">
                <a:latin typeface="Carlito"/>
                <a:cs typeface="Carlito"/>
              </a:rPr>
              <a:t>redundant </a:t>
            </a:r>
            <a:r>
              <a:rPr lang="en-US" spc="-13" dirty="0">
                <a:latin typeface="Carlito"/>
                <a:cs typeface="Carlito"/>
              </a:rPr>
              <a:t>storage</a:t>
            </a:r>
            <a:r>
              <a:rPr lang="en-US" spc="-49" dirty="0">
                <a:latin typeface="Carlito"/>
                <a:cs typeface="Carlito"/>
              </a:rPr>
              <a:t> </a:t>
            </a:r>
            <a:r>
              <a:rPr lang="en-US" spc="-9" dirty="0">
                <a:latin typeface="Carlito"/>
                <a:cs typeface="Carlito"/>
              </a:rPr>
              <a:t>(ZRS)</a:t>
            </a:r>
            <a:endParaRPr lang="en-US" dirty="0">
              <a:latin typeface="Carlito"/>
              <a:cs typeface="Carlito"/>
            </a:endParaRPr>
          </a:p>
          <a:p>
            <a:pPr marL="465629" lvl="1" indent="-152968">
              <a:spcBef>
                <a:spcPts val="159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spc="-4" dirty="0">
                <a:latin typeface="Carlito"/>
                <a:cs typeface="Carlito"/>
              </a:rPr>
              <a:t>Geo-redundant </a:t>
            </a:r>
            <a:r>
              <a:rPr lang="en-US" spc="-13" dirty="0">
                <a:latin typeface="Carlito"/>
                <a:cs typeface="Carlito"/>
              </a:rPr>
              <a:t>storage</a:t>
            </a:r>
            <a:r>
              <a:rPr lang="en-US" spc="-53" dirty="0">
                <a:latin typeface="Carlito"/>
                <a:cs typeface="Carlito"/>
              </a:rPr>
              <a:t> </a:t>
            </a:r>
            <a:r>
              <a:rPr lang="en-US" spc="-9" dirty="0">
                <a:latin typeface="Carlito"/>
                <a:cs typeface="Carlito"/>
              </a:rPr>
              <a:t>(GRS)</a:t>
            </a:r>
            <a:endParaRPr lang="en-US" dirty="0">
              <a:latin typeface="Carlito"/>
              <a:cs typeface="Carlito"/>
            </a:endParaRPr>
          </a:p>
          <a:p>
            <a:pPr marL="465629" lvl="1" indent="-152968">
              <a:spcBef>
                <a:spcPts val="168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spc="-9" dirty="0">
                <a:latin typeface="Carlito"/>
                <a:cs typeface="Carlito"/>
              </a:rPr>
              <a:t>Read-access </a:t>
            </a:r>
            <a:r>
              <a:rPr lang="en-US" spc="-4" dirty="0">
                <a:latin typeface="Carlito"/>
                <a:cs typeface="Carlito"/>
              </a:rPr>
              <a:t>geo-redundant </a:t>
            </a:r>
            <a:r>
              <a:rPr lang="en-US" spc="-13" dirty="0">
                <a:latin typeface="Carlito"/>
                <a:cs typeface="Carlito"/>
              </a:rPr>
              <a:t>storage</a:t>
            </a:r>
            <a:r>
              <a:rPr lang="en-US" spc="4" dirty="0">
                <a:latin typeface="Carlito"/>
                <a:cs typeface="Carlito"/>
              </a:rPr>
              <a:t> </a:t>
            </a:r>
            <a:r>
              <a:rPr lang="en-US" spc="-9" dirty="0">
                <a:latin typeface="Carlito"/>
                <a:cs typeface="Carlito"/>
              </a:rPr>
              <a:t>(RA-GRS)</a:t>
            </a:r>
            <a:endParaRPr lang="en-US" dirty="0">
              <a:latin typeface="Carlito"/>
              <a:cs typeface="Carlit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24"/>
            <a:ext cx="1371600" cy="13716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7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3694"/>
            <a:ext cx="10515600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 algn="ctr">
              <a:lnSpc>
                <a:spcPct val="100000"/>
              </a:lnSpc>
              <a:spcBef>
                <a:spcPts val="88"/>
              </a:spcBef>
            </a:pPr>
            <a:r>
              <a:rPr spc="-141" dirty="0"/>
              <a:t>Storage Account </a:t>
            </a:r>
            <a:r>
              <a:rPr spc="-84" dirty="0"/>
              <a:t>And </a:t>
            </a:r>
            <a:r>
              <a:rPr spc="-115" dirty="0"/>
              <a:t>Blob</a:t>
            </a:r>
            <a:r>
              <a:rPr spc="-574" dirty="0"/>
              <a:t> </a:t>
            </a:r>
            <a:r>
              <a:rPr spc="-141" dirty="0"/>
              <a:t>Containers</a:t>
            </a:r>
          </a:p>
        </p:txBody>
      </p:sp>
      <p:sp>
        <p:nvSpPr>
          <p:cNvPr id="36" name="Content Placeholder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054" indent="-152408">
              <a:spcBef>
                <a:spcPts val="296"/>
              </a:spcBef>
              <a:buFont typeface="Arial"/>
              <a:buChar char="•"/>
              <a:tabLst>
                <a:tab pos="163615" algn="l"/>
              </a:tabLst>
            </a:pPr>
            <a:r>
              <a:rPr lang="en-US" sz="1853" spc="-13" dirty="0">
                <a:latin typeface="Carlito"/>
                <a:cs typeface="Carlito"/>
              </a:rPr>
              <a:t>Storage</a:t>
            </a:r>
            <a:r>
              <a:rPr lang="en-US" sz="1853" spc="4" dirty="0">
                <a:latin typeface="Carlito"/>
                <a:cs typeface="Carlito"/>
              </a:rPr>
              <a:t> </a:t>
            </a:r>
            <a:r>
              <a:rPr lang="en-US" sz="1853" spc="-9" dirty="0">
                <a:latin typeface="Carlito"/>
                <a:cs typeface="Carlito"/>
              </a:rPr>
              <a:t>Account</a:t>
            </a:r>
            <a:endParaRPr lang="en-US" sz="1853" dirty="0">
              <a:latin typeface="Carlito"/>
              <a:cs typeface="Carlito"/>
            </a:endParaRPr>
          </a:p>
          <a:p>
            <a:pPr marL="465629" lvl="1" indent="-152968">
              <a:spcBef>
                <a:spcPts val="180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sz="1588" dirty="0">
                <a:latin typeface="Carlito"/>
                <a:cs typeface="Carlito"/>
              </a:rPr>
              <a:t>An </a:t>
            </a:r>
            <a:r>
              <a:rPr lang="en-US" sz="1588" spc="-9" dirty="0">
                <a:latin typeface="Carlito"/>
                <a:cs typeface="Carlito"/>
              </a:rPr>
              <a:t>account can have many </a:t>
            </a:r>
            <a:r>
              <a:rPr lang="en-US" sz="1588" spc="-4" dirty="0">
                <a:latin typeface="Carlito"/>
                <a:cs typeface="Carlito"/>
              </a:rPr>
              <a:t>Blob</a:t>
            </a:r>
            <a:r>
              <a:rPr lang="en-US" sz="1588" spc="57" dirty="0">
                <a:latin typeface="Carlito"/>
                <a:cs typeface="Carlito"/>
              </a:rPr>
              <a:t> </a:t>
            </a:r>
            <a:r>
              <a:rPr lang="en-US" sz="1588" spc="-9" dirty="0">
                <a:latin typeface="Carlito"/>
                <a:cs typeface="Carlito"/>
              </a:rPr>
              <a:t>Containers</a:t>
            </a:r>
            <a:endParaRPr lang="en-US" sz="1588" dirty="0">
              <a:latin typeface="Carlito"/>
              <a:cs typeface="Carlito"/>
            </a:endParaRPr>
          </a:p>
          <a:p>
            <a:pPr marL="163054" indent="-152408">
              <a:spcBef>
                <a:spcPts val="468"/>
              </a:spcBef>
              <a:buFont typeface="Arial"/>
              <a:buChar char="•"/>
              <a:tabLst>
                <a:tab pos="163615" algn="l"/>
              </a:tabLst>
            </a:pPr>
            <a:r>
              <a:rPr lang="en-US" sz="1853" spc="-9" dirty="0">
                <a:latin typeface="Carlito"/>
                <a:cs typeface="Carlito"/>
              </a:rPr>
              <a:t>Container</a:t>
            </a:r>
            <a:endParaRPr lang="en-US" sz="1853" dirty="0">
              <a:latin typeface="Carlito"/>
              <a:cs typeface="Carlito"/>
            </a:endParaRPr>
          </a:p>
          <a:p>
            <a:pPr marL="465629" lvl="1" indent="-152968">
              <a:spcBef>
                <a:spcPts val="180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sz="1588" dirty="0">
                <a:latin typeface="Carlito"/>
                <a:cs typeface="Carlito"/>
              </a:rPr>
              <a:t>A </a:t>
            </a:r>
            <a:r>
              <a:rPr lang="en-US" sz="1588" spc="-9" dirty="0">
                <a:latin typeface="Carlito"/>
                <a:cs typeface="Carlito"/>
              </a:rPr>
              <a:t>container </a:t>
            </a:r>
            <a:r>
              <a:rPr lang="en-US" sz="1588" dirty="0">
                <a:latin typeface="Carlito"/>
                <a:cs typeface="Carlito"/>
              </a:rPr>
              <a:t>is a set of</a:t>
            </a:r>
            <a:r>
              <a:rPr lang="en-US" sz="1588" spc="13" dirty="0">
                <a:latin typeface="Carlito"/>
                <a:cs typeface="Carlito"/>
              </a:rPr>
              <a:t> </a:t>
            </a:r>
            <a:r>
              <a:rPr lang="en-US" sz="1588" spc="-4" dirty="0">
                <a:latin typeface="Carlito"/>
                <a:cs typeface="Carlito"/>
              </a:rPr>
              <a:t>blobs</a:t>
            </a:r>
            <a:endParaRPr lang="en-US" sz="1588" dirty="0">
              <a:latin typeface="Carlito"/>
              <a:cs typeface="Carlito"/>
            </a:endParaRPr>
          </a:p>
          <a:p>
            <a:pPr marL="465629" lvl="1" indent="-152968">
              <a:spcBef>
                <a:spcPts val="159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sz="1588" spc="-4" dirty="0">
                <a:latin typeface="Carlito"/>
                <a:cs typeface="Carlito"/>
              </a:rPr>
              <a:t>Sharing policies </a:t>
            </a:r>
            <a:r>
              <a:rPr lang="en-US" sz="1588" spc="-9" dirty="0">
                <a:latin typeface="Carlito"/>
                <a:cs typeface="Carlito"/>
              </a:rPr>
              <a:t>are </a:t>
            </a:r>
            <a:r>
              <a:rPr lang="en-US" sz="1588" spc="-4" dirty="0">
                <a:latin typeface="Carlito"/>
                <a:cs typeface="Carlito"/>
              </a:rPr>
              <a:t>set </a:t>
            </a:r>
            <a:r>
              <a:rPr lang="en-US" sz="1588" spc="-9" dirty="0">
                <a:latin typeface="Carlito"/>
                <a:cs typeface="Carlito"/>
              </a:rPr>
              <a:t>at </a:t>
            </a:r>
            <a:r>
              <a:rPr lang="en-US" sz="1588" spc="-4" dirty="0">
                <a:latin typeface="Carlito"/>
                <a:cs typeface="Carlito"/>
              </a:rPr>
              <a:t>the </a:t>
            </a:r>
            <a:r>
              <a:rPr lang="en-US" sz="1588" spc="-9" dirty="0">
                <a:latin typeface="Carlito"/>
                <a:cs typeface="Carlito"/>
              </a:rPr>
              <a:t>container</a:t>
            </a:r>
            <a:r>
              <a:rPr lang="en-US" sz="1588" spc="53" dirty="0">
                <a:latin typeface="Carlito"/>
                <a:cs typeface="Carlito"/>
              </a:rPr>
              <a:t> </a:t>
            </a:r>
            <a:r>
              <a:rPr lang="en-US" sz="1588" spc="-4" dirty="0">
                <a:latin typeface="Carlito"/>
                <a:cs typeface="Carlito"/>
              </a:rPr>
              <a:t>level</a:t>
            </a:r>
            <a:endParaRPr lang="en-US" sz="1588" dirty="0">
              <a:latin typeface="Carlito"/>
              <a:cs typeface="Carlito"/>
            </a:endParaRPr>
          </a:p>
          <a:p>
            <a:pPr marL="768204" lvl="2" indent="-152968">
              <a:spcBef>
                <a:spcPts val="212"/>
              </a:spcBef>
              <a:buFont typeface="Arial"/>
              <a:buChar char="•"/>
              <a:tabLst>
                <a:tab pos="768764" algn="l"/>
              </a:tabLst>
            </a:pPr>
            <a:r>
              <a:rPr lang="en-US" sz="1324" dirty="0">
                <a:latin typeface="Carlito"/>
                <a:cs typeface="Carlito"/>
              </a:rPr>
              <a:t>Public </a:t>
            </a:r>
            <a:r>
              <a:rPr lang="en-US" sz="1324" spc="-4" dirty="0">
                <a:latin typeface="Carlito"/>
                <a:cs typeface="Carlito"/>
              </a:rPr>
              <a:t>READ </a:t>
            </a:r>
            <a:r>
              <a:rPr lang="en-US" sz="1324" dirty="0">
                <a:latin typeface="Carlito"/>
                <a:cs typeface="Carlito"/>
              </a:rPr>
              <a:t>or</a:t>
            </a:r>
            <a:r>
              <a:rPr lang="en-US" sz="1324" spc="-26" dirty="0">
                <a:latin typeface="Carlito"/>
                <a:cs typeface="Carlito"/>
              </a:rPr>
              <a:t> </a:t>
            </a:r>
            <a:r>
              <a:rPr lang="en-US" sz="1324" spc="-9" dirty="0">
                <a:latin typeface="Carlito"/>
                <a:cs typeface="Carlito"/>
              </a:rPr>
              <a:t>Private</a:t>
            </a:r>
            <a:endParaRPr lang="en-US" sz="1324" dirty="0">
              <a:latin typeface="Carlito"/>
              <a:cs typeface="Carlito"/>
            </a:endParaRPr>
          </a:p>
          <a:p>
            <a:pPr marL="465629" marR="3820289" lvl="1" indent="-152408">
              <a:lnSpc>
                <a:spcPts val="1711"/>
              </a:lnSpc>
              <a:spcBef>
                <a:spcPts val="366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sz="1588" spc="-9" dirty="0">
                <a:latin typeface="Carlito"/>
                <a:cs typeface="Carlito"/>
              </a:rPr>
              <a:t>Associate </a:t>
            </a:r>
            <a:r>
              <a:rPr lang="en-US" sz="1588" spc="-13" dirty="0">
                <a:latin typeface="Carlito"/>
                <a:cs typeface="Carlito"/>
              </a:rPr>
              <a:t>Metadata  </a:t>
            </a:r>
            <a:r>
              <a:rPr lang="en-US" sz="1588" spc="-4" dirty="0">
                <a:latin typeface="Carlito"/>
                <a:cs typeface="Carlito"/>
              </a:rPr>
              <a:t>with</a:t>
            </a:r>
            <a:r>
              <a:rPr lang="en-US" sz="1588" spc="4" dirty="0">
                <a:latin typeface="Carlito"/>
                <a:cs typeface="Carlito"/>
              </a:rPr>
              <a:t> </a:t>
            </a:r>
            <a:r>
              <a:rPr lang="en-US" sz="1588" spc="-4" dirty="0">
                <a:latin typeface="Carlito"/>
                <a:cs typeface="Carlito"/>
              </a:rPr>
              <a:t>Container</a:t>
            </a:r>
            <a:endParaRPr lang="en-US" sz="1588" dirty="0">
              <a:latin typeface="Carlito"/>
              <a:cs typeface="Carlito"/>
            </a:endParaRPr>
          </a:p>
          <a:p>
            <a:pPr marL="768204" lvl="2" indent="-152968">
              <a:lnSpc>
                <a:spcPts val="1509"/>
              </a:lnSpc>
              <a:spcBef>
                <a:spcPts val="190"/>
              </a:spcBef>
              <a:buFont typeface="Arial"/>
              <a:buChar char="•"/>
              <a:tabLst>
                <a:tab pos="768764" algn="l"/>
              </a:tabLst>
            </a:pPr>
            <a:r>
              <a:rPr lang="en-US" sz="1324" spc="-13" dirty="0">
                <a:latin typeface="Carlito"/>
                <a:cs typeface="Carlito"/>
              </a:rPr>
              <a:t>Metadata </a:t>
            </a:r>
            <a:r>
              <a:rPr lang="en-US" sz="1324" dirty="0">
                <a:latin typeface="Carlito"/>
                <a:cs typeface="Carlito"/>
              </a:rPr>
              <a:t>is</a:t>
            </a:r>
          </a:p>
          <a:p>
            <a:pPr marL="768204">
              <a:lnSpc>
                <a:spcPts val="1509"/>
              </a:lnSpc>
            </a:pPr>
            <a:r>
              <a:rPr lang="en-US" sz="1324" spc="-4" dirty="0">
                <a:latin typeface="Carlito"/>
                <a:cs typeface="Carlito"/>
              </a:rPr>
              <a:t>&lt;name, value&gt; pairs</a:t>
            </a:r>
            <a:endParaRPr lang="en-US" sz="1324" dirty="0">
              <a:latin typeface="Carlito"/>
              <a:cs typeface="Carlito"/>
            </a:endParaRPr>
          </a:p>
          <a:p>
            <a:pPr marL="465629" marR="4312814" lvl="1" indent="-152408">
              <a:lnSpc>
                <a:spcPts val="1711"/>
              </a:lnSpc>
              <a:spcBef>
                <a:spcPts val="357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sz="1588" spc="-9" dirty="0">
                <a:latin typeface="Carlito"/>
                <a:cs typeface="Carlito"/>
              </a:rPr>
              <a:t>List </a:t>
            </a:r>
            <a:r>
              <a:rPr lang="en-US" sz="1588" spc="-4" dirty="0">
                <a:latin typeface="Carlito"/>
                <a:cs typeface="Carlito"/>
              </a:rPr>
              <a:t>the blobs  </a:t>
            </a:r>
            <a:r>
              <a:rPr lang="en-US" sz="1588" dirty="0">
                <a:latin typeface="Carlito"/>
                <a:cs typeface="Carlito"/>
              </a:rPr>
              <a:t>in a</a:t>
            </a:r>
            <a:r>
              <a:rPr lang="en-US" sz="1588" spc="-57" dirty="0">
                <a:latin typeface="Carlito"/>
                <a:cs typeface="Carlito"/>
              </a:rPr>
              <a:t> </a:t>
            </a:r>
            <a:r>
              <a:rPr lang="en-US" sz="1588" spc="-9" dirty="0" smtClean="0">
                <a:latin typeface="Carlito"/>
                <a:cs typeface="Carlito"/>
              </a:rPr>
              <a:t>container</a:t>
            </a:r>
            <a:endParaRPr lang="en-US" sz="1588" dirty="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130053" y="5890711"/>
            <a:ext cx="412937" cy="33730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FFFFFF"/>
                </a:solidFill>
                <a:latin typeface="Carlito"/>
                <a:cs typeface="Carlito"/>
              </a:rPr>
              <a:t>movies</a:t>
            </a:r>
            <a:endParaRPr sz="1059" dirty="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057901" y="5890711"/>
            <a:ext cx="588869" cy="33730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9" dirty="0">
                <a:solidFill>
                  <a:srgbClr val="FFFFFF"/>
                </a:solidFill>
                <a:latin typeface="Carlito"/>
                <a:cs typeface="Carlito"/>
              </a:rPr>
              <a:t>MOV1.AVI</a:t>
            </a:r>
            <a:endParaRPr sz="1059">
              <a:latin typeface="Carlito"/>
              <a:cs typeface="Carlito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478" y="3170629"/>
            <a:ext cx="4837713" cy="3057384"/>
          </a:xfrm>
          <a:prstGeom prst="rect">
            <a:avLst/>
          </a:prstGeom>
        </p:spPr>
      </p:pic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946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4750"/>
            <a:ext cx="10515600" cy="1325563"/>
          </a:xfrm>
        </p:spPr>
        <p:txBody>
          <a:bodyPr/>
          <a:lstStyle/>
          <a:p>
            <a:pPr algn="ctr"/>
            <a:r>
              <a:rPr lang="en-US" spc="-115" dirty="0"/>
              <a:t>Blob</a:t>
            </a:r>
            <a:r>
              <a:rPr lang="en-US" spc="-304" dirty="0"/>
              <a:t> </a:t>
            </a:r>
            <a:r>
              <a:rPr lang="en-US" spc="-124" dirty="0"/>
              <a:t>Namespace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994" y="1825625"/>
            <a:ext cx="6674011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371600" cy="13716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128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3694"/>
            <a:ext cx="10515600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 algn="ctr">
              <a:lnSpc>
                <a:spcPct val="100000"/>
              </a:lnSpc>
              <a:spcBef>
                <a:spcPts val="88"/>
              </a:spcBef>
            </a:pPr>
            <a:r>
              <a:rPr spc="-115" dirty="0"/>
              <a:t>Blob </a:t>
            </a:r>
            <a:r>
              <a:rPr spc="-159" dirty="0"/>
              <a:t>Features </a:t>
            </a:r>
            <a:r>
              <a:rPr spc="-84" dirty="0"/>
              <a:t>And</a:t>
            </a:r>
            <a:r>
              <a:rPr spc="-472" dirty="0"/>
              <a:t> </a:t>
            </a:r>
            <a:r>
              <a:rPr spc="-124" dirty="0"/>
              <a:t>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63054" indent="-152408">
              <a:spcBef>
                <a:spcPts val="499"/>
              </a:spcBef>
              <a:buFont typeface="Arial"/>
              <a:buChar char="•"/>
              <a:tabLst>
                <a:tab pos="163615" algn="l"/>
                <a:tab pos="2773043" algn="l"/>
              </a:tabLst>
            </a:pPr>
            <a:r>
              <a:rPr lang="en-US" sz="2471" spc="-13" dirty="0">
                <a:latin typeface="Carlito"/>
                <a:cs typeface="Carlito"/>
              </a:rPr>
              <a:t>Store</a:t>
            </a:r>
            <a:r>
              <a:rPr lang="en-US" sz="2471" spc="-9" dirty="0">
                <a:latin typeface="Carlito"/>
                <a:cs typeface="Carlito"/>
              </a:rPr>
              <a:t> </a:t>
            </a:r>
            <a:r>
              <a:rPr lang="en-US" sz="2471" spc="-13" dirty="0">
                <a:latin typeface="Carlito"/>
                <a:cs typeface="Carlito"/>
              </a:rPr>
              <a:t>Large</a:t>
            </a:r>
            <a:r>
              <a:rPr lang="en-US" sz="2471" spc="-4" dirty="0">
                <a:latin typeface="Carlito"/>
                <a:cs typeface="Carlito"/>
              </a:rPr>
              <a:t> Objects	(up </a:t>
            </a:r>
            <a:r>
              <a:rPr lang="en-US" sz="2471" spc="-9" dirty="0">
                <a:latin typeface="Carlito"/>
                <a:cs typeface="Carlito"/>
              </a:rPr>
              <a:t>to </a:t>
            </a:r>
            <a:r>
              <a:rPr lang="en-US" sz="2471" spc="-13" dirty="0">
                <a:latin typeface="Carlito"/>
                <a:cs typeface="Carlito"/>
              </a:rPr>
              <a:t>50 </a:t>
            </a:r>
            <a:r>
              <a:rPr lang="en-US" sz="2471" spc="9" dirty="0">
                <a:latin typeface="Carlito"/>
                <a:cs typeface="Carlito"/>
              </a:rPr>
              <a:t>GB</a:t>
            </a:r>
            <a:r>
              <a:rPr lang="en-US" sz="2471" spc="35" dirty="0">
                <a:latin typeface="Carlito"/>
                <a:cs typeface="Carlito"/>
              </a:rPr>
              <a:t> </a:t>
            </a:r>
            <a:r>
              <a:rPr lang="en-US" sz="2471" spc="-4" dirty="0">
                <a:latin typeface="Carlito"/>
                <a:cs typeface="Carlito"/>
              </a:rPr>
              <a:t>each)</a:t>
            </a:r>
            <a:endParaRPr lang="en-US" sz="2471" dirty="0">
              <a:latin typeface="Carlito"/>
              <a:cs typeface="Carlito"/>
            </a:endParaRPr>
          </a:p>
          <a:p>
            <a:pPr marL="163054" indent="-152408">
              <a:spcBef>
                <a:spcPts val="415"/>
              </a:spcBef>
              <a:buFont typeface="Arial"/>
              <a:buChar char="•"/>
              <a:tabLst>
                <a:tab pos="163615" algn="l"/>
              </a:tabLst>
            </a:pPr>
            <a:r>
              <a:rPr lang="en-US" sz="2471" spc="-18" dirty="0">
                <a:latin typeface="Carlito"/>
                <a:cs typeface="Carlito"/>
              </a:rPr>
              <a:t>Standard </a:t>
            </a:r>
            <a:r>
              <a:rPr lang="en-US" sz="2471" spc="-13" dirty="0">
                <a:latin typeface="Carlito"/>
                <a:cs typeface="Carlito"/>
              </a:rPr>
              <a:t>REST </a:t>
            </a:r>
            <a:r>
              <a:rPr lang="en-US" sz="2471" spc="-22" dirty="0">
                <a:latin typeface="Carlito"/>
                <a:cs typeface="Carlito"/>
              </a:rPr>
              <a:t>PUT/GET</a:t>
            </a:r>
            <a:r>
              <a:rPr lang="en-US" sz="2471" spc="71" dirty="0">
                <a:latin typeface="Carlito"/>
                <a:cs typeface="Carlito"/>
              </a:rPr>
              <a:t> </a:t>
            </a:r>
            <a:r>
              <a:rPr lang="en-US" sz="2471" spc="-18" dirty="0">
                <a:latin typeface="Carlito"/>
                <a:cs typeface="Carlito"/>
              </a:rPr>
              <a:t>Interface</a:t>
            </a:r>
            <a:endParaRPr lang="en-US" sz="2471" dirty="0">
              <a:latin typeface="Carlito"/>
              <a:cs typeface="Carlito"/>
            </a:endParaRPr>
          </a:p>
          <a:p>
            <a:pPr marL="11206">
              <a:spcBef>
                <a:spcPts val="538"/>
              </a:spcBef>
            </a:pPr>
            <a:r>
              <a:rPr lang="en-US" sz="1765" u="heavy" spc="-9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http://&lt;Account&gt;.</a:t>
            </a:r>
            <a:r>
              <a:rPr lang="en-US" sz="1765" u="heavy" spc="-9" dirty="0">
                <a:solidFill>
                  <a:srgbClr val="A5A5A5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blob</a:t>
            </a:r>
            <a:r>
              <a:rPr lang="en-US" sz="1765" u="heavy" spc="-9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.core.windows.net/&lt;Container&gt;/&lt;BlobName&gt;</a:t>
            </a:r>
            <a:endParaRPr lang="en-US" sz="1765" dirty="0">
              <a:latin typeface="Carlito"/>
              <a:cs typeface="Carlito"/>
            </a:endParaRPr>
          </a:p>
          <a:p>
            <a:pPr marL="465629" lvl="1" indent="-152968">
              <a:spcBef>
                <a:spcPts val="79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sz="2118" spc="-4" dirty="0" err="1">
                <a:solidFill>
                  <a:srgbClr val="A5A5A5"/>
                </a:solidFill>
                <a:latin typeface="Carlito"/>
                <a:cs typeface="Carlito"/>
              </a:rPr>
              <a:t>PutBlob</a:t>
            </a:r>
            <a:endParaRPr lang="en-US" sz="2118" dirty="0">
              <a:latin typeface="Carlito"/>
              <a:cs typeface="Carlito"/>
            </a:endParaRPr>
          </a:p>
          <a:p>
            <a:pPr marL="768204" lvl="2" indent="-152408">
              <a:spcBef>
                <a:spcPts val="163"/>
              </a:spcBef>
              <a:buFont typeface="Arial"/>
              <a:buChar char="•"/>
              <a:tabLst>
                <a:tab pos="768764" algn="l"/>
              </a:tabLst>
            </a:pPr>
            <a:r>
              <a:rPr lang="en-US" sz="1765" spc="-4" dirty="0">
                <a:latin typeface="Carlito"/>
                <a:cs typeface="Carlito"/>
              </a:rPr>
              <a:t>Inserts </a:t>
            </a:r>
            <a:r>
              <a:rPr lang="en-US" sz="1765" dirty="0">
                <a:latin typeface="Carlito"/>
                <a:cs typeface="Carlito"/>
              </a:rPr>
              <a:t>a </a:t>
            </a:r>
            <a:r>
              <a:rPr lang="en-US" sz="1765" spc="-9" dirty="0">
                <a:latin typeface="Carlito"/>
                <a:cs typeface="Carlito"/>
              </a:rPr>
              <a:t>new </a:t>
            </a:r>
            <a:r>
              <a:rPr lang="en-US" sz="1765" spc="-4" dirty="0">
                <a:latin typeface="Carlito"/>
                <a:cs typeface="Carlito"/>
              </a:rPr>
              <a:t>blob </a:t>
            </a:r>
            <a:r>
              <a:rPr lang="en-US" sz="1765" dirty="0">
                <a:latin typeface="Carlito"/>
                <a:cs typeface="Carlito"/>
              </a:rPr>
              <a:t>or </a:t>
            </a:r>
            <a:r>
              <a:rPr lang="en-US" sz="1765" spc="-9" dirty="0">
                <a:latin typeface="Carlito"/>
                <a:cs typeface="Carlito"/>
              </a:rPr>
              <a:t>overwrites </a:t>
            </a:r>
            <a:r>
              <a:rPr lang="en-US" sz="1765" dirty="0">
                <a:latin typeface="Carlito"/>
                <a:cs typeface="Carlito"/>
              </a:rPr>
              <a:t>the </a:t>
            </a:r>
            <a:r>
              <a:rPr lang="en-US" sz="1765" spc="-9" dirty="0">
                <a:latin typeface="Carlito"/>
                <a:cs typeface="Carlito"/>
              </a:rPr>
              <a:t>existing</a:t>
            </a:r>
            <a:r>
              <a:rPr lang="en-US" sz="1765" spc="26" dirty="0">
                <a:latin typeface="Carlito"/>
                <a:cs typeface="Carlito"/>
              </a:rPr>
              <a:t> </a:t>
            </a:r>
            <a:r>
              <a:rPr lang="en-US" sz="1765" spc="-4" dirty="0">
                <a:latin typeface="Carlito"/>
                <a:cs typeface="Carlito"/>
              </a:rPr>
              <a:t>blob</a:t>
            </a:r>
            <a:endParaRPr lang="en-US" sz="1765" dirty="0">
              <a:latin typeface="Carlito"/>
              <a:cs typeface="Carlito"/>
            </a:endParaRPr>
          </a:p>
          <a:p>
            <a:pPr marL="465629" lvl="1" indent="-152968">
              <a:spcBef>
                <a:spcPts val="79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sz="2118" spc="-4" dirty="0" err="1">
                <a:solidFill>
                  <a:srgbClr val="A5A5A5"/>
                </a:solidFill>
                <a:latin typeface="Carlito"/>
                <a:cs typeface="Carlito"/>
              </a:rPr>
              <a:t>GetBlob</a:t>
            </a:r>
            <a:endParaRPr lang="en-US" sz="2118" dirty="0">
              <a:latin typeface="Carlito"/>
              <a:cs typeface="Carlito"/>
            </a:endParaRPr>
          </a:p>
          <a:p>
            <a:pPr marL="768204" lvl="2" indent="-152408">
              <a:spcBef>
                <a:spcPts val="163"/>
              </a:spcBef>
              <a:buFont typeface="Arial"/>
              <a:buChar char="•"/>
              <a:tabLst>
                <a:tab pos="768764" algn="l"/>
              </a:tabLst>
            </a:pPr>
            <a:r>
              <a:rPr lang="en-US" sz="1765" spc="-9" dirty="0">
                <a:latin typeface="Carlito"/>
                <a:cs typeface="Carlito"/>
              </a:rPr>
              <a:t>Get </a:t>
            </a:r>
            <a:r>
              <a:rPr lang="en-US" sz="1765" dirty="0">
                <a:latin typeface="Carlito"/>
                <a:cs typeface="Carlito"/>
              </a:rPr>
              <a:t>whole </a:t>
            </a:r>
            <a:r>
              <a:rPr lang="en-US" sz="1765" spc="-4" dirty="0">
                <a:latin typeface="Carlito"/>
                <a:cs typeface="Carlito"/>
              </a:rPr>
              <a:t>blob </a:t>
            </a:r>
            <a:r>
              <a:rPr lang="en-US" sz="1765" spc="-9" dirty="0">
                <a:latin typeface="Carlito"/>
                <a:cs typeface="Carlito"/>
              </a:rPr>
              <a:t>or by starting offset,</a:t>
            </a:r>
            <a:r>
              <a:rPr lang="en-US" sz="1765" dirty="0">
                <a:latin typeface="Carlito"/>
                <a:cs typeface="Carlito"/>
              </a:rPr>
              <a:t> </a:t>
            </a:r>
            <a:r>
              <a:rPr lang="en-US" sz="1765" spc="-4" dirty="0">
                <a:latin typeface="Carlito"/>
                <a:cs typeface="Carlito"/>
              </a:rPr>
              <a:t>length</a:t>
            </a:r>
            <a:endParaRPr lang="en-US" sz="1765" dirty="0">
              <a:latin typeface="Carlito"/>
              <a:cs typeface="Carlito"/>
            </a:endParaRPr>
          </a:p>
          <a:p>
            <a:pPr marL="465629" lvl="1" indent="-152968">
              <a:spcBef>
                <a:spcPts val="71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sz="2118" spc="-4" dirty="0" err="1">
                <a:solidFill>
                  <a:srgbClr val="A5A5A5"/>
                </a:solidFill>
                <a:latin typeface="Carlito"/>
                <a:cs typeface="Carlito"/>
              </a:rPr>
              <a:t>DeleteBlob</a:t>
            </a:r>
            <a:endParaRPr lang="en-US" sz="2118" dirty="0">
              <a:latin typeface="Carlito"/>
              <a:cs typeface="Carlito"/>
            </a:endParaRPr>
          </a:p>
          <a:p>
            <a:pPr marL="465629" lvl="1" indent="-152968">
              <a:spcBef>
                <a:spcPts val="106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sz="2118" spc="-4" dirty="0">
                <a:latin typeface="Carlito"/>
                <a:cs typeface="Carlito"/>
              </a:rPr>
              <a:t>Support </a:t>
            </a:r>
            <a:r>
              <a:rPr lang="en-US" sz="2118" spc="-18" dirty="0">
                <a:latin typeface="Carlito"/>
                <a:cs typeface="Carlito"/>
              </a:rPr>
              <a:t>for </a:t>
            </a:r>
            <a:r>
              <a:rPr lang="en-US" sz="2118" spc="-9" dirty="0">
                <a:latin typeface="Carlito"/>
                <a:cs typeface="Carlito"/>
              </a:rPr>
              <a:t>Continuation </a:t>
            </a:r>
            <a:r>
              <a:rPr lang="en-US" sz="2118" dirty="0">
                <a:latin typeface="Carlito"/>
                <a:cs typeface="Carlito"/>
              </a:rPr>
              <a:t>on </a:t>
            </a:r>
            <a:r>
              <a:rPr lang="en-US" sz="2118" spc="-4" dirty="0">
                <a:latin typeface="Carlito"/>
                <a:cs typeface="Carlito"/>
              </a:rPr>
              <a:t>Upload</a:t>
            </a:r>
            <a:endParaRPr lang="en-US" sz="2118" dirty="0">
              <a:latin typeface="Carlito"/>
              <a:cs typeface="Carlito"/>
            </a:endParaRPr>
          </a:p>
          <a:p>
            <a:pPr lvl="1">
              <a:spcBef>
                <a:spcPts val="4"/>
              </a:spcBef>
            </a:pPr>
            <a:endParaRPr lang="en-US" sz="2162" dirty="0">
              <a:latin typeface="Carlito"/>
              <a:cs typeface="Carlito"/>
            </a:endParaRPr>
          </a:p>
          <a:p>
            <a:pPr marL="364770" indent="-354125">
              <a:buFont typeface="Arial"/>
              <a:buChar char="•"/>
              <a:tabLst>
                <a:tab pos="364770" algn="l"/>
                <a:tab pos="365331" algn="l"/>
              </a:tabLst>
            </a:pPr>
            <a:r>
              <a:rPr lang="en-US" sz="2471" spc="-9" dirty="0">
                <a:latin typeface="Carlito"/>
                <a:cs typeface="Carlito"/>
              </a:rPr>
              <a:t>Associate </a:t>
            </a:r>
            <a:r>
              <a:rPr lang="en-US" sz="2471" spc="-18" dirty="0">
                <a:latin typeface="Carlito"/>
                <a:cs typeface="Carlito"/>
              </a:rPr>
              <a:t>Metadata </a:t>
            </a:r>
            <a:r>
              <a:rPr lang="en-US" sz="2471" spc="-4" dirty="0">
                <a:latin typeface="Carlito"/>
                <a:cs typeface="Carlito"/>
              </a:rPr>
              <a:t>with</a:t>
            </a:r>
            <a:r>
              <a:rPr lang="en-US" sz="2471" spc="31" dirty="0">
                <a:latin typeface="Carlito"/>
                <a:cs typeface="Carlito"/>
              </a:rPr>
              <a:t> </a:t>
            </a:r>
            <a:r>
              <a:rPr lang="en-US" sz="2471" spc="-4" dirty="0">
                <a:latin typeface="Carlito"/>
                <a:cs typeface="Carlito"/>
              </a:rPr>
              <a:t>Blob</a:t>
            </a:r>
            <a:endParaRPr lang="en-US" sz="2471" dirty="0">
              <a:latin typeface="Carlito"/>
              <a:cs typeface="Carlito"/>
            </a:endParaRPr>
          </a:p>
          <a:p>
            <a:pPr marL="465629" lvl="1" indent="-152968">
              <a:spcBef>
                <a:spcPts val="119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sz="2118" spc="-9" dirty="0">
                <a:latin typeface="Carlito"/>
                <a:cs typeface="Carlito"/>
              </a:rPr>
              <a:t>Metadata </a:t>
            </a:r>
            <a:r>
              <a:rPr lang="en-US" sz="2118" dirty="0">
                <a:latin typeface="Carlito"/>
                <a:cs typeface="Carlito"/>
              </a:rPr>
              <a:t>is </a:t>
            </a:r>
            <a:r>
              <a:rPr lang="en-US" sz="2118" spc="-4" dirty="0">
                <a:latin typeface="Carlito"/>
                <a:cs typeface="Carlito"/>
              </a:rPr>
              <a:t>&lt;name, </a:t>
            </a:r>
            <a:r>
              <a:rPr lang="en-US" sz="2118" spc="-9" dirty="0">
                <a:latin typeface="Carlito"/>
                <a:cs typeface="Carlito"/>
              </a:rPr>
              <a:t>value&gt;</a:t>
            </a:r>
            <a:r>
              <a:rPr lang="en-US" sz="2118" spc="-26" dirty="0">
                <a:latin typeface="Carlito"/>
                <a:cs typeface="Carlito"/>
              </a:rPr>
              <a:t> </a:t>
            </a:r>
            <a:r>
              <a:rPr lang="en-US" sz="2118" spc="-9" dirty="0">
                <a:latin typeface="Carlito"/>
                <a:cs typeface="Carlito"/>
              </a:rPr>
              <a:t>pairs</a:t>
            </a:r>
            <a:endParaRPr lang="en-US" sz="2118" dirty="0">
              <a:latin typeface="Carlito"/>
              <a:cs typeface="Carlito"/>
            </a:endParaRPr>
          </a:p>
          <a:p>
            <a:pPr marL="465629" lvl="1" indent="-152968">
              <a:spcBef>
                <a:spcPts val="97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sz="2118" spc="-4" dirty="0">
                <a:latin typeface="Carlito"/>
                <a:cs typeface="Carlito"/>
              </a:rPr>
              <a:t>Set/Get with </a:t>
            </a:r>
            <a:r>
              <a:rPr lang="en-US" sz="2118" dirty="0">
                <a:latin typeface="Carlito"/>
                <a:cs typeface="Carlito"/>
              </a:rPr>
              <a:t>or </a:t>
            </a:r>
            <a:r>
              <a:rPr lang="en-US" sz="2118" spc="-13" dirty="0">
                <a:latin typeface="Carlito"/>
                <a:cs typeface="Carlito"/>
              </a:rPr>
              <a:t>separate </a:t>
            </a:r>
            <a:r>
              <a:rPr lang="en-US" sz="2118" spc="-9" dirty="0">
                <a:latin typeface="Carlito"/>
                <a:cs typeface="Carlito"/>
              </a:rPr>
              <a:t>from </a:t>
            </a:r>
            <a:r>
              <a:rPr lang="en-US" sz="2118" spc="-4" dirty="0">
                <a:latin typeface="Carlito"/>
                <a:cs typeface="Carlito"/>
              </a:rPr>
              <a:t>blob </a:t>
            </a:r>
            <a:r>
              <a:rPr lang="en-US" sz="2118" spc="-13" dirty="0">
                <a:latin typeface="Carlito"/>
                <a:cs typeface="Carlito"/>
              </a:rPr>
              <a:t>data</a:t>
            </a:r>
            <a:r>
              <a:rPr lang="en-US" sz="2118" spc="-53" dirty="0">
                <a:latin typeface="Carlito"/>
                <a:cs typeface="Carlito"/>
              </a:rPr>
              <a:t> </a:t>
            </a:r>
            <a:r>
              <a:rPr lang="en-US" sz="2118" spc="-4" dirty="0">
                <a:latin typeface="Carlito"/>
                <a:cs typeface="Carlito"/>
              </a:rPr>
              <a:t>bits</a:t>
            </a:r>
            <a:endParaRPr lang="en-US" sz="2118" dirty="0">
              <a:latin typeface="Carlito"/>
              <a:cs typeface="Carlito"/>
            </a:endParaRPr>
          </a:p>
          <a:p>
            <a:pPr marL="465629" lvl="1" indent="-152968">
              <a:spcBef>
                <a:spcPts val="106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sz="2118" spc="-4" dirty="0">
                <a:latin typeface="Carlito"/>
                <a:cs typeface="Carlito"/>
              </a:rPr>
              <a:t>Up </a:t>
            </a:r>
            <a:r>
              <a:rPr lang="en-US" sz="2118" spc="-9" dirty="0">
                <a:latin typeface="Carlito"/>
                <a:cs typeface="Carlito"/>
              </a:rPr>
              <a:t>to 8KB </a:t>
            </a:r>
            <a:r>
              <a:rPr lang="en-US" sz="2118" spc="-4" dirty="0">
                <a:latin typeface="Carlito"/>
                <a:cs typeface="Carlito"/>
              </a:rPr>
              <a:t>per</a:t>
            </a:r>
            <a:r>
              <a:rPr lang="en-US" sz="2118" spc="13" dirty="0">
                <a:latin typeface="Carlito"/>
                <a:cs typeface="Carlito"/>
              </a:rPr>
              <a:t> </a:t>
            </a:r>
            <a:r>
              <a:rPr lang="en-US" sz="2118" spc="-4" dirty="0">
                <a:latin typeface="Carlito"/>
                <a:cs typeface="Carlito"/>
              </a:rPr>
              <a:t>blob</a:t>
            </a:r>
            <a:endParaRPr lang="en-US" sz="2118" dirty="0">
              <a:latin typeface="Carlito"/>
              <a:cs typeface="Carlit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371600" cy="13716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23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3694"/>
            <a:ext cx="10515600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 algn="ctr">
              <a:lnSpc>
                <a:spcPct val="100000"/>
              </a:lnSpc>
              <a:spcBef>
                <a:spcPts val="88"/>
              </a:spcBef>
            </a:pPr>
            <a:r>
              <a:rPr spc="-115" dirty="0"/>
              <a:t>Blob </a:t>
            </a:r>
            <a:r>
              <a:rPr spc="-141" dirty="0"/>
              <a:t>Storage </a:t>
            </a:r>
            <a:r>
              <a:rPr spc="-132" dirty="0"/>
              <a:t>Concepts </a:t>
            </a:r>
            <a:r>
              <a:rPr spc="379" dirty="0"/>
              <a:t>–</a:t>
            </a:r>
            <a:r>
              <a:rPr spc="-644" dirty="0"/>
              <a:t> </a:t>
            </a:r>
            <a:r>
              <a:rPr spc="-115" dirty="0"/>
              <a:t>Adding </a:t>
            </a:r>
            <a:r>
              <a:rPr spc="-141" dirty="0"/>
              <a:t>Blocks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912697" y="1812663"/>
            <a:ext cx="1468531" cy="4444253"/>
            <a:chOff x="7088123" y="2054351"/>
            <a:chExt cx="1664335" cy="5036820"/>
          </a:xfrm>
        </p:grpSpPr>
        <p:sp>
          <p:nvSpPr>
            <p:cNvPr id="4" name="object 4"/>
            <p:cNvSpPr/>
            <p:nvPr/>
          </p:nvSpPr>
          <p:spPr>
            <a:xfrm>
              <a:off x="7091171" y="2057399"/>
              <a:ext cx="1658111" cy="5029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7088123" y="2054351"/>
              <a:ext cx="1664335" cy="5036820"/>
            </a:xfrm>
            <a:custGeom>
              <a:avLst/>
              <a:gdLst/>
              <a:ahLst/>
              <a:cxnLst/>
              <a:rect l="l" t="t" r="r" b="b"/>
              <a:pathLst>
                <a:path w="1664334" h="5036820">
                  <a:moveTo>
                    <a:pt x="1664208" y="5036820"/>
                  </a:moveTo>
                  <a:lnTo>
                    <a:pt x="0" y="5036820"/>
                  </a:lnTo>
                  <a:lnTo>
                    <a:pt x="0" y="0"/>
                  </a:lnTo>
                  <a:lnTo>
                    <a:pt x="1664208" y="0"/>
                  </a:lnTo>
                  <a:lnTo>
                    <a:pt x="1664208" y="3048"/>
                  </a:lnTo>
                  <a:lnTo>
                    <a:pt x="6096" y="3048"/>
                  </a:lnTo>
                  <a:lnTo>
                    <a:pt x="3048" y="7620"/>
                  </a:lnTo>
                  <a:lnTo>
                    <a:pt x="6096" y="7620"/>
                  </a:lnTo>
                  <a:lnTo>
                    <a:pt x="6096" y="5029200"/>
                  </a:lnTo>
                  <a:lnTo>
                    <a:pt x="3048" y="5029200"/>
                  </a:lnTo>
                  <a:lnTo>
                    <a:pt x="6096" y="5032248"/>
                  </a:lnTo>
                  <a:lnTo>
                    <a:pt x="1664208" y="5032248"/>
                  </a:lnTo>
                  <a:lnTo>
                    <a:pt x="1664208" y="5036820"/>
                  </a:lnTo>
                  <a:close/>
                </a:path>
                <a:path w="1664334" h="5036820">
                  <a:moveTo>
                    <a:pt x="6096" y="7620"/>
                  </a:moveTo>
                  <a:lnTo>
                    <a:pt x="3048" y="7620"/>
                  </a:lnTo>
                  <a:lnTo>
                    <a:pt x="6096" y="3048"/>
                  </a:lnTo>
                  <a:lnTo>
                    <a:pt x="6096" y="7620"/>
                  </a:lnTo>
                  <a:close/>
                </a:path>
                <a:path w="1664334" h="5036820">
                  <a:moveTo>
                    <a:pt x="1658112" y="7620"/>
                  </a:moveTo>
                  <a:lnTo>
                    <a:pt x="6096" y="7620"/>
                  </a:lnTo>
                  <a:lnTo>
                    <a:pt x="6096" y="3048"/>
                  </a:lnTo>
                  <a:lnTo>
                    <a:pt x="1658112" y="3048"/>
                  </a:lnTo>
                  <a:lnTo>
                    <a:pt x="1658112" y="7620"/>
                  </a:lnTo>
                  <a:close/>
                </a:path>
                <a:path w="1664334" h="5036820">
                  <a:moveTo>
                    <a:pt x="1658112" y="5032248"/>
                  </a:moveTo>
                  <a:lnTo>
                    <a:pt x="1658112" y="3048"/>
                  </a:lnTo>
                  <a:lnTo>
                    <a:pt x="1661160" y="7620"/>
                  </a:lnTo>
                  <a:lnTo>
                    <a:pt x="1664208" y="7620"/>
                  </a:lnTo>
                  <a:lnTo>
                    <a:pt x="1664208" y="5029200"/>
                  </a:lnTo>
                  <a:lnTo>
                    <a:pt x="1661160" y="5029200"/>
                  </a:lnTo>
                  <a:lnTo>
                    <a:pt x="1658112" y="5032248"/>
                  </a:lnTo>
                  <a:close/>
                </a:path>
                <a:path w="1664334" h="5036820">
                  <a:moveTo>
                    <a:pt x="1664208" y="7620"/>
                  </a:moveTo>
                  <a:lnTo>
                    <a:pt x="1661160" y="7620"/>
                  </a:lnTo>
                  <a:lnTo>
                    <a:pt x="1658112" y="3048"/>
                  </a:lnTo>
                  <a:lnTo>
                    <a:pt x="1664208" y="3048"/>
                  </a:lnTo>
                  <a:lnTo>
                    <a:pt x="1664208" y="7620"/>
                  </a:lnTo>
                  <a:close/>
                </a:path>
                <a:path w="1664334" h="5036820">
                  <a:moveTo>
                    <a:pt x="6096" y="5032248"/>
                  </a:moveTo>
                  <a:lnTo>
                    <a:pt x="3048" y="5029200"/>
                  </a:lnTo>
                  <a:lnTo>
                    <a:pt x="6096" y="5029200"/>
                  </a:lnTo>
                  <a:lnTo>
                    <a:pt x="6096" y="5032248"/>
                  </a:lnTo>
                  <a:close/>
                </a:path>
                <a:path w="1664334" h="5036820">
                  <a:moveTo>
                    <a:pt x="1658112" y="5032248"/>
                  </a:moveTo>
                  <a:lnTo>
                    <a:pt x="6096" y="5032248"/>
                  </a:lnTo>
                  <a:lnTo>
                    <a:pt x="6096" y="5029200"/>
                  </a:lnTo>
                  <a:lnTo>
                    <a:pt x="1658112" y="5029200"/>
                  </a:lnTo>
                  <a:lnTo>
                    <a:pt x="1658112" y="5032248"/>
                  </a:lnTo>
                  <a:close/>
                </a:path>
                <a:path w="1664334" h="5036820">
                  <a:moveTo>
                    <a:pt x="1664208" y="5032248"/>
                  </a:moveTo>
                  <a:lnTo>
                    <a:pt x="1658112" y="5032248"/>
                  </a:lnTo>
                  <a:lnTo>
                    <a:pt x="1661160" y="5029200"/>
                  </a:lnTo>
                  <a:lnTo>
                    <a:pt x="1664208" y="5029200"/>
                  </a:lnTo>
                  <a:lnTo>
                    <a:pt x="1664208" y="5032248"/>
                  </a:lnTo>
                  <a:close/>
                </a:path>
              </a:pathLst>
            </a:custGeom>
            <a:solidFill>
              <a:srgbClr val="97751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214808" y="2268050"/>
            <a:ext cx="748089" cy="35020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206" spc="-13" dirty="0">
                <a:latin typeface="Carlito"/>
                <a:cs typeface="Carlito"/>
              </a:rPr>
              <a:t>B</a:t>
            </a:r>
            <a:r>
              <a:rPr sz="2206" spc="-4" dirty="0">
                <a:latin typeface="Carlito"/>
                <a:cs typeface="Carlito"/>
              </a:rPr>
              <a:t>l</a:t>
            </a:r>
            <a:r>
              <a:rPr sz="2206" dirty="0">
                <a:latin typeface="Carlito"/>
                <a:cs typeface="Carlito"/>
              </a:rPr>
              <a:t>o</a:t>
            </a:r>
            <a:r>
              <a:rPr sz="2206" spc="9" dirty="0">
                <a:latin typeface="Carlito"/>
                <a:cs typeface="Carlito"/>
              </a:rPr>
              <a:t>c</a:t>
            </a:r>
            <a:r>
              <a:rPr sz="2206" spc="-4" dirty="0">
                <a:latin typeface="Carlito"/>
                <a:cs typeface="Carlito"/>
              </a:rPr>
              <a:t>k</a:t>
            </a:r>
            <a:endParaRPr sz="2206" dirty="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82354" y="1812663"/>
            <a:ext cx="3176307" cy="4444253"/>
            <a:chOff x="3200400" y="2054351"/>
            <a:chExt cx="3599815" cy="5036820"/>
          </a:xfrm>
        </p:grpSpPr>
        <p:sp>
          <p:nvSpPr>
            <p:cNvPr id="8" name="object 8"/>
            <p:cNvSpPr/>
            <p:nvPr/>
          </p:nvSpPr>
          <p:spPr>
            <a:xfrm>
              <a:off x="5138927" y="2057399"/>
              <a:ext cx="1658112" cy="5029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5135879" y="2054351"/>
              <a:ext cx="1664335" cy="5036820"/>
            </a:xfrm>
            <a:custGeom>
              <a:avLst/>
              <a:gdLst/>
              <a:ahLst/>
              <a:cxnLst/>
              <a:rect l="l" t="t" r="r" b="b"/>
              <a:pathLst>
                <a:path w="1664334" h="5036820">
                  <a:moveTo>
                    <a:pt x="1496568" y="5036820"/>
                  </a:moveTo>
                  <a:lnTo>
                    <a:pt x="169164" y="5036820"/>
                  </a:lnTo>
                  <a:lnTo>
                    <a:pt x="150876" y="5035296"/>
                  </a:lnTo>
                  <a:lnTo>
                    <a:pt x="103632" y="5023104"/>
                  </a:lnTo>
                  <a:lnTo>
                    <a:pt x="60960" y="4997196"/>
                  </a:lnTo>
                  <a:lnTo>
                    <a:pt x="28956" y="4962144"/>
                  </a:lnTo>
                  <a:lnTo>
                    <a:pt x="7620" y="4917948"/>
                  </a:lnTo>
                  <a:lnTo>
                    <a:pt x="0" y="4884420"/>
                  </a:lnTo>
                  <a:lnTo>
                    <a:pt x="0" y="152400"/>
                  </a:lnTo>
                  <a:lnTo>
                    <a:pt x="19812" y="88392"/>
                  </a:lnTo>
                  <a:lnTo>
                    <a:pt x="48768" y="50292"/>
                  </a:lnTo>
                  <a:lnTo>
                    <a:pt x="88392" y="21336"/>
                  </a:lnTo>
                  <a:lnTo>
                    <a:pt x="134112" y="4572"/>
                  </a:lnTo>
                  <a:lnTo>
                    <a:pt x="169164" y="0"/>
                  </a:lnTo>
                  <a:lnTo>
                    <a:pt x="1496568" y="0"/>
                  </a:lnTo>
                  <a:lnTo>
                    <a:pt x="1513332" y="1524"/>
                  </a:lnTo>
                  <a:lnTo>
                    <a:pt x="1546860" y="7620"/>
                  </a:lnTo>
                  <a:lnTo>
                    <a:pt x="152400" y="7620"/>
                  </a:lnTo>
                  <a:lnTo>
                    <a:pt x="135636" y="10668"/>
                  </a:lnTo>
                  <a:lnTo>
                    <a:pt x="91440" y="25908"/>
                  </a:lnTo>
                  <a:lnTo>
                    <a:pt x="53340" y="54864"/>
                  </a:lnTo>
                  <a:lnTo>
                    <a:pt x="26754" y="91440"/>
                  </a:lnTo>
                  <a:lnTo>
                    <a:pt x="25908" y="91440"/>
                  </a:lnTo>
                  <a:lnTo>
                    <a:pt x="18288" y="106680"/>
                  </a:lnTo>
                  <a:lnTo>
                    <a:pt x="14173" y="120396"/>
                  </a:lnTo>
                  <a:lnTo>
                    <a:pt x="13716" y="120396"/>
                  </a:lnTo>
                  <a:lnTo>
                    <a:pt x="9144" y="137160"/>
                  </a:lnTo>
                  <a:lnTo>
                    <a:pt x="7758" y="152400"/>
                  </a:lnTo>
                  <a:lnTo>
                    <a:pt x="7620" y="152400"/>
                  </a:lnTo>
                  <a:lnTo>
                    <a:pt x="6096" y="169164"/>
                  </a:lnTo>
                  <a:lnTo>
                    <a:pt x="6096" y="4867656"/>
                  </a:lnTo>
                  <a:lnTo>
                    <a:pt x="7620" y="4884420"/>
                  </a:lnTo>
                  <a:lnTo>
                    <a:pt x="7758" y="4884420"/>
                  </a:lnTo>
                  <a:lnTo>
                    <a:pt x="9144" y="4899660"/>
                  </a:lnTo>
                  <a:lnTo>
                    <a:pt x="13716" y="4916424"/>
                  </a:lnTo>
                  <a:lnTo>
                    <a:pt x="14173" y="4916424"/>
                  </a:lnTo>
                  <a:lnTo>
                    <a:pt x="18288" y="4930140"/>
                  </a:lnTo>
                  <a:lnTo>
                    <a:pt x="25908" y="4945380"/>
                  </a:lnTo>
                  <a:lnTo>
                    <a:pt x="26754" y="4945380"/>
                  </a:lnTo>
                  <a:lnTo>
                    <a:pt x="33528" y="4957572"/>
                  </a:lnTo>
                  <a:lnTo>
                    <a:pt x="65532" y="4992624"/>
                  </a:lnTo>
                  <a:lnTo>
                    <a:pt x="91440" y="5010912"/>
                  </a:lnTo>
                  <a:lnTo>
                    <a:pt x="94183" y="5010912"/>
                  </a:lnTo>
                  <a:lnTo>
                    <a:pt x="105156" y="5017008"/>
                  </a:lnTo>
                  <a:lnTo>
                    <a:pt x="120396" y="5023104"/>
                  </a:lnTo>
                  <a:lnTo>
                    <a:pt x="135636" y="5026152"/>
                  </a:lnTo>
                  <a:lnTo>
                    <a:pt x="152400" y="5029200"/>
                  </a:lnTo>
                  <a:lnTo>
                    <a:pt x="1546860" y="5029200"/>
                  </a:lnTo>
                  <a:lnTo>
                    <a:pt x="1513332" y="5035296"/>
                  </a:lnTo>
                  <a:lnTo>
                    <a:pt x="1496568" y="5036820"/>
                  </a:lnTo>
                  <a:close/>
                </a:path>
                <a:path w="1664334" h="5036820">
                  <a:moveTo>
                    <a:pt x="1638300" y="92964"/>
                  </a:moveTo>
                  <a:lnTo>
                    <a:pt x="1630680" y="79248"/>
                  </a:lnTo>
                  <a:lnTo>
                    <a:pt x="1621536" y="65532"/>
                  </a:lnTo>
                  <a:lnTo>
                    <a:pt x="1610868" y="54864"/>
                  </a:lnTo>
                  <a:lnTo>
                    <a:pt x="1598676" y="44196"/>
                  </a:lnTo>
                  <a:lnTo>
                    <a:pt x="1600200" y="44196"/>
                  </a:lnTo>
                  <a:lnTo>
                    <a:pt x="1559052" y="19812"/>
                  </a:lnTo>
                  <a:lnTo>
                    <a:pt x="1511808" y="7620"/>
                  </a:lnTo>
                  <a:lnTo>
                    <a:pt x="1546860" y="7620"/>
                  </a:lnTo>
                  <a:lnTo>
                    <a:pt x="1562100" y="13716"/>
                  </a:lnTo>
                  <a:lnTo>
                    <a:pt x="1575816" y="21336"/>
                  </a:lnTo>
                  <a:lnTo>
                    <a:pt x="1591056" y="28956"/>
                  </a:lnTo>
                  <a:lnTo>
                    <a:pt x="1626108" y="62484"/>
                  </a:lnTo>
                  <a:lnTo>
                    <a:pt x="1645920" y="91440"/>
                  </a:lnTo>
                  <a:lnTo>
                    <a:pt x="1638300" y="91440"/>
                  </a:lnTo>
                  <a:lnTo>
                    <a:pt x="1638300" y="92964"/>
                  </a:lnTo>
                  <a:close/>
                </a:path>
                <a:path w="1664334" h="5036820">
                  <a:moveTo>
                    <a:pt x="25908" y="92964"/>
                  </a:moveTo>
                  <a:lnTo>
                    <a:pt x="25908" y="91440"/>
                  </a:lnTo>
                  <a:lnTo>
                    <a:pt x="26754" y="91440"/>
                  </a:lnTo>
                  <a:lnTo>
                    <a:pt x="25908" y="92964"/>
                  </a:lnTo>
                  <a:close/>
                </a:path>
                <a:path w="1664334" h="5036820">
                  <a:moveTo>
                    <a:pt x="1658666" y="121920"/>
                  </a:moveTo>
                  <a:lnTo>
                    <a:pt x="1652016" y="121920"/>
                  </a:lnTo>
                  <a:lnTo>
                    <a:pt x="1645920" y="106680"/>
                  </a:lnTo>
                  <a:lnTo>
                    <a:pt x="1638300" y="91440"/>
                  </a:lnTo>
                  <a:lnTo>
                    <a:pt x="1645920" y="91440"/>
                  </a:lnTo>
                  <a:lnTo>
                    <a:pt x="1652016" y="103632"/>
                  </a:lnTo>
                  <a:lnTo>
                    <a:pt x="1658112" y="118872"/>
                  </a:lnTo>
                  <a:lnTo>
                    <a:pt x="1658666" y="121920"/>
                  </a:lnTo>
                  <a:close/>
                </a:path>
                <a:path w="1664334" h="5036820">
                  <a:moveTo>
                    <a:pt x="13716" y="121920"/>
                  </a:moveTo>
                  <a:lnTo>
                    <a:pt x="13716" y="120396"/>
                  </a:lnTo>
                  <a:lnTo>
                    <a:pt x="14173" y="120396"/>
                  </a:lnTo>
                  <a:lnTo>
                    <a:pt x="13716" y="121920"/>
                  </a:lnTo>
                  <a:close/>
                </a:path>
                <a:path w="1664334" h="5036820">
                  <a:moveTo>
                    <a:pt x="1658112" y="153924"/>
                  </a:moveTo>
                  <a:lnTo>
                    <a:pt x="1655064" y="137160"/>
                  </a:lnTo>
                  <a:lnTo>
                    <a:pt x="1650492" y="120396"/>
                  </a:lnTo>
                  <a:lnTo>
                    <a:pt x="1652016" y="121920"/>
                  </a:lnTo>
                  <a:lnTo>
                    <a:pt x="1658666" y="121920"/>
                  </a:lnTo>
                  <a:lnTo>
                    <a:pt x="1664208" y="152400"/>
                  </a:lnTo>
                  <a:lnTo>
                    <a:pt x="1658112" y="152400"/>
                  </a:lnTo>
                  <a:lnTo>
                    <a:pt x="1658112" y="153924"/>
                  </a:lnTo>
                  <a:close/>
                </a:path>
                <a:path w="1664334" h="5036820">
                  <a:moveTo>
                    <a:pt x="7620" y="153924"/>
                  </a:moveTo>
                  <a:lnTo>
                    <a:pt x="7620" y="152400"/>
                  </a:lnTo>
                  <a:lnTo>
                    <a:pt x="7758" y="152400"/>
                  </a:lnTo>
                  <a:lnTo>
                    <a:pt x="7620" y="153924"/>
                  </a:lnTo>
                  <a:close/>
                </a:path>
                <a:path w="1664334" h="5036820">
                  <a:moveTo>
                    <a:pt x="1664208" y="4884420"/>
                  </a:moveTo>
                  <a:lnTo>
                    <a:pt x="1658112" y="4884420"/>
                  </a:lnTo>
                  <a:lnTo>
                    <a:pt x="1658112" y="152400"/>
                  </a:lnTo>
                  <a:lnTo>
                    <a:pt x="1664208" y="152400"/>
                  </a:lnTo>
                  <a:lnTo>
                    <a:pt x="1664208" y="4884420"/>
                  </a:lnTo>
                  <a:close/>
                </a:path>
                <a:path w="1664334" h="5036820">
                  <a:moveTo>
                    <a:pt x="7758" y="4884420"/>
                  </a:moveTo>
                  <a:lnTo>
                    <a:pt x="7620" y="4884420"/>
                  </a:lnTo>
                  <a:lnTo>
                    <a:pt x="7620" y="4882896"/>
                  </a:lnTo>
                  <a:lnTo>
                    <a:pt x="7758" y="4884420"/>
                  </a:lnTo>
                  <a:close/>
                </a:path>
                <a:path w="1664334" h="5036820">
                  <a:moveTo>
                    <a:pt x="1650492" y="4916424"/>
                  </a:moveTo>
                  <a:lnTo>
                    <a:pt x="1655064" y="4899660"/>
                  </a:lnTo>
                  <a:lnTo>
                    <a:pt x="1658112" y="4882896"/>
                  </a:lnTo>
                  <a:lnTo>
                    <a:pt x="1658112" y="4884420"/>
                  </a:lnTo>
                  <a:lnTo>
                    <a:pt x="1664208" y="4884420"/>
                  </a:lnTo>
                  <a:lnTo>
                    <a:pt x="1658666" y="4914900"/>
                  </a:lnTo>
                  <a:lnTo>
                    <a:pt x="1652016" y="4914900"/>
                  </a:lnTo>
                  <a:lnTo>
                    <a:pt x="1650492" y="4916424"/>
                  </a:lnTo>
                  <a:close/>
                </a:path>
                <a:path w="1664334" h="5036820">
                  <a:moveTo>
                    <a:pt x="14173" y="4916424"/>
                  </a:moveTo>
                  <a:lnTo>
                    <a:pt x="13716" y="4916424"/>
                  </a:lnTo>
                  <a:lnTo>
                    <a:pt x="13716" y="4914900"/>
                  </a:lnTo>
                  <a:lnTo>
                    <a:pt x="14173" y="4916424"/>
                  </a:lnTo>
                  <a:close/>
                </a:path>
                <a:path w="1664334" h="5036820">
                  <a:moveTo>
                    <a:pt x="1645920" y="4945380"/>
                  </a:moveTo>
                  <a:lnTo>
                    <a:pt x="1638300" y="4945380"/>
                  </a:lnTo>
                  <a:lnTo>
                    <a:pt x="1645920" y="4930140"/>
                  </a:lnTo>
                  <a:lnTo>
                    <a:pt x="1652016" y="4914900"/>
                  </a:lnTo>
                  <a:lnTo>
                    <a:pt x="1658666" y="4914900"/>
                  </a:lnTo>
                  <a:lnTo>
                    <a:pt x="1658112" y="4917948"/>
                  </a:lnTo>
                  <a:lnTo>
                    <a:pt x="1652016" y="4933188"/>
                  </a:lnTo>
                  <a:lnTo>
                    <a:pt x="1645920" y="4945380"/>
                  </a:lnTo>
                  <a:close/>
                </a:path>
                <a:path w="1664334" h="5036820">
                  <a:moveTo>
                    <a:pt x="26754" y="4945380"/>
                  </a:moveTo>
                  <a:lnTo>
                    <a:pt x="25908" y="4945380"/>
                  </a:lnTo>
                  <a:lnTo>
                    <a:pt x="25908" y="4943856"/>
                  </a:lnTo>
                  <a:lnTo>
                    <a:pt x="26754" y="4945380"/>
                  </a:lnTo>
                  <a:close/>
                </a:path>
                <a:path w="1664334" h="5036820">
                  <a:moveTo>
                    <a:pt x="1584960" y="5010912"/>
                  </a:moveTo>
                  <a:lnTo>
                    <a:pt x="1572768" y="5010912"/>
                  </a:lnTo>
                  <a:lnTo>
                    <a:pt x="1600200" y="4992624"/>
                  </a:lnTo>
                  <a:lnTo>
                    <a:pt x="1598676" y="4992624"/>
                  </a:lnTo>
                  <a:lnTo>
                    <a:pt x="1610868" y="4981956"/>
                  </a:lnTo>
                  <a:lnTo>
                    <a:pt x="1621536" y="4971288"/>
                  </a:lnTo>
                  <a:lnTo>
                    <a:pt x="1630680" y="4957572"/>
                  </a:lnTo>
                  <a:lnTo>
                    <a:pt x="1638300" y="4943856"/>
                  </a:lnTo>
                  <a:lnTo>
                    <a:pt x="1638300" y="4945380"/>
                  </a:lnTo>
                  <a:lnTo>
                    <a:pt x="1645920" y="4945380"/>
                  </a:lnTo>
                  <a:lnTo>
                    <a:pt x="1644396" y="4948428"/>
                  </a:lnTo>
                  <a:lnTo>
                    <a:pt x="1635252" y="4962144"/>
                  </a:lnTo>
                  <a:lnTo>
                    <a:pt x="1626108" y="4974336"/>
                  </a:lnTo>
                  <a:lnTo>
                    <a:pt x="1615440" y="4986528"/>
                  </a:lnTo>
                  <a:lnTo>
                    <a:pt x="1591056" y="5007864"/>
                  </a:lnTo>
                  <a:lnTo>
                    <a:pt x="1584960" y="5010912"/>
                  </a:lnTo>
                  <a:close/>
                </a:path>
                <a:path w="1664334" h="5036820">
                  <a:moveTo>
                    <a:pt x="94183" y="5010912"/>
                  </a:moveTo>
                  <a:lnTo>
                    <a:pt x="91440" y="5010912"/>
                  </a:lnTo>
                  <a:lnTo>
                    <a:pt x="91440" y="5009388"/>
                  </a:lnTo>
                  <a:lnTo>
                    <a:pt x="94183" y="5010912"/>
                  </a:lnTo>
                  <a:close/>
                </a:path>
                <a:path w="1664334" h="5036820">
                  <a:moveTo>
                    <a:pt x="1546860" y="5029200"/>
                  </a:moveTo>
                  <a:lnTo>
                    <a:pt x="1511808" y="5029200"/>
                  </a:lnTo>
                  <a:lnTo>
                    <a:pt x="1528572" y="5026152"/>
                  </a:lnTo>
                  <a:lnTo>
                    <a:pt x="1543812" y="5023104"/>
                  </a:lnTo>
                  <a:lnTo>
                    <a:pt x="1559052" y="5017008"/>
                  </a:lnTo>
                  <a:lnTo>
                    <a:pt x="1572768" y="5009388"/>
                  </a:lnTo>
                  <a:lnTo>
                    <a:pt x="1572768" y="5010912"/>
                  </a:lnTo>
                  <a:lnTo>
                    <a:pt x="1584960" y="5010912"/>
                  </a:lnTo>
                  <a:lnTo>
                    <a:pt x="1575816" y="5015484"/>
                  </a:lnTo>
                  <a:lnTo>
                    <a:pt x="1562100" y="5023104"/>
                  </a:lnTo>
                  <a:lnTo>
                    <a:pt x="1546860" y="50292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3203447" y="2057399"/>
              <a:ext cx="1658111" cy="5029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3200400" y="2054351"/>
              <a:ext cx="1666239" cy="5036820"/>
            </a:xfrm>
            <a:custGeom>
              <a:avLst/>
              <a:gdLst/>
              <a:ahLst/>
              <a:cxnLst/>
              <a:rect l="l" t="t" r="r" b="b"/>
              <a:pathLst>
                <a:path w="1666239" h="5036820">
                  <a:moveTo>
                    <a:pt x="1496568" y="5036820"/>
                  </a:moveTo>
                  <a:lnTo>
                    <a:pt x="169164" y="5036820"/>
                  </a:lnTo>
                  <a:lnTo>
                    <a:pt x="152400" y="5035296"/>
                  </a:lnTo>
                  <a:lnTo>
                    <a:pt x="103632" y="5023104"/>
                  </a:lnTo>
                  <a:lnTo>
                    <a:pt x="60960" y="4997196"/>
                  </a:lnTo>
                  <a:lnTo>
                    <a:pt x="28956" y="4962144"/>
                  </a:lnTo>
                  <a:lnTo>
                    <a:pt x="7620" y="4917948"/>
                  </a:lnTo>
                  <a:lnTo>
                    <a:pt x="0" y="4867656"/>
                  </a:lnTo>
                  <a:lnTo>
                    <a:pt x="0" y="169164"/>
                  </a:lnTo>
                  <a:lnTo>
                    <a:pt x="7620" y="118872"/>
                  </a:lnTo>
                  <a:lnTo>
                    <a:pt x="28956" y="74676"/>
                  </a:lnTo>
                  <a:lnTo>
                    <a:pt x="60960" y="39624"/>
                  </a:lnTo>
                  <a:lnTo>
                    <a:pt x="103632" y="13716"/>
                  </a:lnTo>
                  <a:lnTo>
                    <a:pt x="152400" y="1524"/>
                  </a:lnTo>
                  <a:lnTo>
                    <a:pt x="169164" y="0"/>
                  </a:lnTo>
                  <a:lnTo>
                    <a:pt x="1496568" y="0"/>
                  </a:lnTo>
                  <a:lnTo>
                    <a:pt x="1513332" y="1524"/>
                  </a:lnTo>
                  <a:lnTo>
                    <a:pt x="1546860" y="7620"/>
                  </a:lnTo>
                  <a:lnTo>
                    <a:pt x="152400" y="7620"/>
                  </a:lnTo>
                  <a:lnTo>
                    <a:pt x="135636" y="10668"/>
                  </a:lnTo>
                  <a:lnTo>
                    <a:pt x="91440" y="25908"/>
                  </a:lnTo>
                  <a:lnTo>
                    <a:pt x="53340" y="54864"/>
                  </a:lnTo>
                  <a:lnTo>
                    <a:pt x="42672" y="65532"/>
                  </a:lnTo>
                  <a:lnTo>
                    <a:pt x="44196" y="65532"/>
                  </a:lnTo>
                  <a:lnTo>
                    <a:pt x="33528" y="79248"/>
                  </a:lnTo>
                  <a:lnTo>
                    <a:pt x="26754" y="91440"/>
                  </a:lnTo>
                  <a:lnTo>
                    <a:pt x="25908" y="91440"/>
                  </a:lnTo>
                  <a:lnTo>
                    <a:pt x="18288" y="106680"/>
                  </a:lnTo>
                  <a:lnTo>
                    <a:pt x="19812" y="106680"/>
                  </a:lnTo>
                  <a:lnTo>
                    <a:pt x="14325" y="120396"/>
                  </a:lnTo>
                  <a:lnTo>
                    <a:pt x="13716" y="120396"/>
                  </a:lnTo>
                  <a:lnTo>
                    <a:pt x="9144" y="137160"/>
                  </a:lnTo>
                  <a:lnTo>
                    <a:pt x="7758" y="152400"/>
                  </a:lnTo>
                  <a:lnTo>
                    <a:pt x="7620" y="152400"/>
                  </a:lnTo>
                  <a:lnTo>
                    <a:pt x="6096" y="169164"/>
                  </a:lnTo>
                  <a:lnTo>
                    <a:pt x="6096" y="4867656"/>
                  </a:lnTo>
                  <a:lnTo>
                    <a:pt x="7620" y="4884420"/>
                  </a:lnTo>
                  <a:lnTo>
                    <a:pt x="7758" y="4884420"/>
                  </a:lnTo>
                  <a:lnTo>
                    <a:pt x="9144" y="4899660"/>
                  </a:lnTo>
                  <a:lnTo>
                    <a:pt x="13716" y="4916424"/>
                  </a:lnTo>
                  <a:lnTo>
                    <a:pt x="14325" y="4916424"/>
                  </a:lnTo>
                  <a:lnTo>
                    <a:pt x="19812" y="4930140"/>
                  </a:lnTo>
                  <a:lnTo>
                    <a:pt x="18288" y="4930140"/>
                  </a:lnTo>
                  <a:lnTo>
                    <a:pt x="25908" y="4945380"/>
                  </a:lnTo>
                  <a:lnTo>
                    <a:pt x="26754" y="4945380"/>
                  </a:lnTo>
                  <a:lnTo>
                    <a:pt x="33528" y="4957572"/>
                  </a:lnTo>
                  <a:lnTo>
                    <a:pt x="44196" y="4971288"/>
                  </a:lnTo>
                  <a:lnTo>
                    <a:pt x="42672" y="4971288"/>
                  </a:lnTo>
                  <a:lnTo>
                    <a:pt x="53340" y="4981956"/>
                  </a:lnTo>
                  <a:lnTo>
                    <a:pt x="65532" y="4992624"/>
                  </a:lnTo>
                  <a:lnTo>
                    <a:pt x="77724" y="5001768"/>
                  </a:lnTo>
                  <a:lnTo>
                    <a:pt x="91440" y="5010912"/>
                  </a:lnTo>
                  <a:lnTo>
                    <a:pt x="94183" y="5010912"/>
                  </a:lnTo>
                  <a:lnTo>
                    <a:pt x="105156" y="5017008"/>
                  </a:lnTo>
                  <a:lnTo>
                    <a:pt x="120396" y="5023104"/>
                  </a:lnTo>
                  <a:lnTo>
                    <a:pt x="135636" y="5026152"/>
                  </a:lnTo>
                  <a:lnTo>
                    <a:pt x="152400" y="5029200"/>
                  </a:lnTo>
                  <a:lnTo>
                    <a:pt x="1546860" y="5029200"/>
                  </a:lnTo>
                  <a:lnTo>
                    <a:pt x="1513332" y="5035296"/>
                  </a:lnTo>
                  <a:lnTo>
                    <a:pt x="1496568" y="5036820"/>
                  </a:lnTo>
                  <a:close/>
                </a:path>
                <a:path w="1666239" h="5036820">
                  <a:moveTo>
                    <a:pt x="1639824" y="92964"/>
                  </a:moveTo>
                  <a:lnTo>
                    <a:pt x="1621536" y="65532"/>
                  </a:lnTo>
                  <a:lnTo>
                    <a:pt x="1600200" y="44196"/>
                  </a:lnTo>
                  <a:lnTo>
                    <a:pt x="1572768" y="25908"/>
                  </a:lnTo>
                  <a:lnTo>
                    <a:pt x="1574292" y="25908"/>
                  </a:lnTo>
                  <a:lnTo>
                    <a:pt x="1543812" y="13716"/>
                  </a:lnTo>
                  <a:lnTo>
                    <a:pt x="1545336" y="13716"/>
                  </a:lnTo>
                  <a:lnTo>
                    <a:pt x="1511808" y="7620"/>
                  </a:lnTo>
                  <a:lnTo>
                    <a:pt x="1546860" y="7620"/>
                  </a:lnTo>
                  <a:lnTo>
                    <a:pt x="1562100" y="13716"/>
                  </a:lnTo>
                  <a:lnTo>
                    <a:pt x="1615440" y="50292"/>
                  </a:lnTo>
                  <a:lnTo>
                    <a:pt x="1644396" y="88392"/>
                  </a:lnTo>
                  <a:lnTo>
                    <a:pt x="1645920" y="91440"/>
                  </a:lnTo>
                  <a:lnTo>
                    <a:pt x="1639824" y="91440"/>
                  </a:lnTo>
                  <a:lnTo>
                    <a:pt x="1639824" y="92964"/>
                  </a:lnTo>
                  <a:close/>
                </a:path>
                <a:path w="1666239" h="5036820">
                  <a:moveTo>
                    <a:pt x="25908" y="92964"/>
                  </a:moveTo>
                  <a:lnTo>
                    <a:pt x="25908" y="91440"/>
                  </a:lnTo>
                  <a:lnTo>
                    <a:pt x="26754" y="91440"/>
                  </a:lnTo>
                  <a:lnTo>
                    <a:pt x="25908" y="92964"/>
                  </a:lnTo>
                  <a:close/>
                </a:path>
                <a:path w="1666239" h="5036820">
                  <a:moveTo>
                    <a:pt x="1652016" y="121920"/>
                  </a:moveTo>
                  <a:lnTo>
                    <a:pt x="1639824" y="91440"/>
                  </a:lnTo>
                  <a:lnTo>
                    <a:pt x="1645920" y="91440"/>
                  </a:lnTo>
                  <a:lnTo>
                    <a:pt x="1652016" y="103632"/>
                  </a:lnTo>
                  <a:lnTo>
                    <a:pt x="1658112" y="118872"/>
                  </a:lnTo>
                  <a:lnTo>
                    <a:pt x="1658389" y="120396"/>
                  </a:lnTo>
                  <a:lnTo>
                    <a:pt x="1652016" y="120396"/>
                  </a:lnTo>
                  <a:lnTo>
                    <a:pt x="1652016" y="121920"/>
                  </a:lnTo>
                  <a:close/>
                </a:path>
                <a:path w="1666239" h="5036820">
                  <a:moveTo>
                    <a:pt x="13716" y="121920"/>
                  </a:moveTo>
                  <a:lnTo>
                    <a:pt x="13716" y="120396"/>
                  </a:lnTo>
                  <a:lnTo>
                    <a:pt x="14325" y="120396"/>
                  </a:lnTo>
                  <a:lnTo>
                    <a:pt x="13716" y="121920"/>
                  </a:lnTo>
                  <a:close/>
                </a:path>
                <a:path w="1666239" h="5036820">
                  <a:moveTo>
                    <a:pt x="1658112" y="153924"/>
                  </a:moveTo>
                  <a:lnTo>
                    <a:pt x="1652016" y="120396"/>
                  </a:lnTo>
                  <a:lnTo>
                    <a:pt x="1658389" y="120396"/>
                  </a:lnTo>
                  <a:lnTo>
                    <a:pt x="1664208" y="152400"/>
                  </a:lnTo>
                  <a:lnTo>
                    <a:pt x="1658112" y="152400"/>
                  </a:lnTo>
                  <a:lnTo>
                    <a:pt x="1658112" y="153924"/>
                  </a:lnTo>
                  <a:close/>
                </a:path>
                <a:path w="1666239" h="5036820">
                  <a:moveTo>
                    <a:pt x="7620" y="153924"/>
                  </a:moveTo>
                  <a:lnTo>
                    <a:pt x="7620" y="152400"/>
                  </a:lnTo>
                  <a:lnTo>
                    <a:pt x="7758" y="152400"/>
                  </a:lnTo>
                  <a:lnTo>
                    <a:pt x="7620" y="153924"/>
                  </a:lnTo>
                  <a:close/>
                </a:path>
                <a:path w="1666239" h="5036820">
                  <a:moveTo>
                    <a:pt x="1664208" y="4884420"/>
                  </a:moveTo>
                  <a:lnTo>
                    <a:pt x="1658112" y="4884420"/>
                  </a:lnTo>
                  <a:lnTo>
                    <a:pt x="1658112" y="152400"/>
                  </a:lnTo>
                  <a:lnTo>
                    <a:pt x="1664208" y="152400"/>
                  </a:lnTo>
                  <a:lnTo>
                    <a:pt x="1665732" y="169164"/>
                  </a:lnTo>
                  <a:lnTo>
                    <a:pt x="1665732" y="4867656"/>
                  </a:lnTo>
                  <a:lnTo>
                    <a:pt x="1664208" y="4884420"/>
                  </a:lnTo>
                  <a:close/>
                </a:path>
                <a:path w="1666239" h="5036820">
                  <a:moveTo>
                    <a:pt x="7758" y="4884420"/>
                  </a:moveTo>
                  <a:lnTo>
                    <a:pt x="7620" y="4884420"/>
                  </a:lnTo>
                  <a:lnTo>
                    <a:pt x="7620" y="4882896"/>
                  </a:lnTo>
                  <a:lnTo>
                    <a:pt x="7758" y="4884420"/>
                  </a:lnTo>
                  <a:close/>
                </a:path>
                <a:path w="1666239" h="5036820">
                  <a:moveTo>
                    <a:pt x="1658389" y="4916424"/>
                  </a:moveTo>
                  <a:lnTo>
                    <a:pt x="1652016" y="4916424"/>
                  </a:lnTo>
                  <a:lnTo>
                    <a:pt x="1658112" y="4882896"/>
                  </a:lnTo>
                  <a:lnTo>
                    <a:pt x="1658112" y="4884420"/>
                  </a:lnTo>
                  <a:lnTo>
                    <a:pt x="1664208" y="4884420"/>
                  </a:lnTo>
                  <a:lnTo>
                    <a:pt x="1658389" y="4916424"/>
                  </a:lnTo>
                  <a:close/>
                </a:path>
                <a:path w="1666239" h="5036820">
                  <a:moveTo>
                    <a:pt x="14325" y="4916424"/>
                  </a:moveTo>
                  <a:lnTo>
                    <a:pt x="13716" y="4916424"/>
                  </a:lnTo>
                  <a:lnTo>
                    <a:pt x="13716" y="4914900"/>
                  </a:lnTo>
                  <a:lnTo>
                    <a:pt x="14325" y="4916424"/>
                  </a:lnTo>
                  <a:close/>
                </a:path>
                <a:path w="1666239" h="5036820">
                  <a:moveTo>
                    <a:pt x="1645920" y="4945380"/>
                  </a:moveTo>
                  <a:lnTo>
                    <a:pt x="1639824" y="4945380"/>
                  </a:lnTo>
                  <a:lnTo>
                    <a:pt x="1652016" y="4914900"/>
                  </a:lnTo>
                  <a:lnTo>
                    <a:pt x="1652016" y="4916424"/>
                  </a:lnTo>
                  <a:lnTo>
                    <a:pt x="1658389" y="4916424"/>
                  </a:lnTo>
                  <a:lnTo>
                    <a:pt x="1658112" y="4917948"/>
                  </a:lnTo>
                  <a:lnTo>
                    <a:pt x="1652016" y="4933188"/>
                  </a:lnTo>
                  <a:lnTo>
                    <a:pt x="1645920" y="4945380"/>
                  </a:lnTo>
                  <a:close/>
                </a:path>
                <a:path w="1666239" h="5036820">
                  <a:moveTo>
                    <a:pt x="26754" y="4945380"/>
                  </a:moveTo>
                  <a:lnTo>
                    <a:pt x="25908" y="4945380"/>
                  </a:lnTo>
                  <a:lnTo>
                    <a:pt x="25908" y="4943856"/>
                  </a:lnTo>
                  <a:lnTo>
                    <a:pt x="26754" y="4945380"/>
                  </a:lnTo>
                  <a:close/>
                </a:path>
                <a:path w="1666239" h="5036820">
                  <a:moveTo>
                    <a:pt x="1585569" y="5010912"/>
                  </a:moveTo>
                  <a:lnTo>
                    <a:pt x="1572768" y="5010912"/>
                  </a:lnTo>
                  <a:lnTo>
                    <a:pt x="1600200" y="4992624"/>
                  </a:lnTo>
                  <a:lnTo>
                    <a:pt x="1598676" y="4992624"/>
                  </a:lnTo>
                  <a:lnTo>
                    <a:pt x="1610868" y="4981956"/>
                  </a:lnTo>
                  <a:lnTo>
                    <a:pt x="1621536" y="4971288"/>
                  </a:lnTo>
                  <a:lnTo>
                    <a:pt x="1639824" y="4943856"/>
                  </a:lnTo>
                  <a:lnTo>
                    <a:pt x="1639824" y="4945380"/>
                  </a:lnTo>
                  <a:lnTo>
                    <a:pt x="1645920" y="4945380"/>
                  </a:lnTo>
                  <a:lnTo>
                    <a:pt x="1644396" y="4948428"/>
                  </a:lnTo>
                  <a:lnTo>
                    <a:pt x="1636776" y="4962144"/>
                  </a:lnTo>
                  <a:lnTo>
                    <a:pt x="1615440" y="4986528"/>
                  </a:lnTo>
                  <a:lnTo>
                    <a:pt x="1591056" y="5007864"/>
                  </a:lnTo>
                  <a:lnTo>
                    <a:pt x="1585569" y="5010912"/>
                  </a:lnTo>
                  <a:close/>
                </a:path>
                <a:path w="1666239" h="5036820">
                  <a:moveTo>
                    <a:pt x="94183" y="5010912"/>
                  </a:moveTo>
                  <a:lnTo>
                    <a:pt x="91440" y="5010912"/>
                  </a:lnTo>
                  <a:lnTo>
                    <a:pt x="91440" y="5009388"/>
                  </a:lnTo>
                  <a:lnTo>
                    <a:pt x="94183" y="5010912"/>
                  </a:lnTo>
                  <a:close/>
                </a:path>
                <a:path w="1666239" h="5036820">
                  <a:moveTo>
                    <a:pt x="1546860" y="5029200"/>
                  </a:moveTo>
                  <a:lnTo>
                    <a:pt x="1511808" y="5029200"/>
                  </a:lnTo>
                  <a:lnTo>
                    <a:pt x="1545336" y="5023104"/>
                  </a:lnTo>
                  <a:lnTo>
                    <a:pt x="1543812" y="5023104"/>
                  </a:lnTo>
                  <a:lnTo>
                    <a:pt x="1559052" y="5017008"/>
                  </a:lnTo>
                  <a:lnTo>
                    <a:pt x="1574292" y="5009388"/>
                  </a:lnTo>
                  <a:lnTo>
                    <a:pt x="1572768" y="5010912"/>
                  </a:lnTo>
                  <a:lnTo>
                    <a:pt x="1585569" y="5010912"/>
                  </a:lnTo>
                  <a:lnTo>
                    <a:pt x="1577340" y="5015484"/>
                  </a:lnTo>
                  <a:lnTo>
                    <a:pt x="1562100" y="5023104"/>
                  </a:lnTo>
                  <a:lnTo>
                    <a:pt x="1546860" y="50292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510184" y="2268050"/>
            <a:ext cx="1272882" cy="35020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206" spc="-13" dirty="0">
                <a:latin typeface="Carlito"/>
                <a:cs typeface="Carlito"/>
              </a:rPr>
              <a:t>C</a:t>
            </a:r>
            <a:r>
              <a:rPr sz="2206" dirty="0">
                <a:latin typeface="Carlito"/>
                <a:cs typeface="Carlito"/>
              </a:rPr>
              <a:t>o</a:t>
            </a:r>
            <a:r>
              <a:rPr sz="2206" spc="-18" dirty="0">
                <a:latin typeface="Carlito"/>
                <a:cs typeface="Carlito"/>
              </a:rPr>
              <a:t>n</a:t>
            </a:r>
            <a:r>
              <a:rPr sz="2206" spc="-40" dirty="0">
                <a:latin typeface="Carlito"/>
                <a:cs typeface="Carlito"/>
              </a:rPr>
              <a:t>t</a:t>
            </a:r>
            <a:r>
              <a:rPr sz="2206" spc="-4" dirty="0">
                <a:latin typeface="Carlito"/>
                <a:cs typeface="Carlito"/>
              </a:rPr>
              <a:t>ai</a:t>
            </a:r>
            <a:r>
              <a:rPr sz="2206" spc="-18" dirty="0">
                <a:latin typeface="Carlito"/>
                <a:cs typeface="Carlito"/>
              </a:rPr>
              <a:t>n</a:t>
            </a:r>
            <a:r>
              <a:rPr sz="2206" dirty="0">
                <a:latin typeface="Carlito"/>
                <a:cs typeface="Carlito"/>
              </a:rPr>
              <a:t>e</a:t>
            </a:r>
            <a:r>
              <a:rPr sz="2206" spc="-4" dirty="0">
                <a:latin typeface="Carlito"/>
                <a:cs typeface="Carlito"/>
              </a:rPr>
              <a:t>r</a:t>
            </a:r>
            <a:endParaRPr sz="2206" dirty="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774576" y="1812663"/>
            <a:ext cx="1470211" cy="4444253"/>
            <a:chOff x="1264919" y="2054351"/>
            <a:chExt cx="1666239" cy="5036820"/>
          </a:xfrm>
        </p:grpSpPr>
        <p:sp>
          <p:nvSpPr>
            <p:cNvPr id="14" name="object 14"/>
            <p:cNvSpPr/>
            <p:nvPr/>
          </p:nvSpPr>
          <p:spPr>
            <a:xfrm>
              <a:off x="1267967" y="2057399"/>
              <a:ext cx="1659636" cy="5029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1264919" y="2054351"/>
              <a:ext cx="1666239" cy="5036820"/>
            </a:xfrm>
            <a:custGeom>
              <a:avLst/>
              <a:gdLst/>
              <a:ahLst/>
              <a:cxnLst/>
              <a:rect l="l" t="t" r="r" b="b"/>
              <a:pathLst>
                <a:path w="1666239" h="5036820">
                  <a:moveTo>
                    <a:pt x="1496568" y="5036820"/>
                  </a:moveTo>
                  <a:lnTo>
                    <a:pt x="169164" y="5036820"/>
                  </a:lnTo>
                  <a:lnTo>
                    <a:pt x="152400" y="5035296"/>
                  </a:lnTo>
                  <a:lnTo>
                    <a:pt x="103632" y="5023104"/>
                  </a:lnTo>
                  <a:lnTo>
                    <a:pt x="60960" y="4997196"/>
                  </a:lnTo>
                  <a:lnTo>
                    <a:pt x="28956" y="4962144"/>
                  </a:lnTo>
                  <a:lnTo>
                    <a:pt x="7620" y="4917948"/>
                  </a:lnTo>
                  <a:lnTo>
                    <a:pt x="0" y="4867656"/>
                  </a:lnTo>
                  <a:lnTo>
                    <a:pt x="0" y="169164"/>
                  </a:lnTo>
                  <a:lnTo>
                    <a:pt x="7620" y="118872"/>
                  </a:lnTo>
                  <a:lnTo>
                    <a:pt x="28956" y="74676"/>
                  </a:lnTo>
                  <a:lnTo>
                    <a:pt x="60960" y="39624"/>
                  </a:lnTo>
                  <a:lnTo>
                    <a:pt x="103632" y="13716"/>
                  </a:lnTo>
                  <a:lnTo>
                    <a:pt x="152400" y="1524"/>
                  </a:lnTo>
                  <a:lnTo>
                    <a:pt x="169164" y="0"/>
                  </a:lnTo>
                  <a:lnTo>
                    <a:pt x="1496568" y="0"/>
                  </a:lnTo>
                  <a:lnTo>
                    <a:pt x="1513332" y="1524"/>
                  </a:lnTo>
                  <a:lnTo>
                    <a:pt x="1546860" y="7620"/>
                  </a:lnTo>
                  <a:lnTo>
                    <a:pt x="152400" y="7620"/>
                  </a:lnTo>
                  <a:lnTo>
                    <a:pt x="135636" y="10668"/>
                  </a:lnTo>
                  <a:lnTo>
                    <a:pt x="137160" y="10668"/>
                  </a:lnTo>
                  <a:lnTo>
                    <a:pt x="120396" y="13716"/>
                  </a:lnTo>
                  <a:lnTo>
                    <a:pt x="105156" y="19812"/>
                  </a:lnTo>
                  <a:lnTo>
                    <a:pt x="106680" y="19812"/>
                  </a:lnTo>
                  <a:lnTo>
                    <a:pt x="91440" y="25908"/>
                  </a:lnTo>
                  <a:lnTo>
                    <a:pt x="77724" y="35052"/>
                  </a:lnTo>
                  <a:lnTo>
                    <a:pt x="65532" y="44196"/>
                  </a:lnTo>
                  <a:lnTo>
                    <a:pt x="53340" y="54864"/>
                  </a:lnTo>
                  <a:lnTo>
                    <a:pt x="54864" y="54864"/>
                  </a:lnTo>
                  <a:lnTo>
                    <a:pt x="44196" y="65532"/>
                  </a:lnTo>
                  <a:lnTo>
                    <a:pt x="33528" y="79248"/>
                  </a:lnTo>
                  <a:lnTo>
                    <a:pt x="35052" y="79248"/>
                  </a:lnTo>
                  <a:lnTo>
                    <a:pt x="26924" y="91440"/>
                  </a:lnTo>
                  <a:lnTo>
                    <a:pt x="25908" y="91440"/>
                  </a:lnTo>
                  <a:lnTo>
                    <a:pt x="14325" y="120396"/>
                  </a:lnTo>
                  <a:lnTo>
                    <a:pt x="13716" y="120396"/>
                  </a:lnTo>
                  <a:lnTo>
                    <a:pt x="9144" y="137160"/>
                  </a:lnTo>
                  <a:lnTo>
                    <a:pt x="7758" y="152400"/>
                  </a:lnTo>
                  <a:lnTo>
                    <a:pt x="7620" y="152400"/>
                  </a:lnTo>
                  <a:lnTo>
                    <a:pt x="6096" y="169164"/>
                  </a:lnTo>
                  <a:lnTo>
                    <a:pt x="6096" y="4867656"/>
                  </a:lnTo>
                  <a:lnTo>
                    <a:pt x="7620" y="4884420"/>
                  </a:lnTo>
                  <a:lnTo>
                    <a:pt x="7758" y="4884420"/>
                  </a:lnTo>
                  <a:lnTo>
                    <a:pt x="9144" y="4899660"/>
                  </a:lnTo>
                  <a:lnTo>
                    <a:pt x="13716" y="4916424"/>
                  </a:lnTo>
                  <a:lnTo>
                    <a:pt x="14325" y="4916424"/>
                  </a:lnTo>
                  <a:lnTo>
                    <a:pt x="25908" y="4945380"/>
                  </a:lnTo>
                  <a:lnTo>
                    <a:pt x="26924" y="4945380"/>
                  </a:lnTo>
                  <a:lnTo>
                    <a:pt x="35052" y="4957572"/>
                  </a:lnTo>
                  <a:lnTo>
                    <a:pt x="33528" y="4957572"/>
                  </a:lnTo>
                  <a:lnTo>
                    <a:pt x="44196" y="4971288"/>
                  </a:lnTo>
                  <a:lnTo>
                    <a:pt x="54864" y="4981956"/>
                  </a:lnTo>
                  <a:lnTo>
                    <a:pt x="53340" y="4981956"/>
                  </a:lnTo>
                  <a:lnTo>
                    <a:pt x="65532" y="4992624"/>
                  </a:lnTo>
                  <a:lnTo>
                    <a:pt x="77724" y="5001768"/>
                  </a:lnTo>
                  <a:lnTo>
                    <a:pt x="91440" y="5010912"/>
                  </a:lnTo>
                  <a:lnTo>
                    <a:pt x="94488" y="5010912"/>
                  </a:lnTo>
                  <a:lnTo>
                    <a:pt x="106680" y="5017008"/>
                  </a:lnTo>
                  <a:lnTo>
                    <a:pt x="105156" y="5017008"/>
                  </a:lnTo>
                  <a:lnTo>
                    <a:pt x="120396" y="5023104"/>
                  </a:lnTo>
                  <a:lnTo>
                    <a:pt x="137160" y="5026152"/>
                  </a:lnTo>
                  <a:lnTo>
                    <a:pt x="135636" y="5026152"/>
                  </a:lnTo>
                  <a:lnTo>
                    <a:pt x="152400" y="5029200"/>
                  </a:lnTo>
                  <a:lnTo>
                    <a:pt x="1546860" y="5029200"/>
                  </a:lnTo>
                  <a:lnTo>
                    <a:pt x="1513332" y="5035296"/>
                  </a:lnTo>
                  <a:lnTo>
                    <a:pt x="1496568" y="5036820"/>
                  </a:lnTo>
                  <a:close/>
                </a:path>
                <a:path w="1666239" h="5036820">
                  <a:moveTo>
                    <a:pt x="1639824" y="92964"/>
                  </a:moveTo>
                  <a:lnTo>
                    <a:pt x="1621536" y="65532"/>
                  </a:lnTo>
                  <a:lnTo>
                    <a:pt x="1600200" y="44196"/>
                  </a:lnTo>
                  <a:lnTo>
                    <a:pt x="1586484" y="35052"/>
                  </a:lnTo>
                  <a:lnTo>
                    <a:pt x="1588008" y="35052"/>
                  </a:lnTo>
                  <a:lnTo>
                    <a:pt x="1574292" y="25908"/>
                  </a:lnTo>
                  <a:lnTo>
                    <a:pt x="1543812" y="13716"/>
                  </a:lnTo>
                  <a:lnTo>
                    <a:pt x="1545336" y="13716"/>
                  </a:lnTo>
                  <a:lnTo>
                    <a:pt x="1528572" y="10668"/>
                  </a:lnTo>
                  <a:lnTo>
                    <a:pt x="1513332" y="7620"/>
                  </a:lnTo>
                  <a:lnTo>
                    <a:pt x="1546860" y="7620"/>
                  </a:lnTo>
                  <a:lnTo>
                    <a:pt x="1591056" y="28956"/>
                  </a:lnTo>
                  <a:lnTo>
                    <a:pt x="1636776" y="74676"/>
                  </a:lnTo>
                  <a:lnTo>
                    <a:pt x="1645920" y="91440"/>
                  </a:lnTo>
                  <a:lnTo>
                    <a:pt x="1639824" y="91440"/>
                  </a:lnTo>
                  <a:lnTo>
                    <a:pt x="1639824" y="92964"/>
                  </a:lnTo>
                  <a:close/>
                </a:path>
                <a:path w="1666239" h="5036820">
                  <a:moveTo>
                    <a:pt x="25908" y="92964"/>
                  </a:moveTo>
                  <a:lnTo>
                    <a:pt x="25908" y="91440"/>
                  </a:lnTo>
                  <a:lnTo>
                    <a:pt x="26924" y="91440"/>
                  </a:lnTo>
                  <a:lnTo>
                    <a:pt x="25908" y="92964"/>
                  </a:lnTo>
                  <a:close/>
                </a:path>
                <a:path w="1666239" h="5036820">
                  <a:moveTo>
                    <a:pt x="1652016" y="121920"/>
                  </a:moveTo>
                  <a:lnTo>
                    <a:pt x="1639824" y="91440"/>
                  </a:lnTo>
                  <a:lnTo>
                    <a:pt x="1645920" y="91440"/>
                  </a:lnTo>
                  <a:lnTo>
                    <a:pt x="1652016" y="103632"/>
                  </a:lnTo>
                  <a:lnTo>
                    <a:pt x="1658112" y="118872"/>
                  </a:lnTo>
                  <a:lnTo>
                    <a:pt x="1658527" y="120396"/>
                  </a:lnTo>
                  <a:lnTo>
                    <a:pt x="1652016" y="120396"/>
                  </a:lnTo>
                  <a:lnTo>
                    <a:pt x="1652016" y="121920"/>
                  </a:lnTo>
                  <a:close/>
                </a:path>
                <a:path w="1666239" h="5036820">
                  <a:moveTo>
                    <a:pt x="13716" y="121920"/>
                  </a:moveTo>
                  <a:lnTo>
                    <a:pt x="13716" y="120396"/>
                  </a:lnTo>
                  <a:lnTo>
                    <a:pt x="14325" y="120396"/>
                  </a:lnTo>
                  <a:lnTo>
                    <a:pt x="13716" y="121920"/>
                  </a:lnTo>
                  <a:close/>
                </a:path>
                <a:path w="1666239" h="5036820">
                  <a:moveTo>
                    <a:pt x="1658112" y="153924"/>
                  </a:moveTo>
                  <a:lnTo>
                    <a:pt x="1652016" y="120396"/>
                  </a:lnTo>
                  <a:lnTo>
                    <a:pt x="1658527" y="120396"/>
                  </a:lnTo>
                  <a:lnTo>
                    <a:pt x="1662684" y="135636"/>
                  </a:lnTo>
                  <a:lnTo>
                    <a:pt x="1664208" y="152400"/>
                  </a:lnTo>
                  <a:lnTo>
                    <a:pt x="1658112" y="152400"/>
                  </a:lnTo>
                  <a:lnTo>
                    <a:pt x="1658112" y="153924"/>
                  </a:lnTo>
                  <a:close/>
                </a:path>
                <a:path w="1666239" h="5036820">
                  <a:moveTo>
                    <a:pt x="7620" y="153924"/>
                  </a:moveTo>
                  <a:lnTo>
                    <a:pt x="7620" y="152400"/>
                  </a:lnTo>
                  <a:lnTo>
                    <a:pt x="7758" y="152400"/>
                  </a:lnTo>
                  <a:lnTo>
                    <a:pt x="7620" y="153924"/>
                  </a:lnTo>
                  <a:close/>
                </a:path>
                <a:path w="1666239" h="5036820">
                  <a:moveTo>
                    <a:pt x="1664208" y="4884420"/>
                  </a:moveTo>
                  <a:lnTo>
                    <a:pt x="1658112" y="4884420"/>
                  </a:lnTo>
                  <a:lnTo>
                    <a:pt x="1659636" y="4867656"/>
                  </a:lnTo>
                  <a:lnTo>
                    <a:pt x="1659636" y="169164"/>
                  </a:lnTo>
                  <a:lnTo>
                    <a:pt x="1658112" y="152400"/>
                  </a:lnTo>
                  <a:lnTo>
                    <a:pt x="1664208" y="152400"/>
                  </a:lnTo>
                  <a:lnTo>
                    <a:pt x="1665732" y="169164"/>
                  </a:lnTo>
                  <a:lnTo>
                    <a:pt x="1665732" y="4867656"/>
                  </a:lnTo>
                  <a:lnTo>
                    <a:pt x="1664208" y="4884420"/>
                  </a:lnTo>
                  <a:close/>
                </a:path>
                <a:path w="1666239" h="5036820">
                  <a:moveTo>
                    <a:pt x="7758" y="4884420"/>
                  </a:moveTo>
                  <a:lnTo>
                    <a:pt x="7620" y="4884420"/>
                  </a:lnTo>
                  <a:lnTo>
                    <a:pt x="7620" y="4882896"/>
                  </a:lnTo>
                  <a:lnTo>
                    <a:pt x="7758" y="4884420"/>
                  </a:lnTo>
                  <a:close/>
                </a:path>
                <a:path w="1666239" h="5036820">
                  <a:moveTo>
                    <a:pt x="1658527" y="4916424"/>
                  </a:moveTo>
                  <a:lnTo>
                    <a:pt x="1652016" y="4916424"/>
                  </a:lnTo>
                  <a:lnTo>
                    <a:pt x="1658112" y="4882896"/>
                  </a:lnTo>
                  <a:lnTo>
                    <a:pt x="1658112" y="4884420"/>
                  </a:lnTo>
                  <a:lnTo>
                    <a:pt x="1664208" y="4884420"/>
                  </a:lnTo>
                  <a:lnTo>
                    <a:pt x="1662684" y="4901184"/>
                  </a:lnTo>
                  <a:lnTo>
                    <a:pt x="1658527" y="4916424"/>
                  </a:lnTo>
                  <a:close/>
                </a:path>
                <a:path w="1666239" h="5036820">
                  <a:moveTo>
                    <a:pt x="14325" y="4916424"/>
                  </a:moveTo>
                  <a:lnTo>
                    <a:pt x="13716" y="4916424"/>
                  </a:lnTo>
                  <a:lnTo>
                    <a:pt x="13716" y="4914900"/>
                  </a:lnTo>
                  <a:lnTo>
                    <a:pt x="14325" y="4916424"/>
                  </a:lnTo>
                  <a:close/>
                </a:path>
                <a:path w="1666239" h="5036820">
                  <a:moveTo>
                    <a:pt x="1645920" y="4945380"/>
                  </a:moveTo>
                  <a:lnTo>
                    <a:pt x="1639824" y="4945380"/>
                  </a:lnTo>
                  <a:lnTo>
                    <a:pt x="1652016" y="4914900"/>
                  </a:lnTo>
                  <a:lnTo>
                    <a:pt x="1652016" y="4916424"/>
                  </a:lnTo>
                  <a:lnTo>
                    <a:pt x="1658527" y="4916424"/>
                  </a:lnTo>
                  <a:lnTo>
                    <a:pt x="1658112" y="4917948"/>
                  </a:lnTo>
                  <a:lnTo>
                    <a:pt x="1652016" y="4933188"/>
                  </a:lnTo>
                  <a:lnTo>
                    <a:pt x="1645920" y="4945380"/>
                  </a:lnTo>
                  <a:close/>
                </a:path>
                <a:path w="1666239" h="5036820">
                  <a:moveTo>
                    <a:pt x="26924" y="4945380"/>
                  </a:moveTo>
                  <a:lnTo>
                    <a:pt x="25908" y="4945380"/>
                  </a:lnTo>
                  <a:lnTo>
                    <a:pt x="25908" y="4943856"/>
                  </a:lnTo>
                  <a:lnTo>
                    <a:pt x="26924" y="4945380"/>
                  </a:lnTo>
                  <a:close/>
                </a:path>
                <a:path w="1666239" h="5036820">
                  <a:moveTo>
                    <a:pt x="1585569" y="5010912"/>
                  </a:moveTo>
                  <a:lnTo>
                    <a:pt x="1574292" y="5010912"/>
                  </a:lnTo>
                  <a:lnTo>
                    <a:pt x="1588008" y="5001768"/>
                  </a:lnTo>
                  <a:lnTo>
                    <a:pt x="1586484" y="5001768"/>
                  </a:lnTo>
                  <a:lnTo>
                    <a:pt x="1600200" y="4992624"/>
                  </a:lnTo>
                  <a:lnTo>
                    <a:pt x="1621536" y="4971288"/>
                  </a:lnTo>
                  <a:lnTo>
                    <a:pt x="1639824" y="4943856"/>
                  </a:lnTo>
                  <a:lnTo>
                    <a:pt x="1639824" y="4945380"/>
                  </a:lnTo>
                  <a:lnTo>
                    <a:pt x="1645920" y="4945380"/>
                  </a:lnTo>
                  <a:lnTo>
                    <a:pt x="1644396" y="4948428"/>
                  </a:lnTo>
                  <a:lnTo>
                    <a:pt x="1636776" y="4962144"/>
                  </a:lnTo>
                  <a:lnTo>
                    <a:pt x="1615440" y="4986528"/>
                  </a:lnTo>
                  <a:lnTo>
                    <a:pt x="1591056" y="5007864"/>
                  </a:lnTo>
                  <a:lnTo>
                    <a:pt x="1585569" y="5010912"/>
                  </a:lnTo>
                  <a:close/>
                </a:path>
                <a:path w="1666239" h="5036820">
                  <a:moveTo>
                    <a:pt x="94488" y="5010912"/>
                  </a:moveTo>
                  <a:lnTo>
                    <a:pt x="91440" y="5010912"/>
                  </a:lnTo>
                  <a:lnTo>
                    <a:pt x="91440" y="5009388"/>
                  </a:lnTo>
                  <a:lnTo>
                    <a:pt x="94488" y="5010912"/>
                  </a:lnTo>
                  <a:close/>
                </a:path>
                <a:path w="1666239" h="5036820">
                  <a:moveTo>
                    <a:pt x="1546860" y="5029200"/>
                  </a:moveTo>
                  <a:lnTo>
                    <a:pt x="1513332" y="5029200"/>
                  </a:lnTo>
                  <a:lnTo>
                    <a:pt x="1528572" y="5026152"/>
                  </a:lnTo>
                  <a:lnTo>
                    <a:pt x="1545336" y="5023104"/>
                  </a:lnTo>
                  <a:lnTo>
                    <a:pt x="1543812" y="5023104"/>
                  </a:lnTo>
                  <a:lnTo>
                    <a:pt x="1559052" y="5017008"/>
                  </a:lnTo>
                  <a:lnTo>
                    <a:pt x="1574292" y="5009388"/>
                  </a:lnTo>
                  <a:lnTo>
                    <a:pt x="1574292" y="5010912"/>
                  </a:lnTo>
                  <a:lnTo>
                    <a:pt x="1585569" y="5010912"/>
                  </a:lnTo>
                  <a:lnTo>
                    <a:pt x="1577340" y="5015484"/>
                  </a:lnTo>
                  <a:lnTo>
                    <a:pt x="1562100" y="5023104"/>
                  </a:lnTo>
                  <a:lnTo>
                    <a:pt x="1546860" y="50292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33611" y="2268050"/>
            <a:ext cx="1033215" cy="35020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206" spc="-4" dirty="0">
                <a:latin typeface="Carlito"/>
                <a:cs typeface="Carlito"/>
              </a:rPr>
              <a:t>A</a:t>
            </a:r>
            <a:r>
              <a:rPr sz="2206" spc="-13" dirty="0">
                <a:latin typeface="Carlito"/>
                <a:cs typeface="Carlito"/>
              </a:rPr>
              <a:t>c</a:t>
            </a:r>
            <a:r>
              <a:rPr sz="2206" spc="-35" dirty="0">
                <a:latin typeface="Carlito"/>
                <a:cs typeface="Carlito"/>
              </a:rPr>
              <a:t>c</a:t>
            </a:r>
            <a:r>
              <a:rPr sz="2206" dirty="0">
                <a:latin typeface="Carlito"/>
                <a:cs typeface="Carlito"/>
              </a:rPr>
              <a:t>o</a:t>
            </a:r>
            <a:r>
              <a:rPr sz="2206" spc="4" dirty="0">
                <a:latin typeface="Carlito"/>
                <a:cs typeface="Carlito"/>
              </a:rPr>
              <a:t>u</a:t>
            </a:r>
            <a:r>
              <a:rPr sz="2206" spc="-40" dirty="0">
                <a:latin typeface="Carlito"/>
                <a:cs typeface="Carlito"/>
              </a:rPr>
              <a:t>n</a:t>
            </a:r>
            <a:r>
              <a:rPr sz="2206" spc="-4" dirty="0">
                <a:latin typeface="Carlito"/>
                <a:cs typeface="Carlito"/>
              </a:rPr>
              <a:t>t</a:t>
            </a:r>
            <a:endParaRPr sz="2206" dirty="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896944" y="3855272"/>
            <a:ext cx="1225363" cy="614643"/>
            <a:chOff x="1403603" y="4369308"/>
            <a:chExt cx="1388745" cy="696595"/>
          </a:xfrm>
        </p:grpSpPr>
        <p:sp>
          <p:nvSpPr>
            <p:cNvPr id="18" name="object 18"/>
            <p:cNvSpPr/>
            <p:nvPr/>
          </p:nvSpPr>
          <p:spPr>
            <a:xfrm>
              <a:off x="1406651" y="4372356"/>
              <a:ext cx="1382268" cy="6903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1403603" y="4369308"/>
              <a:ext cx="1388364" cy="6964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1423415" y="4389120"/>
              <a:ext cx="1348740" cy="657225"/>
            </a:xfrm>
            <a:custGeom>
              <a:avLst/>
              <a:gdLst/>
              <a:ahLst/>
              <a:cxnLst/>
              <a:rect l="l" t="t" r="r" b="b"/>
              <a:pathLst>
                <a:path w="1348739" h="657225">
                  <a:moveTo>
                    <a:pt x="1348740" y="656844"/>
                  </a:moveTo>
                  <a:lnTo>
                    <a:pt x="0" y="656844"/>
                  </a:lnTo>
                  <a:lnTo>
                    <a:pt x="0" y="0"/>
                  </a:lnTo>
                  <a:lnTo>
                    <a:pt x="1348740" y="0"/>
                  </a:lnTo>
                  <a:lnTo>
                    <a:pt x="1348740" y="3048"/>
                  </a:lnTo>
                  <a:lnTo>
                    <a:pt x="6096" y="3048"/>
                  </a:lnTo>
                  <a:lnTo>
                    <a:pt x="3048" y="6096"/>
                  </a:lnTo>
                  <a:lnTo>
                    <a:pt x="6096" y="6096"/>
                  </a:lnTo>
                  <a:lnTo>
                    <a:pt x="6096" y="650748"/>
                  </a:lnTo>
                  <a:lnTo>
                    <a:pt x="3048" y="650748"/>
                  </a:lnTo>
                  <a:lnTo>
                    <a:pt x="6096" y="653796"/>
                  </a:lnTo>
                  <a:lnTo>
                    <a:pt x="1348740" y="653796"/>
                  </a:lnTo>
                  <a:lnTo>
                    <a:pt x="1348740" y="656844"/>
                  </a:lnTo>
                  <a:close/>
                </a:path>
                <a:path w="1348739" h="657225">
                  <a:moveTo>
                    <a:pt x="6096" y="6096"/>
                  </a:moveTo>
                  <a:lnTo>
                    <a:pt x="3048" y="6096"/>
                  </a:lnTo>
                  <a:lnTo>
                    <a:pt x="6096" y="3048"/>
                  </a:lnTo>
                  <a:lnTo>
                    <a:pt x="6096" y="6096"/>
                  </a:lnTo>
                  <a:close/>
                </a:path>
                <a:path w="1348739" h="657225">
                  <a:moveTo>
                    <a:pt x="1342644" y="6096"/>
                  </a:moveTo>
                  <a:lnTo>
                    <a:pt x="6096" y="6096"/>
                  </a:lnTo>
                  <a:lnTo>
                    <a:pt x="6096" y="3048"/>
                  </a:lnTo>
                  <a:lnTo>
                    <a:pt x="1342644" y="3048"/>
                  </a:lnTo>
                  <a:lnTo>
                    <a:pt x="1342644" y="6096"/>
                  </a:lnTo>
                  <a:close/>
                </a:path>
                <a:path w="1348739" h="657225">
                  <a:moveTo>
                    <a:pt x="1342644" y="653796"/>
                  </a:moveTo>
                  <a:lnTo>
                    <a:pt x="1342644" y="3048"/>
                  </a:lnTo>
                  <a:lnTo>
                    <a:pt x="1345692" y="6096"/>
                  </a:lnTo>
                  <a:lnTo>
                    <a:pt x="1348740" y="6096"/>
                  </a:lnTo>
                  <a:lnTo>
                    <a:pt x="1348740" y="650748"/>
                  </a:lnTo>
                  <a:lnTo>
                    <a:pt x="1345692" y="650748"/>
                  </a:lnTo>
                  <a:lnTo>
                    <a:pt x="1342644" y="653796"/>
                  </a:lnTo>
                  <a:close/>
                </a:path>
                <a:path w="1348739" h="657225">
                  <a:moveTo>
                    <a:pt x="1348740" y="6096"/>
                  </a:moveTo>
                  <a:lnTo>
                    <a:pt x="1345692" y="6096"/>
                  </a:lnTo>
                  <a:lnTo>
                    <a:pt x="1342644" y="3048"/>
                  </a:lnTo>
                  <a:lnTo>
                    <a:pt x="1348740" y="3048"/>
                  </a:lnTo>
                  <a:lnTo>
                    <a:pt x="1348740" y="6096"/>
                  </a:lnTo>
                  <a:close/>
                </a:path>
                <a:path w="1348739" h="657225">
                  <a:moveTo>
                    <a:pt x="6096" y="653796"/>
                  </a:moveTo>
                  <a:lnTo>
                    <a:pt x="3048" y="650748"/>
                  </a:lnTo>
                  <a:lnTo>
                    <a:pt x="6096" y="650748"/>
                  </a:lnTo>
                  <a:lnTo>
                    <a:pt x="6096" y="653796"/>
                  </a:lnTo>
                  <a:close/>
                </a:path>
                <a:path w="1348739" h="657225">
                  <a:moveTo>
                    <a:pt x="1342644" y="653796"/>
                  </a:moveTo>
                  <a:lnTo>
                    <a:pt x="6096" y="653796"/>
                  </a:lnTo>
                  <a:lnTo>
                    <a:pt x="6096" y="650748"/>
                  </a:lnTo>
                  <a:lnTo>
                    <a:pt x="1342644" y="650748"/>
                  </a:lnTo>
                  <a:lnTo>
                    <a:pt x="1342644" y="653796"/>
                  </a:lnTo>
                  <a:close/>
                </a:path>
                <a:path w="1348739" h="657225">
                  <a:moveTo>
                    <a:pt x="1348740" y="653796"/>
                  </a:moveTo>
                  <a:lnTo>
                    <a:pt x="1342644" y="653796"/>
                  </a:lnTo>
                  <a:lnTo>
                    <a:pt x="1345692" y="650748"/>
                  </a:lnTo>
                  <a:lnTo>
                    <a:pt x="1348740" y="650748"/>
                  </a:lnTo>
                  <a:lnTo>
                    <a:pt x="1348740" y="653796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176337" y="3963786"/>
            <a:ext cx="574230" cy="32427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2030" spc="-4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2030" dirty="0">
                <a:solidFill>
                  <a:srgbClr val="FFFFFF"/>
                </a:solidFill>
                <a:latin typeface="Carlito"/>
                <a:cs typeface="Carlito"/>
              </a:rPr>
              <a:t>ally</a:t>
            </a:r>
            <a:endParaRPr sz="2030" dirty="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113903" y="2978522"/>
            <a:ext cx="1716181" cy="1187824"/>
            <a:chOff x="2782823" y="3375659"/>
            <a:chExt cx="1945005" cy="1346200"/>
          </a:xfrm>
        </p:grpSpPr>
        <p:sp>
          <p:nvSpPr>
            <p:cNvPr id="23" name="object 23"/>
            <p:cNvSpPr/>
            <p:nvPr/>
          </p:nvSpPr>
          <p:spPr>
            <a:xfrm>
              <a:off x="2782823" y="3721607"/>
              <a:ext cx="563880" cy="1000125"/>
            </a:xfrm>
            <a:custGeom>
              <a:avLst/>
              <a:gdLst/>
              <a:ahLst/>
              <a:cxnLst/>
              <a:rect l="l" t="t" r="r" b="b"/>
              <a:pathLst>
                <a:path w="563879" h="1000125">
                  <a:moveTo>
                    <a:pt x="12191" y="999743"/>
                  </a:moveTo>
                  <a:lnTo>
                    <a:pt x="0" y="993648"/>
                  </a:lnTo>
                  <a:lnTo>
                    <a:pt x="553212" y="0"/>
                  </a:lnTo>
                  <a:lnTo>
                    <a:pt x="563879" y="6095"/>
                  </a:lnTo>
                  <a:lnTo>
                    <a:pt x="12191" y="999743"/>
                  </a:lnTo>
                  <a:close/>
                </a:path>
              </a:pathLst>
            </a:custGeom>
            <a:solidFill>
              <a:srgbClr val="7E6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3020567" y="4177283"/>
              <a:ext cx="88392" cy="8839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3342131" y="3378707"/>
              <a:ext cx="1382268" cy="69037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3339083" y="3375659"/>
              <a:ext cx="1388364" cy="69799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3358895" y="3395471"/>
              <a:ext cx="1348740" cy="657225"/>
            </a:xfrm>
            <a:custGeom>
              <a:avLst/>
              <a:gdLst/>
              <a:ahLst/>
              <a:cxnLst/>
              <a:rect l="l" t="t" r="r" b="b"/>
              <a:pathLst>
                <a:path w="1348739" h="657225">
                  <a:moveTo>
                    <a:pt x="1348740" y="656844"/>
                  </a:moveTo>
                  <a:lnTo>
                    <a:pt x="0" y="656844"/>
                  </a:lnTo>
                  <a:lnTo>
                    <a:pt x="0" y="0"/>
                  </a:lnTo>
                  <a:lnTo>
                    <a:pt x="1348740" y="0"/>
                  </a:lnTo>
                  <a:lnTo>
                    <a:pt x="1348740" y="3048"/>
                  </a:lnTo>
                  <a:lnTo>
                    <a:pt x="6096" y="3048"/>
                  </a:lnTo>
                  <a:lnTo>
                    <a:pt x="3048" y="6096"/>
                  </a:lnTo>
                  <a:lnTo>
                    <a:pt x="6096" y="6096"/>
                  </a:lnTo>
                  <a:lnTo>
                    <a:pt x="6096" y="650748"/>
                  </a:lnTo>
                  <a:lnTo>
                    <a:pt x="3048" y="650748"/>
                  </a:lnTo>
                  <a:lnTo>
                    <a:pt x="6096" y="653796"/>
                  </a:lnTo>
                  <a:lnTo>
                    <a:pt x="1348740" y="653796"/>
                  </a:lnTo>
                  <a:lnTo>
                    <a:pt x="1348740" y="656844"/>
                  </a:lnTo>
                  <a:close/>
                </a:path>
                <a:path w="1348739" h="657225">
                  <a:moveTo>
                    <a:pt x="6096" y="6096"/>
                  </a:moveTo>
                  <a:lnTo>
                    <a:pt x="3048" y="6096"/>
                  </a:lnTo>
                  <a:lnTo>
                    <a:pt x="6096" y="3048"/>
                  </a:lnTo>
                  <a:lnTo>
                    <a:pt x="6096" y="6096"/>
                  </a:lnTo>
                  <a:close/>
                </a:path>
                <a:path w="1348739" h="657225">
                  <a:moveTo>
                    <a:pt x="1341120" y="6096"/>
                  </a:moveTo>
                  <a:lnTo>
                    <a:pt x="6096" y="6096"/>
                  </a:lnTo>
                  <a:lnTo>
                    <a:pt x="6096" y="3048"/>
                  </a:lnTo>
                  <a:lnTo>
                    <a:pt x="1341120" y="3048"/>
                  </a:lnTo>
                  <a:lnTo>
                    <a:pt x="1341120" y="6096"/>
                  </a:lnTo>
                  <a:close/>
                </a:path>
                <a:path w="1348739" h="657225">
                  <a:moveTo>
                    <a:pt x="1341120" y="653796"/>
                  </a:moveTo>
                  <a:lnTo>
                    <a:pt x="1341120" y="3048"/>
                  </a:lnTo>
                  <a:lnTo>
                    <a:pt x="1344168" y="6096"/>
                  </a:lnTo>
                  <a:lnTo>
                    <a:pt x="1348740" y="6096"/>
                  </a:lnTo>
                  <a:lnTo>
                    <a:pt x="1348740" y="650748"/>
                  </a:lnTo>
                  <a:lnTo>
                    <a:pt x="1344168" y="650748"/>
                  </a:lnTo>
                  <a:lnTo>
                    <a:pt x="1341120" y="653796"/>
                  </a:lnTo>
                  <a:close/>
                </a:path>
                <a:path w="1348739" h="657225">
                  <a:moveTo>
                    <a:pt x="1348740" y="6096"/>
                  </a:moveTo>
                  <a:lnTo>
                    <a:pt x="1344168" y="6096"/>
                  </a:lnTo>
                  <a:lnTo>
                    <a:pt x="1341120" y="3048"/>
                  </a:lnTo>
                  <a:lnTo>
                    <a:pt x="1348740" y="3048"/>
                  </a:lnTo>
                  <a:lnTo>
                    <a:pt x="1348740" y="6096"/>
                  </a:lnTo>
                  <a:close/>
                </a:path>
                <a:path w="1348739" h="657225">
                  <a:moveTo>
                    <a:pt x="6096" y="653796"/>
                  </a:moveTo>
                  <a:lnTo>
                    <a:pt x="3048" y="650748"/>
                  </a:lnTo>
                  <a:lnTo>
                    <a:pt x="6096" y="650748"/>
                  </a:lnTo>
                  <a:lnTo>
                    <a:pt x="6096" y="653796"/>
                  </a:lnTo>
                  <a:close/>
                </a:path>
                <a:path w="1348739" h="657225">
                  <a:moveTo>
                    <a:pt x="1341120" y="653796"/>
                  </a:moveTo>
                  <a:lnTo>
                    <a:pt x="6096" y="653796"/>
                  </a:lnTo>
                  <a:lnTo>
                    <a:pt x="6096" y="650748"/>
                  </a:lnTo>
                  <a:lnTo>
                    <a:pt x="1341120" y="650748"/>
                  </a:lnTo>
                  <a:lnTo>
                    <a:pt x="1341120" y="653796"/>
                  </a:lnTo>
                  <a:close/>
                </a:path>
                <a:path w="1348739" h="657225">
                  <a:moveTo>
                    <a:pt x="1348740" y="653796"/>
                  </a:moveTo>
                  <a:lnTo>
                    <a:pt x="1341120" y="653796"/>
                  </a:lnTo>
                  <a:lnTo>
                    <a:pt x="1344168" y="650748"/>
                  </a:lnTo>
                  <a:lnTo>
                    <a:pt x="1348740" y="650748"/>
                  </a:lnTo>
                  <a:lnTo>
                    <a:pt x="1348740" y="653796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710952" y="3086995"/>
            <a:ext cx="938004" cy="32427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2030" spc="9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2030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2030" spc="-9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2030" spc="-13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2030" spc="9" dirty="0">
                <a:solidFill>
                  <a:srgbClr val="FFFFFF"/>
                </a:solidFill>
                <a:latin typeface="Carlito"/>
                <a:cs typeface="Carlito"/>
              </a:rPr>
              <a:t>u</a:t>
            </a:r>
            <a:r>
              <a:rPr sz="2030" spc="-4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2030" spc="4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203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endParaRPr sz="2030" dirty="0"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823025" y="2627555"/>
            <a:ext cx="1714500" cy="1316691"/>
            <a:chOff x="4719828" y="2977895"/>
            <a:chExt cx="1943100" cy="1492250"/>
          </a:xfrm>
        </p:grpSpPr>
        <p:sp>
          <p:nvSpPr>
            <p:cNvPr id="30" name="object 30"/>
            <p:cNvSpPr/>
            <p:nvPr/>
          </p:nvSpPr>
          <p:spPr>
            <a:xfrm>
              <a:off x="4719828" y="3320795"/>
              <a:ext cx="561340" cy="408940"/>
            </a:xfrm>
            <a:custGeom>
              <a:avLst/>
              <a:gdLst/>
              <a:ahLst/>
              <a:cxnLst/>
              <a:rect l="l" t="t" r="r" b="b"/>
              <a:pathLst>
                <a:path w="561339" h="408939">
                  <a:moveTo>
                    <a:pt x="560832" y="10668"/>
                  </a:moveTo>
                  <a:lnTo>
                    <a:pt x="553212" y="0"/>
                  </a:lnTo>
                  <a:lnTo>
                    <a:pt x="293903" y="186448"/>
                  </a:lnTo>
                  <a:lnTo>
                    <a:pt x="291338" y="182880"/>
                  </a:lnTo>
                  <a:lnTo>
                    <a:pt x="288036" y="178308"/>
                  </a:lnTo>
                  <a:lnTo>
                    <a:pt x="286512" y="175260"/>
                  </a:lnTo>
                  <a:lnTo>
                    <a:pt x="283464" y="175260"/>
                  </a:lnTo>
                  <a:lnTo>
                    <a:pt x="281940" y="176784"/>
                  </a:lnTo>
                  <a:lnTo>
                    <a:pt x="254508" y="196596"/>
                  </a:lnTo>
                  <a:lnTo>
                    <a:pt x="251447" y="198120"/>
                  </a:lnTo>
                  <a:lnTo>
                    <a:pt x="251447" y="201168"/>
                  </a:lnTo>
                  <a:lnTo>
                    <a:pt x="252984" y="204216"/>
                  </a:lnTo>
                  <a:lnTo>
                    <a:pt x="258508" y="211886"/>
                  </a:lnTo>
                  <a:lnTo>
                    <a:pt x="0" y="397764"/>
                  </a:lnTo>
                  <a:lnTo>
                    <a:pt x="7620" y="408432"/>
                  </a:lnTo>
                  <a:lnTo>
                    <a:pt x="266192" y="222529"/>
                  </a:lnTo>
                  <a:lnTo>
                    <a:pt x="272796" y="231660"/>
                  </a:lnTo>
                  <a:lnTo>
                    <a:pt x="274320" y="233184"/>
                  </a:lnTo>
                  <a:lnTo>
                    <a:pt x="277368" y="233184"/>
                  </a:lnTo>
                  <a:lnTo>
                    <a:pt x="278892" y="231660"/>
                  </a:lnTo>
                  <a:lnTo>
                    <a:pt x="287794" y="225564"/>
                  </a:lnTo>
                  <a:lnTo>
                    <a:pt x="307848" y="211848"/>
                  </a:lnTo>
                  <a:lnTo>
                    <a:pt x="309372" y="210324"/>
                  </a:lnTo>
                  <a:lnTo>
                    <a:pt x="309372" y="207276"/>
                  </a:lnTo>
                  <a:lnTo>
                    <a:pt x="307848" y="205752"/>
                  </a:lnTo>
                  <a:lnTo>
                    <a:pt x="306743" y="204216"/>
                  </a:lnTo>
                  <a:lnTo>
                    <a:pt x="301574" y="197078"/>
                  </a:lnTo>
                  <a:lnTo>
                    <a:pt x="560832" y="10668"/>
                  </a:lnTo>
                  <a:close/>
                </a:path>
              </a:pathLst>
            </a:custGeom>
            <a:solidFill>
              <a:srgbClr val="7E6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5277612" y="2980943"/>
              <a:ext cx="1382268" cy="69189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5274564" y="2977895"/>
              <a:ext cx="1388364" cy="69799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5294376" y="2997707"/>
              <a:ext cx="1347470" cy="657225"/>
            </a:xfrm>
            <a:custGeom>
              <a:avLst/>
              <a:gdLst/>
              <a:ahLst/>
              <a:cxnLst/>
              <a:rect l="l" t="t" r="r" b="b"/>
              <a:pathLst>
                <a:path w="1347470" h="657225">
                  <a:moveTo>
                    <a:pt x="1347216" y="656844"/>
                  </a:moveTo>
                  <a:lnTo>
                    <a:pt x="0" y="656844"/>
                  </a:lnTo>
                  <a:lnTo>
                    <a:pt x="0" y="0"/>
                  </a:lnTo>
                  <a:lnTo>
                    <a:pt x="1347216" y="0"/>
                  </a:lnTo>
                  <a:lnTo>
                    <a:pt x="1347216" y="3048"/>
                  </a:lnTo>
                  <a:lnTo>
                    <a:pt x="6096" y="3048"/>
                  </a:lnTo>
                  <a:lnTo>
                    <a:pt x="3048" y="6096"/>
                  </a:lnTo>
                  <a:lnTo>
                    <a:pt x="6096" y="6096"/>
                  </a:lnTo>
                  <a:lnTo>
                    <a:pt x="6096" y="650748"/>
                  </a:lnTo>
                  <a:lnTo>
                    <a:pt x="3048" y="650748"/>
                  </a:lnTo>
                  <a:lnTo>
                    <a:pt x="6096" y="653796"/>
                  </a:lnTo>
                  <a:lnTo>
                    <a:pt x="1347216" y="653796"/>
                  </a:lnTo>
                  <a:lnTo>
                    <a:pt x="1347216" y="656844"/>
                  </a:lnTo>
                  <a:close/>
                </a:path>
                <a:path w="1347470" h="657225">
                  <a:moveTo>
                    <a:pt x="6096" y="6096"/>
                  </a:moveTo>
                  <a:lnTo>
                    <a:pt x="3048" y="6096"/>
                  </a:lnTo>
                  <a:lnTo>
                    <a:pt x="6096" y="3048"/>
                  </a:lnTo>
                  <a:lnTo>
                    <a:pt x="6096" y="6096"/>
                  </a:lnTo>
                  <a:close/>
                </a:path>
                <a:path w="1347470" h="657225">
                  <a:moveTo>
                    <a:pt x="1341120" y="6096"/>
                  </a:moveTo>
                  <a:lnTo>
                    <a:pt x="6096" y="6096"/>
                  </a:lnTo>
                  <a:lnTo>
                    <a:pt x="6096" y="3048"/>
                  </a:lnTo>
                  <a:lnTo>
                    <a:pt x="1341120" y="3048"/>
                  </a:lnTo>
                  <a:lnTo>
                    <a:pt x="1341120" y="6096"/>
                  </a:lnTo>
                  <a:close/>
                </a:path>
                <a:path w="1347470" h="657225">
                  <a:moveTo>
                    <a:pt x="1341120" y="653796"/>
                  </a:moveTo>
                  <a:lnTo>
                    <a:pt x="1341120" y="3048"/>
                  </a:lnTo>
                  <a:lnTo>
                    <a:pt x="1344168" y="6096"/>
                  </a:lnTo>
                  <a:lnTo>
                    <a:pt x="1347216" y="6096"/>
                  </a:lnTo>
                  <a:lnTo>
                    <a:pt x="1347216" y="650748"/>
                  </a:lnTo>
                  <a:lnTo>
                    <a:pt x="1344168" y="650748"/>
                  </a:lnTo>
                  <a:lnTo>
                    <a:pt x="1341120" y="653796"/>
                  </a:lnTo>
                  <a:close/>
                </a:path>
                <a:path w="1347470" h="657225">
                  <a:moveTo>
                    <a:pt x="1347216" y="6096"/>
                  </a:moveTo>
                  <a:lnTo>
                    <a:pt x="1344168" y="6096"/>
                  </a:lnTo>
                  <a:lnTo>
                    <a:pt x="1341120" y="3048"/>
                  </a:lnTo>
                  <a:lnTo>
                    <a:pt x="1347216" y="3048"/>
                  </a:lnTo>
                  <a:lnTo>
                    <a:pt x="1347216" y="6096"/>
                  </a:lnTo>
                  <a:close/>
                </a:path>
                <a:path w="1347470" h="657225">
                  <a:moveTo>
                    <a:pt x="6096" y="653796"/>
                  </a:moveTo>
                  <a:lnTo>
                    <a:pt x="3048" y="650748"/>
                  </a:lnTo>
                  <a:lnTo>
                    <a:pt x="6096" y="650748"/>
                  </a:lnTo>
                  <a:lnTo>
                    <a:pt x="6096" y="653796"/>
                  </a:lnTo>
                  <a:close/>
                </a:path>
                <a:path w="1347470" h="657225">
                  <a:moveTo>
                    <a:pt x="1341120" y="653796"/>
                  </a:moveTo>
                  <a:lnTo>
                    <a:pt x="6096" y="653796"/>
                  </a:lnTo>
                  <a:lnTo>
                    <a:pt x="6096" y="650748"/>
                  </a:lnTo>
                  <a:lnTo>
                    <a:pt x="1341120" y="650748"/>
                  </a:lnTo>
                  <a:lnTo>
                    <a:pt x="1341120" y="653796"/>
                  </a:lnTo>
                  <a:close/>
                </a:path>
                <a:path w="1347470" h="657225">
                  <a:moveTo>
                    <a:pt x="1347216" y="653796"/>
                  </a:moveTo>
                  <a:lnTo>
                    <a:pt x="1341120" y="653796"/>
                  </a:lnTo>
                  <a:lnTo>
                    <a:pt x="1344168" y="650748"/>
                  </a:lnTo>
                  <a:lnTo>
                    <a:pt x="1347216" y="650748"/>
                  </a:lnTo>
                  <a:lnTo>
                    <a:pt x="1347216" y="653796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4719828" y="3718559"/>
              <a:ext cx="561340" cy="408940"/>
            </a:xfrm>
            <a:custGeom>
              <a:avLst/>
              <a:gdLst/>
              <a:ahLst/>
              <a:cxnLst/>
              <a:rect l="l" t="t" r="r" b="b"/>
              <a:pathLst>
                <a:path w="561339" h="408939">
                  <a:moveTo>
                    <a:pt x="560832" y="397764"/>
                  </a:moveTo>
                  <a:lnTo>
                    <a:pt x="301574" y="211378"/>
                  </a:lnTo>
                  <a:lnTo>
                    <a:pt x="306743" y="204228"/>
                  </a:lnTo>
                  <a:lnTo>
                    <a:pt x="307848" y="202704"/>
                  </a:lnTo>
                  <a:lnTo>
                    <a:pt x="309372" y="201180"/>
                  </a:lnTo>
                  <a:lnTo>
                    <a:pt x="309372" y="198132"/>
                  </a:lnTo>
                  <a:lnTo>
                    <a:pt x="307848" y="196608"/>
                  </a:lnTo>
                  <a:lnTo>
                    <a:pt x="287794" y="182892"/>
                  </a:lnTo>
                  <a:lnTo>
                    <a:pt x="278892" y="176784"/>
                  </a:lnTo>
                  <a:lnTo>
                    <a:pt x="277368" y="175260"/>
                  </a:lnTo>
                  <a:lnTo>
                    <a:pt x="274320" y="175260"/>
                  </a:lnTo>
                  <a:lnTo>
                    <a:pt x="272796" y="178320"/>
                  </a:lnTo>
                  <a:lnTo>
                    <a:pt x="266915" y="186461"/>
                  </a:lnTo>
                  <a:lnTo>
                    <a:pt x="7620" y="0"/>
                  </a:lnTo>
                  <a:lnTo>
                    <a:pt x="0" y="10668"/>
                  </a:lnTo>
                  <a:lnTo>
                    <a:pt x="259232" y="197078"/>
                  </a:lnTo>
                  <a:lnTo>
                    <a:pt x="252971" y="205752"/>
                  </a:lnTo>
                  <a:lnTo>
                    <a:pt x="251447" y="207276"/>
                  </a:lnTo>
                  <a:lnTo>
                    <a:pt x="251447" y="210324"/>
                  </a:lnTo>
                  <a:lnTo>
                    <a:pt x="254495" y="211848"/>
                  </a:lnTo>
                  <a:lnTo>
                    <a:pt x="281940" y="231660"/>
                  </a:lnTo>
                  <a:lnTo>
                    <a:pt x="283464" y="233184"/>
                  </a:lnTo>
                  <a:lnTo>
                    <a:pt x="286512" y="233184"/>
                  </a:lnTo>
                  <a:lnTo>
                    <a:pt x="288036" y="230136"/>
                  </a:lnTo>
                  <a:lnTo>
                    <a:pt x="291338" y="225564"/>
                  </a:lnTo>
                  <a:lnTo>
                    <a:pt x="293903" y="222008"/>
                  </a:lnTo>
                  <a:lnTo>
                    <a:pt x="553212" y="408432"/>
                  </a:lnTo>
                  <a:lnTo>
                    <a:pt x="560832" y="397764"/>
                  </a:lnTo>
                  <a:close/>
                </a:path>
              </a:pathLst>
            </a:custGeom>
            <a:solidFill>
              <a:srgbClr val="7E6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5277612" y="3776471"/>
              <a:ext cx="1382268" cy="69037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5274564" y="3773423"/>
              <a:ext cx="1388364" cy="69646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5294376" y="3793235"/>
              <a:ext cx="1347470" cy="657225"/>
            </a:xfrm>
            <a:custGeom>
              <a:avLst/>
              <a:gdLst/>
              <a:ahLst/>
              <a:cxnLst/>
              <a:rect l="l" t="t" r="r" b="b"/>
              <a:pathLst>
                <a:path w="1347470" h="657225">
                  <a:moveTo>
                    <a:pt x="1347216" y="656844"/>
                  </a:moveTo>
                  <a:lnTo>
                    <a:pt x="0" y="656844"/>
                  </a:lnTo>
                  <a:lnTo>
                    <a:pt x="0" y="0"/>
                  </a:lnTo>
                  <a:lnTo>
                    <a:pt x="1347216" y="0"/>
                  </a:lnTo>
                  <a:lnTo>
                    <a:pt x="1347216" y="3048"/>
                  </a:lnTo>
                  <a:lnTo>
                    <a:pt x="6096" y="3048"/>
                  </a:lnTo>
                  <a:lnTo>
                    <a:pt x="3048" y="6096"/>
                  </a:lnTo>
                  <a:lnTo>
                    <a:pt x="6096" y="6096"/>
                  </a:lnTo>
                  <a:lnTo>
                    <a:pt x="6096" y="650748"/>
                  </a:lnTo>
                  <a:lnTo>
                    <a:pt x="3048" y="650748"/>
                  </a:lnTo>
                  <a:lnTo>
                    <a:pt x="6096" y="653796"/>
                  </a:lnTo>
                  <a:lnTo>
                    <a:pt x="1347216" y="653796"/>
                  </a:lnTo>
                  <a:lnTo>
                    <a:pt x="1347216" y="656844"/>
                  </a:lnTo>
                  <a:close/>
                </a:path>
                <a:path w="1347470" h="657225">
                  <a:moveTo>
                    <a:pt x="6096" y="6096"/>
                  </a:moveTo>
                  <a:lnTo>
                    <a:pt x="3048" y="6096"/>
                  </a:lnTo>
                  <a:lnTo>
                    <a:pt x="6096" y="3048"/>
                  </a:lnTo>
                  <a:lnTo>
                    <a:pt x="6096" y="6096"/>
                  </a:lnTo>
                  <a:close/>
                </a:path>
                <a:path w="1347470" h="657225">
                  <a:moveTo>
                    <a:pt x="1341120" y="6096"/>
                  </a:moveTo>
                  <a:lnTo>
                    <a:pt x="6096" y="6096"/>
                  </a:lnTo>
                  <a:lnTo>
                    <a:pt x="6096" y="3048"/>
                  </a:lnTo>
                  <a:lnTo>
                    <a:pt x="1341120" y="3048"/>
                  </a:lnTo>
                  <a:lnTo>
                    <a:pt x="1341120" y="6096"/>
                  </a:lnTo>
                  <a:close/>
                </a:path>
                <a:path w="1347470" h="657225">
                  <a:moveTo>
                    <a:pt x="1341120" y="653796"/>
                  </a:moveTo>
                  <a:lnTo>
                    <a:pt x="1341120" y="3048"/>
                  </a:lnTo>
                  <a:lnTo>
                    <a:pt x="1344168" y="6096"/>
                  </a:lnTo>
                  <a:lnTo>
                    <a:pt x="1347216" y="6096"/>
                  </a:lnTo>
                  <a:lnTo>
                    <a:pt x="1347216" y="650748"/>
                  </a:lnTo>
                  <a:lnTo>
                    <a:pt x="1344168" y="650748"/>
                  </a:lnTo>
                  <a:lnTo>
                    <a:pt x="1341120" y="653796"/>
                  </a:lnTo>
                  <a:close/>
                </a:path>
                <a:path w="1347470" h="657225">
                  <a:moveTo>
                    <a:pt x="1347216" y="6096"/>
                  </a:moveTo>
                  <a:lnTo>
                    <a:pt x="1344168" y="6096"/>
                  </a:lnTo>
                  <a:lnTo>
                    <a:pt x="1341120" y="3048"/>
                  </a:lnTo>
                  <a:lnTo>
                    <a:pt x="1347216" y="3048"/>
                  </a:lnTo>
                  <a:lnTo>
                    <a:pt x="1347216" y="6096"/>
                  </a:lnTo>
                  <a:close/>
                </a:path>
                <a:path w="1347470" h="657225">
                  <a:moveTo>
                    <a:pt x="6096" y="653796"/>
                  </a:moveTo>
                  <a:lnTo>
                    <a:pt x="3048" y="650748"/>
                  </a:lnTo>
                  <a:lnTo>
                    <a:pt x="6096" y="650748"/>
                  </a:lnTo>
                  <a:lnTo>
                    <a:pt x="6096" y="653796"/>
                  </a:lnTo>
                  <a:close/>
                </a:path>
                <a:path w="1347470" h="657225">
                  <a:moveTo>
                    <a:pt x="1341120" y="653796"/>
                  </a:moveTo>
                  <a:lnTo>
                    <a:pt x="6096" y="653796"/>
                  </a:lnTo>
                  <a:lnTo>
                    <a:pt x="6096" y="650748"/>
                  </a:lnTo>
                  <a:lnTo>
                    <a:pt x="1341120" y="650748"/>
                  </a:lnTo>
                  <a:lnTo>
                    <a:pt x="1341120" y="653796"/>
                  </a:lnTo>
                  <a:close/>
                </a:path>
                <a:path w="1347470" h="657225">
                  <a:moveTo>
                    <a:pt x="1347216" y="653796"/>
                  </a:moveTo>
                  <a:lnTo>
                    <a:pt x="1341120" y="653796"/>
                  </a:lnTo>
                  <a:lnTo>
                    <a:pt x="1344168" y="650748"/>
                  </a:lnTo>
                  <a:lnTo>
                    <a:pt x="1347216" y="650748"/>
                  </a:lnTo>
                  <a:lnTo>
                    <a:pt x="1347216" y="653796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461353" y="2268049"/>
            <a:ext cx="926726" cy="1639401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algn="ctr">
              <a:lnSpc>
                <a:spcPts val="2621"/>
              </a:lnSpc>
              <a:spcBef>
                <a:spcPts val="84"/>
              </a:spcBef>
            </a:pPr>
            <a:r>
              <a:rPr sz="2206" spc="-4" dirty="0">
                <a:latin typeface="Carlito"/>
                <a:cs typeface="Carlito"/>
              </a:rPr>
              <a:t>Blob</a:t>
            </a:r>
            <a:endParaRPr sz="2206" dirty="0">
              <a:latin typeface="Carlito"/>
              <a:cs typeface="Carlito"/>
            </a:endParaRPr>
          </a:p>
          <a:p>
            <a:pPr algn="ctr">
              <a:lnSpc>
                <a:spcPts val="2285"/>
              </a:lnSpc>
            </a:pPr>
            <a:r>
              <a:rPr sz="1600" spc="-4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600" spc="-13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z="1600" spc="-4" dirty="0">
                <a:solidFill>
                  <a:srgbClr val="FFFFFF"/>
                </a:solidFill>
                <a:latin typeface="Carlito"/>
                <a:cs typeface="Carlito"/>
              </a:rPr>
              <a:t>G</a:t>
            </a:r>
            <a:r>
              <a:rPr sz="1600" spc="4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r>
              <a:rPr sz="1600" spc="-18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r>
              <a:rPr sz="1600" spc="4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.</a:t>
            </a:r>
            <a:endParaRPr sz="1600" dirty="0">
              <a:latin typeface="Carlito"/>
              <a:cs typeface="Carlito"/>
            </a:endParaRPr>
          </a:p>
          <a:p>
            <a:pPr algn="ctr">
              <a:lnSpc>
                <a:spcPts val="2312"/>
              </a:lnSpc>
            </a:pPr>
            <a:r>
              <a:rPr sz="1600" spc="-4" dirty="0">
                <a:solidFill>
                  <a:srgbClr val="FFFFFF"/>
                </a:solidFill>
                <a:latin typeface="Carlito"/>
                <a:cs typeface="Carlito"/>
              </a:rPr>
              <a:t>JPG</a:t>
            </a:r>
            <a:endParaRPr sz="1600" dirty="0">
              <a:latin typeface="Carlito"/>
              <a:cs typeface="Carlito"/>
            </a:endParaRPr>
          </a:p>
          <a:p>
            <a:pPr algn="ctr">
              <a:lnSpc>
                <a:spcPts val="2312"/>
              </a:lnSpc>
              <a:spcBef>
                <a:spcPts val="899"/>
              </a:spcBef>
            </a:pPr>
            <a:r>
              <a:rPr spc="-4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pc="-13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pc="-4" dirty="0">
                <a:solidFill>
                  <a:srgbClr val="FFFFFF"/>
                </a:solidFill>
                <a:latin typeface="Carlito"/>
                <a:cs typeface="Carlito"/>
              </a:rPr>
              <a:t>G</a:t>
            </a:r>
            <a:r>
              <a:rPr spc="4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r>
              <a:rPr spc="-18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r>
              <a:rPr spc="4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.</a:t>
            </a:r>
            <a:endParaRPr dirty="0">
              <a:latin typeface="Carlito"/>
              <a:cs typeface="Carlito"/>
            </a:endParaRPr>
          </a:p>
          <a:p>
            <a:pPr algn="ctr">
              <a:lnSpc>
                <a:spcPts val="2312"/>
              </a:lnSpc>
            </a:pPr>
            <a:r>
              <a:rPr spc="-4" dirty="0">
                <a:solidFill>
                  <a:srgbClr val="FFFFFF"/>
                </a:solidFill>
                <a:latin typeface="Carlito"/>
                <a:cs typeface="Carlito"/>
              </a:rPr>
              <a:t>JPG</a:t>
            </a:r>
            <a:endParaRPr dirty="0">
              <a:latin typeface="Carlito"/>
              <a:cs typeface="Carli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113903" y="4160519"/>
            <a:ext cx="1716181" cy="1186143"/>
            <a:chOff x="2782823" y="4715255"/>
            <a:chExt cx="1945005" cy="1344295"/>
          </a:xfrm>
        </p:grpSpPr>
        <p:sp>
          <p:nvSpPr>
            <p:cNvPr id="40" name="object 40"/>
            <p:cNvSpPr/>
            <p:nvPr/>
          </p:nvSpPr>
          <p:spPr>
            <a:xfrm>
              <a:off x="2782823" y="4715255"/>
              <a:ext cx="563880" cy="1000125"/>
            </a:xfrm>
            <a:custGeom>
              <a:avLst/>
              <a:gdLst/>
              <a:ahLst/>
              <a:cxnLst/>
              <a:rect l="l" t="t" r="r" b="b"/>
              <a:pathLst>
                <a:path w="563879" h="1000125">
                  <a:moveTo>
                    <a:pt x="553212" y="999743"/>
                  </a:moveTo>
                  <a:lnTo>
                    <a:pt x="0" y="6095"/>
                  </a:lnTo>
                  <a:lnTo>
                    <a:pt x="12191" y="0"/>
                  </a:lnTo>
                  <a:lnTo>
                    <a:pt x="563879" y="992124"/>
                  </a:lnTo>
                  <a:lnTo>
                    <a:pt x="553212" y="999743"/>
                  </a:lnTo>
                  <a:close/>
                </a:path>
              </a:pathLst>
            </a:custGeom>
            <a:solidFill>
              <a:srgbClr val="7E6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3020567" y="5170931"/>
              <a:ext cx="88392" cy="8686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3342131" y="5366004"/>
              <a:ext cx="1382268" cy="69037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3339083" y="5362955"/>
              <a:ext cx="1388364" cy="69646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3358895" y="5382768"/>
              <a:ext cx="1348740" cy="657225"/>
            </a:xfrm>
            <a:custGeom>
              <a:avLst/>
              <a:gdLst/>
              <a:ahLst/>
              <a:cxnLst/>
              <a:rect l="l" t="t" r="r" b="b"/>
              <a:pathLst>
                <a:path w="1348739" h="657225">
                  <a:moveTo>
                    <a:pt x="1348740" y="656844"/>
                  </a:moveTo>
                  <a:lnTo>
                    <a:pt x="0" y="656844"/>
                  </a:lnTo>
                  <a:lnTo>
                    <a:pt x="0" y="0"/>
                  </a:lnTo>
                  <a:lnTo>
                    <a:pt x="1348740" y="0"/>
                  </a:lnTo>
                  <a:lnTo>
                    <a:pt x="1348740" y="3048"/>
                  </a:lnTo>
                  <a:lnTo>
                    <a:pt x="6096" y="3048"/>
                  </a:lnTo>
                  <a:lnTo>
                    <a:pt x="3048" y="6096"/>
                  </a:lnTo>
                  <a:lnTo>
                    <a:pt x="6096" y="6096"/>
                  </a:lnTo>
                  <a:lnTo>
                    <a:pt x="6096" y="650748"/>
                  </a:lnTo>
                  <a:lnTo>
                    <a:pt x="3048" y="650748"/>
                  </a:lnTo>
                  <a:lnTo>
                    <a:pt x="6096" y="653796"/>
                  </a:lnTo>
                  <a:lnTo>
                    <a:pt x="1348740" y="653796"/>
                  </a:lnTo>
                  <a:lnTo>
                    <a:pt x="1348740" y="656844"/>
                  </a:lnTo>
                  <a:close/>
                </a:path>
                <a:path w="1348739" h="657225">
                  <a:moveTo>
                    <a:pt x="6096" y="6096"/>
                  </a:moveTo>
                  <a:lnTo>
                    <a:pt x="3048" y="6096"/>
                  </a:lnTo>
                  <a:lnTo>
                    <a:pt x="6096" y="3048"/>
                  </a:lnTo>
                  <a:lnTo>
                    <a:pt x="6096" y="6096"/>
                  </a:lnTo>
                  <a:close/>
                </a:path>
                <a:path w="1348739" h="657225">
                  <a:moveTo>
                    <a:pt x="1341120" y="6096"/>
                  </a:moveTo>
                  <a:lnTo>
                    <a:pt x="6096" y="6096"/>
                  </a:lnTo>
                  <a:lnTo>
                    <a:pt x="6096" y="3048"/>
                  </a:lnTo>
                  <a:lnTo>
                    <a:pt x="1341120" y="3048"/>
                  </a:lnTo>
                  <a:lnTo>
                    <a:pt x="1341120" y="6096"/>
                  </a:lnTo>
                  <a:close/>
                </a:path>
                <a:path w="1348739" h="657225">
                  <a:moveTo>
                    <a:pt x="1341120" y="653796"/>
                  </a:moveTo>
                  <a:lnTo>
                    <a:pt x="1341120" y="3048"/>
                  </a:lnTo>
                  <a:lnTo>
                    <a:pt x="1344168" y="6096"/>
                  </a:lnTo>
                  <a:lnTo>
                    <a:pt x="1348740" y="6096"/>
                  </a:lnTo>
                  <a:lnTo>
                    <a:pt x="1348740" y="650748"/>
                  </a:lnTo>
                  <a:lnTo>
                    <a:pt x="1344168" y="650748"/>
                  </a:lnTo>
                  <a:lnTo>
                    <a:pt x="1341120" y="653796"/>
                  </a:lnTo>
                  <a:close/>
                </a:path>
                <a:path w="1348739" h="657225">
                  <a:moveTo>
                    <a:pt x="1348740" y="6096"/>
                  </a:moveTo>
                  <a:lnTo>
                    <a:pt x="1344168" y="6096"/>
                  </a:lnTo>
                  <a:lnTo>
                    <a:pt x="1341120" y="3048"/>
                  </a:lnTo>
                  <a:lnTo>
                    <a:pt x="1348740" y="3048"/>
                  </a:lnTo>
                  <a:lnTo>
                    <a:pt x="1348740" y="6096"/>
                  </a:lnTo>
                  <a:close/>
                </a:path>
                <a:path w="1348739" h="657225">
                  <a:moveTo>
                    <a:pt x="6096" y="653796"/>
                  </a:moveTo>
                  <a:lnTo>
                    <a:pt x="3048" y="650748"/>
                  </a:lnTo>
                  <a:lnTo>
                    <a:pt x="6096" y="650748"/>
                  </a:lnTo>
                  <a:lnTo>
                    <a:pt x="6096" y="653796"/>
                  </a:lnTo>
                  <a:close/>
                </a:path>
                <a:path w="1348739" h="657225">
                  <a:moveTo>
                    <a:pt x="1341120" y="653796"/>
                  </a:moveTo>
                  <a:lnTo>
                    <a:pt x="6096" y="653796"/>
                  </a:lnTo>
                  <a:lnTo>
                    <a:pt x="6096" y="650748"/>
                  </a:lnTo>
                  <a:lnTo>
                    <a:pt x="1341120" y="650748"/>
                  </a:lnTo>
                  <a:lnTo>
                    <a:pt x="1341120" y="653796"/>
                  </a:lnTo>
                  <a:close/>
                </a:path>
                <a:path w="1348739" h="657225">
                  <a:moveTo>
                    <a:pt x="1348740" y="653796"/>
                  </a:moveTo>
                  <a:lnTo>
                    <a:pt x="1341120" y="653796"/>
                  </a:lnTo>
                  <a:lnTo>
                    <a:pt x="1344168" y="650748"/>
                  </a:lnTo>
                  <a:lnTo>
                    <a:pt x="1348740" y="650748"/>
                  </a:lnTo>
                  <a:lnTo>
                    <a:pt x="1348740" y="653796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731122" y="4840451"/>
            <a:ext cx="869732" cy="3237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030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z="2030" spc="-18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2030" spc="-4" dirty="0">
                <a:solidFill>
                  <a:srgbClr val="FFFFFF"/>
                </a:solidFill>
                <a:latin typeface="Carlito"/>
                <a:cs typeface="Carlito"/>
              </a:rPr>
              <a:t>v</a:t>
            </a:r>
            <a:r>
              <a:rPr sz="2030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2030" spc="4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203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endParaRPr sz="2030" dirty="0">
              <a:latin typeface="Carlito"/>
              <a:cs typeface="Carlito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827059" y="4732019"/>
            <a:ext cx="1710578" cy="614643"/>
            <a:chOff x="4724400" y="5362955"/>
            <a:chExt cx="1938655" cy="696595"/>
          </a:xfrm>
        </p:grpSpPr>
        <p:sp>
          <p:nvSpPr>
            <p:cNvPr id="47" name="object 47"/>
            <p:cNvSpPr/>
            <p:nvPr/>
          </p:nvSpPr>
          <p:spPr>
            <a:xfrm>
              <a:off x="4724400" y="5692139"/>
              <a:ext cx="553720" cy="38735"/>
            </a:xfrm>
            <a:custGeom>
              <a:avLst/>
              <a:gdLst/>
              <a:ahLst/>
              <a:cxnLst/>
              <a:rect l="l" t="t" r="r" b="b"/>
              <a:pathLst>
                <a:path w="553720" h="38735">
                  <a:moveTo>
                    <a:pt x="553212" y="12192"/>
                  </a:moveTo>
                  <a:lnTo>
                    <a:pt x="294132" y="12192"/>
                  </a:lnTo>
                  <a:lnTo>
                    <a:pt x="294132" y="10680"/>
                  </a:lnTo>
                  <a:lnTo>
                    <a:pt x="294132" y="4584"/>
                  </a:lnTo>
                  <a:lnTo>
                    <a:pt x="294132" y="3048"/>
                  </a:lnTo>
                  <a:lnTo>
                    <a:pt x="292608" y="0"/>
                  </a:lnTo>
                  <a:lnTo>
                    <a:pt x="259080" y="0"/>
                  </a:lnTo>
                  <a:lnTo>
                    <a:pt x="257556" y="3048"/>
                  </a:lnTo>
                  <a:lnTo>
                    <a:pt x="257556" y="12192"/>
                  </a:lnTo>
                  <a:lnTo>
                    <a:pt x="0" y="12192"/>
                  </a:lnTo>
                  <a:lnTo>
                    <a:pt x="0" y="25920"/>
                  </a:lnTo>
                  <a:lnTo>
                    <a:pt x="257556" y="25920"/>
                  </a:lnTo>
                  <a:lnTo>
                    <a:pt x="257556" y="35064"/>
                  </a:lnTo>
                  <a:lnTo>
                    <a:pt x="259080" y="38112"/>
                  </a:lnTo>
                  <a:lnTo>
                    <a:pt x="292608" y="38112"/>
                  </a:lnTo>
                  <a:lnTo>
                    <a:pt x="294132" y="35064"/>
                  </a:lnTo>
                  <a:lnTo>
                    <a:pt x="294132" y="33540"/>
                  </a:lnTo>
                  <a:lnTo>
                    <a:pt x="294132" y="27444"/>
                  </a:lnTo>
                  <a:lnTo>
                    <a:pt x="294132" y="25920"/>
                  </a:lnTo>
                  <a:lnTo>
                    <a:pt x="553212" y="25920"/>
                  </a:lnTo>
                  <a:lnTo>
                    <a:pt x="553212" y="12192"/>
                  </a:lnTo>
                  <a:close/>
                </a:path>
              </a:pathLst>
            </a:custGeom>
            <a:solidFill>
              <a:srgbClr val="7E6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5277612" y="5366003"/>
              <a:ext cx="1382268" cy="69037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9" name="object 49"/>
            <p:cNvSpPr/>
            <p:nvPr/>
          </p:nvSpPr>
          <p:spPr>
            <a:xfrm>
              <a:off x="5274563" y="5362955"/>
              <a:ext cx="1388364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0" name="object 50"/>
            <p:cNvSpPr/>
            <p:nvPr/>
          </p:nvSpPr>
          <p:spPr>
            <a:xfrm>
              <a:off x="5294376" y="5382767"/>
              <a:ext cx="1347470" cy="657225"/>
            </a:xfrm>
            <a:custGeom>
              <a:avLst/>
              <a:gdLst/>
              <a:ahLst/>
              <a:cxnLst/>
              <a:rect l="l" t="t" r="r" b="b"/>
              <a:pathLst>
                <a:path w="1347470" h="657225">
                  <a:moveTo>
                    <a:pt x="1347216" y="656844"/>
                  </a:moveTo>
                  <a:lnTo>
                    <a:pt x="0" y="656844"/>
                  </a:lnTo>
                  <a:lnTo>
                    <a:pt x="0" y="0"/>
                  </a:lnTo>
                  <a:lnTo>
                    <a:pt x="1347216" y="0"/>
                  </a:lnTo>
                  <a:lnTo>
                    <a:pt x="1347216" y="3048"/>
                  </a:lnTo>
                  <a:lnTo>
                    <a:pt x="6096" y="3048"/>
                  </a:lnTo>
                  <a:lnTo>
                    <a:pt x="3048" y="6096"/>
                  </a:lnTo>
                  <a:lnTo>
                    <a:pt x="6096" y="6096"/>
                  </a:lnTo>
                  <a:lnTo>
                    <a:pt x="6096" y="650748"/>
                  </a:lnTo>
                  <a:lnTo>
                    <a:pt x="3048" y="650748"/>
                  </a:lnTo>
                  <a:lnTo>
                    <a:pt x="6096" y="653796"/>
                  </a:lnTo>
                  <a:lnTo>
                    <a:pt x="1347216" y="653796"/>
                  </a:lnTo>
                  <a:lnTo>
                    <a:pt x="1347216" y="656844"/>
                  </a:lnTo>
                  <a:close/>
                </a:path>
                <a:path w="1347470" h="657225">
                  <a:moveTo>
                    <a:pt x="6096" y="6096"/>
                  </a:moveTo>
                  <a:lnTo>
                    <a:pt x="3048" y="6096"/>
                  </a:lnTo>
                  <a:lnTo>
                    <a:pt x="6096" y="3048"/>
                  </a:lnTo>
                  <a:lnTo>
                    <a:pt x="6096" y="6096"/>
                  </a:lnTo>
                  <a:close/>
                </a:path>
                <a:path w="1347470" h="657225">
                  <a:moveTo>
                    <a:pt x="1341120" y="6096"/>
                  </a:moveTo>
                  <a:lnTo>
                    <a:pt x="6096" y="6096"/>
                  </a:lnTo>
                  <a:lnTo>
                    <a:pt x="6096" y="3048"/>
                  </a:lnTo>
                  <a:lnTo>
                    <a:pt x="1341120" y="3048"/>
                  </a:lnTo>
                  <a:lnTo>
                    <a:pt x="1341120" y="6096"/>
                  </a:lnTo>
                  <a:close/>
                </a:path>
                <a:path w="1347470" h="657225">
                  <a:moveTo>
                    <a:pt x="1341120" y="653796"/>
                  </a:moveTo>
                  <a:lnTo>
                    <a:pt x="1341120" y="3048"/>
                  </a:lnTo>
                  <a:lnTo>
                    <a:pt x="1344168" y="6096"/>
                  </a:lnTo>
                  <a:lnTo>
                    <a:pt x="1347216" y="6096"/>
                  </a:lnTo>
                  <a:lnTo>
                    <a:pt x="1347216" y="650748"/>
                  </a:lnTo>
                  <a:lnTo>
                    <a:pt x="1344168" y="650748"/>
                  </a:lnTo>
                  <a:lnTo>
                    <a:pt x="1341120" y="653796"/>
                  </a:lnTo>
                  <a:close/>
                </a:path>
                <a:path w="1347470" h="657225">
                  <a:moveTo>
                    <a:pt x="1347216" y="6096"/>
                  </a:moveTo>
                  <a:lnTo>
                    <a:pt x="1344168" y="6096"/>
                  </a:lnTo>
                  <a:lnTo>
                    <a:pt x="1341120" y="3048"/>
                  </a:lnTo>
                  <a:lnTo>
                    <a:pt x="1347216" y="3048"/>
                  </a:lnTo>
                  <a:lnTo>
                    <a:pt x="1347216" y="6096"/>
                  </a:lnTo>
                  <a:close/>
                </a:path>
                <a:path w="1347470" h="657225">
                  <a:moveTo>
                    <a:pt x="6096" y="653796"/>
                  </a:moveTo>
                  <a:lnTo>
                    <a:pt x="3048" y="650748"/>
                  </a:lnTo>
                  <a:lnTo>
                    <a:pt x="6096" y="650748"/>
                  </a:lnTo>
                  <a:lnTo>
                    <a:pt x="6096" y="653796"/>
                  </a:lnTo>
                  <a:close/>
                </a:path>
                <a:path w="1347470" h="657225">
                  <a:moveTo>
                    <a:pt x="1341120" y="653796"/>
                  </a:moveTo>
                  <a:lnTo>
                    <a:pt x="6096" y="653796"/>
                  </a:lnTo>
                  <a:lnTo>
                    <a:pt x="6096" y="650748"/>
                  </a:lnTo>
                  <a:lnTo>
                    <a:pt x="1341120" y="650748"/>
                  </a:lnTo>
                  <a:lnTo>
                    <a:pt x="1341120" y="653796"/>
                  </a:lnTo>
                  <a:close/>
                </a:path>
                <a:path w="1347470" h="657225">
                  <a:moveTo>
                    <a:pt x="1347216" y="653796"/>
                  </a:moveTo>
                  <a:lnTo>
                    <a:pt x="1341120" y="653796"/>
                  </a:lnTo>
                  <a:lnTo>
                    <a:pt x="1344168" y="650748"/>
                  </a:lnTo>
                  <a:lnTo>
                    <a:pt x="1347216" y="650748"/>
                  </a:lnTo>
                  <a:lnTo>
                    <a:pt x="1347216" y="653796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372603" y="4840451"/>
            <a:ext cx="1104900" cy="28831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13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pc="-26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pc="4" dirty="0">
                <a:solidFill>
                  <a:srgbClr val="FFFFFF"/>
                </a:solidFill>
                <a:latin typeface="Carlito"/>
                <a:cs typeface="Carlito"/>
              </a:rPr>
              <a:t>V1</a:t>
            </a:r>
            <a:r>
              <a:rPr spc="-9" dirty="0">
                <a:solidFill>
                  <a:srgbClr val="FFFFFF"/>
                </a:solidFill>
                <a:latin typeface="Carlito"/>
                <a:cs typeface="Carlito"/>
              </a:rPr>
              <a:t>.</a:t>
            </a:r>
            <a:r>
              <a:rPr spc="-79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pc="4" dirty="0">
                <a:solidFill>
                  <a:srgbClr val="FFFFFF"/>
                </a:solidFill>
                <a:latin typeface="Carlito"/>
                <a:cs typeface="Carlito"/>
              </a:rPr>
              <a:t>V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endParaRPr dirty="0">
              <a:latin typeface="Carlito"/>
              <a:cs typeface="Carlito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7529456" y="4030083"/>
            <a:ext cx="1716181" cy="1013012"/>
            <a:chOff x="6653783" y="4567428"/>
            <a:chExt cx="1945005" cy="1148080"/>
          </a:xfrm>
        </p:grpSpPr>
        <p:sp>
          <p:nvSpPr>
            <p:cNvPr id="53" name="object 53"/>
            <p:cNvSpPr/>
            <p:nvPr/>
          </p:nvSpPr>
          <p:spPr>
            <a:xfrm>
              <a:off x="6653783" y="4913376"/>
              <a:ext cx="563880" cy="802005"/>
            </a:xfrm>
            <a:custGeom>
              <a:avLst/>
              <a:gdLst/>
              <a:ahLst/>
              <a:cxnLst/>
              <a:rect l="l" t="t" r="r" b="b"/>
              <a:pathLst>
                <a:path w="563879" h="802004">
                  <a:moveTo>
                    <a:pt x="10668" y="801624"/>
                  </a:moveTo>
                  <a:lnTo>
                    <a:pt x="0" y="794004"/>
                  </a:lnTo>
                  <a:lnTo>
                    <a:pt x="553212" y="0"/>
                  </a:lnTo>
                  <a:lnTo>
                    <a:pt x="563879" y="6096"/>
                  </a:lnTo>
                  <a:lnTo>
                    <a:pt x="10668" y="801624"/>
                  </a:lnTo>
                  <a:close/>
                </a:path>
              </a:pathLst>
            </a:custGeom>
            <a:solidFill>
              <a:srgbClr val="7E6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4" name="object 54"/>
            <p:cNvSpPr/>
            <p:nvPr/>
          </p:nvSpPr>
          <p:spPr>
            <a:xfrm>
              <a:off x="6896099" y="5274564"/>
              <a:ext cx="79248" cy="7772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5" name="object 55"/>
            <p:cNvSpPr/>
            <p:nvPr/>
          </p:nvSpPr>
          <p:spPr>
            <a:xfrm>
              <a:off x="7211567" y="4570476"/>
              <a:ext cx="1382268" cy="6918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6" name="object 56"/>
            <p:cNvSpPr/>
            <p:nvPr/>
          </p:nvSpPr>
          <p:spPr>
            <a:xfrm>
              <a:off x="7208519" y="4567428"/>
              <a:ext cx="1389888" cy="69799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7" name="object 57"/>
            <p:cNvSpPr/>
            <p:nvPr/>
          </p:nvSpPr>
          <p:spPr>
            <a:xfrm>
              <a:off x="7229855" y="4587240"/>
              <a:ext cx="1347470" cy="658495"/>
            </a:xfrm>
            <a:custGeom>
              <a:avLst/>
              <a:gdLst/>
              <a:ahLst/>
              <a:cxnLst/>
              <a:rect l="l" t="t" r="r" b="b"/>
              <a:pathLst>
                <a:path w="1347470" h="658495">
                  <a:moveTo>
                    <a:pt x="1347216" y="658368"/>
                  </a:moveTo>
                  <a:lnTo>
                    <a:pt x="0" y="658368"/>
                  </a:lnTo>
                  <a:lnTo>
                    <a:pt x="0" y="0"/>
                  </a:lnTo>
                  <a:lnTo>
                    <a:pt x="1347216" y="0"/>
                  </a:lnTo>
                  <a:lnTo>
                    <a:pt x="1347216" y="3048"/>
                  </a:lnTo>
                  <a:lnTo>
                    <a:pt x="6096" y="3048"/>
                  </a:lnTo>
                  <a:lnTo>
                    <a:pt x="3048" y="7620"/>
                  </a:lnTo>
                  <a:lnTo>
                    <a:pt x="6096" y="7620"/>
                  </a:lnTo>
                  <a:lnTo>
                    <a:pt x="6096" y="650748"/>
                  </a:lnTo>
                  <a:lnTo>
                    <a:pt x="3048" y="650748"/>
                  </a:lnTo>
                  <a:lnTo>
                    <a:pt x="6096" y="653796"/>
                  </a:lnTo>
                  <a:lnTo>
                    <a:pt x="1347216" y="653796"/>
                  </a:lnTo>
                  <a:lnTo>
                    <a:pt x="1347216" y="658368"/>
                  </a:lnTo>
                  <a:close/>
                </a:path>
                <a:path w="1347470" h="658495">
                  <a:moveTo>
                    <a:pt x="6096" y="7620"/>
                  </a:moveTo>
                  <a:lnTo>
                    <a:pt x="3048" y="7620"/>
                  </a:lnTo>
                  <a:lnTo>
                    <a:pt x="6096" y="3048"/>
                  </a:lnTo>
                  <a:lnTo>
                    <a:pt x="6096" y="7620"/>
                  </a:lnTo>
                  <a:close/>
                </a:path>
                <a:path w="1347470" h="658495">
                  <a:moveTo>
                    <a:pt x="1341120" y="7620"/>
                  </a:moveTo>
                  <a:lnTo>
                    <a:pt x="6096" y="7620"/>
                  </a:lnTo>
                  <a:lnTo>
                    <a:pt x="6096" y="3048"/>
                  </a:lnTo>
                  <a:lnTo>
                    <a:pt x="1341120" y="3048"/>
                  </a:lnTo>
                  <a:lnTo>
                    <a:pt x="1341120" y="7620"/>
                  </a:lnTo>
                  <a:close/>
                </a:path>
                <a:path w="1347470" h="658495">
                  <a:moveTo>
                    <a:pt x="1341120" y="653796"/>
                  </a:moveTo>
                  <a:lnTo>
                    <a:pt x="1341120" y="3048"/>
                  </a:lnTo>
                  <a:lnTo>
                    <a:pt x="1344168" y="7620"/>
                  </a:lnTo>
                  <a:lnTo>
                    <a:pt x="1347216" y="7620"/>
                  </a:lnTo>
                  <a:lnTo>
                    <a:pt x="1347216" y="650748"/>
                  </a:lnTo>
                  <a:lnTo>
                    <a:pt x="1344168" y="650748"/>
                  </a:lnTo>
                  <a:lnTo>
                    <a:pt x="1341120" y="653796"/>
                  </a:lnTo>
                  <a:close/>
                </a:path>
                <a:path w="1347470" h="658495">
                  <a:moveTo>
                    <a:pt x="1347216" y="7620"/>
                  </a:moveTo>
                  <a:lnTo>
                    <a:pt x="1344168" y="7620"/>
                  </a:lnTo>
                  <a:lnTo>
                    <a:pt x="1341120" y="3048"/>
                  </a:lnTo>
                  <a:lnTo>
                    <a:pt x="1347216" y="3048"/>
                  </a:lnTo>
                  <a:lnTo>
                    <a:pt x="1347216" y="7620"/>
                  </a:lnTo>
                  <a:close/>
                </a:path>
                <a:path w="1347470" h="658495">
                  <a:moveTo>
                    <a:pt x="6096" y="653796"/>
                  </a:moveTo>
                  <a:lnTo>
                    <a:pt x="3048" y="650748"/>
                  </a:lnTo>
                  <a:lnTo>
                    <a:pt x="6096" y="650748"/>
                  </a:lnTo>
                  <a:lnTo>
                    <a:pt x="6096" y="653796"/>
                  </a:lnTo>
                  <a:close/>
                </a:path>
                <a:path w="1347470" h="658495">
                  <a:moveTo>
                    <a:pt x="1341120" y="653796"/>
                  </a:moveTo>
                  <a:lnTo>
                    <a:pt x="6096" y="653796"/>
                  </a:lnTo>
                  <a:lnTo>
                    <a:pt x="6096" y="650748"/>
                  </a:lnTo>
                  <a:lnTo>
                    <a:pt x="1341120" y="650748"/>
                  </a:lnTo>
                  <a:lnTo>
                    <a:pt x="1341120" y="653796"/>
                  </a:lnTo>
                  <a:close/>
                </a:path>
                <a:path w="1347470" h="658495">
                  <a:moveTo>
                    <a:pt x="1347216" y="653796"/>
                  </a:moveTo>
                  <a:lnTo>
                    <a:pt x="1341120" y="653796"/>
                  </a:lnTo>
                  <a:lnTo>
                    <a:pt x="1344168" y="650748"/>
                  </a:lnTo>
                  <a:lnTo>
                    <a:pt x="1347216" y="650748"/>
                  </a:lnTo>
                  <a:lnTo>
                    <a:pt x="1347216" y="653796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8214808" y="4138515"/>
            <a:ext cx="832597" cy="94849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689759" algn="l"/>
              </a:tabLst>
            </a:pPr>
            <a:r>
              <a:rPr sz="2030" spc="-9" dirty="0">
                <a:solidFill>
                  <a:srgbClr val="FFFFFF"/>
                </a:solidFill>
                <a:latin typeface="Carlito"/>
                <a:cs typeface="Carlito"/>
              </a:rPr>
              <a:t>B</a:t>
            </a:r>
            <a:r>
              <a:rPr sz="2030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sz="2030" spc="4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2030" spc="-9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2030" dirty="0">
                <a:solidFill>
                  <a:srgbClr val="FFFFFF"/>
                </a:solidFill>
                <a:latin typeface="Carlito"/>
                <a:cs typeface="Carlito"/>
              </a:rPr>
              <a:t>k	1</a:t>
            </a:r>
            <a:endParaRPr sz="2030">
              <a:latin typeface="Carlito"/>
              <a:cs typeface="Carlito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7534836" y="4732019"/>
            <a:ext cx="1710578" cy="614643"/>
            <a:chOff x="6659880" y="5362955"/>
            <a:chExt cx="1938655" cy="696595"/>
          </a:xfrm>
        </p:grpSpPr>
        <p:sp>
          <p:nvSpPr>
            <p:cNvPr id="60" name="object 60"/>
            <p:cNvSpPr/>
            <p:nvPr/>
          </p:nvSpPr>
          <p:spPr>
            <a:xfrm>
              <a:off x="6659880" y="5692139"/>
              <a:ext cx="551815" cy="38735"/>
            </a:xfrm>
            <a:custGeom>
              <a:avLst/>
              <a:gdLst/>
              <a:ahLst/>
              <a:cxnLst/>
              <a:rect l="l" t="t" r="r" b="b"/>
              <a:pathLst>
                <a:path w="551815" h="38735">
                  <a:moveTo>
                    <a:pt x="551688" y="12192"/>
                  </a:moveTo>
                  <a:lnTo>
                    <a:pt x="294132" y="12192"/>
                  </a:lnTo>
                  <a:lnTo>
                    <a:pt x="294132" y="10680"/>
                  </a:lnTo>
                  <a:lnTo>
                    <a:pt x="294132" y="4584"/>
                  </a:lnTo>
                  <a:lnTo>
                    <a:pt x="294132" y="3048"/>
                  </a:lnTo>
                  <a:lnTo>
                    <a:pt x="292608" y="0"/>
                  </a:lnTo>
                  <a:lnTo>
                    <a:pt x="259080" y="0"/>
                  </a:lnTo>
                  <a:lnTo>
                    <a:pt x="257556" y="3048"/>
                  </a:lnTo>
                  <a:lnTo>
                    <a:pt x="257556" y="12192"/>
                  </a:lnTo>
                  <a:lnTo>
                    <a:pt x="0" y="12192"/>
                  </a:lnTo>
                  <a:lnTo>
                    <a:pt x="0" y="25920"/>
                  </a:lnTo>
                  <a:lnTo>
                    <a:pt x="257556" y="25920"/>
                  </a:lnTo>
                  <a:lnTo>
                    <a:pt x="257556" y="35064"/>
                  </a:lnTo>
                  <a:lnTo>
                    <a:pt x="259080" y="38112"/>
                  </a:lnTo>
                  <a:lnTo>
                    <a:pt x="292608" y="38112"/>
                  </a:lnTo>
                  <a:lnTo>
                    <a:pt x="294132" y="35064"/>
                  </a:lnTo>
                  <a:lnTo>
                    <a:pt x="294132" y="33540"/>
                  </a:lnTo>
                  <a:lnTo>
                    <a:pt x="294132" y="27444"/>
                  </a:lnTo>
                  <a:lnTo>
                    <a:pt x="294132" y="25920"/>
                  </a:lnTo>
                  <a:lnTo>
                    <a:pt x="551688" y="25920"/>
                  </a:lnTo>
                  <a:lnTo>
                    <a:pt x="551688" y="12192"/>
                  </a:lnTo>
                  <a:close/>
                </a:path>
              </a:pathLst>
            </a:custGeom>
            <a:solidFill>
              <a:srgbClr val="7E6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1" name="object 61"/>
            <p:cNvSpPr/>
            <p:nvPr/>
          </p:nvSpPr>
          <p:spPr>
            <a:xfrm>
              <a:off x="7211568" y="5366003"/>
              <a:ext cx="1382268" cy="69037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2" name="object 62"/>
            <p:cNvSpPr/>
            <p:nvPr/>
          </p:nvSpPr>
          <p:spPr>
            <a:xfrm>
              <a:off x="7208520" y="5362955"/>
              <a:ext cx="1389888" cy="69646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3" name="object 63"/>
            <p:cNvSpPr/>
            <p:nvPr/>
          </p:nvSpPr>
          <p:spPr>
            <a:xfrm>
              <a:off x="7229856" y="5382767"/>
              <a:ext cx="1347470" cy="657225"/>
            </a:xfrm>
            <a:custGeom>
              <a:avLst/>
              <a:gdLst/>
              <a:ahLst/>
              <a:cxnLst/>
              <a:rect l="l" t="t" r="r" b="b"/>
              <a:pathLst>
                <a:path w="1347470" h="657225">
                  <a:moveTo>
                    <a:pt x="1347216" y="656844"/>
                  </a:moveTo>
                  <a:lnTo>
                    <a:pt x="0" y="656844"/>
                  </a:lnTo>
                  <a:lnTo>
                    <a:pt x="0" y="0"/>
                  </a:lnTo>
                  <a:lnTo>
                    <a:pt x="1347216" y="0"/>
                  </a:lnTo>
                  <a:lnTo>
                    <a:pt x="1347216" y="3048"/>
                  </a:lnTo>
                  <a:lnTo>
                    <a:pt x="6096" y="3048"/>
                  </a:lnTo>
                  <a:lnTo>
                    <a:pt x="3048" y="6096"/>
                  </a:lnTo>
                  <a:lnTo>
                    <a:pt x="6096" y="6096"/>
                  </a:lnTo>
                  <a:lnTo>
                    <a:pt x="6096" y="650748"/>
                  </a:lnTo>
                  <a:lnTo>
                    <a:pt x="3048" y="650748"/>
                  </a:lnTo>
                  <a:lnTo>
                    <a:pt x="6096" y="653796"/>
                  </a:lnTo>
                  <a:lnTo>
                    <a:pt x="1347216" y="653796"/>
                  </a:lnTo>
                  <a:lnTo>
                    <a:pt x="1347216" y="656844"/>
                  </a:lnTo>
                  <a:close/>
                </a:path>
                <a:path w="1347470" h="657225">
                  <a:moveTo>
                    <a:pt x="6096" y="6096"/>
                  </a:moveTo>
                  <a:lnTo>
                    <a:pt x="3048" y="6096"/>
                  </a:lnTo>
                  <a:lnTo>
                    <a:pt x="6096" y="3048"/>
                  </a:lnTo>
                  <a:lnTo>
                    <a:pt x="6096" y="6096"/>
                  </a:lnTo>
                  <a:close/>
                </a:path>
                <a:path w="1347470" h="657225">
                  <a:moveTo>
                    <a:pt x="1341120" y="6096"/>
                  </a:moveTo>
                  <a:lnTo>
                    <a:pt x="6096" y="6096"/>
                  </a:lnTo>
                  <a:lnTo>
                    <a:pt x="6096" y="3048"/>
                  </a:lnTo>
                  <a:lnTo>
                    <a:pt x="1341120" y="3048"/>
                  </a:lnTo>
                  <a:lnTo>
                    <a:pt x="1341120" y="6096"/>
                  </a:lnTo>
                  <a:close/>
                </a:path>
                <a:path w="1347470" h="657225">
                  <a:moveTo>
                    <a:pt x="1341120" y="653796"/>
                  </a:moveTo>
                  <a:lnTo>
                    <a:pt x="1341120" y="3048"/>
                  </a:lnTo>
                  <a:lnTo>
                    <a:pt x="1344168" y="6096"/>
                  </a:lnTo>
                  <a:lnTo>
                    <a:pt x="1347216" y="6096"/>
                  </a:lnTo>
                  <a:lnTo>
                    <a:pt x="1347216" y="650748"/>
                  </a:lnTo>
                  <a:lnTo>
                    <a:pt x="1344168" y="650748"/>
                  </a:lnTo>
                  <a:lnTo>
                    <a:pt x="1341120" y="653796"/>
                  </a:lnTo>
                  <a:close/>
                </a:path>
                <a:path w="1347470" h="657225">
                  <a:moveTo>
                    <a:pt x="1347216" y="6096"/>
                  </a:moveTo>
                  <a:lnTo>
                    <a:pt x="1344168" y="6096"/>
                  </a:lnTo>
                  <a:lnTo>
                    <a:pt x="1341120" y="3048"/>
                  </a:lnTo>
                  <a:lnTo>
                    <a:pt x="1347216" y="3048"/>
                  </a:lnTo>
                  <a:lnTo>
                    <a:pt x="1347216" y="6096"/>
                  </a:lnTo>
                  <a:close/>
                </a:path>
                <a:path w="1347470" h="657225">
                  <a:moveTo>
                    <a:pt x="6096" y="653796"/>
                  </a:moveTo>
                  <a:lnTo>
                    <a:pt x="3048" y="650748"/>
                  </a:lnTo>
                  <a:lnTo>
                    <a:pt x="6096" y="650748"/>
                  </a:lnTo>
                  <a:lnTo>
                    <a:pt x="6096" y="653796"/>
                  </a:lnTo>
                  <a:close/>
                </a:path>
                <a:path w="1347470" h="657225">
                  <a:moveTo>
                    <a:pt x="1341120" y="653796"/>
                  </a:moveTo>
                  <a:lnTo>
                    <a:pt x="6096" y="653796"/>
                  </a:lnTo>
                  <a:lnTo>
                    <a:pt x="6096" y="650748"/>
                  </a:lnTo>
                  <a:lnTo>
                    <a:pt x="1341120" y="650748"/>
                  </a:lnTo>
                  <a:lnTo>
                    <a:pt x="1341120" y="653796"/>
                  </a:lnTo>
                  <a:close/>
                </a:path>
                <a:path w="1347470" h="657225">
                  <a:moveTo>
                    <a:pt x="1347216" y="653796"/>
                  </a:moveTo>
                  <a:lnTo>
                    <a:pt x="1341120" y="653796"/>
                  </a:lnTo>
                  <a:lnTo>
                    <a:pt x="1344168" y="650748"/>
                  </a:lnTo>
                  <a:lnTo>
                    <a:pt x="1347216" y="650748"/>
                  </a:lnTo>
                  <a:lnTo>
                    <a:pt x="1347216" y="653796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8214808" y="4840451"/>
            <a:ext cx="832597" cy="94849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689759" algn="l"/>
              </a:tabLst>
            </a:pPr>
            <a:r>
              <a:rPr sz="2030" spc="-9" dirty="0">
                <a:solidFill>
                  <a:srgbClr val="FFFFFF"/>
                </a:solidFill>
                <a:latin typeface="Carlito"/>
                <a:cs typeface="Carlito"/>
              </a:rPr>
              <a:t>B</a:t>
            </a:r>
            <a:r>
              <a:rPr sz="2030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sz="2030" spc="4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2030" spc="-9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2030" dirty="0">
                <a:solidFill>
                  <a:srgbClr val="FFFFFF"/>
                </a:solidFill>
                <a:latin typeface="Carlito"/>
                <a:cs typeface="Carlito"/>
              </a:rPr>
              <a:t>k	2</a:t>
            </a:r>
            <a:endParaRPr sz="2030">
              <a:latin typeface="Carlito"/>
              <a:cs typeface="Carlito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529456" y="5035923"/>
            <a:ext cx="1716181" cy="1013012"/>
            <a:chOff x="6653783" y="5707379"/>
            <a:chExt cx="1945005" cy="1148080"/>
          </a:xfrm>
        </p:grpSpPr>
        <p:sp>
          <p:nvSpPr>
            <p:cNvPr id="66" name="object 66"/>
            <p:cNvSpPr/>
            <p:nvPr/>
          </p:nvSpPr>
          <p:spPr>
            <a:xfrm>
              <a:off x="6653783" y="5707379"/>
              <a:ext cx="563880" cy="802005"/>
            </a:xfrm>
            <a:custGeom>
              <a:avLst/>
              <a:gdLst/>
              <a:ahLst/>
              <a:cxnLst/>
              <a:rect l="l" t="t" r="r" b="b"/>
              <a:pathLst>
                <a:path w="563879" h="802004">
                  <a:moveTo>
                    <a:pt x="553212" y="801623"/>
                  </a:moveTo>
                  <a:lnTo>
                    <a:pt x="0" y="7619"/>
                  </a:lnTo>
                  <a:lnTo>
                    <a:pt x="10668" y="0"/>
                  </a:lnTo>
                  <a:lnTo>
                    <a:pt x="563879" y="795527"/>
                  </a:lnTo>
                  <a:lnTo>
                    <a:pt x="553212" y="801623"/>
                  </a:lnTo>
                  <a:close/>
                </a:path>
              </a:pathLst>
            </a:custGeom>
            <a:solidFill>
              <a:srgbClr val="7E6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7" name="object 67"/>
            <p:cNvSpPr/>
            <p:nvPr/>
          </p:nvSpPr>
          <p:spPr>
            <a:xfrm>
              <a:off x="6896099" y="6070091"/>
              <a:ext cx="79248" cy="7772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8" name="object 68"/>
            <p:cNvSpPr/>
            <p:nvPr/>
          </p:nvSpPr>
          <p:spPr>
            <a:xfrm>
              <a:off x="7211567" y="6160007"/>
              <a:ext cx="1382268" cy="69189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9" name="object 69"/>
            <p:cNvSpPr/>
            <p:nvPr/>
          </p:nvSpPr>
          <p:spPr>
            <a:xfrm>
              <a:off x="7208519" y="6156959"/>
              <a:ext cx="1389888" cy="69799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0" name="object 70"/>
            <p:cNvSpPr/>
            <p:nvPr/>
          </p:nvSpPr>
          <p:spPr>
            <a:xfrm>
              <a:off x="7229855" y="6178295"/>
              <a:ext cx="1347470" cy="657225"/>
            </a:xfrm>
            <a:custGeom>
              <a:avLst/>
              <a:gdLst/>
              <a:ahLst/>
              <a:cxnLst/>
              <a:rect l="l" t="t" r="r" b="b"/>
              <a:pathLst>
                <a:path w="1347470" h="657225">
                  <a:moveTo>
                    <a:pt x="1347216" y="656844"/>
                  </a:moveTo>
                  <a:lnTo>
                    <a:pt x="0" y="656844"/>
                  </a:lnTo>
                  <a:lnTo>
                    <a:pt x="0" y="0"/>
                  </a:lnTo>
                  <a:lnTo>
                    <a:pt x="1347216" y="0"/>
                  </a:lnTo>
                  <a:lnTo>
                    <a:pt x="1347216" y="3048"/>
                  </a:lnTo>
                  <a:lnTo>
                    <a:pt x="6096" y="3048"/>
                  </a:lnTo>
                  <a:lnTo>
                    <a:pt x="3048" y="6096"/>
                  </a:lnTo>
                  <a:lnTo>
                    <a:pt x="6096" y="6096"/>
                  </a:lnTo>
                  <a:lnTo>
                    <a:pt x="6096" y="649224"/>
                  </a:lnTo>
                  <a:lnTo>
                    <a:pt x="3048" y="649224"/>
                  </a:lnTo>
                  <a:lnTo>
                    <a:pt x="6096" y="653796"/>
                  </a:lnTo>
                  <a:lnTo>
                    <a:pt x="1347216" y="653796"/>
                  </a:lnTo>
                  <a:lnTo>
                    <a:pt x="1347216" y="656844"/>
                  </a:lnTo>
                  <a:close/>
                </a:path>
                <a:path w="1347470" h="657225">
                  <a:moveTo>
                    <a:pt x="6096" y="6096"/>
                  </a:moveTo>
                  <a:lnTo>
                    <a:pt x="3048" y="6096"/>
                  </a:lnTo>
                  <a:lnTo>
                    <a:pt x="6096" y="3048"/>
                  </a:lnTo>
                  <a:lnTo>
                    <a:pt x="6096" y="6096"/>
                  </a:lnTo>
                  <a:close/>
                </a:path>
                <a:path w="1347470" h="657225">
                  <a:moveTo>
                    <a:pt x="1341120" y="6096"/>
                  </a:moveTo>
                  <a:lnTo>
                    <a:pt x="6096" y="6096"/>
                  </a:lnTo>
                  <a:lnTo>
                    <a:pt x="6096" y="3048"/>
                  </a:lnTo>
                  <a:lnTo>
                    <a:pt x="1341120" y="3048"/>
                  </a:lnTo>
                  <a:lnTo>
                    <a:pt x="1341120" y="6096"/>
                  </a:lnTo>
                  <a:close/>
                </a:path>
                <a:path w="1347470" h="657225">
                  <a:moveTo>
                    <a:pt x="1341120" y="653796"/>
                  </a:moveTo>
                  <a:lnTo>
                    <a:pt x="1341120" y="3048"/>
                  </a:lnTo>
                  <a:lnTo>
                    <a:pt x="1344168" y="6096"/>
                  </a:lnTo>
                  <a:lnTo>
                    <a:pt x="1347216" y="6096"/>
                  </a:lnTo>
                  <a:lnTo>
                    <a:pt x="1347216" y="649224"/>
                  </a:lnTo>
                  <a:lnTo>
                    <a:pt x="1344168" y="649224"/>
                  </a:lnTo>
                  <a:lnTo>
                    <a:pt x="1341120" y="653796"/>
                  </a:lnTo>
                  <a:close/>
                </a:path>
                <a:path w="1347470" h="657225">
                  <a:moveTo>
                    <a:pt x="1347216" y="6096"/>
                  </a:moveTo>
                  <a:lnTo>
                    <a:pt x="1344168" y="6096"/>
                  </a:lnTo>
                  <a:lnTo>
                    <a:pt x="1341120" y="3048"/>
                  </a:lnTo>
                  <a:lnTo>
                    <a:pt x="1347216" y="3048"/>
                  </a:lnTo>
                  <a:lnTo>
                    <a:pt x="1347216" y="6096"/>
                  </a:lnTo>
                  <a:close/>
                </a:path>
                <a:path w="1347470" h="657225">
                  <a:moveTo>
                    <a:pt x="6096" y="653796"/>
                  </a:moveTo>
                  <a:lnTo>
                    <a:pt x="3048" y="649224"/>
                  </a:lnTo>
                  <a:lnTo>
                    <a:pt x="6096" y="649224"/>
                  </a:lnTo>
                  <a:lnTo>
                    <a:pt x="6096" y="653796"/>
                  </a:lnTo>
                  <a:close/>
                </a:path>
                <a:path w="1347470" h="657225">
                  <a:moveTo>
                    <a:pt x="1341120" y="653796"/>
                  </a:moveTo>
                  <a:lnTo>
                    <a:pt x="6096" y="653796"/>
                  </a:lnTo>
                  <a:lnTo>
                    <a:pt x="6096" y="649224"/>
                  </a:lnTo>
                  <a:lnTo>
                    <a:pt x="1341120" y="649224"/>
                  </a:lnTo>
                  <a:lnTo>
                    <a:pt x="1341120" y="653796"/>
                  </a:lnTo>
                  <a:close/>
                </a:path>
                <a:path w="1347470" h="657225">
                  <a:moveTo>
                    <a:pt x="1347216" y="653796"/>
                  </a:moveTo>
                  <a:lnTo>
                    <a:pt x="1341120" y="653796"/>
                  </a:lnTo>
                  <a:lnTo>
                    <a:pt x="1344168" y="649224"/>
                  </a:lnTo>
                  <a:lnTo>
                    <a:pt x="1347216" y="649224"/>
                  </a:lnTo>
                  <a:lnTo>
                    <a:pt x="1347216" y="653796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8214808" y="5541127"/>
            <a:ext cx="832597" cy="94849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689759" algn="l"/>
              </a:tabLst>
            </a:pPr>
            <a:r>
              <a:rPr sz="2030" spc="-9" dirty="0">
                <a:solidFill>
                  <a:srgbClr val="FFFFFF"/>
                </a:solidFill>
                <a:latin typeface="Carlito"/>
                <a:cs typeface="Carlito"/>
              </a:rPr>
              <a:t>B</a:t>
            </a:r>
            <a:r>
              <a:rPr sz="2030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sz="2030" spc="4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2030" spc="-9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2030" dirty="0">
                <a:solidFill>
                  <a:srgbClr val="FFFFFF"/>
                </a:solidFill>
                <a:latin typeface="Carlito"/>
                <a:cs typeface="Carlito"/>
              </a:rPr>
              <a:t>k	3</a:t>
            </a:r>
            <a:endParaRPr sz="2030">
              <a:latin typeface="Carlito"/>
              <a:cs typeface="Carlito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314"/>
            <a:ext cx="1371600" cy="1371600"/>
          </a:xfrm>
          <a:prstGeom prst="rect">
            <a:avLst/>
          </a:prstGeom>
        </p:spPr>
      </p:pic>
      <p:sp>
        <p:nvSpPr>
          <p:cNvPr id="75" name="Footer Placeholder 7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6" name="Slide Number Placeholder 7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586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3694"/>
            <a:ext cx="10515600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 algn="ctr">
              <a:lnSpc>
                <a:spcPct val="100000"/>
              </a:lnSpc>
              <a:spcBef>
                <a:spcPts val="88"/>
              </a:spcBef>
            </a:pPr>
            <a:r>
              <a:rPr spc="-115" dirty="0"/>
              <a:t>Blob </a:t>
            </a:r>
            <a:r>
              <a:rPr spc="-57" dirty="0"/>
              <a:t>As</a:t>
            </a:r>
            <a:r>
              <a:rPr spc="-688" dirty="0"/>
              <a:t> </a:t>
            </a:r>
            <a:r>
              <a:rPr spc="-79" dirty="0"/>
              <a:t>A </a:t>
            </a:r>
            <a:r>
              <a:rPr spc="-180" dirty="0"/>
              <a:t>List </a:t>
            </a:r>
            <a:r>
              <a:rPr spc="-128" dirty="0"/>
              <a:t>Of </a:t>
            </a:r>
            <a:r>
              <a:rPr spc="-141" dirty="0"/>
              <a:t>Blocks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3054" indent="-152408">
              <a:spcBef>
                <a:spcPts val="296"/>
              </a:spcBef>
              <a:buFont typeface="Arial"/>
              <a:buChar char="•"/>
              <a:tabLst>
                <a:tab pos="163615" algn="l"/>
              </a:tabLst>
            </a:pPr>
            <a:r>
              <a:rPr lang="en-US" spc="-4" dirty="0">
                <a:latin typeface="Carlito"/>
                <a:cs typeface="Carlito"/>
              </a:rPr>
              <a:t>Blob</a:t>
            </a:r>
            <a:endParaRPr lang="en-US" dirty="0">
              <a:latin typeface="Carlito"/>
              <a:cs typeface="Carlito"/>
            </a:endParaRPr>
          </a:p>
          <a:p>
            <a:pPr marL="465629" lvl="1" indent="-152968">
              <a:spcBef>
                <a:spcPts val="180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sz="2000" spc="-4" dirty="0">
                <a:latin typeface="Carlito"/>
                <a:cs typeface="Carlito"/>
              </a:rPr>
              <a:t>Consists </a:t>
            </a:r>
            <a:r>
              <a:rPr lang="en-US" sz="2000" dirty="0">
                <a:latin typeface="Carlito"/>
                <a:cs typeface="Carlito"/>
              </a:rPr>
              <a:t>of a </a:t>
            </a:r>
            <a:r>
              <a:rPr lang="en-US" sz="2000" spc="-13" dirty="0">
                <a:latin typeface="Carlito"/>
                <a:cs typeface="Carlito"/>
              </a:rPr>
              <a:t>List </a:t>
            </a:r>
            <a:r>
              <a:rPr lang="en-US" sz="2000" dirty="0">
                <a:latin typeface="Carlito"/>
                <a:cs typeface="Carlito"/>
              </a:rPr>
              <a:t>of</a:t>
            </a:r>
            <a:r>
              <a:rPr lang="en-US" sz="2000" spc="31" dirty="0">
                <a:latin typeface="Carlito"/>
                <a:cs typeface="Carlito"/>
              </a:rPr>
              <a:t> </a:t>
            </a:r>
            <a:r>
              <a:rPr lang="en-US" sz="2000" spc="-9" dirty="0">
                <a:latin typeface="Carlito"/>
                <a:cs typeface="Carlito"/>
              </a:rPr>
              <a:t>Blocks</a:t>
            </a:r>
            <a:endParaRPr lang="en-US" sz="2000" dirty="0">
              <a:latin typeface="Carlito"/>
              <a:cs typeface="Carlito"/>
            </a:endParaRPr>
          </a:p>
          <a:p>
            <a:pPr lvl="1">
              <a:spcBef>
                <a:spcPts val="9"/>
              </a:spcBef>
              <a:buFont typeface="Arial"/>
              <a:buChar char="•"/>
            </a:pPr>
            <a:endParaRPr lang="en-US" dirty="0">
              <a:latin typeface="Carlito"/>
              <a:cs typeface="Carlito"/>
            </a:endParaRPr>
          </a:p>
          <a:p>
            <a:pPr marL="163054" indent="-152408">
              <a:buFont typeface="Arial"/>
              <a:buChar char="•"/>
              <a:tabLst>
                <a:tab pos="163615" algn="l"/>
              </a:tabLst>
            </a:pPr>
            <a:r>
              <a:rPr lang="en-US" spc="-9" dirty="0">
                <a:latin typeface="Carlito"/>
                <a:cs typeface="Carlito"/>
              </a:rPr>
              <a:t>Properties </a:t>
            </a:r>
            <a:r>
              <a:rPr lang="en-US" dirty="0">
                <a:latin typeface="Carlito"/>
                <a:cs typeface="Carlito"/>
              </a:rPr>
              <a:t>of</a:t>
            </a:r>
            <a:r>
              <a:rPr lang="en-US" spc="22" dirty="0">
                <a:latin typeface="Carlito"/>
                <a:cs typeface="Carlito"/>
              </a:rPr>
              <a:t> </a:t>
            </a:r>
            <a:r>
              <a:rPr lang="en-US" spc="-4" dirty="0">
                <a:latin typeface="Carlito"/>
                <a:cs typeface="Carlito"/>
              </a:rPr>
              <a:t>Blocks</a:t>
            </a:r>
            <a:endParaRPr lang="en-US" dirty="0">
              <a:latin typeface="Carlito"/>
              <a:cs typeface="Carlito"/>
            </a:endParaRPr>
          </a:p>
          <a:p>
            <a:pPr marL="465629" lvl="1" indent="-152968">
              <a:spcBef>
                <a:spcPts val="180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sz="2000" spc="-13" dirty="0">
                <a:latin typeface="Carlito"/>
                <a:cs typeface="Carlito"/>
              </a:rPr>
              <a:t>Each </a:t>
            </a:r>
            <a:r>
              <a:rPr lang="en-US" sz="2000" spc="-4" dirty="0">
                <a:latin typeface="Carlito"/>
                <a:cs typeface="Carlito"/>
              </a:rPr>
              <a:t>Block defined by </a:t>
            </a:r>
            <a:r>
              <a:rPr lang="en-US" sz="2000" dirty="0">
                <a:latin typeface="Carlito"/>
                <a:cs typeface="Carlito"/>
              </a:rPr>
              <a:t>a </a:t>
            </a:r>
            <a:r>
              <a:rPr lang="en-US" sz="2000" spc="-4" dirty="0">
                <a:latin typeface="Carlito"/>
                <a:cs typeface="Carlito"/>
              </a:rPr>
              <a:t>Block</a:t>
            </a:r>
            <a:r>
              <a:rPr lang="en-US" sz="2000" spc="40" dirty="0">
                <a:latin typeface="Carlito"/>
                <a:cs typeface="Carlito"/>
              </a:rPr>
              <a:t> </a:t>
            </a:r>
            <a:r>
              <a:rPr lang="en-US" sz="2000" spc="-4" dirty="0">
                <a:latin typeface="Carlito"/>
                <a:cs typeface="Carlito"/>
              </a:rPr>
              <a:t>ID</a:t>
            </a:r>
            <a:endParaRPr lang="en-US" sz="2000" dirty="0">
              <a:latin typeface="Carlito"/>
              <a:cs typeface="Carlito"/>
            </a:endParaRPr>
          </a:p>
          <a:p>
            <a:pPr marL="768204" lvl="2" indent="-152968">
              <a:spcBef>
                <a:spcPts val="207"/>
              </a:spcBef>
              <a:buFont typeface="Arial"/>
              <a:buChar char="•"/>
              <a:tabLst>
                <a:tab pos="768764" algn="l"/>
              </a:tabLst>
            </a:pPr>
            <a:r>
              <a:rPr lang="en-US" sz="1800" spc="-4" dirty="0">
                <a:latin typeface="Carlito"/>
                <a:cs typeface="Carlito"/>
              </a:rPr>
              <a:t>Up to </a:t>
            </a:r>
            <a:r>
              <a:rPr lang="en-US" sz="1800" dirty="0">
                <a:latin typeface="Carlito"/>
                <a:cs typeface="Carlito"/>
              </a:rPr>
              <a:t>64 </a:t>
            </a:r>
            <a:r>
              <a:rPr lang="en-US" sz="1800" spc="-4" dirty="0">
                <a:latin typeface="Carlito"/>
                <a:cs typeface="Carlito"/>
              </a:rPr>
              <a:t>Bytes, scoped by Blob</a:t>
            </a:r>
            <a:r>
              <a:rPr lang="en-US" sz="1800" spc="-84" dirty="0">
                <a:latin typeface="Carlito"/>
                <a:cs typeface="Carlito"/>
              </a:rPr>
              <a:t> </a:t>
            </a:r>
            <a:r>
              <a:rPr lang="en-US" sz="1800" spc="-4" dirty="0">
                <a:latin typeface="Carlito"/>
                <a:cs typeface="Carlito"/>
              </a:rPr>
              <a:t>Name</a:t>
            </a:r>
            <a:endParaRPr lang="en-US" sz="1800" dirty="0">
              <a:latin typeface="Carlito"/>
              <a:cs typeface="Carlito"/>
            </a:endParaRPr>
          </a:p>
          <a:p>
            <a:pPr marL="465629" lvl="1" indent="-152968">
              <a:spcBef>
                <a:spcPts val="141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sz="2000" spc="-4" dirty="0">
                <a:latin typeface="Carlito"/>
                <a:cs typeface="Carlito"/>
              </a:rPr>
              <a:t>Blocks </a:t>
            </a:r>
            <a:r>
              <a:rPr lang="en-US" sz="2000" spc="-13" dirty="0">
                <a:latin typeface="Carlito"/>
                <a:cs typeface="Carlito"/>
              </a:rPr>
              <a:t>are</a:t>
            </a:r>
            <a:r>
              <a:rPr lang="en-US" sz="2000" spc="9" dirty="0">
                <a:latin typeface="Carlito"/>
                <a:cs typeface="Carlito"/>
              </a:rPr>
              <a:t> </a:t>
            </a:r>
            <a:r>
              <a:rPr lang="en-US" sz="2000" spc="-9" dirty="0">
                <a:latin typeface="Carlito"/>
                <a:cs typeface="Carlito"/>
              </a:rPr>
              <a:t>immutable</a:t>
            </a:r>
            <a:endParaRPr lang="en-US" sz="2000" dirty="0">
              <a:latin typeface="Carlito"/>
              <a:cs typeface="Carlito"/>
            </a:endParaRPr>
          </a:p>
          <a:p>
            <a:pPr marL="465629" lvl="1" indent="-152968">
              <a:spcBef>
                <a:spcPts val="168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sz="2000" dirty="0">
                <a:latin typeface="Carlito"/>
                <a:cs typeface="Carlito"/>
              </a:rPr>
              <a:t>A </a:t>
            </a:r>
            <a:r>
              <a:rPr lang="en-US" sz="2000" spc="-4" dirty="0">
                <a:latin typeface="Carlito"/>
                <a:cs typeface="Carlito"/>
              </a:rPr>
              <a:t>block </a:t>
            </a:r>
            <a:r>
              <a:rPr lang="en-US" sz="2000" dirty="0">
                <a:latin typeface="Carlito"/>
                <a:cs typeface="Carlito"/>
              </a:rPr>
              <a:t>is up </a:t>
            </a:r>
            <a:r>
              <a:rPr lang="en-US" sz="2000" spc="-13" dirty="0">
                <a:latin typeface="Carlito"/>
                <a:cs typeface="Carlito"/>
              </a:rPr>
              <a:t>to</a:t>
            </a:r>
            <a:r>
              <a:rPr lang="en-US" sz="2000" spc="18" dirty="0">
                <a:latin typeface="Carlito"/>
                <a:cs typeface="Carlito"/>
              </a:rPr>
              <a:t> </a:t>
            </a:r>
            <a:r>
              <a:rPr lang="en-US" sz="2000" spc="-4" dirty="0">
                <a:latin typeface="Carlito"/>
                <a:cs typeface="Carlito"/>
              </a:rPr>
              <a:t>4MB</a:t>
            </a:r>
            <a:endParaRPr lang="en-US" sz="2000" dirty="0">
              <a:latin typeface="Carlito"/>
              <a:cs typeface="Carlito"/>
            </a:endParaRPr>
          </a:p>
          <a:p>
            <a:pPr marL="768204" lvl="2" indent="-152968">
              <a:spcBef>
                <a:spcPts val="212"/>
              </a:spcBef>
              <a:buFont typeface="Arial"/>
              <a:buChar char="•"/>
              <a:tabLst>
                <a:tab pos="768764" algn="l"/>
              </a:tabLst>
            </a:pPr>
            <a:r>
              <a:rPr lang="en-US" sz="1800" dirty="0">
                <a:latin typeface="Carlito"/>
                <a:cs typeface="Carlito"/>
              </a:rPr>
              <a:t>Do </a:t>
            </a:r>
            <a:r>
              <a:rPr lang="en-US" sz="1800" spc="-4" dirty="0">
                <a:latin typeface="Carlito"/>
                <a:cs typeface="Carlito"/>
              </a:rPr>
              <a:t>not </a:t>
            </a:r>
            <a:r>
              <a:rPr lang="en-US" sz="1800" spc="-13" dirty="0">
                <a:latin typeface="Carlito"/>
                <a:cs typeface="Carlito"/>
              </a:rPr>
              <a:t>have </a:t>
            </a:r>
            <a:r>
              <a:rPr lang="en-US" sz="1800" spc="-4" dirty="0">
                <a:latin typeface="Carlito"/>
                <a:cs typeface="Carlito"/>
              </a:rPr>
              <a:t>to </a:t>
            </a:r>
            <a:r>
              <a:rPr lang="en-US" sz="1800" dirty="0">
                <a:latin typeface="Carlito"/>
                <a:cs typeface="Carlito"/>
              </a:rPr>
              <a:t>be </a:t>
            </a:r>
            <a:r>
              <a:rPr lang="en-US" sz="1800" spc="-4" dirty="0">
                <a:latin typeface="Carlito"/>
                <a:cs typeface="Carlito"/>
              </a:rPr>
              <a:t>same</a:t>
            </a:r>
            <a:r>
              <a:rPr lang="en-US" sz="1800" spc="-49" dirty="0">
                <a:latin typeface="Carlito"/>
                <a:cs typeface="Carlito"/>
              </a:rPr>
              <a:t> </a:t>
            </a:r>
            <a:r>
              <a:rPr lang="en-US" sz="1800" spc="-13" dirty="0">
                <a:latin typeface="Carlito"/>
                <a:cs typeface="Carlito"/>
              </a:rPr>
              <a:t>size</a:t>
            </a:r>
            <a:endParaRPr lang="en-US" sz="1800" dirty="0">
              <a:latin typeface="Carlito"/>
              <a:cs typeface="Carlito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314"/>
            <a:ext cx="1371600" cy="137160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732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3694"/>
            <a:ext cx="10515600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 algn="ctr">
              <a:lnSpc>
                <a:spcPct val="100000"/>
              </a:lnSpc>
              <a:spcBef>
                <a:spcPts val="88"/>
              </a:spcBef>
            </a:pPr>
            <a:r>
              <a:rPr spc="-168" dirty="0"/>
              <a:t>BlockList</a:t>
            </a:r>
            <a:r>
              <a:rPr spc="-256" dirty="0"/>
              <a:t> </a:t>
            </a:r>
            <a:r>
              <a:rPr spc="-128" dirty="0"/>
              <a:t>Operations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3054" indent="-152408">
              <a:spcBef>
                <a:spcPts val="296"/>
              </a:spcBef>
              <a:buFont typeface="Arial"/>
              <a:buChar char="•"/>
              <a:tabLst>
                <a:tab pos="163615" algn="l"/>
              </a:tabLst>
            </a:pPr>
            <a:r>
              <a:rPr lang="en-US" spc="-4" dirty="0" err="1">
                <a:latin typeface="Carlito"/>
                <a:cs typeface="Carlito"/>
              </a:rPr>
              <a:t>PutBlockList</a:t>
            </a:r>
            <a:r>
              <a:rPr lang="en-US" spc="-4" dirty="0">
                <a:latin typeface="Carlito"/>
                <a:cs typeface="Carlito"/>
              </a:rPr>
              <a:t> </a:t>
            </a:r>
            <a:r>
              <a:rPr lang="en-US" spc="-22" dirty="0">
                <a:latin typeface="Carlito"/>
                <a:cs typeface="Carlito"/>
              </a:rPr>
              <a:t>for </a:t>
            </a:r>
            <a:r>
              <a:rPr lang="en-US" dirty="0">
                <a:latin typeface="Carlito"/>
                <a:cs typeface="Carlito"/>
              </a:rPr>
              <a:t>a</a:t>
            </a:r>
            <a:r>
              <a:rPr lang="en-US" spc="49" dirty="0">
                <a:latin typeface="Carlito"/>
                <a:cs typeface="Carlito"/>
              </a:rPr>
              <a:t> </a:t>
            </a:r>
            <a:r>
              <a:rPr lang="en-US" spc="-4" dirty="0">
                <a:latin typeface="Carlito"/>
                <a:cs typeface="Carlito"/>
              </a:rPr>
              <a:t>Blob</a:t>
            </a:r>
            <a:endParaRPr lang="en-US" dirty="0">
              <a:latin typeface="Carlito"/>
              <a:cs typeface="Carlito"/>
            </a:endParaRPr>
          </a:p>
          <a:p>
            <a:pPr marL="465629" lvl="1" indent="-152968">
              <a:spcBef>
                <a:spcPts val="180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sz="2000" spc="-9" dirty="0">
                <a:latin typeface="Carlito"/>
                <a:cs typeface="Carlito"/>
              </a:rPr>
              <a:t>Provide </a:t>
            </a:r>
            <a:r>
              <a:rPr lang="en-US" sz="2000" spc="-4" dirty="0">
                <a:latin typeface="Carlito"/>
                <a:cs typeface="Carlito"/>
              </a:rPr>
              <a:t>the list </a:t>
            </a:r>
            <a:r>
              <a:rPr lang="en-US" sz="2000" dirty="0">
                <a:latin typeface="Carlito"/>
                <a:cs typeface="Carlito"/>
              </a:rPr>
              <a:t>of </a:t>
            </a:r>
            <a:r>
              <a:rPr lang="en-US" sz="2000" spc="-9" dirty="0">
                <a:latin typeface="Carlito"/>
                <a:cs typeface="Carlito"/>
              </a:rPr>
              <a:t>blocks </a:t>
            </a:r>
            <a:r>
              <a:rPr lang="en-US" sz="2000" spc="-13" dirty="0">
                <a:latin typeface="Carlito"/>
                <a:cs typeface="Carlito"/>
              </a:rPr>
              <a:t>to </a:t>
            </a:r>
            <a:r>
              <a:rPr lang="en-US" sz="2000" spc="-4" dirty="0">
                <a:latin typeface="Carlito"/>
                <a:cs typeface="Carlito"/>
              </a:rPr>
              <a:t>comprise the </a:t>
            </a:r>
            <a:r>
              <a:rPr lang="en-US" sz="2000" spc="-9" dirty="0">
                <a:latin typeface="Carlito"/>
                <a:cs typeface="Carlito"/>
              </a:rPr>
              <a:t>readable version </a:t>
            </a:r>
            <a:r>
              <a:rPr lang="en-US" sz="2000" dirty="0">
                <a:latin typeface="Carlito"/>
                <a:cs typeface="Carlito"/>
              </a:rPr>
              <a:t>of </a:t>
            </a:r>
            <a:r>
              <a:rPr lang="en-US" sz="2000" spc="-4" dirty="0">
                <a:latin typeface="Carlito"/>
                <a:cs typeface="Carlito"/>
              </a:rPr>
              <a:t>the</a:t>
            </a:r>
            <a:r>
              <a:rPr lang="en-US" sz="2000" spc="146" dirty="0">
                <a:latin typeface="Carlito"/>
                <a:cs typeface="Carlito"/>
              </a:rPr>
              <a:t> </a:t>
            </a:r>
            <a:r>
              <a:rPr lang="en-US" sz="2000" spc="-4" dirty="0">
                <a:latin typeface="Carlito"/>
                <a:cs typeface="Carlito"/>
              </a:rPr>
              <a:t>blob</a:t>
            </a:r>
            <a:endParaRPr lang="en-US" sz="2000" dirty="0">
              <a:latin typeface="Carlito"/>
              <a:cs typeface="Carlito"/>
            </a:endParaRPr>
          </a:p>
          <a:p>
            <a:pPr marL="465629" marR="4483" lvl="1" indent="-152408">
              <a:lnSpc>
                <a:spcPts val="1711"/>
              </a:lnSpc>
              <a:spcBef>
                <a:spcPts val="379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sz="2000" spc="-4" dirty="0">
                <a:latin typeface="Carlito"/>
                <a:cs typeface="Carlito"/>
              </a:rPr>
              <a:t>If multiple </a:t>
            </a:r>
            <a:r>
              <a:rPr lang="en-US" sz="2000" spc="-9" dirty="0">
                <a:latin typeface="Carlito"/>
                <a:cs typeface="Carlito"/>
              </a:rPr>
              <a:t>blocks </a:t>
            </a:r>
            <a:r>
              <a:rPr lang="en-US" sz="2000" spc="-13" dirty="0">
                <a:latin typeface="Carlito"/>
                <a:cs typeface="Carlito"/>
              </a:rPr>
              <a:t>are </a:t>
            </a:r>
            <a:r>
              <a:rPr lang="en-US" sz="2000" spc="-4" dirty="0">
                <a:latin typeface="Carlito"/>
                <a:cs typeface="Carlito"/>
              </a:rPr>
              <a:t>uploaded with </a:t>
            </a:r>
            <a:r>
              <a:rPr lang="en-US" sz="2000" dirty="0">
                <a:latin typeface="Carlito"/>
                <a:cs typeface="Carlito"/>
              </a:rPr>
              <a:t>same </a:t>
            </a:r>
            <a:r>
              <a:rPr lang="en-US" sz="2000" spc="-4" dirty="0">
                <a:latin typeface="Carlito"/>
                <a:cs typeface="Carlito"/>
              </a:rPr>
              <a:t>Block ID </a:t>
            </a:r>
            <a:r>
              <a:rPr lang="en-US" sz="2000" dirty="0">
                <a:latin typeface="Carlito"/>
                <a:cs typeface="Carlito"/>
              </a:rPr>
              <a:t>– </a:t>
            </a:r>
            <a:r>
              <a:rPr lang="en-US" sz="2000" spc="-9" dirty="0">
                <a:latin typeface="Carlito"/>
                <a:cs typeface="Carlito"/>
              </a:rPr>
              <a:t>Last committed </a:t>
            </a:r>
            <a:r>
              <a:rPr lang="en-US" sz="2000" spc="-4" dirty="0">
                <a:latin typeface="Carlito"/>
                <a:cs typeface="Carlito"/>
              </a:rPr>
              <a:t>block  wins</a:t>
            </a:r>
            <a:endParaRPr lang="en-US" sz="2000" dirty="0">
              <a:latin typeface="Carlito"/>
              <a:cs typeface="Carlito"/>
            </a:endParaRPr>
          </a:p>
          <a:p>
            <a:pPr marL="465629" lvl="1" indent="-152968">
              <a:spcBef>
                <a:spcPts val="137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sz="2000" spc="-4" dirty="0">
                <a:latin typeface="Carlito"/>
                <a:cs typeface="Carlito"/>
              </a:rPr>
              <a:t>Blocks not </a:t>
            </a:r>
            <a:r>
              <a:rPr lang="en-US" sz="2000" dirty="0">
                <a:latin typeface="Carlito"/>
                <a:cs typeface="Carlito"/>
              </a:rPr>
              <a:t>used </a:t>
            </a:r>
            <a:r>
              <a:rPr lang="en-US" sz="2000" spc="-4" dirty="0">
                <a:latin typeface="Carlito"/>
                <a:cs typeface="Carlito"/>
              </a:rPr>
              <a:t>will be </a:t>
            </a:r>
            <a:r>
              <a:rPr lang="en-US" sz="2000" spc="-9" dirty="0">
                <a:latin typeface="Carlito"/>
                <a:cs typeface="Carlito"/>
              </a:rPr>
              <a:t>garbage</a:t>
            </a:r>
            <a:r>
              <a:rPr lang="en-US" sz="2000" spc="44" dirty="0">
                <a:latin typeface="Carlito"/>
                <a:cs typeface="Carlito"/>
              </a:rPr>
              <a:t> </a:t>
            </a:r>
            <a:r>
              <a:rPr lang="en-US" sz="2000" spc="-9" dirty="0">
                <a:latin typeface="Carlito"/>
                <a:cs typeface="Carlito"/>
              </a:rPr>
              <a:t>collected</a:t>
            </a:r>
            <a:endParaRPr lang="en-US" sz="2000" dirty="0">
              <a:latin typeface="Carlito"/>
              <a:cs typeface="Carlito"/>
            </a:endParaRPr>
          </a:p>
          <a:p>
            <a:pPr lvl="1">
              <a:spcBef>
                <a:spcPts val="9"/>
              </a:spcBef>
              <a:buFont typeface="Arial"/>
              <a:buChar char="•"/>
            </a:pPr>
            <a:endParaRPr lang="en-US" sz="3200" dirty="0">
              <a:latin typeface="Carlito"/>
              <a:cs typeface="Carlito"/>
            </a:endParaRPr>
          </a:p>
          <a:p>
            <a:pPr marL="163054" indent="-152408">
              <a:buFont typeface="Arial"/>
              <a:buChar char="•"/>
              <a:tabLst>
                <a:tab pos="163615" algn="l"/>
              </a:tabLst>
            </a:pPr>
            <a:r>
              <a:rPr lang="en-US" spc="-9" dirty="0" err="1">
                <a:latin typeface="Carlito"/>
                <a:cs typeface="Carlito"/>
              </a:rPr>
              <a:t>GetBlockList</a:t>
            </a:r>
            <a:r>
              <a:rPr lang="en-US" spc="-9" dirty="0">
                <a:latin typeface="Carlito"/>
                <a:cs typeface="Carlito"/>
              </a:rPr>
              <a:t> </a:t>
            </a:r>
            <a:r>
              <a:rPr lang="en-US" spc="-18" dirty="0">
                <a:latin typeface="Carlito"/>
                <a:cs typeface="Carlito"/>
              </a:rPr>
              <a:t>for </a:t>
            </a:r>
            <a:r>
              <a:rPr lang="en-US" dirty="0">
                <a:latin typeface="Carlito"/>
                <a:cs typeface="Carlito"/>
              </a:rPr>
              <a:t>a</a:t>
            </a:r>
            <a:r>
              <a:rPr lang="en-US" spc="53" dirty="0">
                <a:latin typeface="Carlito"/>
                <a:cs typeface="Carlito"/>
              </a:rPr>
              <a:t> </a:t>
            </a:r>
            <a:r>
              <a:rPr lang="en-US" spc="-9" dirty="0">
                <a:latin typeface="Carlito"/>
                <a:cs typeface="Carlito"/>
              </a:rPr>
              <a:t>Blob</a:t>
            </a:r>
            <a:endParaRPr lang="en-US" dirty="0">
              <a:latin typeface="Carlito"/>
              <a:cs typeface="Carlito"/>
            </a:endParaRPr>
          </a:p>
          <a:p>
            <a:pPr marL="465629" marR="50429" lvl="1" indent="-152408">
              <a:lnSpc>
                <a:spcPts val="1711"/>
              </a:lnSpc>
              <a:spcBef>
                <a:spcPts val="401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sz="2000" spc="-9" dirty="0">
                <a:latin typeface="Carlito"/>
                <a:cs typeface="Carlito"/>
              </a:rPr>
              <a:t>Returns </a:t>
            </a:r>
            <a:r>
              <a:rPr lang="en-US" sz="2000" spc="-4" dirty="0">
                <a:latin typeface="Carlito"/>
                <a:cs typeface="Carlito"/>
              </a:rPr>
              <a:t>the </a:t>
            </a:r>
            <a:r>
              <a:rPr lang="en-US" sz="2000" spc="-9" dirty="0">
                <a:latin typeface="Carlito"/>
                <a:cs typeface="Carlito"/>
              </a:rPr>
              <a:t>list </a:t>
            </a:r>
            <a:r>
              <a:rPr lang="en-US" sz="2000" dirty="0">
                <a:latin typeface="Carlito"/>
                <a:cs typeface="Carlito"/>
              </a:rPr>
              <a:t>of </a:t>
            </a:r>
            <a:r>
              <a:rPr lang="en-US" sz="2000" spc="-9" dirty="0">
                <a:latin typeface="Carlito"/>
                <a:cs typeface="Carlito"/>
              </a:rPr>
              <a:t>blocks </a:t>
            </a:r>
            <a:r>
              <a:rPr lang="en-US" sz="2000" spc="-4" dirty="0">
                <a:latin typeface="Carlito"/>
                <a:cs typeface="Carlito"/>
              </a:rPr>
              <a:t>that </a:t>
            </a:r>
            <a:r>
              <a:rPr lang="en-US" sz="2000" spc="-9" dirty="0">
                <a:latin typeface="Carlito"/>
                <a:cs typeface="Carlito"/>
              </a:rPr>
              <a:t>represent </a:t>
            </a:r>
            <a:r>
              <a:rPr lang="en-US" sz="2000" spc="-4" dirty="0">
                <a:latin typeface="Carlito"/>
                <a:cs typeface="Carlito"/>
              </a:rPr>
              <a:t>the </a:t>
            </a:r>
            <a:r>
              <a:rPr lang="en-US" sz="2000" spc="-9" dirty="0">
                <a:latin typeface="Carlito"/>
                <a:cs typeface="Carlito"/>
              </a:rPr>
              <a:t>readable (committed) version  </a:t>
            </a:r>
            <a:r>
              <a:rPr lang="en-US" sz="2000" dirty="0">
                <a:latin typeface="Carlito"/>
                <a:cs typeface="Carlito"/>
              </a:rPr>
              <a:t>of </a:t>
            </a:r>
            <a:r>
              <a:rPr lang="en-US" sz="2000" spc="-4" dirty="0">
                <a:latin typeface="Carlito"/>
                <a:cs typeface="Carlito"/>
              </a:rPr>
              <a:t>the</a:t>
            </a:r>
            <a:r>
              <a:rPr lang="en-US" sz="2000" dirty="0">
                <a:latin typeface="Carlito"/>
                <a:cs typeface="Carlito"/>
              </a:rPr>
              <a:t> </a:t>
            </a:r>
            <a:r>
              <a:rPr lang="en-US" sz="2000" spc="-4" dirty="0">
                <a:latin typeface="Carlito"/>
                <a:cs typeface="Carlito"/>
              </a:rPr>
              <a:t>blob</a:t>
            </a:r>
            <a:endParaRPr lang="en-US" sz="2000" dirty="0">
              <a:latin typeface="Carlito"/>
              <a:cs typeface="Carlito"/>
            </a:endParaRPr>
          </a:p>
          <a:p>
            <a:pPr marL="768204" lvl="2" indent="-152968">
              <a:spcBef>
                <a:spcPts val="190"/>
              </a:spcBef>
              <a:buFont typeface="Arial"/>
              <a:buChar char="•"/>
              <a:tabLst>
                <a:tab pos="768764" algn="l"/>
              </a:tabLst>
            </a:pPr>
            <a:r>
              <a:rPr lang="en-US" sz="1800" dirty="0">
                <a:latin typeface="Carlito"/>
                <a:cs typeface="Carlito"/>
              </a:rPr>
              <a:t>Block </a:t>
            </a:r>
            <a:r>
              <a:rPr lang="en-US" sz="1800" spc="-4" dirty="0">
                <a:latin typeface="Carlito"/>
                <a:cs typeface="Carlito"/>
              </a:rPr>
              <a:t>ID and </a:t>
            </a:r>
            <a:r>
              <a:rPr lang="en-US" sz="1800" spc="-13" dirty="0">
                <a:latin typeface="Carlito"/>
                <a:cs typeface="Carlito"/>
              </a:rPr>
              <a:t>Size </a:t>
            </a:r>
            <a:r>
              <a:rPr lang="en-US" sz="1800" dirty="0">
                <a:latin typeface="Carlito"/>
                <a:cs typeface="Carlito"/>
              </a:rPr>
              <a:t>of </a:t>
            </a:r>
            <a:r>
              <a:rPr lang="en-US" sz="1800" spc="-4" dirty="0">
                <a:latin typeface="Carlito"/>
                <a:cs typeface="Carlito"/>
              </a:rPr>
              <a:t>Block </a:t>
            </a:r>
            <a:r>
              <a:rPr lang="en-US" sz="1800" spc="4" dirty="0">
                <a:latin typeface="Carlito"/>
                <a:cs typeface="Carlito"/>
              </a:rPr>
              <a:t>is </a:t>
            </a:r>
            <a:r>
              <a:rPr lang="en-US" sz="1800" spc="-4" dirty="0">
                <a:latin typeface="Carlito"/>
                <a:cs typeface="Carlito"/>
              </a:rPr>
              <a:t>returned </a:t>
            </a:r>
            <a:r>
              <a:rPr lang="en-US" sz="1800" spc="-13" dirty="0">
                <a:latin typeface="Carlito"/>
                <a:cs typeface="Carlito"/>
              </a:rPr>
              <a:t>for </a:t>
            </a:r>
            <a:r>
              <a:rPr lang="en-US" sz="1800" spc="-4" dirty="0">
                <a:latin typeface="Carlito"/>
                <a:cs typeface="Carlito"/>
              </a:rPr>
              <a:t>each</a:t>
            </a:r>
            <a:r>
              <a:rPr lang="en-US" sz="1800" dirty="0">
                <a:latin typeface="Carlito"/>
                <a:cs typeface="Carlito"/>
              </a:rPr>
              <a:t> block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314"/>
            <a:ext cx="1371600" cy="13716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80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Storage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Azure Storage Service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19565"/>
            <a:ext cx="1371600" cy="13716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226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72801"/>
            <a:ext cx="10515600" cy="729461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 algn="ctr">
              <a:lnSpc>
                <a:spcPts val="3287"/>
              </a:lnSpc>
              <a:spcBef>
                <a:spcPts val="88"/>
              </a:spcBef>
            </a:pPr>
            <a:r>
              <a:rPr spc="-180" dirty="0"/>
              <a:t>REST</a:t>
            </a:r>
            <a:r>
              <a:rPr spc="-194" dirty="0"/>
              <a:t> </a:t>
            </a:r>
            <a:r>
              <a:rPr spc="-150" dirty="0" err="1" smtClean="0"/>
              <a:t>PutBlock</a:t>
            </a:r>
          </a:p>
          <a:p>
            <a:pPr marL="463948">
              <a:lnSpc>
                <a:spcPts val="2334"/>
              </a:lnSpc>
              <a:tabLst>
                <a:tab pos="4296564" algn="l"/>
                <a:tab pos="5574103" algn="l"/>
              </a:tabLst>
            </a:pPr>
            <a:r>
              <a:rPr lang="en-US" sz="2118" b="1" i="1" spc="-18" dirty="0" smtClean="0">
                <a:latin typeface="Carlito"/>
                <a:cs typeface="Carlito"/>
              </a:rPr>
              <a:t>                     </a:t>
            </a:r>
            <a:r>
              <a:rPr sz="2118" b="1" i="1" spc="-18" dirty="0" smtClean="0">
                <a:latin typeface="Carlito"/>
                <a:cs typeface="Carlito"/>
              </a:rPr>
              <a:t>Account	</a:t>
            </a:r>
            <a:r>
              <a:rPr lang="en-US" sz="2118" b="1" i="1" spc="-18" dirty="0" smtClean="0">
                <a:latin typeface="Carlito"/>
                <a:cs typeface="Carlito"/>
              </a:rPr>
              <a:t>                       </a:t>
            </a:r>
            <a:r>
              <a:rPr sz="2118" b="1" i="1" spc="-9" dirty="0" smtClean="0">
                <a:latin typeface="Carlito"/>
                <a:cs typeface="Carlito"/>
              </a:rPr>
              <a:t>Container	</a:t>
            </a:r>
            <a:r>
              <a:rPr sz="2118" b="1" i="1" spc="-4" dirty="0" smtClean="0">
                <a:latin typeface="Carlito"/>
                <a:cs typeface="Carlito"/>
              </a:rPr>
              <a:t>Blob</a:t>
            </a:r>
            <a:r>
              <a:rPr sz="2118" b="1" i="1" spc="-75" dirty="0" smtClean="0">
                <a:latin typeface="Carlito"/>
                <a:cs typeface="Carlito"/>
              </a:rPr>
              <a:t> </a:t>
            </a:r>
            <a:r>
              <a:rPr sz="2118" b="1" i="1" spc="4" dirty="0" smtClean="0">
                <a:latin typeface="Carlito"/>
                <a:cs typeface="Carlito"/>
              </a:rPr>
              <a:t>Name</a:t>
            </a:r>
            <a:endParaRPr sz="2118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63588" y="1815353"/>
            <a:ext cx="7664824" cy="3361765"/>
          </a:xfrm>
          <a:custGeom>
            <a:avLst/>
            <a:gdLst/>
            <a:ahLst/>
            <a:cxnLst/>
            <a:rect l="l" t="t" r="r" b="b"/>
            <a:pathLst>
              <a:path w="8686800" h="3810000">
                <a:moveTo>
                  <a:pt x="8686800" y="3810000"/>
                </a:moveTo>
                <a:lnTo>
                  <a:pt x="0" y="3810000"/>
                </a:lnTo>
                <a:lnTo>
                  <a:pt x="0" y="0"/>
                </a:lnTo>
                <a:lnTo>
                  <a:pt x="8686800" y="0"/>
                </a:lnTo>
                <a:lnTo>
                  <a:pt x="8686800" y="3810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/>
          <p:nvPr/>
        </p:nvSpPr>
        <p:spPr>
          <a:xfrm>
            <a:off x="2252381" y="1789304"/>
            <a:ext cx="7593106" cy="310139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spc="-251" dirty="0">
                <a:solidFill>
                  <a:srgbClr val="FFFFFF"/>
                </a:solidFill>
                <a:latin typeface="Arial"/>
                <a:cs typeface="Arial"/>
              </a:rPr>
              <a:t>PUT</a:t>
            </a:r>
            <a:endParaRPr sz="2118" dirty="0">
              <a:latin typeface="Arial"/>
              <a:cs typeface="Arial"/>
            </a:endParaRPr>
          </a:p>
          <a:p>
            <a:pPr marL="11206"/>
            <a:r>
              <a:rPr sz="2118" spc="168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http://</a:t>
            </a:r>
            <a:r>
              <a:rPr sz="2118" u="heavy" spc="16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dvd</a:t>
            </a:r>
            <a:r>
              <a:rPr sz="2118" spc="168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.blob.core.windows.net/</a:t>
            </a:r>
            <a:r>
              <a:rPr sz="2118" u="heavy" spc="16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movies</a:t>
            </a:r>
            <a:r>
              <a:rPr sz="2118" spc="168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/</a:t>
            </a:r>
            <a:r>
              <a:rPr sz="2118" u="heavy" spc="16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TheBlob.wmv</a:t>
            </a:r>
            <a:endParaRPr sz="2118" dirty="0">
              <a:latin typeface="Arial"/>
              <a:cs typeface="Arial"/>
            </a:endParaRPr>
          </a:p>
          <a:p>
            <a:pPr marL="11206" marR="1488781">
              <a:tabLst>
                <a:tab pos="1347579" algn="l"/>
                <a:tab pos="1794157" algn="l"/>
                <a:tab pos="3722232" algn="l"/>
                <a:tab pos="4464662" algn="l"/>
              </a:tabLst>
            </a:pPr>
            <a:r>
              <a:rPr sz="2118" spc="-18" dirty="0">
                <a:solidFill>
                  <a:srgbClr val="BF0000"/>
                </a:solidFill>
                <a:latin typeface="Arial"/>
                <a:cs typeface="Arial"/>
              </a:rPr>
              <a:t>?</a:t>
            </a:r>
            <a:r>
              <a:rPr sz="2118" spc="101" dirty="0">
                <a:solidFill>
                  <a:srgbClr val="BF0000"/>
                </a:solidFill>
                <a:latin typeface="Arial"/>
                <a:cs typeface="Arial"/>
              </a:rPr>
              <a:t>c</a:t>
            </a:r>
            <a:r>
              <a:rPr sz="2118" spc="-18" dirty="0">
                <a:solidFill>
                  <a:srgbClr val="BF0000"/>
                </a:solidFill>
                <a:latin typeface="Arial"/>
                <a:cs typeface="Arial"/>
              </a:rPr>
              <a:t>o</a:t>
            </a:r>
            <a:r>
              <a:rPr sz="2118" spc="-582" dirty="0">
                <a:solidFill>
                  <a:srgbClr val="BF0000"/>
                </a:solidFill>
                <a:latin typeface="Arial"/>
                <a:cs typeface="Arial"/>
              </a:rPr>
              <a:t>m</a:t>
            </a:r>
            <a:r>
              <a:rPr sz="2118" spc="-40" dirty="0">
                <a:solidFill>
                  <a:srgbClr val="BF0000"/>
                </a:solidFill>
                <a:latin typeface="Arial"/>
                <a:cs typeface="Arial"/>
              </a:rPr>
              <a:t>p</a:t>
            </a:r>
            <a:r>
              <a:rPr sz="2118" spc="-57" dirty="0">
                <a:solidFill>
                  <a:srgbClr val="BF0000"/>
                </a:solidFill>
                <a:latin typeface="Arial"/>
                <a:cs typeface="Arial"/>
              </a:rPr>
              <a:t>=</a:t>
            </a:r>
            <a:r>
              <a:rPr sz="2118" spc="-18" dirty="0">
                <a:solidFill>
                  <a:srgbClr val="BF0000"/>
                </a:solidFill>
                <a:latin typeface="Arial"/>
                <a:cs typeface="Arial"/>
              </a:rPr>
              <a:t>b</a:t>
            </a:r>
            <a:r>
              <a:rPr sz="2118" spc="710" dirty="0">
                <a:solidFill>
                  <a:srgbClr val="BF0000"/>
                </a:solidFill>
                <a:latin typeface="Arial"/>
                <a:cs typeface="Arial"/>
              </a:rPr>
              <a:t>l</a:t>
            </a:r>
            <a:r>
              <a:rPr sz="2118" spc="-18" dirty="0">
                <a:solidFill>
                  <a:srgbClr val="BF0000"/>
                </a:solidFill>
                <a:latin typeface="Arial"/>
                <a:cs typeface="Arial"/>
              </a:rPr>
              <a:t>o</a:t>
            </a:r>
            <a:r>
              <a:rPr sz="2118" spc="101" dirty="0">
                <a:solidFill>
                  <a:srgbClr val="BF0000"/>
                </a:solidFill>
                <a:latin typeface="Arial"/>
                <a:cs typeface="Arial"/>
              </a:rPr>
              <a:t>ck</a:t>
            </a:r>
            <a:r>
              <a:rPr sz="2118" dirty="0">
                <a:solidFill>
                  <a:srgbClr val="BF0000"/>
                </a:solidFill>
                <a:latin typeface="Arial"/>
                <a:cs typeface="Arial"/>
              </a:rPr>
              <a:t>	</a:t>
            </a:r>
            <a:r>
              <a:rPr sz="2118" spc="-274" dirty="0">
                <a:solidFill>
                  <a:srgbClr val="BF0000"/>
                </a:solidFill>
                <a:latin typeface="Arial"/>
                <a:cs typeface="Arial"/>
              </a:rPr>
              <a:t>&amp;</a:t>
            </a:r>
            <a:r>
              <a:rPr sz="2118" dirty="0">
                <a:solidFill>
                  <a:srgbClr val="BF0000"/>
                </a:solidFill>
                <a:latin typeface="Arial"/>
                <a:cs typeface="Arial"/>
              </a:rPr>
              <a:t>b</a:t>
            </a:r>
            <a:r>
              <a:rPr sz="2118" spc="693" dirty="0">
                <a:solidFill>
                  <a:srgbClr val="BF0000"/>
                </a:solidFill>
                <a:latin typeface="Arial"/>
                <a:cs typeface="Arial"/>
              </a:rPr>
              <a:t>l</a:t>
            </a:r>
            <a:r>
              <a:rPr sz="2118" spc="-18" dirty="0">
                <a:solidFill>
                  <a:srgbClr val="BF0000"/>
                </a:solidFill>
                <a:latin typeface="Arial"/>
                <a:cs typeface="Arial"/>
              </a:rPr>
              <a:t>o</a:t>
            </a:r>
            <a:r>
              <a:rPr sz="2118" spc="101" dirty="0">
                <a:solidFill>
                  <a:srgbClr val="BF0000"/>
                </a:solidFill>
                <a:latin typeface="Arial"/>
                <a:cs typeface="Arial"/>
              </a:rPr>
              <a:t>c</a:t>
            </a:r>
            <a:r>
              <a:rPr sz="2118" spc="119" dirty="0">
                <a:solidFill>
                  <a:srgbClr val="BF0000"/>
                </a:solidFill>
                <a:latin typeface="Arial"/>
                <a:cs typeface="Arial"/>
              </a:rPr>
              <a:t>k</a:t>
            </a:r>
            <a:r>
              <a:rPr sz="2118" spc="693" dirty="0">
                <a:solidFill>
                  <a:srgbClr val="BF0000"/>
                </a:solidFill>
                <a:latin typeface="Arial"/>
                <a:cs typeface="Arial"/>
              </a:rPr>
              <a:t>i</a:t>
            </a:r>
            <a:r>
              <a:rPr sz="2118" spc="-18" dirty="0">
                <a:solidFill>
                  <a:srgbClr val="BF0000"/>
                </a:solidFill>
                <a:latin typeface="Arial"/>
                <a:cs typeface="Arial"/>
              </a:rPr>
              <a:t>d</a:t>
            </a:r>
            <a:r>
              <a:rPr sz="2118" spc="-57" dirty="0">
                <a:solidFill>
                  <a:srgbClr val="BF0000"/>
                </a:solidFill>
                <a:latin typeface="Arial"/>
                <a:cs typeface="Arial"/>
              </a:rPr>
              <a:t>=</a:t>
            </a:r>
            <a:r>
              <a:rPr sz="2118" spc="-251" dirty="0">
                <a:solidFill>
                  <a:srgbClr val="BF0000"/>
                </a:solidFill>
                <a:latin typeface="Arial"/>
                <a:cs typeface="Arial"/>
              </a:rPr>
              <a:t>B</a:t>
            </a:r>
            <a:r>
              <a:rPr sz="2118" spc="671" dirty="0">
                <a:solidFill>
                  <a:srgbClr val="BF0000"/>
                </a:solidFill>
                <a:latin typeface="Arial"/>
                <a:cs typeface="Arial"/>
              </a:rPr>
              <a:t>l</a:t>
            </a:r>
            <a:r>
              <a:rPr sz="2118" dirty="0">
                <a:solidFill>
                  <a:srgbClr val="BF0000"/>
                </a:solidFill>
                <a:latin typeface="Arial"/>
                <a:cs typeface="Arial"/>
              </a:rPr>
              <a:t>o</a:t>
            </a:r>
            <a:r>
              <a:rPr sz="2118" spc="101" dirty="0">
                <a:solidFill>
                  <a:srgbClr val="BF0000"/>
                </a:solidFill>
                <a:latin typeface="Arial"/>
                <a:cs typeface="Arial"/>
              </a:rPr>
              <a:t>ck</a:t>
            </a:r>
            <a:r>
              <a:rPr sz="2118" spc="591" dirty="0">
                <a:solidFill>
                  <a:srgbClr val="BF0000"/>
                </a:solidFill>
                <a:latin typeface="Arial"/>
                <a:cs typeface="Arial"/>
              </a:rPr>
              <a:t>I</a:t>
            </a:r>
            <a:r>
              <a:rPr sz="2118" spc="-18" dirty="0">
                <a:solidFill>
                  <a:srgbClr val="BF0000"/>
                </a:solidFill>
                <a:latin typeface="Arial"/>
                <a:cs typeface="Arial"/>
              </a:rPr>
              <a:t>d1</a:t>
            </a:r>
            <a:r>
              <a:rPr sz="2118" dirty="0">
                <a:solidFill>
                  <a:srgbClr val="BF0000"/>
                </a:solidFill>
                <a:latin typeface="Arial"/>
                <a:cs typeface="Arial"/>
              </a:rPr>
              <a:t>	</a:t>
            </a:r>
            <a:r>
              <a:rPr sz="2118" spc="-234" dirty="0">
                <a:solidFill>
                  <a:srgbClr val="BF0000"/>
                </a:solidFill>
                <a:latin typeface="Arial"/>
                <a:cs typeface="Arial"/>
              </a:rPr>
              <a:t>&amp;</a:t>
            </a:r>
            <a:r>
              <a:rPr sz="2118" spc="574" dirty="0">
                <a:solidFill>
                  <a:srgbClr val="BF0000"/>
                </a:solidFill>
                <a:latin typeface="Arial"/>
                <a:cs typeface="Arial"/>
              </a:rPr>
              <a:t>t</a:t>
            </a:r>
            <a:r>
              <a:rPr sz="2118" spc="693" dirty="0">
                <a:solidFill>
                  <a:srgbClr val="BF0000"/>
                </a:solidFill>
                <a:latin typeface="Arial"/>
                <a:cs typeface="Arial"/>
              </a:rPr>
              <a:t>i</a:t>
            </a:r>
            <a:r>
              <a:rPr sz="2118" spc="-600" dirty="0">
                <a:solidFill>
                  <a:srgbClr val="BF0000"/>
                </a:solidFill>
                <a:latin typeface="Arial"/>
                <a:cs typeface="Arial"/>
              </a:rPr>
              <a:t>m</a:t>
            </a:r>
            <a:r>
              <a:rPr sz="2118" dirty="0">
                <a:solidFill>
                  <a:srgbClr val="BF0000"/>
                </a:solidFill>
                <a:latin typeface="Arial"/>
                <a:cs typeface="Arial"/>
              </a:rPr>
              <a:t>e</a:t>
            </a:r>
            <a:r>
              <a:rPr sz="2118" spc="-18" dirty="0">
                <a:solidFill>
                  <a:srgbClr val="BF0000"/>
                </a:solidFill>
                <a:latin typeface="Arial"/>
                <a:cs typeface="Arial"/>
              </a:rPr>
              <a:t>ou</a:t>
            </a:r>
            <a:r>
              <a:rPr sz="2118" spc="574" dirty="0">
                <a:solidFill>
                  <a:srgbClr val="BF0000"/>
                </a:solidFill>
                <a:latin typeface="Arial"/>
                <a:cs typeface="Arial"/>
              </a:rPr>
              <a:t>t</a:t>
            </a:r>
            <a:r>
              <a:rPr sz="2118" spc="-57" dirty="0">
                <a:solidFill>
                  <a:srgbClr val="BF0000"/>
                </a:solidFill>
                <a:latin typeface="Arial"/>
                <a:cs typeface="Arial"/>
              </a:rPr>
              <a:t>=</a:t>
            </a:r>
            <a:r>
              <a:rPr sz="2118" spc="-40" dirty="0">
                <a:solidFill>
                  <a:srgbClr val="BF0000"/>
                </a:solidFill>
                <a:latin typeface="Arial"/>
                <a:cs typeface="Arial"/>
              </a:rPr>
              <a:t>6</a:t>
            </a:r>
            <a:r>
              <a:rPr sz="2118" spc="-13" dirty="0">
                <a:solidFill>
                  <a:srgbClr val="BF0000"/>
                </a:solidFill>
                <a:latin typeface="Arial"/>
                <a:cs typeface="Arial"/>
              </a:rPr>
              <a:t>0  </a:t>
            </a:r>
            <a:r>
              <a:rPr sz="2118" spc="31" dirty="0">
                <a:solidFill>
                  <a:srgbClr val="FFFFFF"/>
                </a:solidFill>
                <a:latin typeface="Arial"/>
                <a:cs typeface="Arial"/>
              </a:rPr>
              <a:t>HTTP/1.1	</a:t>
            </a:r>
            <a:r>
              <a:rPr sz="2118" spc="150" dirty="0">
                <a:solidFill>
                  <a:srgbClr val="FFFFFF"/>
                </a:solidFill>
                <a:latin typeface="Arial"/>
                <a:cs typeface="Arial"/>
              </a:rPr>
              <a:t>Content-Length:	</a:t>
            </a:r>
            <a:r>
              <a:rPr sz="2118" spc="-9" dirty="0">
                <a:solidFill>
                  <a:srgbClr val="FFFFFF"/>
                </a:solidFill>
                <a:latin typeface="Arial"/>
                <a:cs typeface="Arial"/>
              </a:rPr>
              <a:t>4194304</a:t>
            </a:r>
            <a:endParaRPr sz="2118" dirty="0">
              <a:latin typeface="Arial"/>
              <a:cs typeface="Arial"/>
            </a:endParaRPr>
          </a:p>
          <a:p>
            <a:pPr marL="11206">
              <a:lnSpc>
                <a:spcPts val="2532"/>
              </a:lnSpc>
            </a:pPr>
            <a:r>
              <a:rPr sz="2118" spc="-9" dirty="0">
                <a:solidFill>
                  <a:srgbClr val="0070BF"/>
                </a:solidFill>
                <a:latin typeface="Carlito"/>
                <a:cs typeface="Carlito"/>
              </a:rPr>
              <a:t>Content-MD5: HUXZLQLMuI/KZ5KDcJPcOA==</a:t>
            </a:r>
            <a:endParaRPr sz="2118" dirty="0">
              <a:latin typeface="Carlito"/>
              <a:cs typeface="Carlito"/>
            </a:endParaRPr>
          </a:p>
          <a:p>
            <a:pPr marL="11206">
              <a:tabLst>
                <a:tab pos="2237934" algn="l"/>
                <a:tab pos="3722232" algn="l"/>
              </a:tabLst>
            </a:pPr>
            <a:r>
              <a:rPr sz="2118" spc="238" dirty="0">
                <a:solidFill>
                  <a:srgbClr val="BF0000"/>
                </a:solidFill>
                <a:latin typeface="Arial"/>
                <a:cs typeface="Arial"/>
              </a:rPr>
              <a:t>Authorization:	</a:t>
            </a:r>
            <a:r>
              <a:rPr sz="2118" dirty="0">
                <a:solidFill>
                  <a:srgbClr val="BF0000"/>
                </a:solidFill>
                <a:latin typeface="Arial"/>
                <a:cs typeface="Arial"/>
              </a:rPr>
              <a:t>SharedKey	</a:t>
            </a:r>
            <a:r>
              <a:rPr sz="2118" spc="163" dirty="0">
                <a:solidFill>
                  <a:srgbClr val="BF0000"/>
                </a:solidFill>
                <a:latin typeface="Arial"/>
                <a:cs typeface="Arial"/>
              </a:rPr>
              <a:t>dvd:</a:t>
            </a:r>
            <a:endParaRPr sz="2118" dirty="0">
              <a:latin typeface="Arial"/>
              <a:cs typeface="Arial"/>
            </a:endParaRPr>
          </a:p>
          <a:p>
            <a:pPr marL="817513"/>
            <a:r>
              <a:rPr sz="2118" spc="-4" dirty="0">
                <a:solidFill>
                  <a:srgbClr val="BF0000"/>
                </a:solidFill>
                <a:latin typeface="Carlito"/>
                <a:cs typeface="Carlito"/>
              </a:rPr>
              <a:t>F5a+dUDvef+PfMb4T8Rc2jHcwfK58KecSZY+l2naIao=</a:t>
            </a:r>
            <a:endParaRPr sz="2118" dirty="0">
              <a:latin typeface="Carlito"/>
              <a:cs typeface="Carlito"/>
            </a:endParaRPr>
          </a:p>
          <a:p>
            <a:pPr marL="11206">
              <a:spcBef>
                <a:spcPts val="9"/>
              </a:spcBef>
              <a:tabLst>
                <a:tab pos="1643430" algn="l"/>
                <a:tab pos="2385860" algn="l"/>
                <a:tab pos="2832438" algn="l"/>
                <a:tab pos="3424140" algn="l"/>
                <a:tab pos="4168811" algn="l"/>
                <a:tab pos="5505744" algn="l"/>
              </a:tabLst>
            </a:pPr>
            <a:r>
              <a:rPr sz="2118" spc="163" dirty="0">
                <a:solidFill>
                  <a:srgbClr val="FFFFFF"/>
                </a:solidFill>
                <a:latin typeface="Arial"/>
                <a:cs typeface="Arial"/>
              </a:rPr>
              <a:t>x-ms-date:	</a:t>
            </a:r>
            <a:r>
              <a:rPr sz="2118" spc="-13" dirty="0">
                <a:solidFill>
                  <a:srgbClr val="FFFFFF"/>
                </a:solidFill>
                <a:latin typeface="Arial"/>
                <a:cs typeface="Arial"/>
              </a:rPr>
              <a:t>Mon,	</a:t>
            </a:r>
            <a:r>
              <a:rPr sz="2118" spc="-18" dirty="0">
                <a:solidFill>
                  <a:srgbClr val="FFFFFF"/>
                </a:solidFill>
                <a:latin typeface="Arial"/>
                <a:cs typeface="Arial"/>
              </a:rPr>
              <a:t>27	</a:t>
            </a:r>
            <a:r>
              <a:rPr sz="2118" spc="71" dirty="0">
                <a:solidFill>
                  <a:srgbClr val="FFFFFF"/>
                </a:solidFill>
                <a:latin typeface="Arial"/>
                <a:cs typeface="Arial"/>
              </a:rPr>
              <a:t>Oct	</a:t>
            </a:r>
            <a:r>
              <a:rPr sz="2118" spc="-13" dirty="0">
                <a:solidFill>
                  <a:srgbClr val="FFFFFF"/>
                </a:solidFill>
                <a:latin typeface="Arial"/>
                <a:cs typeface="Arial"/>
              </a:rPr>
              <a:t>2008	</a:t>
            </a:r>
            <a:r>
              <a:rPr sz="2118" spc="137" dirty="0">
                <a:solidFill>
                  <a:srgbClr val="FFFFFF"/>
                </a:solidFill>
                <a:latin typeface="Arial"/>
                <a:cs typeface="Arial"/>
              </a:rPr>
              <a:t>17:00:25	</a:t>
            </a:r>
            <a:r>
              <a:rPr sz="2118" spc="-401" dirty="0">
                <a:solidFill>
                  <a:srgbClr val="FFFFFF"/>
                </a:solidFill>
                <a:latin typeface="Arial"/>
                <a:cs typeface="Arial"/>
              </a:rPr>
              <a:t>GMT</a:t>
            </a:r>
            <a:endParaRPr sz="2118" dirty="0">
              <a:latin typeface="Arial"/>
              <a:cs typeface="Arial"/>
            </a:endParaRPr>
          </a:p>
          <a:p>
            <a:pPr marL="11206">
              <a:spcBef>
                <a:spcPts val="1897"/>
              </a:spcBef>
            </a:pPr>
            <a:r>
              <a:rPr sz="1588" spc="-723" dirty="0">
                <a:solidFill>
                  <a:srgbClr val="FFFFFF"/>
                </a:solidFill>
                <a:latin typeface="Arial"/>
                <a:cs typeface="Arial"/>
              </a:rPr>
              <a:t>………</a:t>
            </a:r>
            <a:r>
              <a:rPr sz="1588" spc="4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88" spc="93" dirty="0">
                <a:solidFill>
                  <a:srgbClr val="FFFFFF"/>
                </a:solidFill>
                <a:latin typeface="Arial"/>
                <a:cs typeface="Arial"/>
              </a:rPr>
              <a:t>Block </a:t>
            </a:r>
            <a:r>
              <a:rPr sz="1588" spc="31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1588" spc="75" dirty="0">
                <a:solidFill>
                  <a:srgbClr val="FFFFFF"/>
                </a:solidFill>
                <a:latin typeface="Arial"/>
                <a:cs typeface="Arial"/>
              </a:rPr>
              <a:t>Contents</a:t>
            </a:r>
            <a:r>
              <a:rPr sz="1588" spc="13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88" spc="-723" dirty="0">
                <a:solidFill>
                  <a:srgbClr val="FFFFFF"/>
                </a:solidFill>
                <a:latin typeface="Arial"/>
                <a:cs typeface="Arial"/>
              </a:rPr>
              <a:t>………</a:t>
            </a:r>
            <a:endParaRPr sz="1588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99864" y="1812663"/>
            <a:ext cx="5593976" cy="342900"/>
            <a:chOff x="1973579" y="2054351"/>
            <a:chExt cx="6339840" cy="388620"/>
          </a:xfrm>
        </p:grpSpPr>
        <p:sp>
          <p:nvSpPr>
            <p:cNvPr id="6" name="object 6"/>
            <p:cNvSpPr/>
            <p:nvPr/>
          </p:nvSpPr>
          <p:spPr>
            <a:xfrm>
              <a:off x="1981199" y="2057399"/>
              <a:ext cx="228600" cy="381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1973579" y="2054351"/>
              <a:ext cx="243840" cy="388620"/>
            </a:xfrm>
            <a:custGeom>
              <a:avLst/>
              <a:gdLst/>
              <a:ahLst/>
              <a:cxnLst/>
              <a:rect l="l" t="t" r="r" b="b"/>
              <a:pathLst>
                <a:path w="243839" h="388619">
                  <a:moveTo>
                    <a:pt x="62484" y="269748"/>
                  </a:moveTo>
                  <a:lnTo>
                    <a:pt x="62484" y="0"/>
                  </a:lnTo>
                  <a:lnTo>
                    <a:pt x="182880" y="0"/>
                  </a:lnTo>
                  <a:lnTo>
                    <a:pt x="182880" y="3048"/>
                  </a:lnTo>
                  <a:lnTo>
                    <a:pt x="68580" y="3048"/>
                  </a:lnTo>
                  <a:lnTo>
                    <a:pt x="65532" y="7620"/>
                  </a:lnTo>
                  <a:lnTo>
                    <a:pt x="68580" y="7620"/>
                  </a:lnTo>
                  <a:lnTo>
                    <a:pt x="68580" y="266700"/>
                  </a:lnTo>
                  <a:lnTo>
                    <a:pt x="65532" y="266700"/>
                  </a:lnTo>
                  <a:lnTo>
                    <a:pt x="62484" y="269748"/>
                  </a:lnTo>
                  <a:close/>
                </a:path>
                <a:path w="243839" h="388619">
                  <a:moveTo>
                    <a:pt x="68580" y="7620"/>
                  </a:moveTo>
                  <a:lnTo>
                    <a:pt x="65532" y="7620"/>
                  </a:lnTo>
                  <a:lnTo>
                    <a:pt x="68580" y="3048"/>
                  </a:lnTo>
                  <a:lnTo>
                    <a:pt x="68580" y="7620"/>
                  </a:lnTo>
                  <a:close/>
                </a:path>
                <a:path w="243839" h="388619">
                  <a:moveTo>
                    <a:pt x="176784" y="7620"/>
                  </a:moveTo>
                  <a:lnTo>
                    <a:pt x="68580" y="7620"/>
                  </a:lnTo>
                  <a:lnTo>
                    <a:pt x="68580" y="3048"/>
                  </a:lnTo>
                  <a:lnTo>
                    <a:pt x="176784" y="3048"/>
                  </a:lnTo>
                  <a:lnTo>
                    <a:pt x="176784" y="7620"/>
                  </a:lnTo>
                  <a:close/>
                </a:path>
                <a:path w="243839" h="388619">
                  <a:moveTo>
                    <a:pt x="228600" y="274320"/>
                  </a:moveTo>
                  <a:lnTo>
                    <a:pt x="176784" y="274320"/>
                  </a:lnTo>
                  <a:lnTo>
                    <a:pt x="176784" y="3048"/>
                  </a:lnTo>
                  <a:lnTo>
                    <a:pt x="179832" y="7620"/>
                  </a:lnTo>
                  <a:lnTo>
                    <a:pt x="182880" y="7620"/>
                  </a:lnTo>
                  <a:lnTo>
                    <a:pt x="182880" y="266700"/>
                  </a:lnTo>
                  <a:lnTo>
                    <a:pt x="179832" y="266700"/>
                  </a:lnTo>
                  <a:lnTo>
                    <a:pt x="182880" y="269748"/>
                  </a:lnTo>
                  <a:lnTo>
                    <a:pt x="233172" y="269748"/>
                  </a:lnTo>
                  <a:lnTo>
                    <a:pt x="228600" y="274320"/>
                  </a:lnTo>
                  <a:close/>
                </a:path>
                <a:path w="243839" h="388619">
                  <a:moveTo>
                    <a:pt x="182880" y="7620"/>
                  </a:moveTo>
                  <a:lnTo>
                    <a:pt x="179832" y="7620"/>
                  </a:lnTo>
                  <a:lnTo>
                    <a:pt x="176784" y="3048"/>
                  </a:lnTo>
                  <a:lnTo>
                    <a:pt x="182880" y="3048"/>
                  </a:lnTo>
                  <a:lnTo>
                    <a:pt x="182880" y="7620"/>
                  </a:lnTo>
                  <a:close/>
                </a:path>
                <a:path w="243839" h="388619">
                  <a:moveTo>
                    <a:pt x="7620" y="274320"/>
                  </a:moveTo>
                  <a:lnTo>
                    <a:pt x="0" y="266700"/>
                  </a:lnTo>
                  <a:lnTo>
                    <a:pt x="62484" y="266700"/>
                  </a:lnTo>
                  <a:lnTo>
                    <a:pt x="62484" y="268224"/>
                  </a:lnTo>
                  <a:lnTo>
                    <a:pt x="10668" y="268224"/>
                  </a:lnTo>
                  <a:lnTo>
                    <a:pt x="7620" y="274320"/>
                  </a:lnTo>
                  <a:close/>
                </a:path>
                <a:path w="243839" h="388619">
                  <a:moveTo>
                    <a:pt x="68580" y="269748"/>
                  </a:moveTo>
                  <a:lnTo>
                    <a:pt x="62484" y="269748"/>
                  </a:lnTo>
                  <a:lnTo>
                    <a:pt x="65532" y="266700"/>
                  </a:lnTo>
                  <a:lnTo>
                    <a:pt x="68580" y="266700"/>
                  </a:lnTo>
                  <a:lnTo>
                    <a:pt x="68580" y="269748"/>
                  </a:lnTo>
                  <a:close/>
                </a:path>
                <a:path w="243839" h="388619">
                  <a:moveTo>
                    <a:pt x="182880" y="269748"/>
                  </a:moveTo>
                  <a:lnTo>
                    <a:pt x="179832" y="266700"/>
                  </a:lnTo>
                  <a:lnTo>
                    <a:pt x="182880" y="266700"/>
                  </a:lnTo>
                  <a:lnTo>
                    <a:pt x="182880" y="269748"/>
                  </a:lnTo>
                  <a:close/>
                </a:path>
                <a:path w="243839" h="388619">
                  <a:moveTo>
                    <a:pt x="233172" y="269748"/>
                  </a:moveTo>
                  <a:lnTo>
                    <a:pt x="182880" y="269748"/>
                  </a:lnTo>
                  <a:lnTo>
                    <a:pt x="182880" y="266700"/>
                  </a:lnTo>
                  <a:lnTo>
                    <a:pt x="243840" y="266700"/>
                  </a:lnTo>
                  <a:lnTo>
                    <a:pt x="242316" y="268224"/>
                  </a:lnTo>
                  <a:lnTo>
                    <a:pt x="234696" y="268224"/>
                  </a:lnTo>
                  <a:lnTo>
                    <a:pt x="233172" y="269748"/>
                  </a:lnTo>
                  <a:close/>
                </a:path>
                <a:path w="243839" h="388619">
                  <a:moveTo>
                    <a:pt x="121920" y="388620"/>
                  </a:moveTo>
                  <a:lnTo>
                    <a:pt x="7620" y="274320"/>
                  </a:lnTo>
                  <a:lnTo>
                    <a:pt x="10668" y="268224"/>
                  </a:lnTo>
                  <a:lnTo>
                    <a:pt x="122682" y="380238"/>
                  </a:lnTo>
                  <a:lnTo>
                    <a:pt x="120396" y="382524"/>
                  </a:lnTo>
                  <a:lnTo>
                    <a:pt x="128016" y="382524"/>
                  </a:lnTo>
                  <a:lnTo>
                    <a:pt x="121920" y="388620"/>
                  </a:lnTo>
                  <a:close/>
                </a:path>
                <a:path w="243839" h="388619">
                  <a:moveTo>
                    <a:pt x="68580" y="274320"/>
                  </a:moveTo>
                  <a:lnTo>
                    <a:pt x="16764" y="274320"/>
                  </a:lnTo>
                  <a:lnTo>
                    <a:pt x="10668" y="268224"/>
                  </a:lnTo>
                  <a:lnTo>
                    <a:pt x="62484" y="268224"/>
                  </a:lnTo>
                  <a:lnTo>
                    <a:pt x="62484" y="269748"/>
                  </a:lnTo>
                  <a:lnTo>
                    <a:pt x="68580" y="269748"/>
                  </a:lnTo>
                  <a:lnTo>
                    <a:pt x="68580" y="274320"/>
                  </a:lnTo>
                  <a:close/>
                </a:path>
                <a:path w="243839" h="388619">
                  <a:moveTo>
                    <a:pt x="128016" y="382524"/>
                  </a:moveTo>
                  <a:lnTo>
                    <a:pt x="124968" y="382524"/>
                  </a:lnTo>
                  <a:lnTo>
                    <a:pt x="122682" y="380238"/>
                  </a:lnTo>
                  <a:lnTo>
                    <a:pt x="234696" y="268224"/>
                  </a:lnTo>
                  <a:lnTo>
                    <a:pt x="236220" y="274320"/>
                  </a:lnTo>
                  <a:lnTo>
                    <a:pt x="128016" y="382524"/>
                  </a:lnTo>
                  <a:close/>
                </a:path>
                <a:path w="243839" h="388619">
                  <a:moveTo>
                    <a:pt x="236220" y="274320"/>
                  </a:moveTo>
                  <a:lnTo>
                    <a:pt x="234696" y="268224"/>
                  </a:lnTo>
                  <a:lnTo>
                    <a:pt x="242316" y="268224"/>
                  </a:lnTo>
                  <a:lnTo>
                    <a:pt x="236220" y="274320"/>
                  </a:lnTo>
                  <a:close/>
                </a:path>
                <a:path w="243839" h="388619">
                  <a:moveTo>
                    <a:pt x="124968" y="382524"/>
                  </a:moveTo>
                  <a:lnTo>
                    <a:pt x="120396" y="382524"/>
                  </a:lnTo>
                  <a:lnTo>
                    <a:pt x="122682" y="380238"/>
                  </a:lnTo>
                  <a:lnTo>
                    <a:pt x="124968" y="382524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6629400" y="2057399"/>
              <a:ext cx="228600" cy="381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6621779" y="2054351"/>
              <a:ext cx="243840" cy="388620"/>
            </a:xfrm>
            <a:custGeom>
              <a:avLst/>
              <a:gdLst/>
              <a:ahLst/>
              <a:cxnLst/>
              <a:rect l="l" t="t" r="r" b="b"/>
              <a:pathLst>
                <a:path w="243840" h="388619">
                  <a:moveTo>
                    <a:pt x="62484" y="269748"/>
                  </a:moveTo>
                  <a:lnTo>
                    <a:pt x="62484" y="0"/>
                  </a:lnTo>
                  <a:lnTo>
                    <a:pt x="182880" y="0"/>
                  </a:lnTo>
                  <a:lnTo>
                    <a:pt x="182880" y="3048"/>
                  </a:lnTo>
                  <a:lnTo>
                    <a:pt x="68580" y="3048"/>
                  </a:lnTo>
                  <a:lnTo>
                    <a:pt x="65532" y="7620"/>
                  </a:lnTo>
                  <a:lnTo>
                    <a:pt x="68580" y="7620"/>
                  </a:lnTo>
                  <a:lnTo>
                    <a:pt x="68580" y="266700"/>
                  </a:lnTo>
                  <a:lnTo>
                    <a:pt x="65532" y="266700"/>
                  </a:lnTo>
                  <a:lnTo>
                    <a:pt x="62484" y="269748"/>
                  </a:lnTo>
                  <a:close/>
                </a:path>
                <a:path w="243840" h="388619">
                  <a:moveTo>
                    <a:pt x="68580" y="7620"/>
                  </a:moveTo>
                  <a:lnTo>
                    <a:pt x="65532" y="7620"/>
                  </a:lnTo>
                  <a:lnTo>
                    <a:pt x="68580" y="3048"/>
                  </a:lnTo>
                  <a:lnTo>
                    <a:pt x="68580" y="7620"/>
                  </a:lnTo>
                  <a:close/>
                </a:path>
                <a:path w="243840" h="388619">
                  <a:moveTo>
                    <a:pt x="176784" y="7620"/>
                  </a:moveTo>
                  <a:lnTo>
                    <a:pt x="68580" y="7620"/>
                  </a:lnTo>
                  <a:lnTo>
                    <a:pt x="68580" y="3048"/>
                  </a:lnTo>
                  <a:lnTo>
                    <a:pt x="176784" y="3048"/>
                  </a:lnTo>
                  <a:lnTo>
                    <a:pt x="176784" y="7620"/>
                  </a:lnTo>
                  <a:close/>
                </a:path>
                <a:path w="243840" h="388619">
                  <a:moveTo>
                    <a:pt x="228600" y="274320"/>
                  </a:moveTo>
                  <a:lnTo>
                    <a:pt x="176784" y="274320"/>
                  </a:lnTo>
                  <a:lnTo>
                    <a:pt x="176784" y="3048"/>
                  </a:lnTo>
                  <a:lnTo>
                    <a:pt x="179832" y="7620"/>
                  </a:lnTo>
                  <a:lnTo>
                    <a:pt x="182880" y="7620"/>
                  </a:lnTo>
                  <a:lnTo>
                    <a:pt x="182880" y="266700"/>
                  </a:lnTo>
                  <a:lnTo>
                    <a:pt x="179832" y="266700"/>
                  </a:lnTo>
                  <a:lnTo>
                    <a:pt x="182880" y="269748"/>
                  </a:lnTo>
                  <a:lnTo>
                    <a:pt x="233172" y="269748"/>
                  </a:lnTo>
                  <a:lnTo>
                    <a:pt x="228600" y="274320"/>
                  </a:lnTo>
                  <a:close/>
                </a:path>
                <a:path w="243840" h="388619">
                  <a:moveTo>
                    <a:pt x="182880" y="7620"/>
                  </a:moveTo>
                  <a:lnTo>
                    <a:pt x="179832" y="7620"/>
                  </a:lnTo>
                  <a:lnTo>
                    <a:pt x="176784" y="3048"/>
                  </a:lnTo>
                  <a:lnTo>
                    <a:pt x="182880" y="3048"/>
                  </a:lnTo>
                  <a:lnTo>
                    <a:pt x="182880" y="7620"/>
                  </a:lnTo>
                  <a:close/>
                </a:path>
                <a:path w="243840" h="388619">
                  <a:moveTo>
                    <a:pt x="7620" y="274320"/>
                  </a:moveTo>
                  <a:lnTo>
                    <a:pt x="0" y="266700"/>
                  </a:lnTo>
                  <a:lnTo>
                    <a:pt x="62484" y="266700"/>
                  </a:lnTo>
                  <a:lnTo>
                    <a:pt x="62484" y="268224"/>
                  </a:lnTo>
                  <a:lnTo>
                    <a:pt x="10668" y="268224"/>
                  </a:lnTo>
                  <a:lnTo>
                    <a:pt x="7620" y="274320"/>
                  </a:lnTo>
                  <a:close/>
                </a:path>
                <a:path w="243840" h="388619">
                  <a:moveTo>
                    <a:pt x="68580" y="269748"/>
                  </a:moveTo>
                  <a:lnTo>
                    <a:pt x="62484" y="269748"/>
                  </a:lnTo>
                  <a:lnTo>
                    <a:pt x="65532" y="266700"/>
                  </a:lnTo>
                  <a:lnTo>
                    <a:pt x="68580" y="266700"/>
                  </a:lnTo>
                  <a:lnTo>
                    <a:pt x="68580" y="269748"/>
                  </a:lnTo>
                  <a:close/>
                </a:path>
                <a:path w="243840" h="388619">
                  <a:moveTo>
                    <a:pt x="182880" y="269748"/>
                  </a:moveTo>
                  <a:lnTo>
                    <a:pt x="179832" y="266700"/>
                  </a:lnTo>
                  <a:lnTo>
                    <a:pt x="182880" y="266700"/>
                  </a:lnTo>
                  <a:lnTo>
                    <a:pt x="182880" y="269748"/>
                  </a:lnTo>
                  <a:close/>
                </a:path>
                <a:path w="243840" h="388619">
                  <a:moveTo>
                    <a:pt x="233172" y="269748"/>
                  </a:moveTo>
                  <a:lnTo>
                    <a:pt x="182880" y="269748"/>
                  </a:lnTo>
                  <a:lnTo>
                    <a:pt x="182880" y="266700"/>
                  </a:lnTo>
                  <a:lnTo>
                    <a:pt x="243840" y="266700"/>
                  </a:lnTo>
                  <a:lnTo>
                    <a:pt x="242316" y="268224"/>
                  </a:lnTo>
                  <a:lnTo>
                    <a:pt x="234696" y="268224"/>
                  </a:lnTo>
                  <a:lnTo>
                    <a:pt x="233172" y="269748"/>
                  </a:lnTo>
                  <a:close/>
                </a:path>
                <a:path w="243840" h="388619">
                  <a:moveTo>
                    <a:pt x="121920" y="388620"/>
                  </a:moveTo>
                  <a:lnTo>
                    <a:pt x="7620" y="274320"/>
                  </a:lnTo>
                  <a:lnTo>
                    <a:pt x="10668" y="268224"/>
                  </a:lnTo>
                  <a:lnTo>
                    <a:pt x="122682" y="380238"/>
                  </a:lnTo>
                  <a:lnTo>
                    <a:pt x="120396" y="382524"/>
                  </a:lnTo>
                  <a:lnTo>
                    <a:pt x="128016" y="382524"/>
                  </a:lnTo>
                  <a:lnTo>
                    <a:pt x="121920" y="388620"/>
                  </a:lnTo>
                  <a:close/>
                </a:path>
                <a:path w="243840" h="388619">
                  <a:moveTo>
                    <a:pt x="68580" y="274320"/>
                  </a:moveTo>
                  <a:lnTo>
                    <a:pt x="16764" y="274320"/>
                  </a:lnTo>
                  <a:lnTo>
                    <a:pt x="10668" y="268224"/>
                  </a:lnTo>
                  <a:lnTo>
                    <a:pt x="62484" y="268224"/>
                  </a:lnTo>
                  <a:lnTo>
                    <a:pt x="62484" y="269748"/>
                  </a:lnTo>
                  <a:lnTo>
                    <a:pt x="68580" y="269748"/>
                  </a:lnTo>
                  <a:lnTo>
                    <a:pt x="68580" y="274320"/>
                  </a:lnTo>
                  <a:close/>
                </a:path>
                <a:path w="243840" h="388619">
                  <a:moveTo>
                    <a:pt x="128016" y="382524"/>
                  </a:moveTo>
                  <a:lnTo>
                    <a:pt x="124968" y="382524"/>
                  </a:lnTo>
                  <a:lnTo>
                    <a:pt x="122682" y="380238"/>
                  </a:lnTo>
                  <a:lnTo>
                    <a:pt x="234696" y="268224"/>
                  </a:lnTo>
                  <a:lnTo>
                    <a:pt x="236220" y="274320"/>
                  </a:lnTo>
                  <a:lnTo>
                    <a:pt x="128016" y="382524"/>
                  </a:lnTo>
                  <a:close/>
                </a:path>
                <a:path w="243840" h="388619">
                  <a:moveTo>
                    <a:pt x="236220" y="274320"/>
                  </a:moveTo>
                  <a:lnTo>
                    <a:pt x="234696" y="268224"/>
                  </a:lnTo>
                  <a:lnTo>
                    <a:pt x="242316" y="268224"/>
                  </a:lnTo>
                  <a:lnTo>
                    <a:pt x="236220" y="274320"/>
                  </a:lnTo>
                  <a:close/>
                </a:path>
                <a:path w="243840" h="388619">
                  <a:moveTo>
                    <a:pt x="124968" y="382524"/>
                  </a:moveTo>
                  <a:lnTo>
                    <a:pt x="120396" y="382524"/>
                  </a:lnTo>
                  <a:lnTo>
                    <a:pt x="122682" y="380238"/>
                  </a:lnTo>
                  <a:lnTo>
                    <a:pt x="124968" y="382524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8077200" y="2057399"/>
              <a:ext cx="228600" cy="381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8069579" y="2054351"/>
              <a:ext cx="243840" cy="388620"/>
            </a:xfrm>
            <a:custGeom>
              <a:avLst/>
              <a:gdLst/>
              <a:ahLst/>
              <a:cxnLst/>
              <a:rect l="l" t="t" r="r" b="b"/>
              <a:pathLst>
                <a:path w="243840" h="388619">
                  <a:moveTo>
                    <a:pt x="62484" y="269748"/>
                  </a:moveTo>
                  <a:lnTo>
                    <a:pt x="62484" y="0"/>
                  </a:lnTo>
                  <a:lnTo>
                    <a:pt x="182880" y="0"/>
                  </a:lnTo>
                  <a:lnTo>
                    <a:pt x="182880" y="3048"/>
                  </a:lnTo>
                  <a:lnTo>
                    <a:pt x="68580" y="3048"/>
                  </a:lnTo>
                  <a:lnTo>
                    <a:pt x="65532" y="7620"/>
                  </a:lnTo>
                  <a:lnTo>
                    <a:pt x="68580" y="7620"/>
                  </a:lnTo>
                  <a:lnTo>
                    <a:pt x="68580" y="266700"/>
                  </a:lnTo>
                  <a:lnTo>
                    <a:pt x="65532" y="266700"/>
                  </a:lnTo>
                  <a:lnTo>
                    <a:pt x="62484" y="269748"/>
                  </a:lnTo>
                  <a:close/>
                </a:path>
                <a:path w="243840" h="388619">
                  <a:moveTo>
                    <a:pt x="68580" y="7620"/>
                  </a:moveTo>
                  <a:lnTo>
                    <a:pt x="65532" y="7620"/>
                  </a:lnTo>
                  <a:lnTo>
                    <a:pt x="68580" y="3048"/>
                  </a:lnTo>
                  <a:lnTo>
                    <a:pt x="68580" y="7620"/>
                  </a:lnTo>
                  <a:close/>
                </a:path>
                <a:path w="243840" h="388619">
                  <a:moveTo>
                    <a:pt x="176784" y="7620"/>
                  </a:moveTo>
                  <a:lnTo>
                    <a:pt x="68580" y="7620"/>
                  </a:lnTo>
                  <a:lnTo>
                    <a:pt x="68580" y="3048"/>
                  </a:lnTo>
                  <a:lnTo>
                    <a:pt x="176784" y="3048"/>
                  </a:lnTo>
                  <a:lnTo>
                    <a:pt x="176784" y="7620"/>
                  </a:lnTo>
                  <a:close/>
                </a:path>
                <a:path w="243840" h="388619">
                  <a:moveTo>
                    <a:pt x="228600" y="274320"/>
                  </a:moveTo>
                  <a:lnTo>
                    <a:pt x="176784" y="274320"/>
                  </a:lnTo>
                  <a:lnTo>
                    <a:pt x="176784" y="3048"/>
                  </a:lnTo>
                  <a:lnTo>
                    <a:pt x="179832" y="7620"/>
                  </a:lnTo>
                  <a:lnTo>
                    <a:pt x="182880" y="7620"/>
                  </a:lnTo>
                  <a:lnTo>
                    <a:pt x="182880" y="266700"/>
                  </a:lnTo>
                  <a:lnTo>
                    <a:pt x="179832" y="266700"/>
                  </a:lnTo>
                  <a:lnTo>
                    <a:pt x="182880" y="269748"/>
                  </a:lnTo>
                  <a:lnTo>
                    <a:pt x="233172" y="269748"/>
                  </a:lnTo>
                  <a:lnTo>
                    <a:pt x="228600" y="274320"/>
                  </a:lnTo>
                  <a:close/>
                </a:path>
                <a:path w="243840" h="388619">
                  <a:moveTo>
                    <a:pt x="182880" y="7620"/>
                  </a:moveTo>
                  <a:lnTo>
                    <a:pt x="179832" y="7620"/>
                  </a:lnTo>
                  <a:lnTo>
                    <a:pt x="176784" y="3048"/>
                  </a:lnTo>
                  <a:lnTo>
                    <a:pt x="182880" y="3048"/>
                  </a:lnTo>
                  <a:lnTo>
                    <a:pt x="182880" y="7620"/>
                  </a:lnTo>
                  <a:close/>
                </a:path>
                <a:path w="243840" h="388619">
                  <a:moveTo>
                    <a:pt x="7620" y="274320"/>
                  </a:moveTo>
                  <a:lnTo>
                    <a:pt x="0" y="266700"/>
                  </a:lnTo>
                  <a:lnTo>
                    <a:pt x="62484" y="266700"/>
                  </a:lnTo>
                  <a:lnTo>
                    <a:pt x="62484" y="268224"/>
                  </a:lnTo>
                  <a:lnTo>
                    <a:pt x="10668" y="268224"/>
                  </a:lnTo>
                  <a:lnTo>
                    <a:pt x="7620" y="274320"/>
                  </a:lnTo>
                  <a:close/>
                </a:path>
                <a:path w="243840" h="388619">
                  <a:moveTo>
                    <a:pt x="68580" y="269748"/>
                  </a:moveTo>
                  <a:lnTo>
                    <a:pt x="62484" y="269748"/>
                  </a:lnTo>
                  <a:lnTo>
                    <a:pt x="65532" y="266700"/>
                  </a:lnTo>
                  <a:lnTo>
                    <a:pt x="68580" y="266700"/>
                  </a:lnTo>
                  <a:lnTo>
                    <a:pt x="68580" y="269748"/>
                  </a:lnTo>
                  <a:close/>
                </a:path>
                <a:path w="243840" h="388619">
                  <a:moveTo>
                    <a:pt x="182880" y="269748"/>
                  </a:moveTo>
                  <a:lnTo>
                    <a:pt x="179832" y="266700"/>
                  </a:lnTo>
                  <a:lnTo>
                    <a:pt x="182880" y="266700"/>
                  </a:lnTo>
                  <a:lnTo>
                    <a:pt x="182880" y="269748"/>
                  </a:lnTo>
                  <a:close/>
                </a:path>
                <a:path w="243840" h="388619">
                  <a:moveTo>
                    <a:pt x="233172" y="269748"/>
                  </a:moveTo>
                  <a:lnTo>
                    <a:pt x="182880" y="269748"/>
                  </a:lnTo>
                  <a:lnTo>
                    <a:pt x="182880" y="266700"/>
                  </a:lnTo>
                  <a:lnTo>
                    <a:pt x="243840" y="266700"/>
                  </a:lnTo>
                  <a:lnTo>
                    <a:pt x="242316" y="268224"/>
                  </a:lnTo>
                  <a:lnTo>
                    <a:pt x="234696" y="268224"/>
                  </a:lnTo>
                  <a:lnTo>
                    <a:pt x="233172" y="269748"/>
                  </a:lnTo>
                  <a:close/>
                </a:path>
                <a:path w="243840" h="388619">
                  <a:moveTo>
                    <a:pt x="121920" y="388620"/>
                  </a:moveTo>
                  <a:lnTo>
                    <a:pt x="7620" y="274320"/>
                  </a:lnTo>
                  <a:lnTo>
                    <a:pt x="10668" y="268224"/>
                  </a:lnTo>
                  <a:lnTo>
                    <a:pt x="122682" y="380238"/>
                  </a:lnTo>
                  <a:lnTo>
                    <a:pt x="120396" y="382524"/>
                  </a:lnTo>
                  <a:lnTo>
                    <a:pt x="128016" y="382524"/>
                  </a:lnTo>
                  <a:lnTo>
                    <a:pt x="121920" y="388620"/>
                  </a:lnTo>
                  <a:close/>
                </a:path>
                <a:path w="243840" h="388619">
                  <a:moveTo>
                    <a:pt x="68580" y="274320"/>
                  </a:moveTo>
                  <a:lnTo>
                    <a:pt x="16764" y="274320"/>
                  </a:lnTo>
                  <a:lnTo>
                    <a:pt x="10668" y="268224"/>
                  </a:lnTo>
                  <a:lnTo>
                    <a:pt x="62484" y="268224"/>
                  </a:lnTo>
                  <a:lnTo>
                    <a:pt x="62484" y="269748"/>
                  </a:lnTo>
                  <a:lnTo>
                    <a:pt x="68580" y="269748"/>
                  </a:lnTo>
                  <a:lnTo>
                    <a:pt x="68580" y="274320"/>
                  </a:lnTo>
                  <a:close/>
                </a:path>
                <a:path w="243840" h="388619">
                  <a:moveTo>
                    <a:pt x="128016" y="382524"/>
                  </a:moveTo>
                  <a:lnTo>
                    <a:pt x="124968" y="382524"/>
                  </a:lnTo>
                  <a:lnTo>
                    <a:pt x="122682" y="380238"/>
                  </a:lnTo>
                  <a:lnTo>
                    <a:pt x="234696" y="268224"/>
                  </a:lnTo>
                  <a:lnTo>
                    <a:pt x="236220" y="274320"/>
                  </a:lnTo>
                  <a:lnTo>
                    <a:pt x="128016" y="382524"/>
                  </a:lnTo>
                  <a:close/>
                </a:path>
                <a:path w="243840" h="388619">
                  <a:moveTo>
                    <a:pt x="236220" y="274320"/>
                  </a:moveTo>
                  <a:lnTo>
                    <a:pt x="234696" y="268224"/>
                  </a:lnTo>
                  <a:lnTo>
                    <a:pt x="242316" y="268224"/>
                  </a:lnTo>
                  <a:lnTo>
                    <a:pt x="236220" y="274320"/>
                  </a:lnTo>
                  <a:close/>
                </a:path>
                <a:path w="243840" h="388619">
                  <a:moveTo>
                    <a:pt x="124968" y="382524"/>
                  </a:moveTo>
                  <a:lnTo>
                    <a:pt x="120396" y="382524"/>
                  </a:lnTo>
                  <a:lnTo>
                    <a:pt x="122682" y="380238"/>
                  </a:lnTo>
                  <a:lnTo>
                    <a:pt x="124968" y="382524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313"/>
            <a:ext cx="1371600" cy="1371600"/>
          </a:xfrm>
          <a:prstGeom prst="rect">
            <a:avLst/>
          </a:prstGeom>
        </p:spPr>
      </p:pic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333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72801"/>
            <a:ext cx="10515600" cy="729461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 algn="ctr">
              <a:lnSpc>
                <a:spcPts val="3287"/>
              </a:lnSpc>
              <a:spcBef>
                <a:spcPts val="88"/>
              </a:spcBef>
            </a:pPr>
            <a:r>
              <a:rPr spc="-180" dirty="0"/>
              <a:t>REST</a:t>
            </a:r>
            <a:r>
              <a:rPr spc="-194" dirty="0"/>
              <a:t> </a:t>
            </a:r>
            <a:r>
              <a:rPr spc="-150" dirty="0" err="1" smtClean="0"/>
              <a:t>PutBlock</a:t>
            </a:r>
            <a:r>
              <a:rPr lang="en-US" spc="-150" dirty="0" err="1" smtClean="0"/>
              <a:t>List</a:t>
            </a:r>
            <a:endParaRPr spc="-150" dirty="0" smtClean="0"/>
          </a:p>
          <a:p>
            <a:pPr marL="463948">
              <a:lnSpc>
                <a:spcPts val="2334"/>
              </a:lnSpc>
              <a:tabLst>
                <a:tab pos="4296564" algn="l"/>
                <a:tab pos="5574103" algn="l"/>
              </a:tabLst>
            </a:pPr>
            <a:r>
              <a:rPr lang="en-US" sz="2118" b="1" i="1" spc="-18" dirty="0" smtClean="0">
                <a:latin typeface="Carlito"/>
                <a:cs typeface="Carlito"/>
              </a:rPr>
              <a:t>                     </a:t>
            </a:r>
            <a:r>
              <a:rPr sz="2118" b="1" i="1" spc="-18" dirty="0" smtClean="0">
                <a:latin typeface="Carlito"/>
                <a:cs typeface="Carlito"/>
              </a:rPr>
              <a:t>Account	</a:t>
            </a:r>
            <a:r>
              <a:rPr lang="en-US" sz="2118" b="1" i="1" spc="-18" dirty="0" smtClean="0">
                <a:latin typeface="Carlito"/>
                <a:cs typeface="Carlito"/>
              </a:rPr>
              <a:t>                       </a:t>
            </a:r>
            <a:r>
              <a:rPr sz="2118" b="1" i="1" spc="-9" dirty="0" smtClean="0">
                <a:latin typeface="Carlito"/>
                <a:cs typeface="Carlito"/>
              </a:rPr>
              <a:t>Container	</a:t>
            </a:r>
            <a:r>
              <a:rPr sz="2118" b="1" i="1" spc="-4" dirty="0" smtClean="0">
                <a:latin typeface="Carlito"/>
                <a:cs typeface="Carlito"/>
              </a:rPr>
              <a:t>Blob</a:t>
            </a:r>
            <a:r>
              <a:rPr sz="2118" b="1" i="1" spc="-75" dirty="0" smtClean="0">
                <a:latin typeface="Carlito"/>
                <a:cs typeface="Carlito"/>
              </a:rPr>
              <a:t> </a:t>
            </a:r>
            <a:r>
              <a:rPr sz="2118" b="1" i="1" spc="4" dirty="0" smtClean="0">
                <a:latin typeface="Carlito"/>
                <a:cs typeface="Carlito"/>
              </a:rPr>
              <a:t>Name</a:t>
            </a:r>
            <a:endParaRPr sz="2118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63588" y="1815353"/>
            <a:ext cx="7664824" cy="3361765"/>
          </a:xfrm>
          <a:custGeom>
            <a:avLst/>
            <a:gdLst/>
            <a:ahLst/>
            <a:cxnLst/>
            <a:rect l="l" t="t" r="r" b="b"/>
            <a:pathLst>
              <a:path w="8686800" h="3810000">
                <a:moveTo>
                  <a:pt x="8686800" y="3810000"/>
                </a:moveTo>
                <a:lnTo>
                  <a:pt x="0" y="3810000"/>
                </a:lnTo>
                <a:lnTo>
                  <a:pt x="0" y="0"/>
                </a:lnTo>
                <a:lnTo>
                  <a:pt x="8686800" y="0"/>
                </a:lnTo>
                <a:lnTo>
                  <a:pt x="8686800" y="3810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/>
          <p:nvPr/>
        </p:nvSpPr>
        <p:spPr>
          <a:xfrm>
            <a:off x="2252381" y="1789304"/>
            <a:ext cx="7593106" cy="310139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spc="-251" dirty="0" smtClean="0">
                <a:solidFill>
                  <a:srgbClr val="FFFFFF"/>
                </a:solidFill>
                <a:latin typeface="Arial"/>
                <a:cs typeface="Arial"/>
              </a:rPr>
              <a:t>PUT</a:t>
            </a:r>
            <a:endParaRPr sz="2118" dirty="0" smtClean="0">
              <a:latin typeface="Arial"/>
              <a:cs typeface="Arial"/>
            </a:endParaRPr>
          </a:p>
          <a:p>
            <a:pPr marL="11206"/>
            <a:r>
              <a:rPr sz="2118" spc="168" dirty="0" smtClean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http://</a:t>
            </a:r>
            <a:r>
              <a:rPr sz="2118" u="heavy" spc="168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dvd</a:t>
            </a:r>
            <a:r>
              <a:rPr sz="2118" spc="168" dirty="0" smtClean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.blob.core.windows.net/</a:t>
            </a:r>
            <a:r>
              <a:rPr sz="2118" u="heavy" spc="168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movies</a:t>
            </a:r>
            <a:r>
              <a:rPr sz="2118" spc="168" dirty="0" smtClean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/</a:t>
            </a:r>
            <a:r>
              <a:rPr sz="2118" u="heavy" spc="168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TheBlob.wmv</a:t>
            </a:r>
            <a:endParaRPr sz="2118" dirty="0" smtClean="0">
              <a:latin typeface="Arial"/>
              <a:cs typeface="Arial"/>
            </a:endParaRPr>
          </a:p>
          <a:p>
            <a:pPr marL="11206" marR="1488781">
              <a:tabLst>
                <a:tab pos="1347579" algn="l"/>
                <a:tab pos="1794157" algn="l"/>
                <a:tab pos="3722232" algn="l"/>
                <a:tab pos="4464662" algn="l"/>
              </a:tabLst>
            </a:pPr>
            <a:r>
              <a:rPr sz="2118" spc="-18" dirty="0" smtClean="0">
                <a:solidFill>
                  <a:srgbClr val="BF0000"/>
                </a:solidFill>
                <a:latin typeface="Arial"/>
                <a:cs typeface="Arial"/>
              </a:rPr>
              <a:t>?</a:t>
            </a:r>
            <a:r>
              <a:rPr sz="2118" spc="101" dirty="0" smtClean="0">
                <a:solidFill>
                  <a:srgbClr val="BF0000"/>
                </a:solidFill>
                <a:latin typeface="Arial"/>
                <a:cs typeface="Arial"/>
              </a:rPr>
              <a:t>c</a:t>
            </a:r>
            <a:r>
              <a:rPr sz="2118" spc="-18" dirty="0" smtClean="0">
                <a:solidFill>
                  <a:srgbClr val="BF0000"/>
                </a:solidFill>
                <a:latin typeface="Arial"/>
                <a:cs typeface="Arial"/>
              </a:rPr>
              <a:t>o</a:t>
            </a:r>
            <a:r>
              <a:rPr sz="2118" spc="-582" dirty="0" smtClean="0">
                <a:solidFill>
                  <a:srgbClr val="BF0000"/>
                </a:solidFill>
                <a:latin typeface="Arial"/>
                <a:cs typeface="Arial"/>
              </a:rPr>
              <a:t>m</a:t>
            </a:r>
            <a:r>
              <a:rPr sz="2118" spc="-40" dirty="0" smtClean="0">
                <a:solidFill>
                  <a:srgbClr val="BF0000"/>
                </a:solidFill>
                <a:latin typeface="Arial"/>
                <a:cs typeface="Arial"/>
              </a:rPr>
              <a:t>p</a:t>
            </a:r>
            <a:r>
              <a:rPr sz="2118" spc="-57" dirty="0" smtClean="0">
                <a:solidFill>
                  <a:srgbClr val="BF0000"/>
                </a:solidFill>
                <a:latin typeface="Arial"/>
                <a:cs typeface="Arial"/>
              </a:rPr>
              <a:t>=</a:t>
            </a:r>
            <a:r>
              <a:rPr sz="2118" spc="-18" dirty="0" err="1" smtClean="0">
                <a:solidFill>
                  <a:srgbClr val="BF0000"/>
                </a:solidFill>
                <a:latin typeface="Arial"/>
                <a:cs typeface="Arial"/>
              </a:rPr>
              <a:t>bo</a:t>
            </a:r>
            <a:r>
              <a:rPr sz="2118" spc="101" dirty="0" err="1" smtClean="0">
                <a:solidFill>
                  <a:srgbClr val="BF0000"/>
                </a:solidFill>
                <a:latin typeface="Arial"/>
                <a:cs typeface="Arial"/>
              </a:rPr>
              <a:t>ck</a:t>
            </a:r>
            <a:r>
              <a:rPr lang="en-US" sz="2118" spc="101" dirty="0" err="1" smtClean="0">
                <a:solidFill>
                  <a:srgbClr val="BF0000"/>
                </a:solidFill>
                <a:latin typeface="Arial"/>
                <a:cs typeface="Arial"/>
              </a:rPr>
              <a:t>list</a:t>
            </a:r>
            <a:r>
              <a:rPr lang="en-US" sz="2118" spc="101" dirty="0" smtClean="0">
                <a:solidFill>
                  <a:srgbClr val="BF0000"/>
                </a:solidFill>
                <a:latin typeface="Arial"/>
                <a:cs typeface="Arial"/>
              </a:rPr>
              <a:t> &amp;timeout=120</a:t>
            </a:r>
          </a:p>
          <a:p>
            <a:pPr marL="11206" marR="1488781">
              <a:tabLst>
                <a:tab pos="1347579" algn="l"/>
                <a:tab pos="1794157" algn="l"/>
                <a:tab pos="3722232" algn="l"/>
                <a:tab pos="4464662" algn="l"/>
              </a:tabLst>
            </a:pPr>
            <a:r>
              <a:rPr sz="2118" spc="31" dirty="0" smtClean="0">
                <a:solidFill>
                  <a:srgbClr val="FFFFFF"/>
                </a:solidFill>
                <a:latin typeface="Arial"/>
                <a:cs typeface="Arial"/>
              </a:rPr>
              <a:t>HTTP/1.1	</a:t>
            </a:r>
            <a:r>
              <a:rPr sz="2118" spc="150" dirty="0" smtClean="0">
                <a:solidFill>
                  <a:srgbClr val="FFFFFF"/>
                </a:solidFill>
                <a:latin typeface="Arial"/>
                <a:cs typeface="Arial"/>
              </a:rPr>
              <a:t>Content-Length:	</a:t>
            </a:r>
            <a:r>
              <a:rPr lang="en-US" sz="2118" spc="-9" dirty="0" smtClean="0">
                <a:solidFill>
                  <a:srgbClr val="FFFFFF"/>
                </a:solidFill>
                <a:latin typeface="Arial"/>
                <a:cs typeface="Arial"/>
              </a:rPr>
              <a:t>161213</a:t>
            </a:r>
            <a:endParaRPr sz="2118" dirty="0" smtClean="0">
              <a:latin typeface="Arial"/>
              <a:cs typeface="Arial"/>
            </a:endParaRPr>
          </a:p>
          <a:p>
            <a:pPr marL="11206">
              <a:lnSpc>
                <a:spcPts val="2532"/>
              </a:lnSpc>
            </a:pPr>
            <a:r>
              <a:rPr sz="2118" spc="-9" dirty="0" smtClean="0">
                <a:solidFill>
                  <a:srgbClr val="0070BF"/>
                </a:solidFill>
                <a:latin typeface="Carlito"/>
                <a:cs typeface="Carlito"/>
              </a:rPr>
              <a:t>Content-MD5: </a:t>
            </a:r>
            <a:r>
              <a:rPr sz="2118" spc="-9" dirty="0" err="1" smtClean="0">
                <a:solidFill>
                  <a:srgbClr val="0070BF"/>
                </a:solidFill>
                <a:latin typeface="Carlito"/>
                <a:cs typeface="Carlito"/>
              </a:rPr>
              <a:t>HUXZLQLMuI</a:t>
            </a:r>
            <a:r>
              <a:rPr sz="2118" spc="-9" dirty="0" smtClean="0">
                <a:solidFill>
                  <a:srgbClr val="0070BF"/>
                </a:solidFill>
                <a:latin typeface="Carlito"/>
                <a:cs typeface="Carlito"/>
              </a:rPr>
              <a:t>/KZ5KDcJPcOA==</a:t>
            </a:r>
            <a:endParaRPr sz="2118" dirty="0" smtClean="0">
              <a:latin typeface="Carlito"/>
              <a:cs typeface="Carlito"/>
            </a:endParaRPr>
          </a:p>
          <a:p>
            <a:pPr marL="11206">
              <a:tabLst>
                <a:tab pos="2237934" algn="l"/>
                <a:tab pos="3722232" algn="l"/>
              </a:tabLst>
            </a:pPr>
            <a:r>
              <a:rPr sz="2118" spc="238" dirty="0" smtClean="0">
                <a:solidFill>
                  <a:srgbClr val="BF0000"/>
                </a:solidFill>
                <a:latin typeface="Arial"/>
                <a:cs typeface="Arial"/>
              </a:rPr>
              <a:t>Authorization:	</a:t>
            </a:r>
            <a:r>
              <a:rPr sz="2118" dirty="0" err="1" smtClean="0">
                <a:solidFill>
                  <a:srgbClr val="BF0000"/>
                </a:solidFill>
                <a:latin typeface="Arial"/>
                <a:cs typeface="Arial"/>
              </a:rPr>
              <a:t>SharedKey</a:t>
            </a:r>
            <a:r>
              <a:rPr sz="2118" dirty="0" smtClean="0">
                <a:solidFill>
                  <a:srgbClr val="BF0000"/>
                </a:solidFill>
                <a:latin typeface="Arial"/>
                <a:cs typeface="Arial"/>
              </a:rPr>
              <a:t>	</a:t>
            </a:r>
            <a:r>
              <a:rPr sz="2118" spc="163" dirty="0" err="1" smtClean="0">
                <a:solidFill>
                  <a:srgbClr val="BF0000"/>
                </a:solidFill>
                <a:latin typeface="Arial"/>
                <a:cs typeface="Arial"/>
              </a:rPr>
              <a:t>dvd</a:t>
            </a:r>
            <a:r>
              <a:rPr sz="2118" spc="163" dirty="0" smtClean="0">
                <a:solidFill>
                  <a:srgbClr val="BF0000"/>
                </a:solidFill>
                <a:latin typeface="Arial"/>
                <a:cs typeface="Arial"/>
              </a:rPr>
              <a:t>:</a:t>
            </a:r>
            <a:endParaRPr sz="2118" dirty="0" smtClean="0">
              <a:latin typeface="Arial"/>
              <a:cs typeface="Arial"/>
            </a:endParaRPr>
          </a:p>
          <a:p>
            <a:pPr marL="817513"/>
            <a:r>
              <a:rPr sz="2118" spc="-4" dirty="0" smtClean="0">
                <a:solidFill>
                  <a:srgbClr val="BF0000"/>
                </a:solidFill>
                <a:latin typeface="Carlito"/>
                <a:cs typeface="Carlito"/>
              </a:rPr>
              <a:t>F5a+dUDvef+PfMb4T8Rc2jHcwfK58KecSZY+l2naIao=</a:t>
            </a:r>
            <a:endParaRPr sz="2118" dirty="0" smtClean="0">
              <a:latin typeface="Carlito"/>
              <a:cs typeface="Carlito"/>
            </a:endParaRPr>
          </a:p>
          <a:p>
            <a:pPr marL="11206">
              <a:spcBef>
                <a:spcPts val="9"/>
              </a:spcBef>
              <a:tabLst>
                <a:tab pos="1643430" algn="l"/>
                <a:tab pos="2385860" algn="l"/>
                <a:tab pos="2832438" algn="l"/>
                <a:tab pos="3424140" algn="l"/>
                <a:tab pos="4168811" algn="l"/>
                <a:tab pos="5505744" algn="l"/>
              </a:tabLst>
            </a:pPr>
            <a:r>
              <a:rPr sz="2118" spc="163" dirty="0" smtClean="0">
                <a:solidFill>
                  <a:srgbClr val="FFFFFF"/>
                </a:solidFill>
                <a:latin typeface="Arial"/>
                <a:cs typeface="Arial"/>
              </a:rPr>
              <a:t>x-</a:t>
            </a:r>
            <a:r>
              <a:rPr sz="2118" spc="163" dirty="0" err="1" smtClean="0">
                <a:solidFill>
                  <a:srgbClr val="FFFFFF"/>
                </a:solidFill>
                <a:latin typeface="Arial"/>
                <a:cs typeface="Arial"/>
              </a:rPr>
              <a:t>ms</a:t>
            </a:r>
            <a:r>
              <a:rPr sz="2118" spc="163" dirty="0" smtClean="0">
                <a:solidFill>
                  <a:srgbClr val="FFFFFF"/>
                </a:solidFill>
                <a:latin typeface="Arial"/>
                <a:cs typeface="Arial"/>
              </a:rPr>
              <a:t>-date:	</a:t>
            </a:r>
            <a:r>
              <a:rPr sz="2118" spc="-13" dirty="0" smtClean="0">
                <a:solidFill>
                  <a:srgbClr val="FFFFFF"/>
                </a:solidFill>
                <a:latin typeface="Arial"/>
                <a:cs typeface="Arial"/>
              </a:rPr>
              <a:t>Mon,	</a:t>
            </a:r>
            <a:r>
              <a:rPr sz="2118" spc="-18" dirty="0" smtClean="0">
                <a:solidFill>
                  <a:srgbClr val="FFFFFF"/>
                </a:solidFill>
                <a:latin typeface="Arial"/>
                <a:cs typeface="Arial"/>
              </a:rPr>
              <a:t>27	</a:t>
            </a:r>
            <a:r>
              <a:rPr sz="2118" spc="71" dirty="0" smtClean="0">
                <a:solidFill>
                  <a:srgbClr val="FFFFFF"/>
                </a:solidFill>
                <a:latin typeface="Arial"/>
                <a:cs typeface="Arial"/>
              </a:rPr>
              <a:t>Oct	</a:t>
            </a:r>
            <a:r>
              <a:rPr sz="2118" spc="-13" dirty="0" smtClean="0">
                <a:solidFill>
                  <a:srgbClr val="FFFFFF"/>
                </a:solidFill>
                <a:latin typeface="Arial"/>
                <a:cs typeface="Arial"/>
              </a:rPr>
              <a:t>2008	</a:t>
            </a:r>
            <a:r>
              <a:rPr sz="2118" spc="137" dirty="0" smtClean="0">
                <a:solidFill>
                  <a:srgbClr val="FFFFFF"/>
                </a:solidFill>
                <a:latin typeface="Arial"/>
                <a:cs typeface="Arial"/>
              </a:rPr>
              <a:t>17:00:25	</a:t>
            </a:r>
            <a:r>
              <a:rPr sz="2118" spc="-401" dirty="0" smtClean="0">
                <a:solidFill>
                  <a:srgbClr val="FFFFFF"/>
                </a:solidFill>
                <a:latin typeface="Arial"/>
                <a:cs typeface="Arial"/>
              </a:rPr>
              <a:t>GMT</a:t>
            </a:r>
            <a:endParaRPr sz="2118" dirty="0" smtClean="0">
              <a:latin typeface="Arial"/>
              <a:cs typeface="Arial"/>
            </a:endParaRPr>
          </a:p>
          <a:p>
            <a:pPr marL="11206">
              <a:spcBef>
                <a:spcPts val="1897"/>
              </a:spcBef>
            </a:pPr>
            <a:r>
              <a:rPr sz="1588" spc="-723" dirty="0" smtClean="0">
                <a:solidFill>
                  <a:srgbClr val="FFFFFF"/>
                </a:solidFill>
                <a:latin typeface="Arial"/>
                <a:cs typeface="Arial"/>
              </a:rPr>
              <a:t>………</a:t>
            </a:r>
            <a:r>
              <a:rPr sz="1588" spc="427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88" spc="93" dirty="0" smtClean="0">
                <a:solidFill>
                  <a:srgbClr val="FFFFFF"/>
                </a:solidFill>
                <a:latin typeface="Arial"/>
                <a:cs typeface="Arial"/>
              </a:rPr>
              <a:t>Block </a:t>
            </a:r>
            <a:r>
              <a:rPr sz="1588" spc="31" dirty="0" smtClean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1588" spc="75" dirty="0" smtClean="0">
                <a:solidFill>
                  <a:srgbClr val="FFFFFF"/>
                </a:solidFill>
                <a:latin typeface="Arial"/>
                <a:cs typeface="Arial"/>
              </a:rPr>
              <a:t>Contents</a:t>
            </a:r>
            <a:r>
              <a:rPr sz="1588" spc="132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88" spc="-723" dirty="0" smtClean="0">
                <a:solidFill>
                  <a:srgbClr val="FFFFFF"/>
                </a:solidFill>
                <a:latin typeface="Arial"/>
                <a:cs typeface="Arial"/>
              </a:rPr>
              <a:t>………</a:t>
            </a:r>
            <a:endParaRPr sz="1588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99864" y="1812663"/>
            <a:ext cx="5593976" cy="342900"/>
            <a:chOff x="1973579" y="2054351"/>
            <a:chExt cx="6339840" cy="388620"/>
          </a:xfrm>
        </p:grpSpPr>
        <p:sp>
          <p:nvSpPr>
            <p:cNvPr id="6" name="object 6"/>
            <p:cNvSpPr/>
            <p:nvPr/>
          </p:nvSpPr>
          <p:spPr>
            <a:xfrm>
              <a:off x="1981199" y="2057399"/>
              <a:ext cx="228600" cy="381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1973579" y="2054351"/>
              <a:ext cx="243840" cy="388620"/>
            </a:xfrm>
            <a:custGeom>
              <a:avLst/>
              <a:gdLst/>
              <a:ahLst/>
              <a:cxnLst/>
              <a:rect l="l" t="t" r="r" b="b"/>
              <a:pathLst>
                <a:path w="243839" h="388619">
                  <a:moveTo>
                    <a:pt x="62484" y="269748"/>
                  </a:moveTo>
                  <a:lnTo>
                    <a:pt x="62484" y="0"/>
                  </a:lnTo>
                  <a:lnTo>
                    <a:pt x="182880" y="0"/>
                  </a:lnTo>
                  <a:lnTo>
                    <a:pt x="182880" y="3048"/>
                  </a:lnTo>
                  <a:lnTo>
                    <a:pt x="68580" y="3048"/>
                  </a:lnTo>
                  <a:lnTo>
                    <a:pt x="65532" y="7620"/>
                  </a:lnTo>
                  <a:lnTo>
                    <a:pt x="68580" y="7620"/>
                  </a:lnTo>
                  <a:lnTo>
                    <a:pt x="68580" y="266700"/>
                  </a:lnTo>
                  <a:lnTo>
                    <a:pt x="65532" y="266700"/>
                  </a:lnTo>
                  <a:lnTo>
                    <a:pt x="62484" y="269748"/>
                  </a:lnTo>
                  <a:close/>
                </a:path>
                <a:path w="243839" h="388619">
                  <a:moveTo>
                    <a:pt x="68580" y="7620"/>
                  </a:moveTo>
                  <a:lnTo>
                    <a:pt x="65532" y="7620"/>
                  </a:lnTo>
                  <a:lnTo>
                    <a:pt x="68580" y="3048"/>
                  </a:lnTo>
                  <a:lnTo>
                    <a:pt x="68580" y="7620"/>
                  </a:lnTo>
                  <a:close/>
                </a:path>
                <a:path w="243839" h="388619">
                  <a:moveTo>
                    <a:pt x="176784" y="7620"/>
                  </a:moveTo>
                  <a:lnTo>
                    <a:pt x="68580" y="7620"/>
                  </a:lnTo>
                  <a:lnTo>
                    <a:pt x="68580" y="3048"/>
                  </a:lnTo>
                  <a:lnTo>
                    <a:pt x="176784" y="3048"/>
                  </a:lnTo>
                  <a:lnTo>
                    <a:pt x="176784" y="7620"/>
                  </a:lnTo>
                  <a:close/>
                </a:path>
                <a:path w="243839" h="388619">
                  <a:moveTo>
                    <a:pt x="228600" y="274320"/>
                  </a:moveTo>
                  <a:lnTo>
                    <a:pt x="176784" y="274320"/>
                  </a:lnTo>
                  <a:lnTo>
                    <a:pt x="176784" y="3048"/>
                  </a:lnTo>
                  <a:lnTo>
                    <a:pt x="179832" y="7620"/>
                  </a:lnTo>
                  <a:lnTo>
                    <a:pt x="182880" y="7620"/>
                  </a:lnTo>
                  <a:lnTo>
                    <a:pt x="182880" y="266700"/>
                  </a:lnTo>
                  <a:lnTo>
                    <a:pt x="179832" y="266700"/>
                  </a:lnTo>
                  <a:lnTo>
                    <a:pt x="182880" y="269748"/>
                  </a:lnTo>
                  <a:lnTo>
                    <a:pt x="233172" y="269748"/>
                  </a:lnTo>
                  <a:lnTo>
                    <a:pt x="228600" y="274320"/>
                  </a:lnTo>
                  <a:close/>
                </a:path>
                <a:path w="243839" h="388619">
                  <a:moveTo>
                    <a:pt x="182880" y="7620"/>
                  </a:moveTo>
                  <a:lnTo>
                    <a:pt x="179832" y="7620"/>
                  </a:lnTo>
                  <a:lnTo>
                    <a:pt x="176784" y="3048"/>
                  </a:lnTo>
                  <a:lnTo>
                    <a:pt x="182880" y="3048"/>
                  </a:lnTo>
                  <a:lnTo>
                    <a:pt x="182880" y="7620"/>
                  </a:lnTo>
                  <a:close/>
                </a:path>
                <a:path w="243839" h="388619">
                  <a:moveTo>
                    <a:pt x="7620" y="274320"/>
                  </a:moveTo>
                  <a:lnTo>
                    <a:pt x="0" y="266700"/>
                  </a:lnTo>
                  <a:lnTo>
                    <a:pt x="62484" y="266700"/>
                  </a:lnTo>
                  <a:lnTo>
                    <a:pt x="62484" y="268224"/>
                  </a:lnTo>
                  <a:lnTo>
                    <a:pt x="10668" y="268224"/>
                  </a:lnTo>
                  <a:lnTo>
                    <a:pt x="7620" y="274320"/>
                  </a:lnTo>
                  <a:close/>
                </a:path>
                <a:path w="243839" h="388619">
                  <a:moveTo>
                    <a:pt x="68580" y="269748"/>
                  </a:moveTo>
                  <a:lnTo>
                    <a:pt x="62484" y="269748"/>
                  </a:lnTo>
                  <a:lnTo>
                    <a:pt x="65532" y="266700"/>
                  </a:lnTo>
                  <a:lnTo>
                    <a:pt x="68580" y="266700"/>
                  </a:lnTo>
                  <a:lnTo>
                    <a:pt x="68580" y="269748"/>
                  </a:lnTo>
                  <a:close/>
                </a:path>
                <a:path w="243839" h="388619">
                  <a:moveTo>
                    <a:pt x="182880" y="269748"/>
                  </a:moveTo>
                  <a:lnTo>
                    <a:pt x="179832" y="266700"/>
                  </a:lnTo>
                  <a:lnTo>
                    <a:pt x="182880" y="266700"/>
                  </a:lnTo>
                  <a:lnTo>
                    <a:pt x="182880" y="269748"/>
                  </a:lnTo>
                  <a:close/>
                </a:path>
                <a:path w="243839" h="388619">
                  <a:moveTo>
                    <a:pt x="233172" y="269748"/>
                  </a:moveTo>
                  <a:lnTo>
                    <a:pt x="182880" y="269748"/>
                  </a:lnTo>
                  <a:lnTo>
                    <a:pt x="182880" y="266700"/>
                  </a:lnTo>
                  <a:lnTo>
                    <a:pt x="243840" y="266700"/>
                  </a:lnTo>
                  <a:lnTo>
                    <a:pt x="242316" y="268224"/>
                  </a:lnTo>
                  <a:lnTo>
                    <a:pt x="234696" y="268224"/>
                  </a:lnTo>
                  <a:lnTo>
                    <a:pt x="233172" y="269748"/>
                  </a:lnTo>
                  <a:close/>
                </a:path>
                <a:path w="243839" h="388619">
                  <a:moveTo>
                    <a:pt x="121920" y="388620"/>
                  </a:moveTo>
                  <a:lnTo>
                    <a:pt x="7620" y="274320"/>
                  </a:lnTo>
                  <a:lnTo>
                    <a:pt x="10668" y="268224"/>
                  </a:lnTo>
                  <a:lnTo>
                    <a:pt x="122682" y="380238"/>
                  </a:lnTo>
                  <a:lnTo>
                    <a:pt x="120396" y="382524"/>
                  </a:lnTo>
                  <a:lnTo>
                    <a:pt x="128016" y="382524"/>
                  </a:lnTo>
                  <a:lnTo>
                    <a:pt x="121920" y="388620"/>
                  </a:lnTo>
                  <a:close/>
                </a:path>
                <a:path w="243839" h="388619">
                  <a:moveTo>
                    <a:pt x="68580" y="274320"/>
                  </a:moveTo>
                  <a:lnTo>
                    <a:pt x="16764" y="274320"/>
                  </a:lnTo>
                  <a:lnTo>
                    <a:pt x="10668" y="268224"/>
                  </a:lnTo>
                  <a:lnTo>
                    <a:pt x="62484" y="268224"/>
                  </a:lnTo>
                  <a:lnTo>
                    <a:pt x="62484" y="269748"/>
                  </a:lnTo>
                  <a:lnTo>
                    <a:pt x="68580" y="269748"/>
                  </a:lnTo>
                  <a:lnTo>
                    <a:pt x="68580" y="274320"/>
                  </a:lnTo>
                  <a:close/>
                </a:path>
                <a:path w="243839" h="388619">
                  <a:moveTo>
                    <a:pt x="128016" y="382524"/>
                  </a:moveTo>
                  <a:lnTo>
                    <a:pt x="124968" y="382524"/>
                  </a:lnTo>
                  <a:lnTo>
                    <a:pt x="122682" y="380238"/>
                  </a:lnTo>
                  <a:lnTo>
                    <a:pt x="234696" y="268224"/>
                  </a:lnTo>
                  <a:lnTo>
                    <a:pt x="236220" y="274320"/>
                  </a:lnTo>
                  <a:lnTo>
                    <a:pt x="128016" y="382524"/>
                  </a:lnTo>
                  <a:close/>
                </a:path>
                <a:path w="243839" h="388619">
                  <a:moveTo>
                    <a:pt x="236220" y="274320"/>
                  </a:moveTo>
                  <a:lnTo>
                    <a:pt x="234696" y="268224"/>
                  </a:lnTo>
                  <a:lnTo>
                    <a:pt x="242316" y="268224"/>
                  </a:lnTo>
                  <a:lnTo>
                    <a:pt x="236220" y="274320"/>
                  </a:lnTo>
                  <a:close/>
                </a:path>
                <a:path w="243839" h="388619">
                  <a:moveTo>
                    <a:pt x="124968" y="382524"/>
                  </a:moveTo>
                  <a:lnTo>
                    <a:pt x="120396" y="382524"/>
                  </a:lnTo>
                  <a:lnTo>
                    <a:pt x="122682" y="380238"/>
                  </a:lnTo>
                  <a:lnTo>
                    <a:pt x="124968" y="382524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6629400" y="2057399"/>
              <a:ext cx="228600" cy="381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6621779" y="2054351"/>
              <a:ext cx="243840" cy="388620"/>
            </a:xfrm>
            <a:custGeom>
              <a:avLst/>
              <a:gdLst/>
              <a:ahLst/>
              <a:cxnLst/>
              <a:rect l="l" t="t" r="r" b="b"/>
              <a:pathLst>
                <a:path w="243840" h="388619">
                  <a:moveTo>
                    <a:pt x="62484" y="269748"/>
                  </a:moveTo>
                  <a:lnTo>
                    <a:pt x="62484" y="0"/>
                  </a:lnTo>
                  <a:lnTo>
                    <a:pt x="182880" y="0"/>
                  </a:lnTo>
                  <a:lnTo>
                    <a:pt x="182880" y="3048"/>
                  </a:lnTo>
                  <a:lnTo>
                    <a:pt x="68580" y="3048"/>
                  </a:lnTo>
                  <a:lnTo>
                    <a:pt x="65532" y="7620"/>
                  </a:lnTo>
                  <a:lnTo>
                    <a:pt x="68580" y="7620"/>
                  </a:lnTo>
                  <a:lnTo>
                    <a:pt x="68580" y="266700"/>
                  </a:lnTo>
                  <a:lnTo>
                    <a:pt x="65532" y="266700"/>
                  </a:lnTo>
                  <a:lnTo>
                    <a:pt x="62484" y="269748"/>
                  </a:lnTo>
                  <a:close/>
                </a:path>
                <a:path w="243840" h="388619">
                  <a:moveTo>
                    <a:pt x="68580" y="7620"/>
                  </a:moveTo>
                  <a:lnTo>
                    <a:pt x="65532" y="7620"/>
                  </a:lnTo>
                  <a:lnTo>
                    <a:pt x="68580" y="3048"/>
                  </a:lnTo>
                  <a:lnTo>
                    <a:pt x="68580" y="7620"/>
                  </a:lnTo>
                  <a:close/>
                </a:path>
                <a:path w="243840" h="388619">
                  <a:moveTo>
                    <a:pt x="176784" y="7620"/>
                  </a:moveTo>
                  <a:lnTo>
                    <a:pt x="68580" y="7620"/>
                  </a:lnTo>
                  <a:lnTo>
                    <a:pt x="68580" y="3048"/>
                  </a:lnTo>
                  <a:lnTo>
                    <a:pt x="176784" y="3048"/>
                  </a:lnTo>
                  <a:lnTo>
                    <a:pt x="176784" y="7620"/>
                  </a:lnTo>
                  <a:close/>
                </a:path>
                <a:path w="243840" h="388619">
                  <a:moveTo>
                    <a:pt x="228600" y="274320"/>
                  </a:moveTo>
                  <a:lnTo>
                    <a:pt x="176784" y="274320"/>
                  </a:lnTo>
                  <a:lnTo>
                    <a:pt x="176784" y="3048"/>
                  </a:lnTo>
                  <a:lnTo>
                    <a:pt x="179832" y="7620"/>
                  </a:lnTo>
                  <a:lnTo>
                    <a:pt x="182880" y="7620"/>
                  </a:lnTo>
                  <a:lnTo>
                    <a:pt x="182880" y="266700"/>
                  </a:lnTo>
                  <a:lnTo>
                    <a:pt x="179832" y="266700"/>
                  </a:lnTo>
                  <a:lnTo>
                    <a:pt x="182880" y="269748"/>
                  </a:lnTo>
                  <a:lnTo>
                    <a:pt x="233172" y="269748"/>
                  </a:lnTo>
                  <a:lnTo>
                    <a:pt x="228600" y="274320"/>
                  </a:lnTo>
                  <a:close/>
                </a:path>
                <a:path w="243840" h="388619">
                  <a:moveTo>
                    <a:pt x="182880" y="7620"/>
                  </a:moveTo>
                  <a:lnTo>
                    <a:pt x="179832" y="7620"/>
                  </a:lnTo>
                  <a:lnTo>
                    <a:pt x="176784" y="3048"/>
                  </a:lnTo>
                  <a:lnTo>
                    <a:pt x="182880" y="3048"/>
                  </a:lnTo>
                  <a:lnTo>
                    <a:pt x="182880" y="7620"/>
                  </a:lnTo>
                  <a:close/>
                </a:path>
                <a:path w="243840" h="388619">
                  <a:moveTo>
                    <a:pt x="7620" y="274320"/>
                  </a:moveTo>
                  <a:lnTo>
                    <a:pt x="0" y="266700"/>
                  </a:lnTo>
                  <a:lnTo>
                    <a:pt x="62484" y="266700"/>
                  </a:lnTo>
                  <a:lnTo>
                    <a:pt x="62484" y="268224"/>
                  </a:lnTo>
                  <a:lnTo>
                    <a:pt x="10668" y="268224"/>
                  </a:lnTo>
                  <a:lnTo>
                    <a:pt x="7620" y="274320"/>
                  </a:lnTo>
                  <a:close/>
                </a:path>
                <a:path w="243840" h="388619">
                  <a:moveTo>
                    <a:pt x="68580" y="269748"/>
                  </a:moveTo>
                  <a:lnTo>
                    <a:pt x="62484" y="269748"/>
                  </a:lnTo>
                  <a:lnTo>
                    <a:pt x="65532" y="266700"/>
                  </a:lnTo>
                  <a:lnTo>
                    <a:pt x="68580" y="266700"/>
                  </a:lnTo>
                  <a:lnTo>
                    <a:pt x="68580" y="269748"/>
                  </a:lnTo>
                  <a:close/>
                </a:path>
                <a:path w="243840" h="388619">
                  <a:moveTo>
                    <a:pt x="182880" y="269748"/>
                  </a:moveTo>
                  <a:lnTo>
                    <a:pt x="179832" y="266700"/>
                  </a:lnTo>
                  <a:lnTo>
                    <a:pt x="182880" y="266700"/>
                  </a:lnTo>
                  <a:lnTo>
                    <a:pt x="182880" y="269748"/>
                  </a:lnTo>
                  <a:close/>
                </a:path>
                <a:path w="243840" h="388619">
                  <a:moveTo>
                    <a:pt x="233172" y="269748"/>
                  </a:moveTo>
                  <a:lnTo>
                    <a:pt x="182880" y="269748"/>
                  </a:lnTo>
                  <a:lnTo>
                    <a:pt x="182880" y="266700"/>
                  </a:lnTo>
                  <a:lnTo>
                    <a:pt x="243840" y="266700"/>
                  </a:lnTo>
                  <a:lnTo>
                    <a:pt x="242316" y="268224"/>
                  </a:lnTo>
                  <a:lnTo>
                    <a:pt x="234696" y="268224"/>
                  </a:lnTo>
                  <a:lnTo>
                    <a:pt x="233172" y="269748"/>
                  </a:lnTo>
                  <a:close/>
                </a:path>
                <a:path w="243840" h="388619">
                  <a:moveTo>
                    <a:pt x="121920" y="388620"/>
                  </a:moveTo>
                  <a:lnTo>
                    <a:pt x="7620" y="274320"/>
                  </a:lnTo>
                  <a:lnTo>
                    <a:pt x="10668" y="268224"/>
                  </a:lnTo>
                  <a:lnTo>
                    <a:pt x="122682" y="380238"/>
                  </a:lnTo>
                  <a:lnTo>
                    <a:pt x="120396" y="382524"/>
                  </a:lnTo>
                  <a:lnTo>
                    <a:pt x="128016" y="382524"/>
                  </a:lnTo>
                  <a:lnTo>
                    <a:pt x="121920" y="388620"/>
                  </a:lnTo>
                  <a:close/>
                </a:path>
                <a:path w="243840" h="388619">
                  <a:moveTo>
                    <a:pt x="68580" y="274320"/>
                  </a:moveTo>
                  <a:lnTo>
                    <a:pt x="16764" y="274320"/>
                  </a:lnTo>
                  <a:lnTo>
                    <a:pt x="10668" y="268224"/>
                  </a:lnTo>
                  <a:lnTo>
                    <a:pt x="62484" y="268224"/>
                  </a:lnTo>
                  <a:lnTo>
                    <a:pt x="62484" y="269748"/>
                  </a:lnTo>
                  <a:lnTo>
                    <a:pt x="68580" y="269748"/>
                  </a:lnTo>
                  <a:lnTo>
                    <a:pt x="68580" y="274320"/>
                  </a:lnTo>
                  <a:close/>
                </a:path>
                <a:path w="243840" h="388619">
                  <a:moveTo>
                    <a:pt x="128016" y="382524"/>
                  </a:moveTo>
                  <a:lnTo>
                    <a:pt x="124968" y="382524"/>
                  </a:lnTo>
                  <a:lnTo>
                    <a:pt x="122682" y="380238"/>
                  </a:lnTo>
                  <a:lnTo>
                    <a:pt x="234696" y="268224"/>
                  </a:lnTo>
                  <a:lnTo>
                    <a:pt x="236220" y="274320"/>
                  </a:lnTo>
                  <a:lnTo>
                    <a:pt x="128016" y="382524"/>
                  </a:lnTo>
                  <a:close/>
                </a:path>
                <a:path w="243840" h="388619">
                  <a:moveTo>
                    <a:pt x="236220" y="274320"/>
                  </a:moveTo>
                  <a:lnTo>
                    <a:pt x="234696" y="268224"/>
                  </a:lnTo>
                  <a:lnTo>
                    <a:pt x="242316" y="268224"/>
                  </a:lnTo>
                  <a:lnTo>
                    <a:pt x="236220" y="274320"/>
                  </a:lnTo>
                  <a:close/>
                </a:path>
                <a:path w="243840" h="388619">
                  <a:moveTo>
                    <a:pt x="124968" y="382524"/>
                  </a:moveTo>
                  <a:lnTo>
                    <a:pt x="120396" y="382524"/>
                  </a:lnTo>
                  <a:lnTo>
                    <a:pt x="122682" y="380238"/>
                  </a:lnTo>
                  <a:lnTo>
                    <a:pt x="124968" y="382524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8077200" y="2057399"/>
              <a:ext cx="228600" cy="381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8069579" y="2054351"/>
              <a:ext cx="243840" cy="388620"/>
            </a:xfrm>
            <a:custGeom>
              <a:avLst/>
              <a:gdLst/>
              <a:ahLst/>
              <a:cxnLst/>
              <a:rect l="l" t="t" r="r" b="b"/>
              <a:pathLst>
                <a:path w="243840" h="388619">
                  <a:moveTo>
                    <a:pt x="62484" y="269748"/>
                  </a:moveTo>
                  <a:lnTo>
                    <a:pt x="62484" y="0"/>
                  </a:lnTo>
                  <a:lnTo>
                    <a:pt x="182880" y="0"/>
                  </a:lnTo>
                  <a:lnTo>
                    <a:pt x="182880" y="3048"/>
                  </a:lnTo>
                  <a:lnTo>
                    <a:pt x="68580" y="3048"/>
                  </a:lnTo>
                  <a:lnTo>
                    <a:pt x="65532" y="7620"/>
                  </a:lnTo>
                  <a:lnTo>
                    <a:pt x="68580" y="7620"/>
                  </a:lnTo>
                  <a:lnTo>
                    <a:pt x="68580" y="266700"/>
                  </a:lnTo>
                  <a:lnTo>
                    <a:pt x="65532" y="266700"/>
                  </a:lnTo>
                  <a:lnTo>
                    <a:pt x="62484" y="269748"/>
                  </a:lnTo>
                  <a:close/>
                </a:path>
                <a:path w="243840" h="388619">
                  <a:moveTo>
                    <a:pt x="68580" y="7620"/>
                  </a:moveTo>
                  <a:lnTo>
                    <a:pt x="65532" y="7620"/>
                  </a:lnTo>
                  <a:lnTo>
                    <a:pt x="68580" y="3048"/>
                  </a:lnTo>
                  <a:lnTo>
                    <a:pt x="68580" y="7620"/>
                  </a:lnTo>
                  <a:close/>
                </a:path>
                <a:path w="243840" h="388619">
                  <a:moveTo>
                    <a:pt x="176784" y="7620"/>
                  </a:moveTo>
                  <a:lnTo>
                    <a:pt x="68580" y="7620"/>
                  </a:lnTo>
                  <a:lnTo>
                    <a:pt x="68580" y="3048"/>
                  </a:lnTo>
                  <a:lnTo>
                    <a:pt x="176784" y="3048"/>
                  </a:lnTo>
                  <a:lnTo>
                    <a:pt x="176784" y="7620"/>
                  </a:lnTo>
                  <a:close/>
                </a:path>
                <a:path w="243840" h="388619">
                  <a:moveTo>
                    <a:pt x="228600" y="274320"/>
                  </a:moveTo>
                  <a:lnTo>
                    <a:pt x="176784" y="274320"/>
                  </a:lnTo>
                  <a:lnTo>
                    <a:pt x="176784" y="3048"/>
                  </a:lnTo>
                  <a:lnTo>
                    <a:pt x="179832" y="7620"/>
                  </a:lnTo>
                  <a:lnTo>
                    <a:pt x="182880" y="7620"/>
                  </a:lnTo>
                  <a:lnTo>
                    <a:pt x="182880" y="266700"/>
                  </a:lnTo>
                  <a:lnTo>
                    <a:pt x="179832" y="266700"/>
                  </a:lnTo>
                  <a:lnTo>
                    <a:pt x="182880" y="269748"/>
                  </a:lnTo>
                  <a:lnTo>
                    <a:pt x="233172" y="269748"/>
                  </a:lnTo>
                  <a:lnTo>
                    <a:pt x="228600" y="274320"/>
                  </a:lnTo>
                  <a:close/>
                </a:path>
                <a:path w="243840" h="388619">
                  <a:moveTo>
                    <a:pt x="182880" y="7620"/>
                  </a:moveTo>
                  <a:lnTo>
                    <a:pt x="179832" y="7620"/>
                  </a:lnTo>
                  <a:lnTo>
                    <a:pt x="176784" y="3048"/>
                  </a:lnTo>
                  <a:lnTo>
                    <a:pt x="182880" y="3048"/>
                  </a:lnTo>
                  <a:lnTo>
                    <a:pt x="182880" y="7620"/>
                  </a:lnTo>
                  <a:close/>
                </a:path>
                <a:path w="243840" h="388619">
                  <a:moveTo>
                    <a:pt x="7620" y="274320"/>
                  </a:moveTo>
                  <a:lnTo>
                    <a:pt x="0" y="266700"/>
                  </a:lnTo>
                  <a:lnTo>
                    <a:pt x="62484" y="266700"/>
                  </a:lnTo>
                  <a:lnTo>
                    <a:pt x="62484" y="268224"/>
                  </a:lnTo>
                  <a:lnTo>
                    <a:pt x="10668" y="268224"/>
                  </a:lnTo>
                  <a:lnTo>
                    <a:pt x="7620" y="274320"/>
                  </a:lnTo>
                  <a:close/>
                </a:path>
                <a:path w="243840" h="388619">
                  <a:moveTo>
                    <a:pt x="68580" y="269748"/>
                  </a:moveTo>
                  <a:lnTo>
                    <a:pt x="62484" y="269748"/>
                  </a:lnTo>
                  <a:lnTo>
                    <a:pt x="65532" y="266700"/>
                  </a:lnTo>
                  <a:lnTo>
                    <a:pt x="68580" y="266700"/>
                  </a:lnTo>
                  <a:lnTo>
                    <a:pt x="68580" y="269748"/>
                  </a:lnTo>
                  <a:close/>
                </a:path>
                <a:path w="243840" h="388619">
                  <a:moveTo>
                    <a:pt x="182880" y="269748"/>
                  </a:moveTo>
                  <a:lnTo>
                    <a:pt x="179832" y="266700"/>
                  </a:lnTo>
                  <a:lnTo>
                    <a:pt x="182880" y="266700"/>
                  </a:lnTo>
                  <a:lnTo>
                    <a:pt x="182880" y="269748"/>
                  </a:lnTo>
                  <a:close/>
                </a:path>
                <a:path w="243840" h="388619">
                  <a:moveTo>
                    <a:pt x="233172" y="269748"/>
                  </a:moveTo>
                  <a:lnTo>
                    <a:pt x="182880" y="269748"/>
                  </a:lnTo>
                  <a:lnTo>
                    <a:pt x="182880" y="266700"/>
                  </a:lnTo>
                  <a:lnTo>
                    <a:pt x="243840" y="266700"/>
                  </a:lnTo>
                  <a:lnTo>
                    <a:pt x="242316" y="268224"/>
                  </a:lnTo>
                  <a:lnTo>
                    <a:pt x="234696" y="268224"/>
                  </a:lnTo>
                  <a:lnTo>
                    <a:pt x="233172" y="269748"/>
                  </a:lnTo>
                  <a:close/>
                </a:path>
                <a:path w="243840" h="388619">
                  <a:moveTo>
                    <a:pt x="121920" y="388620"/>
                  </a:moveTo>
                  <a:lnTo>
                    <a:pt x="7620" y="274320"/>
                  </a:lnTo>
                  <a:lnTo>
                    <a:pt x="10668" y="268224"/>
                  </a:lnTo>
                  <a:lnTo>
                    <a:pt x="122682" y="380238"/>
                  </a:lnTo>
                  <a:lnTo>
                    <a:pt x="120396" y="382524"/>
                  </a:lnTo>
                  <a:lnTo>
                    <a:pt x="128016" y="382524"/>
                  </a:lnTo>
                  <a:lnTo>
                    <a:pt x="121920" y="388620"/>
                  </a:lnTo>
                  <a:close/>
                </a:path>
                <a:path w="243840" h="388619">
                  <a:moveTo>
                    <a:pt x="68580" y="274320"/>
                  </a:moveTo>
                  <a:lnTo>
                    <a:pt x="16764" y="274320"/>
                  </a:lnTo>
                  <a:lnTo>
                    <a:pt x="10668" y="268224"/>
                  </a:lnTo>
                  <a:lnTo>
                    <a:pt x="62484" y="268224"/>
                  </a:lnTo>
                  <a:lnTo>
                    <a:pt x="62484" y="269748"/>
                  </a:lnTo>
                  <a:lnTo>
                    <a:pt x="68580" y="269748"/>
                  </a:lnTo>
                  <a:lnTo>
                    <a:pt x="68580" y="274320"/>
                  </a:lnTo>
                  <a:close/>
                </a:path>
                <a:path w="243840" h="388619">
                  <a:moveTo>
                    <a:pt x="128016" y="382524"/>
                  </a:moveTo>
                  <a:lnTo>
                    <a:pt x="124968" y="382524"/>
                  </a:lnTo>
                  <a:lnTo>
                    <a:pt x="122682" y="380238"/>
                  </a:lnTo>
                  <a:lnTo>
                    <a:pt x="234696" y="268224"/>
                  </a:lnTo>
                  <a:lnTo>
                    <a:pt x="236220" y="274320"/>
                  </a:lnTo>
                  <a:lnTo>
                    <a:pt x="128016" y="382524"/>
                  </a:lnTo>
                  <a:close/>
                </a:path>
                <a:path w="243840" h="388619">
                  <a:moveTo>
                    <a:pt x="236220" y="274320"/>
                  </a:moveTo>
                  <a:lnTo>
                    <a:pt x="234696" y="268224"/>
                  </a:lnTo>
                  <a:lnTo>
                    <a:pt x="242316" y="268224"/>
                  </a:lnTo>
                  <a:lnTo>
                    <a:pt x="236220" y="274320"/>
                  </a:lnTo>
                  <a:close/>
                </a:path>
                <a:path w="243840" h="388619">
                  <a:moveTo>
                    <a:pt x="124968" y="382524"/>
                  </a:moveTo>
                  <a:lnTo>
                    <a:pt x="120396" y="382524"/>
                  </a:lnTo>
                  <a:lnTo>
                    <a:pt x="122682" y="380238"/>
                  </a:lnTo>
                  <a:lnTo>
                    <a:pt x="124968" y="382524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312"/>
            <a:ext cx="1371600" cy="1371600"/>
          </a:xfrm>
          <a:prstGeom prst="rect">
            <a:avLst/>
          </a:prstGeom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44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93319"/>
            <a:ext cx="10515600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 algn="ctr">
              <a:lnSpc>
                <a:spcPct val="100000"/>
              </a:lnSpc>
              <a:spcBef>
                <a:spcPts val="88"/>
              </a:spcBef>
            </a:pPr>
            <a:r>
              <a:rPr spc="-180" dirty="0"/>
              <a:t>REST</a:t>
            </a:r>
            <a:r>
              <a:rPr spc="-260" dirty="0"/>
              <a:t> </a:t>
            </a:r>
            <a:r>
              <a:rPr spc="-141" dirty="0"/>
              <a:t>GetBlob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63588" y="2017059"/>
            <a:ext cx="7664824" cy="1932067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7"/>
              </a:lnSpc>
            </a:pPr>
            <a:r>
              <a:rPr sz="2118" spc="-287" dirty="0">
                <a:solidFill>
                  <a:srgbClr val="FFFFFF"/>
                </a:solidFill>
                <a:latin typeface="Arial"/>
                <a:cs typeface="Arial"/>
              </a:rPr>
              <a:t>GET</a:t>
            </a:r>
            <a:endParaRPr sz="2118">
              <a:latin typeface="Arial"/>
              <a:cs typeface="Arial"/>
            </a:endParaRPr>
          </a:p>
          <a:p>
            <a:pPr marR="87411"/>
            <a:r>
              <a:rPr sz="2118" spc="-18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h</a:t>
            </a:r>
            <a:r>
              <a:rPr sz="2118" spc="574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tt</a:t>
            </a:r>
            <a:r>
              <a:rPr sz="2118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p</a:t>
            </a:r>
            <a:r>
              <a:rPr sz="2118" spc="552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:</a:t>
            </a:r>
            <a:r>
              <a:rPr sz="2118" spc="591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/</a:t>
            </a:r>
            <a:r>
              <a:rPr sz="2118" spc="574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/</a:t>
            </a:r>
            <a:r>
              <a:rPr sz="2118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d</a:t>
            </a:r>
            <a:r>
              <a:rPr sz="2118" u="heavy" spc="10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v</a:t>
            </a:r>
            <a:r>
              <a:rPr sz="2118" u="heavy" spc="-1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d</a:t>
            </a:r>
            <a:r>
              <a:rPr sz="2118" spc="574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.</a:t>
            </a:r>
            <a:r>
              <a:rPr sz="2118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b</a:t>
            </a:r>
            <a:r>
              <a:rPr sz="2118" spc="671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l</a:t>
            </a:r>
            <a:r>
              <a:rPr sz="2118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o</a:t>
            </a:r>
            <a:r>
              <a:rPr sz="2118" spc="-18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b</a:t>
            </a:r>
            <a:r>
              <a:rPr sz="2118" spc="574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.</a:t>
            </a:r>
            <a:r>
              <a:rPr sz="2118" spc="101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c</a:t>
            </a:r>
            <a:r>
              <a:rPr sz="2118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o</a:t>
            </a:r>
            <a:r>
              <a:rPr sz="2118" spc="459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r</a:t>
            </a:r>
            <a:r>
              <a:rPr sz="2118" spc="-18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e</a:t>
            </a:r>
            <a:r>
              <a:rPr sz="2118" spc="591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.</a:t>
            </a:r>
            <a:r>
              <a:rPr sz="2118" spc="-366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</a:t>
            </a:r>
            <a:r>
              <a:rPr sz="2118" spc="671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i</a:t>
            </a:r>
            <a:r>
              <a:rPr sz="2118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n</a:t>
            </a:r>
            <a:r>
              <a:rPr sz="2118" spc="-18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do</a:t>
            </a:r>
            <a:r>
              <a:rPr sz="2118" spc="-349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</a:t>
            </a:r>
            <a:r>
              <a:rPr sz="2118" spc="101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s</a:t>
            </a:r>
            <a:r>
              <a:rPr sz="2118" spc="574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.</a:t>
            </a:r>
            <a:r>
              <a:rPr sz="2118" spc="-18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n</a:t>
            </a:r>
            <a:r>
              <a:rPr sz="2118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e</a:t>
            </a:r>
            <a:r>
              <a:rPr sz="2118" spc="574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t/</a:t>
            </a:r>
            <a:r>
              <a:rPr sz="2118" u="heavy" spc="-6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m</a:t>
            </a:r>
            <a:r>
              <a:rPr sz="2118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o</a:t>
            </a:r>
            <a:r>
              <a:rPr sz="2118" u="heavy" spc="10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v</a:t>
            </a:r>
            <a:r>
              <a:rPr sz="2118" u="heavy" spc="693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i</a:t>
            </a:r>
            <a:r>
              <a:rPr sz="2118" u="heavy" spc="-1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e</a:t>
            </a:r>
            <a:r>
              <a:rPr sz="2118" u="heavy" spc="11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s</a:t>
            </a:r>
            <a:r>
              <a:rPr sz="2118" spc="552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/</a:t>
            </a:r>
            <a:r>
              <a:rPr sz="2118" u="heavy" spc="-132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T</a:t>
            </a:r>
            <a:r>
              <a:rPr sz="2118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h</a:t>
            </a:r>
            <a:r>
              <a:rPr sz="2118" u="heavy" spc="-1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e</a:t>
            </a:r>
            <a:r>
              <a:rPr sz="2118" u="heavy" spc="-25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B</a:t>
            </a:r>
            <a:r>
              <a:rPr sz="2118" u="heavy" spc="7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l</a:t>
            </a:r>
            <a:r>
              <a:rPr sz="2118" u="heavy" spc="-1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ob</a:t>
            </a:r>
            <a:r>
              <a:rPr sz="2118" u="heavy" spc="57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.</a:t>
            </a:r>
            <a:r>
              <a:rPr sz="2118" u="heavy" spc="-34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w</a:t>
            </a:r>
            <a:r>
              <a:rPr sz="2118" u="heavy" spc="-622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m</a:t>
            </a:r>
            <a:r>
              <a:rPr sz="2118" u="heavy" spc="7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v </a:t>
            </a:r>
            <a:r>
              <a:rPr sz="2118" spc="5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18" spc="31" dirty="0">
                <a:solidFill>
                  <a:srgbClr val="FFFFFF"/>
                </a:solidFill>
                <a:latin typeface="Arial"/>
                <a:cs typeface="Arial"/>
              </a:rPr>
              <a:t>HTTP/1.1</a:t>
            </a:r>
            <a:endParaRPr sz="2118">
              <a:latin typeface="Arial"/>
              <a:cs typeface="Arial"/>
            </a:endParaRPr>
          </a:p>
          <a:p>
            <a:pPr>
              <a:lnSpc>
                <a:spcPts val="2532"/>
              </a:lnSpc>
              <a:tabLst>
                <a:tab pos="2226728" algn="l"/>
                <a:tab pos="3711026" algn="l"/>
              </a:tabLst>
            </a:pPr>
            <a:r>
              <a:rPr sz="2118" spc="238" dirty="0">
                <a:solidFill>
                  <a:srgbClr val="BF0000"/>
                </a:solidFill>
                <a:latin typeface="Arial"/>
                <a:cs typeface="Arial"/>
              </a:rPr>
              <a:t>Authorization:	</a:t>
            </a:r>
            <a:r>
              <a:rPr sz="2118" dirty="0">
                <a:solidFill>
                  <a:srgbClr val="BF0000"/>
                </a:solidFill>
                <a:latin typeface="Arial"/>
                <a:cs typeface="Arial"/>
              </a:rPr>
              <a:t>SharedKey	</a:t>
            </a:r>
            <a:r>
              <a:rPr sz="2118" spc="163" dirty="0">
                <a:solidFill>
                  <a:srgbClr val="BF0000"/>
                </a:solidFill>
                <a:latin typeface="Arial"/>
                <a:cs typeface="Arial"/>
              </a:rPr>
              <a:t>dvd:</a:t>
            </a:r>
            <a:endParaRPr sz="2118">
              <a:latin typeface="Arial"/>
              <a:cs typeface="Arial"/>
            </a:endParaRPr>
          </a:p>
          <a:p>
            <a:pPr marL="806306"/>
            <a:r>
              <a:rPr sz="2118" spc="-9" dirty="0">
                <a:solidFill>
                  <a:srgbClr val="BF0000"/>
                </a:solidFill>
                <a:latin typeface="Carlito"/>
                <a:cs typeface="Carlito"/>
              </a:rPr>
              <a:t>RGllHMtzKMi4y/nedSk5Vn74IU6/fRMwiPsL+uYSDjY=</a:t>
            </a:r>
            <a:endParaRPr sz="2118">
              <a:latin typeface="Carlito"/>
              <a:cs typeface="Carlito"/>
            </a:endParaRPr>
          </a:p>
          <a:p>
            <a:pPr>
              <a:spcBef>
                <a:spcPts val="9"/>
              </a:spcBef>
              <a:tabLst>
                <a:tab pos="1632224" algn="l"/>
                <a:tab pos="2374653" algn="l"/>
                <a:tab pos="2821231" algn="l"/>
                <a:tab pos="3412933" algn="l"/>
                <a:tab pos="4157604" algn="l"/>
                <a:tab pos="5494537" algn="l"/>
              </a:tabLst>
            </a:pPr>
            <a:r>
              <a:rPr sz="2118" spc="128" dirty="0">
                <a:solidFill>
                  <a:srgbClr val="FFFFFF"/>
                </a:solidFill>
                <a:latin typeface="Arial"/>
                <a:cs typeface="Arial"/>
              </a:rPr>
              <a:t>X-ms-date:	</a:t>
            </a:r>
            <a:r>
              <a:rPr sz="2118" spc="-13" dirty="0">
                <a:solidFill>
                  <a:srgbClr val="FFFFFF"/>
                </a:solidFill>
                <a:latin typeface="Arial"/>
                <a:cs typeface="Arial"/>
              </a:rPr>
              <a:t>Mon,	</a:t>
            </a:r>
            <a:r>
              <a:rPr sz="2118" spc="-18" dirty="0">
                <a:solidFill>
                  <a:srgbClr val="FFFFFF"/>
                </a:solidFill>
                <a:latin typeface="Arial"/>
                <a:cs typeface="Arial"/>
              </a:rPr>
              <a:t>27	</a:t>
            </a:r>
            <a:r>
              <a:rPr sz="2118" spc="71" dirty="0">
                <a:solidFill>
                  <a:srgbClr val="FFFFFF"/>
                </a:solidFill>
                <a:latin typeface="Arial"/>
                <a:cs typeface="Arial"/>
              </a:rPr>
              <a:t>Oct	</a:t>
            </a:r>
            <a:r>
              <a:rPr sz="2118" spc="-13" dirty="0">
                <a:solidFill>
                  <a:srgbClr val="FFFFFF"/>
                </a:solidFill>
                <a:latin typeface="Arial"/>
                <a:cs typeface="Arial"/>
              </a:rPr>
              <a:t>2008	</a:t>
            </a:r>
            <a:r>
              <a:rPr sz="2118" spc="137" dirty="0">
                <a:solidFill>
                  <a:srgbClr val="FFFFFF"/>
                </a:solidFill>
                <a:latin typeface="Arial"/>
                <a:cs typeface="Arial"/>
              </a:rPr>
              <a:t>17:00:25	</a:t>
            </a:r>
            <a:r>
              <a:rPr sz="2118" spc="-401" dirty="0">
                <a:solidFill>
                  <a:srgbClr val="FFFFFF"/>
                </a:solidFill>
                <a:latin typeface="Arial"/>
                <a:cs typeface="Arial"/>
              </a:rPr>
              <a:t>GMT</a:t>
            </a:r>
            <a:endParaRPr sz="2118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0443" y="1563434"/>
            <a:ext cx="2742640" cy="88052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499249" indent="-488603">
              <a:spcBef>
                <a:spcPts val="88"/>
              </a:spcBef>
              <a:buFont typeface="Arial"/>
              <a:buChar char="•"/>
              <a:tabLst>
                <a:tab pos="499249" algn="l"/>
                <a:tab pos="499809" algn="l"/>
              </a:tabLst>
            </a:pPr>
            <a:r>
              <a:rPr sz="2824" spc="-9" dirty="0">
                <a:latin typeface="Carlito"/>
                <a:cs typeface="Carlito"/>
              </a:rPr>
              <a:t>Get </a:t>
            </a:r>
            <a:r>
              <a:rPr sz="2824" spc="-4" dirty="0">
                <a:latin typeface="Carlito"/>
                <a:cs typeface="Carlito"/>
              </a:rPr>
              <a:t>whole</a:t>
            </a:r>
            <a:r>
              <a:rPr sz="2824" spc="-57" dirty="0">
                <a:latin typeface="Carlito"/>
                <a:cs typeface="Carlito"/>
              </a:rPr>
              <a:t> </a:t>
            </a:r>
            <a:r>
              <a:rPr sz="2824" spc="4" dirty="0">
                <a:latin typeface="Carlito"/>
                <a:cs typeface="Carlito"/>
              </a:rPr>
              <a:t>blob</a:t>
            </a:r>
            <a:endParaRPr sz="2824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63588" y="4706471"/>
            <a:ext cx="7664824" cy="1611467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2"/>
              </a:lnSpc>
            </a:pPr>
            <a:r>
              <a:rPr sz="2118" spc="-287" dirty="0">
                <a:solidFill>
                  <a:srgbClr val="FFFFFF"/>
                </a:solidFill>
                <a:latin typeface="Arial"/>
                <a:cs typeface="Arial"/>
              </a:rPr>
              <a:t>GET</a:t>
            </a:r>
            <a:endParaRPr sz="2118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2118" spc="168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http://</a:t>
            </a:r>
            <a:r>
              <a:rPr sz="2118" u="heavy" spc="16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dvd</a:t>
            </a:r>
            <a:r>
              <a:rPr sz="2118" spc="168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.blob.core.windows.net/</a:t>
            </a:r>
            <a:r>
              <a:rPr sz="2118" u="heavy" spc="16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movies</a:t>
            </a:r>
            <a:r>
              <a:rPr sz="2118" spc="168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/</a:t>
            </a:r>
            <a:r>
              <a:rPr sz="2118" u="heavy" spc="16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TheBlob.wmv</a:t>
            </a:r>
            <a:endParaRPr sz="2118">
              <a:latin typeface="Arial"/>
              <a:cs typeface="Arial"/>
            </a:endParaRPr>
          </a:p>
          <a:p>
            <a:pPr marR="6025724"/>
            <a:r>
              <a:rPr sz="2118" spc="-18" dirty="0">
                <a:solidFill>
                  <a:srgbClr val="BF0000"/>
                </a:solidFill>
                <a:latin typeface="Arial"/>
                <a:cs typeface="Arial"/>
              </a:rPr>
              <a:t>?</a:t>
            </a:r>
            <a:r>
              <a:rPr sz="2118" spc="574" dirty="0">
                <a:solidFill>
                  <a:srgbClr val="BF0000"/>
                </a:solidFill>
                <a:latin typeface="Arial"/>
                <a:cs typeface="Arial"/>
              </a:rPr>
              <a:t>t</a:t>
            </a:r>
            <a:r>
              <a:rPr sz="2118" spc="693" dirty="0">
                <a:solidFill>
                  <a:srgbClr val="BF0000"/>
                </a:solidFill>
                <a:latin typeface="Arial"/>
                <a:cs typeface="Arial"/>
              </a:rPr>
              <a:t>i</a:t>
            </a:r>
            <a:r>
              <a:rPr sz="2118" spc="-582" dirty="0">
                <a:solidFill>
                  <a:srgbClr val="BF0000"/>
                </a:solidFill>
                <a:latin typeface="Arial"/>
                <a:cs typeface="Arial"/>
              </a:rPr>
              <a:t>m</a:t>
            </a:r>
            <a:r>
              <a:rPr sz="2118" spc="-40" dirty="0">
                <a:solidFill>
                  <a:srgbClr val="BF0000"/>
                </a:solidFill>
                <a:latin typeface="Arial"/>
                <a:cs typeface="Arial"/>
              </a:rPr>
              <a:t>e</a:t>
            </a:r>
            <a:r>
              <a:rPr sz="2118" dirty="0">
                <a:solidFill>
                  <a:srgbClr val="BF0000"/>
                </a:solidFill>
                <a:latin typeface="Arial"/>
                <a:cs typeface="Arial"/>
              </a:rPr>
              <a:t>o</a:t>
            </a:r>
            <a:r>
              <a:rPr sz="2118" spc="-18" dirty="0">
                <a:solidFill>
                  <a:srgbClr val="BF0000"/>
                </a:solidFill>
                <a:latin typeface="Arial"/>
                <a:cs typeface="Arial"/>
              </a:rPr>
              <a:t>u</a:t>
            </a:r>
            <a:r>
              <a:rPr sz="2118" spc="591" dirty="0">
                <a:solidFill>
                  <a:srgbClr val="BF0000"/>
                </a:solidFill>
                <a:latin typeface="Arial"/>
                <a:cs typeface="Arial"/>
              </a:rPr>
              <a:t>t</a:t>
            </a:r>
            <a:r>
              <a:rPr sz="2118" spc="-75" dirty="0">
                <a:solidFill>
                  <a:srgbClr val="BF0000"/>
                </a:solidFill>
                <a:latin typeface="Arial"/>
                <a:cs typeface="Arial"/>
              </a:rPr>
              <a:t>=</a:t>
            </a:r>
            <a:r>
              <a:rPr sz="2118" spc="-13" dirty="0">
                <a:solidFill>
                  <a:srgbClr val="BF0000"/>
                </a:solidFill>
                <a:latin typeface="Arial"/>
                <a:cs typeface="Arial"/>
              </a:rPr>
              <a:t>60  </a:t>
            </a:r>
            <a:r>
              <a:rPr sz="2118" spc="31" dirty="0">
                <a:solidFill>
                  <a:srgbClr val="FFFFFF"/>
                </a:solidFill>
                <a:latin typeface="Arial"/>
                <a:cs typeface="Arial"/>
              </a:rPr>
              <a:t>HTTP/1.1</a:t>
            </a:r>
            <a:endParaRPr sz="2118">
              <a:latin typeface="Arial"/>
              <a:cs typeface="Arial"/>
            </a:endParaRPr>
          </a:p>
          <a:p>
            <a:pPr>
              <a:tabLst>
                <a:tab pos="1037720" algn="l"/>
              </a:tabLst>
            </a:pPr>
            <a:r>
              <a:rPr sz="2118" spc="22" dirty="0">
                <a:solidFill>
                  <a:srgbClr val="BF0000"/>
                </a:solidFill>
                <a:latin typeface="Arial"/>
                <a:cs typeface="Arial"/>
              </a:rPr>
              <a:t>Range:	</a:t>
            </a:r>
            <a:r>
              <a:rPr sz="2118" spc="49" dirty="0">
                <a:solidFill>
                  <a:srgbClr val="BF0000"/>
                </a:solidFill>
                <a:latin typeface="Arial"/>
                <a:cs typeface="Arial"/>
              </a:rPr>
              <a:t>bytes=1024000-2048000</a:t>
            </a:r>
            <a:endParaRPr sz="211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72379" y="4242181"/>
            <a:ext cx="3869951" cy="88052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499249" indent="-488603">
              <a:spcBef>
                <a:spcPts val="88"/>
              </a:spcBef>
              <a:buFont typeface="Arial"/>
              <a:buChar char="•"/>
              <a:tabLst>
                <a:tab pos="499249" algn="l"/>
                <a:tab pos="499809" algn="l"/>
              </a:tabLst>
            </a:pPr>
            <a:r>
              <a:rPr sz="2824" spc="-9" dirty="0">
                <a:latin typeface="Carlito"/>
                <a:cs typeface="Carlito"/>
              </a:rPr>
              <a:t>Get </a:t>
            </a:r>
            <a:r>
              <a:rPr sz="2824" dirty="0">
                <a:latin typeface="Carlito"/>
                <a:cs typeface="Carlito"/>
              </a:rPr>
              <a:t>a </a:t>
            </a:r>
            <a:r>
              <a:rPr sz="2824" spc="-18" dirty="0">
                <a:latin typeface="Carlito"/>
                <a:cs typeface="Carlito"/>
              </a:rPr>
              <a:t>range </a:t>
            </a:r>
            <a:r>
              <a:rPr sz="2824" dirty="0">
                <a:latin typeface="Carlito"/>
                <a:cs typeface="Carlito"/>
              </a:rPr>
              <a:t>of </a:t>
            </a:r>
            <a:r>
              <a:rPr sz="2824" spc="-13" dirty="0">
                <a:latin typeface="Carlito"/>
                <a:cs typeface="Carlito"/>
              </a:rPr>
              <a:t>the</a:t>
            </a:r>
            <a:r>
              <a:rPr sz="2824" spc="-4" dirty="0">
                <a:latin typeface="Carlito"/>
                <a:cs typeface="Carlito"/>
              </a:rPr>
              <a:t> blob</a:t>
            </a:r>
            <a:endParaRPr sz="2824">
              <a:latin typeface="Carlito"/>
              <a:cs typeface="Carlito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9937"/>
            <a:ext cx="1371600" cy="137160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08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3694"/>
            <a:ext cx="10515600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 algn="ctr">
              <a:lnSpc>
                <a:spcPct val="100000"/>
              </a:lnSpc>
              <a:spcBef>
                <a:spcPts val="88"/>
              </a:spcBef>
            </a:pPr>
            <a:r>
              <a:rPr spc="-124" dirty="0"/>
              <a:t>Summary </a:t>
            </a:r>
            <a:r>
              <a:rPr spc="-141" dirty="0"/>
              <a:t>Of </a:t>
            </a:r>
            <a:r>
              <a:rPr spc="-146" dirty="0"/>
              <a:t>Azure</a:t>
            </a:r>
            <a:r>
              <a:rPr spc="-432" dirty="0"/>
              <a:t> </a:t>
            </a:r>
            <a:r>
              <a:rPr spc="-110" dirty="0"/>
              <a:t>Blobs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3054" indent="-152408">
              <a:spcBef>
                <a:spcPts val="565"/>
              </a:spcBef>
              <a:buFont typeface="Arial"/>
              <a:buChar char="•"/>
              <a:tabLst>
                <a:tab pos="163615" algn="l"/>
              </a:tabLst>
            </a:pPr>
            <a:r>
              <a:rPr lang="en-US" sz="2000" spc="-22" dirty="0">
                <a:latin typeface="Carlito"/>
                <a:cs typeface="Carlito"/>
              </a:rPr>
              <a:t>Easy </a:t>
            </a:r>
            <a:r>
              <a:rPr lang="en-US" sz="2000" spc="-9" dirty="0">
                <a:latin typeface="Carlito"/>
                <a:cs typeface="Carlito"/>
              </a:rPr>
              <a:t>to use </a:t>
            </a:r>
            <a:r>
              <a:rPr lang="en-US" sz="2000" spc="-18" dirty="0">
                <a:latin typeface="Carlito"/>
                <a:cs typeface="Carlito"/>
              </a:rPr>
              <a:t>REST </a:t>
            </a:r>
            <a:r>
              <a:rPr lang="en-US" sz="2000" spc="-4" dirty="0">
                <a:latin typeface="Carlito"/>
                <a:cs typeface="Carlito"/>
              </a:rPr>
              <a:t>Put/Get/Delete</a:t>
            </a:r>
            <a:r>
              <a:rPr lang="en-US" sz="2000" spc="79" dirty="0">
                <a:latin typeface="Carlito"/>
                <a:cs typeface="Carlito"/>
              </a:rPr>
              <a:t> </a:t>
            </a:r>
            <a:r>
              <a:rPr lang="en-US" sz="2000" spc="-13" dirty="0">
                <a:latin typeface="Carlito"/>
                <a:cs typeface="Carlito"/>
              </a:rPr>
              <a:t>interface</a:t>
            </a:r>
            <a:endParaRPr lang="en-US" sz="2000" dirty="0">
              <a:latin typeface="Carlito"/>
              <a:cs typeface="Carlito"/>
            </a:endParaRPr>
          </a:p>
          <a:p>
            <a:pPr marL="163054" indent="-152408">
              <a:spcBef>
                <a:spcPts val="476"/>
              </a:spcBef>
              <a:buFont typeface="Arial"/>
              <a:buChar char="•"/>
              <a:tabLst>
                <a:tab pos="163615" algn="l"/>
              </a:tabLst>
            </a:pPr>
            <a:r>
              <a:rPr lang="en-US" sz="2000" spc="-4" dirty="0">
                <a:latin typeface="Carlito"/>
                <a:cs typeface="Carlito"/>
              </a:rPr>
              <a:t>Can </a:t>
            </a:r>
            <a:r>
              <a:rPr lang="en-US" sz="2000" spc="-9" dirty="0">
                <a:latin typeface="Carlito"/>
                <a:cs typeface="Carlito"/>
              </a:rPr>
              <a:t>read </a:t>
            </a:r>
            <a:r>
              <a:rPr lang="en-US" sz="2000" spc="-13" dirty="0">
                <a:latin typeface="Carlito"/>
                <a:cs typeface="Carlito"/>
              </a:rPr>
              <a:t>from any Offset, </a:t>
            </a:r>
            <a:r>
              <a:rPr lang="en-US" sz="2000" spc="-4" dirty="0">
                <a:latin typeface="Carlito"/>
                <a:cs typeface="Carlito"/>
              </a:rPr>
              <a:t>Length </a:t>
            </a:r>
            <a:r>
              <a:rPr lang="en-US" sz="2000" spc="-9" dirty="0">
                <a:latin typeface="Carlito"/>
                <a:cs typeface="Carlito"/>
              </a:rPr>
              <a:t>of</a:t>
            </a:r>
            <a:r>
              <a:rPr lang="en-US" sz="2000" spc="35" dirty="0">
                <a:latin typeface="Carlito"/>
                <a:cs typeface="Carlito"/>
              </a:rPr>
              <a:t> </a:t>
            </a:r>
            <a:r>
              <a:rPr lang="en-US" sz="2000" spc="-4" dirty="0">
                <a:latin typeface="Carlito"/>
                <a:cs typeface="Carlito"/>
              </a:rPr>
              <a:t>Blob</a:t>
            </a:r>
            <a:endParaRPr lang="en-US" sz="2000" dirty="0">
              <a:latin typeface="Carlito"/>
              <a:cs typeface="Carlito"/>
            </a:endParaRPr>
          </a:p>
          <a:p>
            <a:pPr marL="163054" indent="-152408">
              <a:spcBef>
                <a:spcPts val="485"/>
              </a:spcBef>
              <a:buFont typeface="Arial"/>
              <a:buChar char="•"/>
              <a:tabLst>
                <a:tab pos="163615" algn="l"/>
              </a:tabLst>
            </a:pPr>
            <a:r>
              <a:rPr lang="en-US" sz="2000" spc="-4" dirty="0">
                <a:latin typeface="Carlito"/>
                <a:cs typeface="Carlito"/>
              </a:rPr>
              <a:t>Conditional Put </a:t>
            </a:r>
            <a:r>
              <a:rPr lang="en-US" sz="2000" dirty="0">
                <a:latin typeface="Carlito"/>
                <a:cs typeface="Carlito"/>
              </a:rPr>
              <a:t>and </a:t>
            </a:r>
            <a:r>
              <a:rPr lang="en-US" sz="2000" spc="-9" dirty="0">
                <a:latin typeface="Carlito"/>
                <a:cs typeface="Carlito"/>
              </a:rPr>
              <a:t>Get</a:t>
            </a:r>
            <a:r>
              <a:rPr lang="en-US" sz="2000" spc="13" dirty="0">
                <a:latin typeface="Carlito"/>
                <a:cs typeface="Carlito"/>
              </a:rPr>
              <a:t> </a:t>
            </a:r>
            <a:r>
              <a:rPr lang="en-US" sz="2000" spc="-9" dirty="0">
                <a:latin typeface="Carlito"/>
                <a:cs typeface="Carlito"/>
              </a:rPr>
              <a:t>Blob</a:t>
            </a:r>
            <a:endParaRPr lang="en-US" sz="2000" dirty="0">
              <a:latin typeface="Carlito"/>
              <a:cs typeface="Carlito"/>
            </a:endParaRPr>
          </a:p>
          <a:p>
            <a:pPr marL="163054" indent="-152408">
              <a:spcBef>
                <a:spcPts val="485"/>
              </a:spcBef>
              <a:buFont typeface="Arial"/>
              <a:buChar char="•"/>
              <a:tabLst>
                <a:tab pos="163615" algn="l"/>
              </a:tabLst>
            </a:pPr>
            <a:r>
              <a:rPr lang="en-US" sz="2000" spc="-4" dirty="0">
                <a:latin typeface="Carlito"/>
                <a:cs typeface="Carlito"/>
              </a:rPr>
              <a:t>Max Blob </a:t>
            </a:r>
            <a:r>
              <a:rPr lang="en-US" sz="2000" spc="-13" dirty="0">
                <a:latin typeface="Carlito"/>
                <a:cs typeface="Carlito"/>
              </a:rPr>
              <a:t>size</a:t>
            </a:r>
            <a:endParaRPr lang="en-US" sz="2000" dirty="0">
              <a:latin typeface="Carlito"/>
              <a:cs typeface="Carlito"/>
            </a:endParaRPr>
          </a:p>
          <a:p>
            <a:pPr marL="465629" lvl="1" indent="-152968">
              <a:spcBef>
                <a:spcPts val="180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sz="1600" dirty="0">
                <a:latin typeface="Carlito"/>
                <a:cs typeface="Carlito"/>
              </a:rPr>
              <a:t>50 </a:t>
            </a:r>
            <a:r>
              <a:rPr lang="en-US" sz="1600" spc="-4" dirty="0">
                <a:latin typeface="Carlito"/>
                <a:cs typeface="Carlito"/>
              </a:rPr>
              <a:t>GB using </a:t>
            </a:r>
            <a:r>
              <a:rPr lang="en-US" sz="1600" spc="-4" dirty="0" err="1">
                <a:latin typeface="Carlito"/>
                <a:cs typeface="Carlito"/>
              </a:rPr>
              <a:t>PutBlock</a:t>
            </a:r>
            <a:r>
              <a:rPr lang="en-US" sz="1600" spc="-4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and</a:t>
            </a:r>
            <a:r>
              <a:rPr lang="en-US" sz="1600" spc="26" dirty="0">
                <a:latin typeface="Carlito"/>
                <a:cs typeface="Carlito"/>
              </a:rPr>
              <a:t> </a:t>
            </a:r>
            <a:r>
              <a:rPr lang="en-US" sz="1600" spc="-9" dirty="0" err="1">
                <a:latin typeface="Carlito"/>
                <a:cs typeface="Carlito"/>
              </a:rPr>
              <a:t>PutBlockList</a:t>
            </a:r>
            <a:endParaRPr lang="en-US" sz="1600" dirty="0">
              <a:latin typeface="Carlito"/>
              <a:cs typeface="Carlito"/>
            </a:endParaRPr>
          </a:p>
          <a:p>
            <a:pPr marL="465629" lvl="1" indent="-152968">
              <a:spcBef>
                <a:spcPts val="159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sz="1600" dirty="0">
                <a:latin typeface="Carlito"/>
                <a:cs typeface="Carlito"/>
              </a:rPr>
              <a:t>64 </a:t>
            </a:r>
            <a:r>
              <a:rPr lang="en-US" sz="1600" spc="-4" dirty="0">
                <a:latin typeface="Carlito"/>
                <a:cs typeface="Carlito"/>
              </a:rPr>
              <a:t>MB using</a:t>
            </a:r>
            <a:r>
              <a:rPr lang="en-US" sz="1600" spc="9" dirty="0">
                <a:latin typeface="Carlito"/>
                <a:cs typeface="Carlito"/>
              </a:rPr>
              <a:t> </a:t>
            </a:r>
            <a:r>
              <a:rPr lang="en-US" sz="1600" spc="-4" dirty="0" err="1">
                <a:latin typeface="Carlito"/>
                <a:cs typeface="Carlito"/>
              </a:rPr>
              <a:t>PutBlob</a:t>
            </a:r>
            <a:endParaRPr lang="en-US" sz="1600" dirty="0">
              <a:latin typeface="Carlito"/>
              <a:cs typeface="Carlito"/>
            </a:endParaRPr>
          </a:p>
          <a:p>
            <a:pPr marL="163054" indent="-152408">
              <a:spcBef>
                <a:spcPts val="468"/>
              </a:spcBef>
              <a:buFont typeface="Arial"/>
              <a:buChar char="•"/>
              <a:tabLst>
                <a:tab pos="163615" algn="l"/>
              </a:tabLst>
            </a:pPr>
            <a:r>
              <a:rPr lang="en-US" sz="2000" spc="-4" dirty="0">
                <a:latin typeface="Carlito"/>
                <a:cs typeface="Carlito"/>
              </a:rPr>
              <a:t>Blocks </a:t>
            </a:r>
            <a:r>
              <a:rPr lang="en-US" sz="2000" spc="-13" dirty="0">
                <a:latin typeface="Carlito"/>
                <a:cs typeface="Carlito"/>
              </a:rPr>
              <a:t>provide </a:t>
            </a:r>
            <a:r>
              <a:rPr lang="en-US" sz="2000" spc="-9" dirty="0">
                <a:latin typeface="Carlito"/>
                <a:cs typeface="Carlito"/>
              </a:rPr>
              <a:t>continuation </a:t>
            </a:r>
            <a:r>
              <a:rPr lang="en-US" sz="2000" spc="-18" dirty="0">
                <a:latin typeface="Carlito"/>
                <a:cs typeface="Carlito"/>
              </a:rPr>
              <a:t>for </a:t>
            </a:r>
            <a:r>
              <a:rPr lang="en-US" sz="2000" spc="-4" dirty="0">
                <a:latin typeface="Carlito"/>
                <a:cs typeface="Carlito"/>
              </a:rPr>
              <a:t>blob</a:t>
            </a:r>
            <a:r>
              <a:rPr lang="en-US" sz="2000" spc="75" dirty="0">
                <a:latin typeface="Carlito"/>
                <a:cs typeface="Carlito"/>
              </a:rPr>
              <a:t> </a:t>
            </a:r>
            <a:r>
              <a:rPr lang="en-US" sz="2000" spc="-4" dirty="0">
                <a:latin typeface="Carlito"/>
                <a:cs typeface="Carlito"/>
              </a:rPr>
              <a:t>upload</a:t>
            </a:r>
            <a:endParaRPr lang="en-US" sz="2000" dirty="0">
              <a:latin typeface="Carlito"/>
              <a:cs typeface="Carlito"/>
            </a:endParaRPr>
          </a:p>
          <a:p>
            <a:pPr marL="163054" indent="-152408">
              <a:spcBef>
                <a:spcPts val="485"/>
              </a:spcBef>
              <a:buFont typeface="Arial"/>
              <a:buChar char="•"/>
              <a:tabLst>
                <a:tab pos="163615" algn="l"/>
              </a:tabLst>
            </a:pPr>
            <a:r>
              <a:rPr lang="en-US" sz="2000" spc="-4" dirty="0">
                <a:latin typeface="Carlito"/>
                <a:cs typeface="Carlito"/>
              </a:rPr>
              <a:t>Put Blob/</a:t>
            </a:r>
            <a:r>
              <a:rPr lang="en-US" sz="2000" spc="-4" dirty="0" err="1">
                <a:latin typeface="Carlito"/>
                <a:cs typeface="Carlito"/>
              </a:rPr>
              <a:t>BlockList</a:t>
            </a:r>
            <a:r>
              <a:rPr lang="en-US" sz="2000" spc="-4" dirty="0">
                <a:latin typeface="Carlito"/>
                <a:cs typeface="Carlito"/>
              </a:rPr>
              <a:t> </a:t>
            </a:r>
            <a:r>
              <a:rPr lang="en-US" sz="2000" dirty="0">
                <a:latin typeface="Carlito"/>
                <a:cs typeface="Carlito"/>
              </a:rPr>
              <a:t>== </a:t>
            </a:r>
            <a:r>
              <a:rPr lang="en-US" sz="2000" spc="-9" dirty="0">
                <a:latin typeface="Carlito"/>
                <a:cs typeface="Carlito"/>
              </a:rPr>
              <a:t>Replace </a:t>
            </a:r>
            <a:r>
              <a:rPr lang="en-US" sz="2000" spc="-4" dirty="0">
                <a:latin typeface="Carlito"/>
                <a:cs typeface="Carlito"/>
              </a:rPr>
              <a:t>Blob </a:t>
            </a:r>
            <a:r>
              <a:rPr lang="en-US" sz="2000" spc="-18" dirty="0">
                <a:latin typeface="Carlito"/>
                <a:cs typeface="Carlito"/>
              </a:rPr>
              <a:t>for</a:t>
            </a:r>
            <a:r>
              <a:rPr lang="en-US" sz="2000" spc="22" dirty="0">
                <a:latin typeface="Carlito"/>
                <a:cs typeface="Carlito"/>
              </a:rPr>
              <a:t> </a:t>
            </a:r>
            <a:r>
              <a:rPr lang="en-US" sz="2000" spc="4" dirty="0">
                <a:latin typeface="Carlito"/>
                <a:cs typeface="Carlito"/>
              </a:rPr>
              <a:t>CTP</a:t>
            </a:r>
            <a:endParaRPr lang="en-US" sz="2000" dirty="0">
              <a:latin typeface="Carlito"/>
              <a:cs typeface="Carlito"/>
            </a:endParaRPr>
          </a:p>
          <a:p>
            <a:pPr marL="465629" lvl="1" indent="-152968">
              <a:spcBef>
                <a:spcPts val="180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sz="1600" spc="-4" dirty="0">
                <a:latin typeface="Carlito"/>
                <a:cs typeface="Carlito"/>
              </a:rPr>
              <a:t>Can </a:t>
            </a:r>
            <a:r>
              <a:rPr lang="en-US" sz="1600" spc="-9" dirty="0">
                <a:latin typeface="Carlito"/>
                <a:cs typeface="Carlito"/>
              </a:rPr>
              <a:t>replace </a:t>
            </a:r>
            <a:r>
              <a:rPr lang="en-US" sz="1600" dirty="0">
                <a:latin typeface="Carlito"/>
                <a:cs typeface="Carlito"/>
              </a:rPr>
              <a:t>an </a:t>
            </a:r>
            <a:r>
              <a:rPr lang="en-US" sz="1600" spc="-9" dirty="0">
                <a:latin typeface="Carlito"/>
                <a:cs typeface="Carlito"/>
              </a:rPr>
              <a:t>existing </a:t>
            </a:r>
            <a:r>
              <a:rPr lang="en-US" sz="1600" spc="-4" dirty="0">
                <a:latin typeface="Carlito"/>
                <a:cs typeface="Carlito"/>
              </a:rPr>
              <a:t>blob with new</a:t>
            </a:r>
            <a:r>
              <a:rPr lang="en-US" sz="1600" spc="88" dirty="0">
                <a:latin typeface="Carlito"/>
                <a:cs typeface="Carlito"/>
              </a:rPr>
              <a:t> </a:t>
            </a:r>
            <a:r>
              <a:rPr lang="en-US" sz="1600" spc="-4" dirty="0">
                <a:latin typeface="Carlito"/>
                <a:cs typeface="Carlito"/>
              </a:rPr>
              <a:t>blob/blocks</a:t>
            </a:r>
            <a:endParaRPr lang="en-US" sz="1600" dirty="0">
              <a:latin typeface="Carlito"/>
              <a:cs typeface="Carlito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9937"/>
            <a:ext cx="1371600" cy="13716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656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3694"/>
            <a:ext cx="10515600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 algn="ctr">
              <a:lnSpc>
                <a:spcPct val="100000"/>
              </a:lnSpc>
              <a:spcBef>
                <a:spcPts val="88"/>
              </a:spcBef>
            </a:pPr>
            <a:r>
              <a:rPr spc="-229" dirty="0"/>
              <a:t>Table </a:t>
            </a:r>
            <a:r>
              <a:rPr spc="-141" dirty="0"/>
              <a:t>Storage</a:t>
            </a:r>
            <a:r>
              <a:rPr spc="-296" dirty="0"/>
              <a:t> </a:t>
            </a:r>
            <a:r>
              <a:rPr spc="-132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2047302"/>
            <a:ext cx="10515600" cy="692686"/>
          </a:xfrm>
          <a:prstGeom prst="rect">
            <a:avLst/>
          </a:prstGeom>
        </p:spPr>
        <p:txBody>
          <a:bodyPr vert="horz" wrap="square" lIns="0" tIns="50987" rIns="0" bIns="0" rtlCol="0">
            <a:spAutoFit/>
          </a:bodyPr>
          <a:lstStyle/>
          <a:p>
            <a:pPr marL="163054" marR="4483" indent="-152408">
              <a:lnSpc>
                <a:spcPts val="2480"/>
              </a:lnSpc>
              <a:spcBef>
                <a:spcPts val="401"/>
              </a:spcBef>
              <a:buFont typeface="Arial"/>
              <a:buChar char="•"/>
              <a:tabLst>
                <a:tab pos="163615" algn="l"/>
                <a:tab pos="921733" algn="l"/>
                <a:tab pos="1935359" algn="l"/>
                <a:tab pos="2200953" algn="l"/>
                <a:tab pos="2489520" algn="l"/>
                <a:tab pos="3017905" algn="l"/>
                <a:tab pos="3651071" algn="l"/>
                <a:tab pos="4719049" algn="l"/>
                <a:tab pos="4975677" algn="l"/>
                <a:tab pos="5193643" algn="l"/>
                <a:tab pos="5588672" algn="l"/>
                <a:tab pos="5950641" algn="l"/>
              </a:tabLst>
            </a:pPr>
            <a:r>
              <a:rPr sz="2294" b="1" spc="-176" dirty="0">
                <a:latin typeface="Carlito"/>
                <a:cs typeface="Carlito"/>
              </a:rPr>
              <a:t>T</a:t>
            </a:r>
            <a:r>
              <a:rPr sz="2294" b="1" spc="-9" dirty="0">
                <a:latin typeface="Carlito"/>
                <a:cs typeface="Carlito"/>
              </a:rPr>
              <a:t>a</a:t>
            </a:r>
            <a:r>
              <a:rPr sz="2294" b="1" spc="4" dirty="0">
                <a:latin typeface="Carlito"/>
                <a:cs typeface="Carlito"/>
              </a:rPr>
              <a:t>b</a:t>
            </a:r>
            <a:r>
              <a:rPr sz="2294" b="1" spc="-13" dirty="0">
                <a:latin typeface="Carlito"/>
                <a:cs typeface="Carlito"/>
              </a:rPr>
              <a:t>l</a:t>
            </a:r>
            <a:r>
              <a:rPr sz="2294" b="1" dirty="0">
                <a:latin typeface="Carlito"/>
                <a:cs typeface="Carlito"/>
              </a:rPr>
              <a:t>e	s</a:t>
            </a:r>
            <a:r>
              <a:rPr sz="2294" b="1" spc="-40" dirty="0">
                <a:latin typeface="Carlito"/>
                <a:cs typeface="Carlito"/>
              </a:rPr>
              <a:t>t</a:t>
            </a:r>
            <a:r>
              <a:rPr sz="2294" b="1" spc="4" dirty="0">
                <a:latin typeface="Carlito"/>
                <a:cs typeface="Carlito"/>
              </a:rPr>
              <a:t>o</a:t>
            </a:r>
            <a:r>
              <a:rPr sz="2294" b="1" spc="-62" dirty="0">
                <a:latin typeface="Carlito"/>
                <a:cs typeface="Carlito"/>
              </a:rPr>
              <a:t>r</a:t>
            </a:r>
            <a:r>
              <a:rPr sz="2294" b="1" spc="13" dirty="0">
                <a:latin typeface="Carlito"/>
                <a:cs typeface="Carlito"/>
              </a:rPr>
              <a:t>a</a:t>
            </a:r>
            <a:r>
              <a:rPr sz="2294" b="1" spc="-35" dirty="0">
                <a:latin typeface="Carlito"/>
                <a:cs typeface="Carlito"/>
              </a:rPr>
              <a:t>g</a:t>
            </a:r>
            <a:r>
              <a:rPr sz="2294" b="1" dirty="0">
                <a:latin typeface="Carlito"/>
                <a:cs typeface="Carlito"/>
              </a:rPr>
              <a:t>e	</a:t>
            </a:r>
            <a:r>
              <a:rPr sz="2294" dirty="0">
                <a:latin typeface="Carlito"/>
                <a:cs typeface="Carlito"/>
              </a:rPr>
              <a:t>–	</a:t>
            </a:r>
            <a:r>
              <a:rPr sz="2294" spc="-9" dirty="0">
                <a:latin typeface="Carlito"/>
                <a:cs typeface="Carlito"/>
              </a:rPr>
              <a:t>I</a:t>
            </a:r>
            <a:r>
              <a:rPr sz="2294" dirty="0">
                <a:latin typeface="Carlito"/>
                <a:cs typeface="Carlito"/>
              </a:rPr>
              <a:t>t	</a:t>
            </a:r>
            <a:r>
              <a:rPr sz="2294" spc="9" dirty="0">
                <a:latin typeface="Carlito"/>
                <a:cs typeface="Carlito"/>
              </a:rPr>
              <a:t>h</a:t>
            </a:r>
            <a:r>
              <a:rPr sz="2294" dirty="0">
                <a:latin typeface="Carlito"/>
                <a:cs typeface="Carlito"/>
              </a:rPr>
              <a:t>as	</a:t>
            </a:r>
            <a:r>
              <a:rPr sz="2294" spc="-13" dirty="0">
                <a:latin typeface="Carlito"/>
                <a:cs typeface="Carlito"/>
              </a:rPr>
              <a:t>n</a:t>
            </a:r>
            <a:r>
              <a:rPr sz="2294" spc="-18" dirty="0">
                <a:latin typeface="Carlito"/>
                <a:cs typeface="Carlito"/>
              </a:rPr>
              <a:t>o</a:t>
            </a:r>
            <a:r>
              <a:rPr sz="2294" dirty="0">
                <a:latin typeface="Carlito"/>
                <a:cs typeface="Carlito"/>
              </a:rPr>
              <a:t>w	</a:t>
            </a:r>
            <a:r>
              <a:rPr sz="2294" spc="-13" dirty="0">
                <a:latin typeface="Carlito"/>
                <a:cs typeface="Carlito"/>
              </a:rPr>
              <a:t>b</a:t>
            </a:r>
            <a:r>
              <a:rPr sz="2294" spc="4" dirty="0">
                <a:latin typeface="Carlito"/>
                <a:cs typeface="Carlito"/>
              </a:rPr>
              <a:t>e</a:t>
            </a:r>
            <a:r>
              <a:rPr sz="2294" spc="-31" dirty="0">
                <a:latin typeface="Carlito"/>
                <a:cs typeface="Carlito"/>
              </a:rPr>
              <a:t>c</a:t>
            </a:r>
            <a:r>
              <a:rPr sz="2294" spc="-18" dirty="0">
                <a:latin typeface="Carlito"/>
                <a:cs typeface="Carlito"/>
              </a:rPr>
              <a:t>o</a:t>
            </a:r>
            <a:r>
              <a:rPr sz="2294" dirty="0">
                <a:latin typeface="Carlito"/>
                <a:cs typeface="Carlito"/>
              </a:rPr>
              <a:t>me	a	</a:t>
            </a:r>
            <a:r>
              <a:rPr sz="2294" spc="9" dirty="0">
                <a:latin typeface="Carlito"/>
                <a:cs typeface="Carlito"/>
              </a:rPr>
              <a:t>p</a:t>
            </a:r>
            <a:r>
              <a:rPr sz="2294" dirty="0">
                <a:latin typeface="Carlito"/>
                <a:cs typeface="Carlito"/>
              </a:rPr>
              <a:t>art	</a:t>
            </a:r>
            <a:r>
              <a:rPr sz="2294" spc="4" dirty="0">
                <a:latin typeface="Carlito"/>
                <a:cs typeface="Carlito"/>
              </a:rPr>
              <a:t>o</a:t>
            </a:r>
            <a:r>
              <a:rPr sz="2294" dirty="0">
                <a:latin typeface="Carlito"/>
                <a:cs typeface="Carlito"/>
              </a:rPr>
              <a:t>f	A</a:t>
            </a:r>
            <a:r>
              <a:rPr sz="2294" spc="-13" dirty="0">
                <a:latin typeface="Carlito"/>
                <a:cs typeface="Carlito"/>
              </a:rPr>
              <a:t>zu</a:t>
            </a:r>
            <a:r>
              <a:rPr sz="2294" spc="-22" dirty="0">
                <a:latin typeface="Carlito"/>
                <a:cs typeface="Carlito"/>
              </a:rPr>
              <a:t>r</a:t>
            </a:r>
            <a:r>
              <a:rPr sz="2294" dirty="0">
                <a:latin typeface="Carlito"/>
                <a:cs typeface="Carlito"/>
              </a:rPr>
              <a:t>e  Cosmo DB. </a:t>
            </a:r>
            <a:r>
              <a:rPr sz="2294" spc="-9" dirty="0">
                <a:latin typeface="Carlito"/>
                <a:cs typeface="Carlito"/>
              </a:rPr>
              <a:t>Azure </a:t>
            </a:r>
            <a:r>
              <a:rPr sz="2294" spc="-4" dirty="0">
                <a:latin typeface="Carlito"/>
                <a:cs typeface="Carlito"/>
              </a:rPr>
              <a:t>table </a:t>
            </a:r>
            <a:r>
              <a:rPr sz="2294" spc="-13" dirty="0">
                <a:latin typeface="Carlito"/>
                <a:cs typeface="Carlito"/>
              </a:rPr>
              <a:t>stores</a:t>
            </a:r>
            <a:r>
              <a:rPr sz="2294" spc="-18" dirty="0">
                <a:latin typeface="Carlito"/>
                <a:cs typeface="Carlito"/>
              </a:rPr>
              <a:t> </a:t>
            </a:r>
            <a:r>
              <a:rPr sz="2294" spc="-9" dirty="0">
                <a:latin typeface="Carlito"/>
                <a:cs typeface="Carlito"/>
              </a:rPr>
              <a:t>structured</a:t>
            </a:r>
            <a:r>
              <a:rPr sz="2294" spc="-18" dirty="0">
                <a:solidFill>
                  <a:srgbClr val="0562C1"/>
                </a:solidFill>
                <a:latin typeface="Carlito"/>
                <a:cs typeface="Carlito"/>
              </a:rPr>
              <a:t> </a:t>
            </a:r>
            <a:r>
              <a:rPr sz="2294" u="heavy" spc="-1487" dirty="0" err="1" smtClean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rlito"/>
                <a:cs typeface="Carlito"/>
              </a:rPr>
              <a:t>N</a:t>
            </a:r>
            <a:r>
              <a:rPr lang="en-US" sz="2294" u="heavy" spc="-9" dirty="0" err="1" smtClean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rlito"/>
                <a:cs typeface="Carlito"/>
              </a:rPr>
              <a:t>No</a:t>
            </a:r>
            <a:r>
              <a:rPr sz="2294" u="heavy" spc="-9" dirty="0" err="1" smtClean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rlito"/>
                <a:cs typeface="Carlito"/>
              </a:rPr>
              <a:t>SQL</a:t>
            </a:r>
            <a:r>
              <a:rPr sz="2294" u="heavy" spc="-35" dirty="0" smtClean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rlito"/>
                <a:cs typeface="Carlito"/>
              </a:rPr>
              <a:t> </a:t>
            </a:r>
            <a:r>
              <a:rPr sz="2294" u="heavy" spc="-9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rlito"/>
                <a:cs typeface="Carlito"/>
              </a:rPr>
              <a:t>data</a:t>
            </a:r>
            <a:r>
              <a:rPr sz="2294" spc="-9" dirty="0">
                <a:latin typeface="Carlito"/>
                <a:cs typeface="Carlito"/>
              </a:rPr>
              <a:t>.</a:t>
            </a:r>
            <a:endParaRPr sz="2294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34236" y="3214272"/>
            <a:ext cx="6723529" cy="2269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312"/>
            <a:ext cx="1371600" cy="13716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433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3694"/>
            <a:ext cx="10515600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 algn="ctr">
              <a:lnSpc>
                <a:spcPct val="100000"/>
              </a:lnSpc>
              <a:spcBef>
                <a:spcPts val="88"/>
              </a:spcBef>
            </a:pPr>
            <a:r>
              <a:rPr spc="-229" dirty="0"/>
              <a:t>Table </a:t>
            </a:r>
            <a:r>
              <a:rPr spc="-141" dirty="0"/>
              <a:t>Storage</a:t>
            </a:r>
            <a:r>
              <a:rPr spc="-296" dirty="0"/>
              <a:t> </a:t>
            </a:r>
            <a:r>
              <a:rPr spc="-132" dirty="0"/>
              <a:t>Concepts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054" marR="829280" indent="-152408">
              <a:lnSpc>
                <a:spcPts val="3053"/>
              </a:lnSpc>
              <a:spcBef>
                <a:spcPts val="472"/>
              </a:spcBef>
              <a:buFont typeface="Arial"/>
              <a:buChar char="•"/>
              <a:tabLst>
                <a:tab pos="163615" algn="l"/>
              </a:tabLst>
            </a:pPr>
            <a:r>
              <a:rPr lang="en-US" spc="-4" dirty="0">
                <a:latin typeface="Carlito"/>
                <a:cs typeface="Carlito"/>
              </a:rPr>
              <a:t>It </a:t>
            </a:r>
            <a:r>
              <a:rPr lang="en-US" spc="-13" dirty="0">
                <a:latin typeface="Carlito"/>
                <a:cs typeface="Carlito"/>
              </a:rPr>
              <a:t>provides </a:t>
            </a:r>
            <a:r>
              <a:rPr lang="en-US" spc="-4" dirty="0">
                <a:solidFill>
                  <a:srgbClr val="FF0000"/>
                </a:solidFill>
                <a:latin typeface="Carlito"/>
                <a:cs typeface="Carlito"/>
              </a:rPr>
              <a:t>managed file sharing </a:t>
            </a:r>
            <a:r>
              <a:rPr lang="en-US" dirty="0">
                <a:latin typeface="Carlito"/>
                <a:cs typeface="Carlito"/>
              </a:rPr>
              <a:t>in </a:t>
            </a:r>
            <a:r>
              <a:rPr lang="en-US" spc="-4" dirty="0">
                <a:latin typeface="Carlito"/>
                <a:cs typeface="Carlito"/>
              </a:rPr>
              <a:t>the  cloud.</a:t>
            </a:r>
            <a:endParaRPr lang="en-US" dirty="0">
              <a:latin typeface="Carlito"/>
              <a:cs typeface="Carlito"/>
            </a:endParaRPr>
          </a:p>
          <a:p>
            <a:pPr marL="163054" indent="-152408">
              <a:spcBef>
                <a:spcPts val="309"/>
              </a:spcBef>
              <a:buFont typeface="Arial"/>
              <a:buChar char="•"/>
              <a:tabLst>
                <a:tab pos="163615" algn="l"/>
              </a:tabLst>
            </a:pPr>
            <a:r>
              <a:rPr lang="en-US" spc="-9" dirty="0">
                <a:latin typeface="Carlito"/>
                <a:cs typeface="Carlito"/>
              </a:rPr>
              <a:t>Stores </a:t>
            </a:r>
            <a:r>
              <a:rPr lang="en-US" spc="-13" dirty="0">
                <a:solidFill>
                  <a:srgbClr val="FF0000"/>
                </a:solidFill>
                <a:latin typeface="Carlito"/>
                <a:cs typeface="Carlito"/>
              </a:rPr>
              <a:t>large </a:t>
            </a:r>
            <a:r>
              <a:rPr lang="en-US" spc="-9" dirty="0">
                <a:solidFill>
                  <a:srgbClr val="FF0000"/>
                </a:solidFill>
                <a:latin typeface="Carlito"/>
                <a:cs typeface="Carlito"/>
              </a:rPr>
              <a:t>amounts </a:t>
            </a:r>
            <a:r>
              <a:rPr lang="en-US" dirty="0">
                <a:solidFill>
                  <a:srgbClr val="FF0000"/>
                </a:solidFill>
                <a:latin typeface="Carlito"/>
                <a:cs typeface="Carlito"/>
              </a:rPr>
              <a:t>of </a:t>
            </a:r>
            <a:r>
              <a:rPr lang="en-US" spc="-9" dirty="0">
                <a:solidFill>
                  <a:srgbClr val="FF0000"/>
                </a:solidFill>
                <a:latin typeface="Carlito"/>
                <a:cs typeface="Carlito"/>
              </a:rPr>
              <a:t>structured</a:t>
            </a:r>
            <a:r>
              <a:rPr lang="en-US" spc="-18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lang="en-US" spc="-13" dirty="0">
                <a:solidFill>
                  <a:srgbClr val="FF0000"/>
                </a:solidFill>
                <a:latin typeface="Carlito"/>
                <a:cs typeface="Carlito"/>
              </a:rPr>
              <a:t>data</a:t>
            </a:r>
            <a:r>
              <a:rPr lang="en-US" spc="-13" dirty="0">
                <a:latin typeface="Carlito"/>
                <a:cs typeface="Carlito"/>
              </a:rPr>
              <a:t>.</a:t>
            </a:r>
            <a:endParaRPr lang="en-US" dirty="0">
              <a:latin typeface="Carlito"/>
              <a:cs typeface="Carlito"/>
            </a:endParaRPr>
          </a:p>
          <a:p>
            <a:pPr marL="163054" indent="-152408">
              <a:spcBef>
                <a:spcPts val="371"/>
              </a:spcBef>
              <a:buFont typeface="Arial"/>
              <a:buChar char="•"/>
              <a:tabLst>
                <a:tab pos="163615" algn="l"/>
              </a:tabLst>
            </a:pPr>
            <a:r>
              <a:rPr lang="en-US" spc="-4" dirty="0">
                <a:latin typeface="Carlito"/>
                <a:cs typeface="Carlito"/>
              </a:rPr>
              <a:t>The </a:t>
            </a:r>
            <a:r>
              <a:rPr lang="en-US" dirty="0">
                <a:latin typeface="Carlito"/>
                <a:cs typeface="Carlito"/>
              </a:rPr>
              <a:t>service </a:t>
            </a:r>
            <a:r>
              <a:rPr lang="en-US" spc="-18" dirty="0">
                <a:latin typeface="Carlito"/>
                <a:cs typeface="Carlito"/>
              </a:rPr>
              <a:t>is </a:t>
            </a:r>
            <a:r>
              <a:rPr lang="en-US" dirty="0">
                <a:latin typeface="Carlito"/>
                <a:cs typeface="Carlito"/>
              </a:rPr>
              <a:t>a </a:t>
            </a:r>
            <a:r>
              <a:rPr lang="en-US" dirty="0" err="1">
                <a:solidFill>
                  <a:srgbClr val="FF0000"/>
                </a:solidFill>
                <a:latin typeface="Carlito"/>
                <a:cs typeface="Carlito"/>
              </a:rPr>
              <a:t>NoSQL</a:t>
            </a:r>
            <a:r>
              <a:rPr lang="en-US" spc="9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lang="en-US" spc="-22" dirty="0" err="1">
                <a:solidFill>
                  <a:srgbClr val="FF0000"/>
                </a:solidFill>
                <a:latin typeface="Carlito"/>
                <a:cs typeface="Carlito"/>
              </a:rPr>
              <a:t>datastore</a:t>
            </a:r>
            <a:endParaRPr lang="en-US" dirty="0">
              <a:latin typeface="Carlito"/>
              <a:cs typeface="Carlito"/>
            </a:endParaRPr>
          </a:p>
          <a:p>
            <a:pPr marL="163054" marR="4483" indent="-152408">
              <a:lnSpc>
                <a:spcPts val="3053"/>
              </a:lnSpc>
              <a:spcBef>
                <a:spcPts val="754"/>
              </a:spcBef>
              <a:buFont typeface="Arial"/>
              <a:buChar char="•"/>
              <a:tabLst>
                <a:tab pos="163615" algn="l"/>
              </a:tabLst>
            </a:pPr>
            <a:r>
              <a:rPr lang="en-US" spc="-13" dirty="0">
                <a:latin typeface="Carlito"/>
                <a:cs typeface="Carlito"/>
              </a:rPr>
              <a:t>Azure </a:t>
            </a:r>
            <a:r>
              <a:rPr lang="en-US" spc="-9" dirty="0">
                <a:solidFill>
                  <a:srgbClr val="FF0000"/>
                </a:solidFill>
                <a:latin typeface="Carlito"/>
                <a:cs typeface="Carlito"/>
              </a:rPr>
              <a:t>tables are </a:t>
            </a:r>
            <a:r>
              <a:rPr lang="en-US" spc="-4" dirty="0">
                <a:solidFill>
                  <a:srgbClr val="FF0000"/>
                </a:solidFill>
                <a:latin typeface="Carlito"/>
                <a:cs typeface="Carlito"/>
              </a:rPr>
              <a:t>ideal </a:t>
            </a:r>
            <a:r>
              <a:rPr lang="en-US" spc="-26" dirty="0">
                <a:solidFill>
                  <a:srgbClr val="FF0000"/>
                </a:solidFill>
                <a:latin typeface="Carlito"/>
                <a:cs typeface="Carlito"/>
              </a:rPr>
              <a:t>for </a:t>
            </a:r>
            <a:r>
              <a:rPr lang="en-US" spc="-13" dirty="0">
                <a:solidFill>
                  <a:srgbClr val="FF0000"/>
                </a:solidFill>
                <a:latin typeface="Carlito"/>
                <a:cs typeface="Carlito"/>
              </a:rPr>
              <a:t>storing </a:t>
            </a:r>
            <a:r>
              <a:rPr lang="en-US" spc="-9" dirty="0">
                <a:solidFill>
                  <a:srgbClr val="FF0000"/>
                </a:solidFill>
                <a:latin typeface="Carlito"/>
                <a:cs typeface="Carlito"/>
              </a:rPr>
              <a:t>structured</a:t>
            </a:r>
            <a:r>
              <a:rPr lang="en-US" spc="-9" dirty="0">
                <a:latin typeface="Carlito"/>
                <a:cs typeface="Carlito"/>
              </a:rPr>
              <a:t>,  non-relational</a:t>
            </a:r>
            <a:r>
              <a:rPr lang="en-US" spc="9" dirty="0">
                <a:latin typeface="Carlito"/>
                <a:cs typeface="Carlito"/>
              </a:rPr>
              <a:t> </a:t>
            </a:r>
            <a:r>
              <a:rPr lang="en-US" spc="-18" dirty="0">
                <a:latin typeface="Carlito"/>
                <a:cs typeface="Carlito"/>
              </a:rPr>
              <a:t>data</a:t>
            </a:r>
            <a:endParaRPr lang="en-US" dirty="0">
              <a:latin typeface="Carlito"/>
              <a:cs typeface="Carlit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312"/>
            <a:ext cx="1371600" cy="13716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9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93319"/>
            <a:ext cx="10515600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 algn="ctr">
              <a:lnSpc>
                <a:spcPct val="100000"/>
              </a:lnSpc>
              <a:spcBef>
                <a:spcPts val="88"/>
              </a:spcBef>
            </a:pPr>
            <a:r>
              <a:rPr spc="-229" dirty="0"/>
              <a:t>Table </a:t>
            </a:r>
            <a:r>
              <a:rPr spc="-141" dirty="0"/>
              <a:t>Storage</a:t>
            </a:r>
            <a:r>
              <a:rPr spc="-296" dirty="0"/>
              <a:t> </a:t>
            </a:r>
            <a:r>
              <a:rPr spc="-132" dirty="0"/>
              <a:t>Concepts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054" indent="-152408">
              <a:spcBef>
                <a:spcPts val="238"/>
              </a:spcBef>
              <a:buFont typeface="Arial"/>
              <a:buChar char="•"/>
              <a:tabLst>
                <a:tab pos="163615" algn="l"/>
              </a:tabLst>
            </a:pPr>
            <a:r>
              <a:rPr lang="en-US" sz="2471" spc="-13" dirty="0">
                <a:latin typeface="Carlito"/>
                <a:cs typeface="Carlito"/>
              </a:rPr>
              <a:t>Provides </a:t>
            </a:r>
            <a:r>
              <a:rPr lang="en-US" sz="2471" spc="-9" dirty="0">
                <a:latin typeface="Carlito"/>
                <a:cs typeface="Carlito"/>
              </a:rPr>
              <a:t>Structured</a:t>
            </a:r>
            <a:r>
              <a:rPr lang="en-US" sz="2471" spc="53" dirty="0">
                <a:latin typeface="Carlito"/>
                <a:cs typeface="Carlito"/>
              </a:rPr>
              <a:t> </a:t>
            </a:r>
            <a:r>
              <a:rPr lang="en-US" sz="2471" spc="-18" dirty="0">
                <a:latin typeface="Carlito"/>
                <a:cs typeface="Carlito"/>
              </a:rPr>
              <a:t>Storage</a:t>
            </a:r>
            <a:endParaRPr lang="en-US" sz="2471" dirty="0">
              <a:latin typeface="Carlito"/>
              <a:cs typeface="Carlito"/>
            </a:endParaRPr>
          </a:p>
          <a:p>
            <a:pPr marL="465629" lvl="1" indent="-152408">
              <a:spcBef>
                <a:spcPts val="128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sz="2118" spc="-9" dirty="0">
                <a:latin typeface="Carlito"/>
                <a:cs typeface="Carlito"/>
              </a:rPr>
              <a:t>Massively </a:t>
            </a:r>
            <a:r>
              <a:rPr lang="en-US" sz="2118" spc="-4" dirty="0">
                <a:solidFill>
                  <a:srgbClr val="FF0000"/>
                </a:solidFill>
                <a:latin typeface="Carlito"/>
                <a:cs typeface="Carlito"/>
              </a:rPr>
              <a:t>Scalable</a:t>
            </a:r>
            <a:r>
              <a:rPr lang="en-US" sz="2118" spc="-9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lang="en-US" sz="2118" spc="-31" dirty="0">
                <a:latin typeface="Carlito"/>
                <a:cs typeface="Carlito"/>
              </a:rPr>
              <a:t>Tables</a:t>
            </a:r>
            <a:endParaRPr lang="en-US" sz="2118" dirty="0">
              <a:latin typeface="Carlito"/>
              <a:cs typeface="Carlito"/>
            </a:endParaRPr>
          </a:p>
          <a:p>
            <a:pPr marL="768204" lvl="2" indent="-152408">
              <a:spcBef>
                <a:spcPts val="163"/>
              </a:spcBef>
              <a:buFont typeface="Arial"/>
              <a:buChar char="•"/>
              <a:tabLst>
                <a:tab pos="768764" algn="l"/>
              </a:tabLst>
            </a:pPr>
            <a:r>
              <a:rPr lang="en-US" sz="1765" spc="-4" dirty="0">
                <a:latin typeface="Carlito"/>
                <a:cs typeface="Carlito"/>
              </a:rPr>
              <a:t>Billions </a:t>
            </a:r>
            <a:r>
              <a:rPr lang="en-US" sz="1765" dirty="0">
                <a:latin typeface="Carlito"/>
                <a:cs typeface="Carlito"/>
              </a:rPr>
              <a:t>of </a:t>
            </a:r>
            <a:r>
              <a:rPr lang="en-US" sz="1765" spc="-9" dirty="0">
                <a:solidFill>
                  <a:srgbClr val="FF0000"/>
                </a:solidFill>
                <a:latin typeface="Carlito"/>
                <a:cs typeface="Carlito"/>
              </a:rPr>
              <a:t>entities (rows) </a:t>
            </a:r>
            <a:r>
              <a:rPr lang="en-US" sz="1765" dirty="0">
                <a:latin typeface="Carlito"/>
                <a:cs typeface="Carlito"/>
              </a:rPr>
              <a:t>and TBs of</a:t>
            </a:r>
            <a:r>
              <a:rPr lang="en-US" sz="1765" spc="9" dirty="0">
                <a:latin typeface="Carlito"/>
                <a:cs typeface="Carlito"/>
              </a:rPr>
              <a:t> </a:t>
            </a:r>
            <a:r>
              <a:rPr lang="en-US" sz="1765" spc="-13" dirty="0">
                <a:latin typeface="Carlito"/>
                <a:cs typeface="Carlito"/>
              </a:rPr>
              <a:t>data</a:t>
            </a:r>
            <a:endParaRPr lang="en-US" sz="1765" dirty="0">
              <a:latin typeface="Carlito"/>
              <a:cs typeface="Carlito"/>
            </a:endParaRPr>
          </a:p>
          <a:p>
            <a:pPr marL="768204" lvl="2" indent="-152408">
              <a:spcBef>
                <a:spcPts val="137"/>
              </a:spcBef>
              <a:buFont typeface="Arial"/>
              <a:buChar char="•"/>
              <a:tabLst>
                <a:tab pos="768764" algn="l"/>
              </a:tabLst>
            </a:pPr>
            <a:r>
              <a:rPr lang="en-US" sz="1765" spc="-4" dirty="0">
                <a:latin typeface="Carlito"/>
                <a:cs typeface="Carlito"/>
              </a:rPr>
              <a:t>Automatically </a:t>
            </a:r>
            <a:r>
              <a:rPr lang="en-US" sz="1765" spc="-4" dirty="0">
                <a:solidFill>
                  <a:srgbClr val="FF0000"/>
                </a:solidFill>
                <a:latin typeface="Carlito"/>
                <a:cs typeface="Carlito"/>
              </a:rPr>
              <a:t>scales to thousands </a:t>
            </a:r>
            <a:r>
              <a:rPr lang="en-US" sz="1765" spc="-9" dirty="0">
                <a:solidFill>
                  <a:srgbClr val="FF0000"/>
                </a:solidFill>
                <a:latin typeface="Carlito"/>
                <a:cs typeface="Carlito"/>
              </a:rPr>
              <a:t>of servers </a:t>
            </a:r>
            <a:r>
              <a:rPr lang="en-US" sz="1765" dirty="0">
                <a:latin typeface="Carlito"/>
                <a:cs typeface="Carlito"/>
              </a:rPr>
              <a:t>as </a:t>
            </a:r>
            <a:r>
              <a:rPr lang="en-US" sz="1765" spc="-9" dirty="0">
                <a:latin typeface="Carlito"/>
                <a:cs typeface="Carlito"/>
              </a:rPr>
              <a:t>traffic</a:t>
            </a:r>
            <a:r>
              <a:rPr lang="en-US" sz="1765" spc="53" dirty="0">
                <a:latin typeface="Carlito"/>
                <a:cs typeface="Carlito"/>
              </a:rPr>
              <a:t> </a:t>
            </a:r>
            <a:r>
              <a:rPr lang="en-US" sz="1765" spc="-13" dirty="0">
                <a:latin typeface="Carlito"/>
                <a:cs typeface="Carlito"/>
              </a:rPr>
              <a:t>grows</a:t>
            </a:r>
            <a:endParaRPr lang="en-US" sz="1765" dirty="0">
              <a:latin typeface="Carlito"/>
              <a:cs typeface="Carlito"/>
            </a:endParaRPr>
          </a:p>
          <a:p>
            <a:pPr marL="465629" lvl="1" indent="-152408">
              <a:spcBef>
                <a:spcPts val="84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sz="2118" spc="-4" dirty="0">
                <a:latin typeface="Carlito"/>
                <a:cs typeface="Carlito"/>
              </a:rPr>
              <a:t>Highly</a:t>
            </a:r>
            <a:r>
              <a:rPr lang="en-US" sz="2118" spc="-26" dirty="0">
                <a:latin typeface="Carlito"/>
                <a:cs typeface="Carlito"/>
              </a:rPr>
              <a:t> </a:t>
            </a:r>
            <a:r>
              <a:rPr lang="en-US" sz="2118" spc="-9" dirty="0">
                <a:latin typeface="Carlito"/>
                <a:cs typeface="Carlito"/>
              </a:rPr>
              <a:t>Available</a:t>
            </a:r>
            <a:endParaRPr lang="en-US" sz="2118" dirty="0">
              <a:latin typeface="Carlito"/>
              <a:cs typeface="Carlito"/>
            </a:endParaRPr>
          </a:p>
          <a:p>
            <a:pPr marL="768204" lvl="2" indent="-152408">
              <a:spcBef>
                <a:spcPts val="159"/>
              </a:spcBef>
              <a:buFont typeface="Arial"/>
              <a:buChar char="•"/>
              <a:tabLst>
                <a:tab pos="768764" algn="l"/>
              </a:tabLst>
            </a:pPr>
            <a:r>
              <a:rPr lang="en-US" sz="1765" spc="-4" dirty="0">
                <a:latin typeface="Carlito"/>
                <a:cs typeface="Carlito"/>
              </a:rPr>
              <a:t>Can </a:t>
            </a:r>
            <a:r>
              <a:rPr lang="en-US" sz="1765" spc="-13" dirty="0">
                <a:latin typeface="Carlito"/>
                <a:cs typeface="Carlito"/>
              </a:rPr>
              <a:t>always </a:t>
            </a:r>
            <a:r>
              <a:rPr lang="en-US" sz="1765" spc="-4" dirty="0">
                <a:latin typeface="Carlito"/>
                <a:cs typeface="Carlito"/>
              </a:rPr>
              <a:t>access </a:t>
            </a:r>
            <a:r>
              <a:rPr lang="en-US" sz="1765" spc="-9" dirty="0">
                <a:latin typeface="Carlito"/>
                <a:cs typeface="Carlito"/>
              </a:rPr>
              <a:t>your</a:t>
            </a:r>
            <a:r>
              <a:rPr lang="en-US" sz="1765" spc="31" dirty="0">
                <a:latin typeface="Carlito"/>
                <a:cs typeface="Carlito"/>
              </a:rPr>
              <a:t> </a:t>
            </a:r>
            <a:r>
              <a:rPr lang="en-US" sz="1765" spc="-13" dirty="0">
                <a:latin typeface="Carlito"/>
                <a:cs typeface="Carlito"/>
              </a:rPr>
              <a:t>data</a:t>
            </a:r>
            <a:endParaRPr lang="en-US" sz="1765" dirty="0">
              <a:latin typeface="Carlito"/>
              <a:cs typeface="Carlito"/>
            </a:endParaRPr>
          </a:p>
          <a:p>
            <a:pPr marL="465629" lvl="1" indent="-152408">
              <a:spcBef>
                <a:spcPts val="71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sz="2118" spc="-9" dirty="0">
                <a:latin typeface="Carlito"/>
                <a:cs typeface="Carlito"/>
              </a:rPr>
              <a:t>Durable</a:t>
            </a:r>
            <a:endParaRPr lang="en-US" sz="2118" dirty="0">
              <a:latin typeface="Carlito"/>
              <a:cs typeface="Carlito"/>
            </a:endParaRPr>
          </a:p>
          <a:p>
            <a:pPr marL="768204" lvl="2" indent="-152408">
              <a:spcBef>
                <a:spcPts val="163"/>
              </a:spcBef>
              <a:buFont typeface="Arial"/>
              <a:buChar char="•"/>
              <a:tabLst>
                <a:tab pos="768764" algn="l"/>
              </a:tabLst>
            </a:pPr>
            <a:r>
              <a:rPr lang="en-US" sz="1765" spc="-9" dirty="0">
                <a:latin typeface="Carlito"/>
                <a:cs typeface="Carlito"/>
              </a:rPr>
              <a:t>Data </a:t>
            </a:r>
            <a:r>
              <a:rPr lang="en-US" sz="1765" dirty="0">
                <a:latin typeface="Carlito"/>
                <a:cs typeface="Carlito"/>
              </a:rPr>
              <a:t>is </a:t>
            </a:r>
            <a:r>
              <a:rPr lang="en-US" sz="1765" spc="-9" dirty="0">
                <a:solidFill>
                  <a:srgbClr val="FF0000"/>
                </a:solidFill>
                <a:latin typeface="Carlito"/>
                <a:cs typeface="Carlito"/>
              </a:rPr>
              <a:t>replicated </a:t>
            </a:r>
            <a:r>
              <a:rPr lang="en-US" sz="1765" spc="-9" dirty="0">
                <a:latin typeface="Carlito"/>
                <a:cs typeface="Carlito"/>
              </a:rPr>
              <a:t>at least </a:t>
            </a:r>
            <a:r>
              <a:rPr lang="en-US" sz="1765" dirty="0">
                <a:latin typeface="Carlito"/>
                <a:cs typeface="Carlito"/>
              </a:rPr>
              <a:t>3</a:t>
            </a:r>
            <a:r>
              <a:rPr lang="en-US" sz="1765" spc="57" dirty="0">
                <a:latin typeface="Carlito"/>
                <a:cs typeface="Carlito"/>
              </a:rPr>
              <a:t> </a:t>
            </a:r>
            <a:r>
              <a:rPr lang="en-US" sz="1765" spc="-4" dirty="0">
                <a:latin typeface="Carlito"/>
                <a:cs typeface="Carlito"/>
              </a:rPr>
              <a:t>times</a:t>
            </a:r>
            <a:endParaRPr lang="en-US" sz="1765" dirty="0">
              <a:latin typeface="Carlito"/>
              <a:cs typeface="Carlito"/>
            </a:endParaRPr>
          </a:p>
          <a:p>
            <a:pPr lvl="2">
              <a:spcBef>
                <a:spcPts val="44"/>
              </a:spcBef>
              <a:buFont typeface="Arial"/>
              <a:buChar char="•"/>
            </a:pPr>
            <a:endParaRPr lang="en-US" sz="2118" dirty="0">
              <a:latin typeface="Carlito"/>
              <a:cs typeface="Carlito"/>
            </a:endParaRPr>
          </a:p>
          <a:p>
            <a:pPr marL="163054" indent="-152408">
              <a:buFont typeface="Arial"/>
              <a:buChar char="•"/>
              <a:tabLst>
                <a:tab pos="163615" algn="l"/>
              </a:tabLst>
            </a:pPr>
            <a:r>
              <a:rPr lang="en-US" sz="2471" spc="-13" dirty="0">
                <a:latin typeface="Carlito"/>
                <a:cs typeface="Carlito"/>
              </a:rPr>
              <a:t>Familiar </a:t>
            </a:r>
            <a:r>
              <a:rPr lang="en-US" sz="2471" spc="-9" dirty="0">
                <a:latin typeface="Carlito"/>
                <a:cs typeface="Carlito"/>
              </a:rPr>
              <a:t>and </a:t>
            </a:r>
            <a:r>
              <a:rPr lang="en-US" sz="2471" spc="-22" dirty="0">
                <a:latin typeface="Carlito"/>
                <a:cs typeface="Carlito"/>
              </a:rPr>
              <a:t>Easy to </a:t>
            </a:r>
            <a:r>
              <a:rPr lang="en-US" sz="2471" spc="-13" dirty="0">
                <a:latin typeface="Carlito"/>
                <a:cs typeface="Carlito"/>
              </a:rPr>
              <a:t>use </a:t>
            </a:r>
            <a:r>
              <a:rPr lang="en-US" sz="2471" spc="-18" dirty="0">
                <a:latin typeface="Carlito"/>
                <a:cs typeface="Carlito"/>
              </a:rPr>
              <a:t>Programming</a:t>
            </a:r>
            <a:r>
              <a:rPr lang="en-US" sz="2471" spc="154" dirty="0">
                <a:latin typeface="Carlito"/>
                <a:cs typeface="Carlito"/>
              </a:rPr>
              <a:t> </a:t>
            </a:r>
            <a:r>
              <a:rPr lang="en-US" sz="2471" spc="-13" dirty="0">
                <a:latin typeface="Carlito"/>
                <a:cs typeface="Carlito"/>
              </a:rPr>
              <a:t>Interfaces</a:t>
            </a:r>
            <a:endParaRPr lang="en-US" sz="2471" dirty="0">
              <a:latin typeface="Carlito"/>
              <a:cs typeface="Carlito"/>
            </a:endParaRPr>
          </a:p>
          <a:p>
            <a:pPr marL="465629" lvl="1" indent="-152408">
              <a:spcBef>
                <a:spcPts val="119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sz="2118" spc="-9" dirty="0">
                <a:latin typeface="Carlito"/>
                <a:cs typeface="Carlito"/>
              </a:rPr>
              <a:t>ADO.NET </a:t>
            </a:r>
            <a:r>
              <a:rPr lang="en-US" sz="2118" spc="-13" dirty="0">
                <a:latin typeface="Carlito"/>
                <a:cs typeface="Carlito"/>
              </a:rPr>
              <a:t>Data </a:t>
            </a:r>
            <a:r>
              <a:rPr lang="en-US" sz="2118" spc="4" dirty="0">
                <a:latin typeface="Carlito"/>
                <a:cs typeface="Carlito"/>
              </a:rPr>
              <a:t>Services </a:t>
            </a:r>
            <a:r>
              <a:rPr lang="en-US" sz="2118" dirty="0">
                <a:latin typeface="Carlito"/>
                <a:cs typeface="Carlito"/>
              </a:rPr>
              <a:t>– .NET </a:t>
            </a:r>
            <a:r>
              <a:rPr lang="en-US" sz="2118" spc="-4" dirty="0">
                <a:latin typeface="Carlito"/>
                <a:cs typeface="Carlito"/>
              </a:rPr>
              <a:t>3.5</a:t>
            </a:r>
            <a:r>
              <a:rPr lang="en-US" sz="2118" spc="-62" dirty="0">
                <a:latin typeface="Carlito"/>
                <a:cs typeface="Carlito"/>
              </a:rPr>
              <a:t> </a:t>
            </a:r>
            <a:r>
              <a:rPr lang="en-US" sz="2118" spc="-9" dirty="0">
                <a:latin typeface="Carlito"/>
                <a:cs typeface="Carlito"/>
              </a:rPr>
              <a:t>SP1</a:t>
            </a:r>
            <a:endParaRPr lang="en-US" sz="2118" dirty="0">
              <a:latin typeface="Carlito"/>
              <a:cs typeface="Carlito"/>
            </a:endParaRPr>
          </a:p>
          <a:p>
            <a:pPr marL="768204" lvl="2" indent="-152408">
              <a:spcBef>
                <a:spcPts val="163"/>
              </a:spcBef>
              <a:buFont typeface="Arial"/>
              <a:buChar char="•"/>
              <a:tabLst>
                <a:tab pos="768764" algn="l"/>
              </a:tabLst>
            </a:pPr>
            <a:r>
              <a:rPr lang="en-US" sz="1765" dirty="0">
                <a:latin typeface="Carlito"/>
                <a:cs typeface="Carlito"/>
              </a:rPr>
              <a:t>.NET </a:t>
            </a:r>
            <a:r>
              <a:rPr lang="en-US" sz="1765" spc="-4" dirty="0">
                <a:latin typeface="Carlito"/>
                <a:cs typeface="Carlito"/>
              </a:rPr>
              <a:t>classes and LINQ(Language </a:t>
            </a:r>
            <a:r>
              <a:rPr lang="en-US" sz="1765" spc="-13" dirty="0">
                <a:latin typeface="Carlito"/>
                <a:cs typeface="Carlito"/>
              </a:rPr>
              <a:t>Integrated</a:t>
            </a:r>
            <a:r>
              <a:rPr lang="en-US" sz="1765" spc="-9" dirty="0">
                <a:latin typeface="Carlito"/>
                <a:cs typeface="Carlito"/>
              </a:rPr>
              <a:t> </a:t>
            </a:r>
            <a:r>
              <a:rPr lang="en-US" sz="1765" spc="-4" dirty="0">
                <a:latin typeface="Carlito"/>
                <a:cs typeface="Carlito"/>
              </a:rPr>
              <a:t>Query)</a:t>
            </a:r>
            <a:endParaRPr lang="en-US" sz="1765" dirty="0">
              <a:latin typeface="Carlito"/>
              <a:cs typeface="Carlito"/>
            </a:endParaRPr>
          </a:p>
          <a:p>
            <a:pPr marL="768204" lvl="2" indent="-152408">
              <a:spcBef>
                <a:spcPts val="141"/>
              </a:spcBef>
              <a:buFont typeface="Arial"/>
              <a:buChar char="•"/>
              <a:tabLst>
                <a:tab pos="768764" algn="l"/>
              </a:tabLst>
            </a:pPr>
            <a:r>
              <a:rPr lang="en-US" sz="1765" spc="-9" dirty="0">
                <a:latin typeface="Carlito"/>
                <a:cs typeface="Carlito"/>
              </a:rPr>
              <a:t>REST </a:t>
            </a:r>
            <a:r>
              <a:rPr lang="en-US" sz="1765" dirty="0">
                <a:latin typeface="Carlito"/>
                <a:cs typeface="Carlito"/>
              </a:rPr>
              <a:t>- with </a:t>
            </a:r>
            <a:r>
              <a:rPr lang="en-US" sz="1765" spc="-9" dirty="0">
                <a:latin typeface="Carlito"/>
                <a:cs typeface="Carlito"/>
              </a:rPr>
              <a:t>any platform </a:t>
            </a:r>
            <a:r>
              <a:rPr lang="en-US" sz="1765" dirty="0">
                <a:latin typeface="Carlito"/>
                <a:cs typeface="Carlito"/>
              </a:rPr>
              <a:t>or</a:t>
            </a:r>
            <a:r>
              <a:rPr lang="en-US" sz="1765" spc="-31" dirty="0">
                <a:latin typeface="Carlito"/>
                <a:cs typeface="Carlito"/>
              </a:rPr>
              <a:t> </a:t>
            </a:r>
            <a:r>
              <a:rPr lang="en-US" sz="1765" spc="-4" dirty="0">
                <a:latin typeface="Carlito"/>
                <a:cs typeface="Carlito"/>
              </a:rPr>
              <a:t>language</a:t>
            </a:r>
            <a:endParaRPr lang="en-US" sz="1765" dirty="0">
              <a:latin typeface="Carlito"/>
              <a:cs typeface="Carlit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85"/>
            <a:ext cx="1371600" cy="13716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75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93319"/>
            <a:ext cx="10515600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 algn="ctr">
              <a:lnSpc>
                <a:spcPct val="100000"/>
              </a:lnSpc>
              <a:spcBef>
                <a:spcPts val="88"/>
              </a:spcBef>
            </a:pPr>
            <a:r>
              <a:rPr spc="-229" dirty="0" smtClean="0"/>
              <a:t>Table </a:t>
            </a:r>
            <a:r>
              <a:rPr spc="-159" dirty="0" smtClean="0"/>
              <a:t>Data</a:t>
            </a:r>
            <a:r>
              <a:rPr spc="-278" dirty="0" smtClean="0"/>
              <a:t> </a:t>
            </a:r>
            <a:r>
              <a:rPr spc="-31" dirty="0" smtClean="0"/>
              <a:t>Model</a:t>
            </a:r>
            <a:endParaRPr spc="-3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63054" indent="-152408">
              <a:lnSpc>
                <a:spcPts val="2893"/>
              </a:lnSpc>
              <a:spcBef>
                <a:spcPts val="84"/>
              </a:spcBef>
              <a:buFont typeface="Arial"/>
              <a:buChar char="•"/>
              <a:tabLst>
                <a:tab pos="163615" algn="l"/>
              </a:tabLst>
            </a:pPr>
            <a:r>
              <a:rPr lang="en-US" sz="2471" spc="-44" dirty="0">
                <a:latin typeface="Carlito"/>
                <a:cs typeface="Carlito"/>
              </a:rPr>
              <a:t>Table</a:t>
            </a:r>
            <a:endParaRPr lang="en-US" sz="2471" dirty="0">
              <a:latin typeface="Carlito"/>
              <a:cs typeface="Carlito"/>
            </a:endParaRPr>
          </a:p>
          <a:p>
            <a:pPr marL="465069" lvl="1" indent="-152408">
              <a:lnSpc>
                <a:spcPts val="2396"/>
              </a:lnSpc>
              <a:buFont typeface="Arial"/>
              <a:buChar char="•"/>
              <a:tabLst>
                <a:tab pos="465629" algn="l"/>
              </a:tabLst>
            </a:pPr>
            <a:r>
              <a:rPr lang="en-US" sz="2118" dirty="0">
                <a:latin typeface="Carlito"/>
                <a:cs typeface="Carlito"/>
              </a:rPr>
              <a:t>A </a:t>
            </a:r>
            <a:r>
              <a:rPr lang="en-US" sz="2118" spc="-18" dirty="0">
                <a:latin typeface="Carlito"/>
                <a:cs typeface="Carlito"/>
              </a:rPr>
              <a:t>Storage </a:t>
            </a:r>
            <a:r>
              <a:rPr lang="en-US" sz="2118" spc="-9" dirty="0">
                <a:latin typeface="Carlito"/>
                <a:cs typeface="Carlito"/>
              </a:rPr>
              <a:t>Account </a:t>
            </a:r>
            <a:r>
              <a:rPr lang="en-US" sz="2118" spc="-4" dirty="0">
                <a:latin typeface="Carlito"/>
                <a:cs typeface="Carlito"/>
              </a:rPr>
              <a:t>can </a:t>
            </a:r>
            <a:r>
              <a:rPr lang="en-US" sz="2118" spc="-18" dirty="0">
                <a:latin typeface="Carlito"/>
                <a:cs typeface="Carlito"/>
              </a:rPr>
              <a:t>create </a:t>
            </a:r>
            <a:r>
              <a:rPr lang="en-US" sz="2118" spc="-9" dirty="0">
                <a:latin typeface="Carlito"/>
                <a:cs typeface="Carlito"/>
              </a:rPr>
              <a:t>many</a:t>
            </a:r>
            <a:r>
              <a:rPr lang="en-US" sz="2118" spc="-40" dirty="0">
                <a:latin typeface="Carlito"/>
                <a:cs typeface="Carlito"/>
              </a:rPr>
              <a:t> </a:t>
            </a:r>
            <a:r>
              <a:rPr lang="en-US" sz="2118" spc="-4" dirty="0">
                <a:latin typeface="Carlito"/>
                <a:cs typeface="Carlito"/>
              </a:rPr>
              <a:t>tables</a:t>
            </a:r>
            <a:endParaRPr lang="en-US" sz="2118" dirty="0">
              <a:latin typeface="Carlito"/>
              <a:cs typeface="Carlito"/>
            </a:endParaRPr>
          </a:p>
          <a:p>
            <a:pPr marL="465069" lvl="1" indent="-152408">
              <a:lnSpc>
                <a:spcPts val="2466"/>
              </a:lnSpc>
              <a:buFont typeface="Arial"/>
              <a:buChar char="•"/>
              <a:tabLst>
                <a:tab pos="465629" algn="l"/>
              </a:tabLst>
            </a:pPr>
            <a:r>
              <a:rPr lang="en-US" sz="2118" spc="-40" dirty="0">
                <a:latin typeface="Carlito"/>
                <a:cs typeface="Carlito"/>
              </a:rPr>
              <a:t>Table </a:t>
            </a:r>
            <a:r>
              <a:rPr lang="en-US" sz="2118" dirty="0">
                <a:latin typeface="Carlito"/>
                <a:cs typeface="Carlito"/>
              </a:rPr>
              <a:t>name is </a:t>
            </a:r>
            <a:r>
              <a:rPr lang="en-US" sz="2118" spc="-4" dirty="0">
                <a:latin typeface="Carlito"/>
                <a:cs typeface="Carlito"/>
              </a:rPr>
              <a:t>scoped </a:t>
            </a:r>
            <a:r>
              <a:rPr lang="en-US" sz="2118" spc="-9" dirty="0">
                <a:latin typeface="Carlito"/>
                <a:cs typeface="Carlito"/>
              </a:rPr>
              <a:t>by</a:t>
            </a:r>
            <a:r>
              <a:rPr lang="en-US" sz="2118" spc="18" dirty="0">
                <a:latin typeface="Carlito"/>
                <a:cs typeface="Carlito"/>
              </a:rPr>
              <a:t> </a:t>
            </a:r>
            <a:r>
              <a:rPr lang="en-US" sz="2118" spc="-9" dirty="0">
                <a:latin typeface="Carlito"/>
                <a:cs typeface="Carlito"/>
              </a:rPr>
              <a:t>Account</a:t>
            </a:r>
            <a:endParaRPr lang="en-US" sz="2118" dirty="0">
              <a:latin typeface="Carlito"/>
              <a:cs typeface="Carlito"/>
            </a:endParaRPr>
          </a:p>
          <a:p>
            <a:pPr lvl="1">
              <a:spcBef>
                <a:spcPts val="49"/>
              </a:spcBef>
              <a:buFont typeface="Arial"/>
              <a:buChar char="•"/>
            </a:pPr>
            <a:endParaRPr lang="en-US" sz="2559" dirty="0">
              <a:latin typeface="Carlito"/>
              <a:cs typeface="Carlito"/>
            </a:endParaRPr>
          </a:p>
          <a:p>
            <a:pPr marL="163054" indent="-152408">
              <a:lnSpc>
                <a:spcPts val="2893"/>
              </a:lnSpc>
              <a:buFont typeface="Arial"/>
              <a:buChar char="•"/>
              <a:tabLst>
                <a:tab pos="163615" algn="l"/>
              </a:tabLst>
            </a:pPr>
            <a:r>
              <a:rPr lang="en-US" sz="2471" spc="-18" dirty="0">
                <a:latin typeface="Carlito"/>
                <a:cs typeface="Carlito"/>
              </a:rPr>
              <a:t>Data is </a:t>
            </a:r>
            <a:r>
              <a:rPr lang="en-US" sz="2471" spc="-22" dirty="0">
                <a:latin typeface="Carlito"/>
                <a:cs typeface="Carlito"/>
              </a:rPr>
              <a:t>stored </a:t>
            </a:r>
            <a:r>
              <a:rPr lang="en-US" sz="2471" spc="-18" dirty="0">
                <a:latin typeface="Carlito"/>
                <a:cs typeface="Carlito"/>
              </a:rPr>
              <a:t>in</a:t>
            </a:r>
            <a:r>
              <a:rPr lang="en-US" sz="2471" spc="124" dirty="0">
                <a:latin typeface="Carlito"/>
                <a:cs typeface="Carlito"/>
              </a:rPr>
              <a:t> </a:t>
            </a:r>
            <a:r>
              <a:rPr lang="en-US" sz="2471" spc="-40" dirty="0">
                <a:latin typeface="Carlito"/>
                <a:cs typeface="Carlito"/>
              </a:rPr>
              <a:t>Tables</a:t>
            </a:r>
            <a:endParaRPr lang="en-US" sz="2471" dirty="0">
              <a:latin typeface="Carlito"/>
              <a:cs typeface="Carlito"/>
            </a:endParaRPr>
          </a:p>
          <a:p>
            <a:pPr marL="465069" lvl="1" indent="-152408">
              <a:lnSpc>
                <a:spcPts val="2396"/>
              </a:lnSpc>
              <a:buFont typeface="Arial"/>
              <a:buChar char="•"/>
              <a:tabLst>
                <a:tab pos="465629" algn="l"/>
              </a:tabLst>
            </a:pPr>
            <a:r>
              <a:rPr lang="en-US" sz="2118" dirty="0">
                <a:latin typeface="Carlito"/>
                <a:cs typeface="Carlito"/>
              </a:rPr>
              <a:t>A </a:t>
            </a:r>
            <a:r>
              <a:rPr lang="en-US" sz="2118" spc="-40" dirty="0">
                <a:latin typeface="Carlito"/>
                <a:cs typeface="Carlito"/>
              </a:rPr>
              <a:t>Table </a:t>
            </a:r>
            <a:r>
              <a:rPr lang="en-US" sz="2118" dirty="0">
                <a:latin typeface="Carlito"/>
                <a:cs typeface="Carlito"/>
              </a:rPr>
              <a:t>is a set of </a:t>
            </a:r>
            <a:r>
              <a:rPr lang="en-US" sz="2118" spc="-4" dirty="0">
                <a:latin typeface="Carlito"/>
                <a:cs typeface="Carlito"/>
              </a:rPr>
              <a:t>Entities</a:t>
            </a:r>
            <a:r>
              <a:rPr lang="en-US" sz="2118" spc="-22" dirty="0">
                <a:latin typeface="Carlito"/>
                <a:cs typeface="Carlito"/>
              </a:rPr>
              <a:t> </a:t>
            </a:r>
            <a:r>
              <a:rPr lang="en-US" sz="2118" spc="-18" dirty="0">
                <a:latin typeface="Carlito"/>
                <a:cs typeface="Carlito"/>
              </a:rPr>
              <a:t>(rows)</a:t>
            </a:r>
            <a:endParaRPr lang="en-US" sz="2118" dirty="0">
              <a:latin typeface="Carlito"/>
              <a:cs typeface="Carlito"/>
            </a:endParaRPr>
          </a:p>
          <a:p>
            <a:pPr marL="465069" lvl="1" indent="-152408">
              <a:lnSpc>
                <a:spcPts val="2466"/>
              </a:lnSpc>
              <a:buFont typeface="Arial"/>
              <a:buChar char="•"/>
              <a:tabLst>
                <a:tab pos="465629" algn="l"/>
              </a:tabLst>
            </a:pPr>
            <a:r>
              <a:rPr lang="en-US" sz="2118" dirty="0">
                <a:latin typeface="Carlito"/>
                <a:cs typeface="Carlito"/>
              </a:rPr>
              <a:t>An </a:t>
            </a:r>
            <a:r>
              <a:rPr lang="en-US" sz="2118" spc="-4" dirty="0">
                <a:latin typeface="Carlito"/>
                <a:cs typeface="Carlito"/>
              </a:rPr>
              <a:t>Entity </a:t>
            </a:r>
            <a:r>
              <a:rPr lang="en-US" sz="2118" dirty="0">
                <a:latin typeface="Carlito"/>
                <a:cs typeface="Carlito"/>
              </a:rPr>
              <a:t>is a </a:t>
            </a:r>
            <a:r>
              <a:rPr lang="en-US" sz="2118" spc="-9" dirty="0">
                <a:latin typeface="Carlito"/>
                <a:cs typeface="Carlito"/>
              </a:rPr>
              <a:t>set of Properties</a:t>
            </a:r>
            <a:r>
              <a:rPr lang="en-US" sz="2118" spc="-26" dirty="0">
                <a:latin typeface="Carlito"/>
                <a:cs typeface="Carlito"/>
              </a:rPr>
              <a:t> </a:t>
            </a:r>
            <a:r>
              <a:rPr lang="en-US" sz="2118" spc="-4" dirty="0">
                <a:latin typeface="Carlito"/>
                <a:cs typeface="Carlito"/>
              </a:rPr>
              <a:t>(columns)</a:t>
            </a:r>
            <a:endParaRPr lang="en-US" sz="2118" dirty="0">
              <a:latin typeface="Carlito"/>
              <a:cs typeface="Carlito"/>
            </a:endParaRPr>
          </a:p>
          <a:p>
            <a:pPr lvl="1">
              <a:spcBef>
                <a:spcPts val="9"/>
              </a:spcBef>
              <a:buFont typeface="Arial"/>
              <a:buChar char="•"/>
            </a:pPr>
            <a:endParaRPr lang="en-US" sz="2030" dirty="0">
              <a:latin typeface="Carlito"/>
              <a:cs typeface="Carlito"/>
            </a:endParaRPr>
          </a:p>
          <a:p>
            <a:pPr marL="163054" indent="-152408">
              <a:lnSpc>
                <a:spcPts val="2893"/>
              </a:lnSpc>
              <a:buFont typeface="Arial"/>
              <a:buChar char="•"/>
              <a:tabLst>
                <a:tab pos="163615" algn="l"/>
              </a:tabLst>
            </a:pPr>
            <a:r>
              <a:rPr lang="en-US" sz="2471" spc="-9" dirty="0">
                <a:latin typeface="Carlito"/>
                <a:cs typeface="Carlito"/>
              </a:rPr>
              <a:t>Entity</a:t>
            </a:r>
            <a:endParaRPr lang="en-US" sz="2471" dirty="0">
              <a:latin typeface="Carlito"/>
              <a:cs typeface="Carlito"/>
            </a:endParaRPr>
          </a:p>
          <a:p>
            <a:pPr marL="465069" marR="1452360" lvl="1" indent="-152408">
              <a:lnSpc>
                <a:spcPct val="80000"/>
              </a:lnSpc>
              <a:spcBef>
                <a:spcPts val="437"/>
              </a:spcBef>
              <a:buFont typeface="Arial"/>
              <a:buChar char="•"/>
              <a:tabLst>
                <a:tab pos="465629" algn="l"/>
              </a:tabLst>
            </a:pPr>
            <a:r>
              <a:rPr lang="en-US" sz="2118" spc="-40" dirty="0">
                <a:latin typeface="Carlito"/>
                <a:cs typeface="Carlito"/>
              </a:rPr>
              <a:t>Two </a:t>
            </a:r>
            <a:r>
              <a:rPr lang="en-US" sz="2118" dirty="0">
                <a:latin typeface="Carlito"/>
                <a:cs typeface="Carlito"/>
              </a:rPr>
              <a:t>“key” </a:t>
            </a:r>
            <a:r>
              <a:rPr lang="en-US" sz="2118" spc="-9" dirty="0">
                <a:latin typeface="Carlito"/>
                <a:cs typeface="Carlito"/>
              </a:rPr>
              <a:t>properties that together </a:t>
            </a:r>
            <a:r>
              <a:rPr lang="en-US" sz="2118" spc="-13" dirty="0">
                <a:latin typeface="Carlito"/>
                <a:cs typeface="Carlito"/>
              </a:rPr>
              <a:t>are  </a:t>
            </a:r>
            <a:r>
              <a:rPr lang="en-US" sz="2118" spc="-4" dirty="0">
                <a:latin typeface="Carlito"/>
                <a:cs typeface="Carlito"/>
              </a:rPr>
              <a:t>the unique ID </a:t>
            </a:r>
            <a:r>
              <a:rPr lang="en-US" sz="2118" dirty="0">
                <a:latin typeface="Carlito"/>
                <a:cs typeface="Carlito"/>
              </a:rPr>
              <a:t>of </a:t>
            </a:r>
            <a:r>
              <a:rPr lang="en-US" sz="2118" spc="-4" dirty="0">
                <a:latin typeface="Carlito"/>
                <a:cs typeface="Carlito"/>
              </a:rPr>
              <a:t>the entity </a:t>
            </a:r>
            <a:r>
              <a:rPr lang="en-US" sz="2118" dirty="0">
                <a:latin typeface="Carlito"/>
                <a:cs typeface="Carlito"/>
              </a:rPr>
              <a:t>in </a:t>
            </a:r>
            <a:r>
              <a:rPr lang="en-US" sz="2118" spc="-4" dirty="0">
                <a:latin typeface="Carlito"/>
                <a:cs typeface="Carlito"/>
              </a:rPr>
              <a:t>the</a:t>
            </a:r>
            <a:r>
              <a:rPr lang="en-US" sz="2118" spc="-31" dirty="0">
                <a:latin typeface="Carlito"/>
                <a:cs typeface="Carlito"/>
              </a:rPr>
              <a:t> </a:t>
            </a:r>
            <a:r>
              <a:rPr lang="en-US" sz="2118" spc="-40" dirty="0">
                <a:latin typeface="Carlito"/>
                <a:cs typeface="Carlito"/>
              </a:rPr>
              <a:t>Table</a:t>
            </a:r>
            <a:endParaRPr lang="en-US" sz="2118" dirty="0">
              <a:latin typeface="Carlito"/>
              <a:cs typeface="Carlito"/>
            </a:endParaRPr>
          </a:p>
          <a:p>
            <a:pPr marL="768204" lvl="2" indent="-152408">
              <a:lnSpc>
                <a:spcPts val="2025"/>
              </a:lnSpc>
              <a:buFont typeface="Arial"/>
              <a:buChar char="•"/>
              <a:tabLst>
                <a:tab pos="768204" algn="l"/>
              </a:tabLst>
            </a:pPr>
            <a:r>
              <a:rPr lang="en-US" sz="1765" spc="-9" dirty="0" err="1">
                <a:latin typeface="Carlito"/>
                <a:cs typeface="Carlito"/>
              </a:rPr>
              <a:t>PartitionKey</a:t>
            </a:r>
            <a:r>
              <a:rPr lang="en-US" sz="1765" spc="-9" dirty="0">
                <a:latin typeface="Carlito"/>
                <a:cs typeface="Carlito"/>
              </a:rPr>
              <a:t> </a:t>
            </a:r>
            <a:r>
              <a:rPr lang="en-US" sz="1765" dirty="0">
                <a:latin typeface="Carlito"/>
                <a:cs typeface="Carlito"/>
              </a:rPr>
              <a:t>– </a:t>
            </a:r>
            <a:r>
              <a:rPr lang="en-US" sz="1765" spc="-4" dirty="0">
                <a:latin typeface="Carlito"/>
                <a:cs typeface="Carlito"/>
              </a:rPr>
              <a:t>enables</a:t>
            </a:r>
            <a:r>
              <a:rPr lang="en-US" sz="1765" spc="35" dirty="0">
                <a:latin typeface="Carlito"/>
                <a:cs typeface="Carlito"/>
              </a:rPr>
              <a:t> </a:t>
            </a:r>
            <a:r>
              <a:rPr lang="en-US" sz="1765" spc="-4" dirty="0">
                <a:latin typeface="Carlito"/>
                <a:cs typeface="Carlito"/>
              </a:rPr>
              <a:t>scalability</a:t>
            </a:r>
            <a:endParaRPr lang="en-US" sz="1765" dirty="0">
              <a:latin typeface="Carlito"/>
              <a:cs typeface="Carlito"/>
            </a:endParaRPr>
          </a:p>
          <a:p>
            <a:pPr marL="768204" lvl="2" indent="-152408">
              <a:lnSpc>
                <a:spcPts val="2087"/>
              </a:lnSpc>
              <a:buFont typeface="Arial"/>
              <a:buChar char="•"/>
              <a:tabLst>
                <a:tab pos="768204" algn="l"/>
              </a:tabLst>
            </a:pPr>
            <a:r>
              <a:rPr lang="en-US" sz="1765" spc="-18" dirty="0" err="1">
                <a:latin typeface="Carlito"/>
                <a:cs typeface="Carlito"/>
              </a:rPr>
              <a:t>RowKey</a:t>
            </a:r>
            <a:r>
              <a:rPr lang="en-US" sz="1765" spc="-18" dirty="0">
                <a:latin typeface="Carlito"/>
                <a:cs typeface="Carlito"/>
              </a:rPr>
              <a:t> </a:t>
            </a:r>
            <a:r>
              <a:rPr lang="en-US" sz="1765" dirty="0">
                <a:latin typeface="Carlito"/>
                <a:cs typeface="Carlito"/>
              </a:rPr>
              <a:t>– </a:t>
            </a:r>
            <a:r>
              <a:rPr lang="en-US" sz="1765" spc="-4" dirty="0">
                <a:latin typeface="Carlito"/>
                <a:cs typeface="Carlito"/>
              </a:rPr>
              <a:t>uniquely identifies </a:t>
            </a:r>
            <a:r>
              <a:rPr lang="en-US" sz="1765" dirty="0">
                <a:latin typeface="Carlito"/>
                <a:cs typeface="Carlito"/>
              </a:rPr>
              <a:t>the </a:t>
            </a:r>
            <a:r>
              <a:rPr lang="en-US" sz="1765" spc="-4" dirty="0">
                <a:latin typeface="Carlito"/>
                <a:cs typeface="Carlito"/>
              </a:rPr>
              <a:t>entity within </a:t>
            </a:r>
            <a:r>
              <a:rPr lang="en-US" sz="1765" dirty="0">
                <a:latin typeface="Carlito"/>
                <a:cs typeface="Carlito"/>
              </a:rPr>
              <a:t>the</a:t>
            </a:r>
            <a:r>
              <a:rPr lang="en-US" sz="1765" spc="44" dirty="0">
                <a:latin typeface="Carlito"/>
                <a:cs typeface="Carlito"/>
              </a:rPr>
              <a:t> </a:t>
            </a:r>
            <a:r>
              <a:rPr lang="en-US" sz="1765" spc="-4" dirty="0">
                <a:latin typeface="Carlito"/>
                <a:cs typeface="Carlito"/>
              </a:rPr>
              <a:t>partition</a:t>
            </a:r>
            <a:endParaRPr lang="en-US" sz="1765" dirty="0">
              <a:latin typeface="Carlito"/>
              <a:cs typeface="Carlit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84"/>
            <a:ext cx="1371600" cy="13716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00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3694"/>
            <a:ext cx="10515600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 algn="ctr">
              <a:lnSpc>
                <a:spcPct val="100000"/>
              </a:lnSpc>
              <a:spcBef>
                <a:spcPts val="88"/>
              </a:spcBef>
            </a:pPr>
            <a:r>
              <a:rPr spc="-159" dirty="0"/>
              <a:t>Partition </a:t>
            </a:r>
            <a:r>
              <a:rPr spc="-190" dirty="0"/>
              <a:t>Key </a:t>
            </a:r>
            <a:r>
              <a:rPr spc="-93" dirty="0"/>
              <a:t>And</a:t>
            </a:r>
            <a:r>
              <a:rPr spc="-366" dirty="0"/>
              <a:t> </a:t>
            </a:r>
            <a:r>
              <a:rPr spc="-150" dirty="0"/>
              <a:t>Partitions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054" indent="-152408">
              <a:lnSpc>
                <a:spcPts val="2893"/>
              </a:lnSpc>
              <a:spcBef>
                <a:spcPts val="84"/>
              </a:spcBef>
              <a:buFont typeface="Arial"/>
              <a:buChar char="•"/>
              <a:tabLst>
                <a:tab pos="163615" algn="l"/>
              </a:tabLst>
            </a:pPr>
            <a:r>
              <a:rPr lang="en-US" sz="2471" spc="-18" dirty="0">
                <a:latin typeface="Carlito"/>
                <a:cs typeface="Carlito"/>
              </a:rPr>
              <a:t>Every </a:t>
            </a:r>
            <a:r>
              <a:rPr lang="en-US" sz="2471" spc="-40" dirty="0">
                <a:latin typeface="Carlito"/>
                <a:cs typeface="Carlito"/>
              </a:rPr>
              <a:t>Table </a:t>
            </a:r>
            <a:r>
              <a:rPr lang="en-US" sz="2471" dirty="0">
                <a:latin typeface="Carlito"/>
                <a:cs typeface="Carlito"/>
              </a:rPr>
              <a:t>has </a:t>
            </a:r>
            <a:r>
              <a:rPr lang="en-US" sz="2471" spc="-4" dirty="0">
                <a:latin typeface="Carlito"/>
                <a:cs typeface="Carlito"/>
              </a:rPr>
              <a:t>a </a:t>
            </a:r>
            <a:r>
              <a:rPr lang="en-US" sz="2471" spc="-13" dirty="0">
                <a:latin typeface="Carlito"/>
                <a:cs typeface="Carlito"/>
              </a:rPr>
              <a:t>Partition</a:t>
            </a:r>
            <a:r>
              <a:rPr lang="en-US" sz="2471" spc="44" dirty="0">
                <a:latin typeface="Carlito"/>
                <a:cs typeface="Carlito"/>
              </a:rPr>
              <a:t> </a:t>
            </a:r>
            <a:r>
              <a:rPr lang="en-US" sz="2471" spc="-18" dirty="0">
                <a:latin typeface="Carlito"/>
                <a:cs typeface="Carlito"/>
              </a:rPr>
              <a:t>Key</a:t>
            </a:r>
            <a:endParaRPr lang="en-US" sz="2471" dirty="0">
              <a:latin typeface="Carlito"/>
              <a:cs typeface="Carlito"/>
            </a:endParaRPr>
          </a:p>
          <a:p>
            <a:pPr marL="465069" lvl="1" indent="-152408">
              <a:lnSpc>
                <a:spcPts val="2396"/>
              </a:lnSpc>
              <a:buFont typeface="Arial"/>
              <a:buChar char="•"/>
              <a:tabLst>
                <a:tab pos="465629" algn="l"/>
              </a:tabLst>
            </a:pPr>
            <a:r>
              <a:rPr lang="en-US" sz="2118" spc="-4" dirty="0">
                <a:latin typeface="Carlito"/>
                <a:cs typeface="Carlito"/>
              </a:rPr>
              <a:t>It </a:t>
            </a:r>
            <a:r>
              <a:rPr lang="en-US" sz="2118" dirty="0">
                <a:latin typeface="Carlito"/>
                <a:cs typeface="Carlito"/>
              </a:rPr>
              <a:t>is </a:t>
            </a:r>
            <a:r>
              <a:rPr lang="en-US" sz="2118" spc="-4" dirty="0">
                <a:latin typeface="Carlito"/>
                <a:cs typeface="Carlito"/>
              </a:rPr>
              <a:t>the </a:t>
            </a:r>
            <a:r>
              <a:rPr lang="en-US" sz="2118" spc="-13" dirty="0">
                <a:latin typeface="Carlito"/>
                <a:cs typeface="Carlito"/>
              </a:rPr>
              <a:t>first </a:t>
            </a:r>
            <a:r>
              <a:rPr lang="en-US" sz="2118" spc="-4" dirty="0">
                <a:latin typeface="Carlito"/>
                <a:cs typeface="Carlito"/>
              </a:rPr>
              <a:t>property (column) </a:t>
            </a:r>
            <a:r>
              <a:rPr lang="en-US" sz="2118" spc="-9" dirty="0">
                <a:latin typeface="Carlito"/>
                <a:cs typeface="Carlito"/>
              </a:rPr>
              <a:t>of </a:t>
            </a:r>
            <a:r>
              <a:rPr lang="en-US" sz="2118" spc="-13" dirty="0">
                <a:latin typeface="Carlito"/>
                <a:cs typeface="Carlito"/>
              </a:rPr>
              <a:t>your</a:t>
            </a:r>
            <a:r>
              <a:rPr lang="en-US" sz="2118" spc="-40" dirty="0">
                <a:latin typeface="Carlito"/>
                <a:cs typeface="Carlito"/>
              </a:rPr>
              <a:t> Table</a:t>
            </a:r>
            <a:endParaRPr lang="en-US" sz="2118" dirty="0">
              <a:latin typeface="Carlito"/>
              <a:cs typeface="Carlito"/>
            </a:endParaRPr>
          </a:p>
          <a:p>
            <a:pPr marL="465069" lvl="1" indent="-152408">
              <a:lnSpc>
                <a:spcPts val="2466"/>
              </a:lnSpc>
              <a:buFont typeface="Arial"/>
              <a:buChar char="•"/>
              <a:tabLst>
                <a:tab pos="465629" algn="l"/>
              </a:tabLst>
            </a:pPr>
            <a:r>
              <a:rPr lang="en-US" sz="2118" spc="-4" dirty="0">
                <a:latin typeface="Carlito"/>
                <a:cs typeface="Carlito"/>
              </a:rPr>
              <a:t>Used </a:t>
            </a:r>
            <a:r>
              <a:rPr lang="en-US" sz="2118" spc="-9" dirty="0">
                <a:latin typeface="Carlito"/>
                <a:cs typeface="Carlito"/>
              </a:rPr>
              <a:t>to </a:t>
            </a:r>
            <a:r>
              <a:rPr lang="en-US" sz="2118" spc="-13" dirty="0">
                <a:latin typeface="Carlito"/>
                <a:cs typeface="Carlito"/>
              </a:rPr>
              <a:t>group </a:t>
            </a:r>
            <a:r>
              <a:rPr lang="en-US" sz="2118" spc="-4" dirty="0">
                <a:latin typeface="Carlito"/>
                <a:cs typeface="Carlito"/>
              </a:rPr>
              <a:t>entities </a:t>
            </a:r>
            <a:r>
              <a:rPr lang="en-US" sz="2118" dirty="0">
                <a:latin typeface="Carlito"/>
                <a:cs typeface="Carlito"/>
              </a:rPr>
              <a:t>in </a:t>
            </a:r>
            <a:r>
              <a:rPr lang="en-US" sz="2118" spc="-4" dirty="0">
                <a:latin typeface="Carlito"/>
                <a:cs typeface="Carlito"/>
              </a:rPr>
              <a:t>the </a:t>
            </a:r>
            <a:r>
              <a:rPr lang="en-US" sz="2118" spc="-35" dirty="0">
                <a:latin typeface="Carlito"/>
                <a:cs typeface="Carlito"/>
              </a:rPr>
              <a:t>Table </a:t>
            </a:r>
            <a:r>
              <a:rPr lang="en-US" sz="2118" spc="-13" dirty="0">
                <a:latin typeface="Carlito"/>
                <a:cs typeface="Carlito"/>
              </a:rPr>
              <a:t>into</a:t>
            </a:r>
            <a:r>
              <a:rPr lang="en-US" sz="2118" spc="26" dirty="0">
                <a:latin typeface="Carlito"/>
                <a:cs typeface="Carlito"/>
              </a:rPr>
              <a:t> </a:t>
            </a:r>
            <a:r>
              <a:rPr lang="en-US" sz="2118" spc="-4" dirty="0">
                <a:latin typeface="Carlito"/>
                <a:cs typeface="Carlito"/>
              </a:rPr>
              <a:t>partitions</a:t>
            </a:r>
            <a:endParaRPr lang="en-US" sz="2118" dirty="0">
              <a:latin typeface="Carlito"/>
              <a:cs typeface="Carlito"/>
            </a:endParaRPr>
          </a:p>
          <a:p>
            <a:pPr lvl="1">
              <a:spcBef>
                <a:spcPts val="4"/>
              </a:spcBef>
              <a:buFont typeface="Arial"/>
              <a:buChar char="•"/>
            </a:pPr>
            <a:endParaRPr lang="en-US" sz="2030" dirty="0">
              <a:latin typeface="Carlito"/>
              <a:cs typeface="Carlito"/>
            </a:endParaRPr>
          </a:p>
          <a:p>
            <a:pPr marL="163054" indent="-152408">
              <a:lnSpc>
                <a:spcPts val="2893"/>
              </a:lnSpc>
              <a:spcBef>
                <a:spcPts val="4"/>
              </a:spcBef>
              <a:buFont typeface="Arial"/>
              <a:buChar char="•"/>
              <a:tabLst>
                <a:tab pos="163615" algn="l"/>
              </a:tabLst>
            </a:pPr>
            <a:r>
              <a:rPr lang="en-US" sz="2471" spc="-4" dirty="0">
                <a:latin typeface="Carlito"/>
                <a:cs typeface="Carlito"/>
              </a:rPr>
              <a:t>A </a:t>
            </a:r>
            <a:r>
              <a:rPr lang="en-US" sz="2471" spc="-40" dirty="0">
                <a:latin typeface="Carlito"/>
                <a:cs typeface="Carlito"/>
              </a:rPr>
              <a:t>Table</a:t>
            </a:r>
            <a:r>
              <a:rPr lang="en-US" sz="2471" spc="-4" dirty="0">
                <a:latin typeface="Carlito"/>
                <a:cs typeface="Carlito"/>
              </a:rPr>
              <a:t> </a:t>
            </a:r>
            <a:r>
              <a:rPr lang="en-US" sz="2471" spc="-13" dirty="0">
                <a:latin typeface="Carlito"/>
                <a:cs typeface="Carlito"/>
              </a:rPr>
              <a:t>Partition</a:t>
            </a:r>
            <a:endParaRPr lang="en-US" sz="2471" dirty="0">
              <a:latin typeface="Carlito"/>
              <a:cs typeface="Carlito"/>
            </a:endParaRPr>
          </a:p>
          <a:p>
            <a:pPr marL="465069" lvl="1" indent="-152408">
              <a:lnSpc>
                <a:spcPts val="2471"/>
              </a:lnSpc>
              <a:buFont typeface="Arial"/>
              <a:buChar char="•"/>
              <a:tabLst>
                <a:tab pos="465629" algn="l"/>
              </a:tabLst>
            </a:pPr>
            <a:r>
              <a:rPr lang="en-US" sz="2118" dirty="0">
                <a:latin typeface="Carlito"/>
                <a:cs typeface="Carlito"/>
              </a:rPr>
              <a:t>All </a:t>
            </a:r>
            <a:r>
              <a:rPr lang="en-US" sz="2118" spc="-4" dirty="0">
                <a:latin typeface="Carlito"/>
                <a:cs typeface="Carlito"/>
              </a:rPr>
              <a:t>entities </a:t>
            </a:r>
            <a:r>
              <a:rPr lang="en-US" sz="2118" dirty="0">
                <a:latin typeface="Carlito"/>
                <a:cs typeface="Carlito"/>
              </a:rPr>
              <a:t>in a </a:t>
            </a:r>
            <a:r>
              <a:rPr lang="en-US" sz="2118" spc="-40" dirty="0">
                <a:latin typeface="Carlito"/>
                <a:cs typeface="Carlito"/>
              </a:rPr>
              <a:t>Table </a:t>
            </a:r>
            <a:r>
              <a:rPr lang="en-US" sz="2118" spc="-4" dirty="0">
                <a:latin typeface="Carlito"/>
                <a:cs typeface="Carlito"/>
              </a:rPr>
              <a:t>with the same partition </a:t>
            </a:r>
            <a:r>
              <a:rPr lang="en-US" sz="2118" spc="-26" dirty="0">
                <a:latin typeface="Carlito"/>
                <a:cs typeface="Carlito"/>
              </a:rPr>
              <a:t>key</a:t>
            </a:r>
            <a:r>
              <a:rPr lang="en-US" sz="2118" spc="4" dirty="0">
                <a:latin typeface="Carlito"/>
                <a:cs typeface="Carlito"/>
              </a:rPr>
              <a:t> </a:t>
            </a:r>
            <a:r>
              <a:rPr lang="en-US" sz="2118" spc="-9" dirty="0">
                <a:latin typeface="Carlito"/>
                <a:cs typeface="Carlito"/>
              </a:rPr>
              <a:t>value</a:t>
            </a:r>
            <a:endParaRPr lang="en-US" sz="2118" dirty="0">
              <a:latin typeface="Carlito"/>
              <a:cs typeface="Carlito"/>
            </a:endParaRPr>
          </a:p>
          <a:p>
            <a:pPr lvl="1">
              <a:spcBef>
                <a:spcPts val="4"/>
              </a:spcBef>
              <a:buFont typeface="Arial"/>
              <a:buChar char="•"/>
            </a:pPr>
            <a:endParaRPr lang="en-US" sz="2030" dirty="0">
              <a:latin typeface="Carlito"/>
              <a:cs typeface="Carlito"/>
            </a:endParaRPr>
          </a:p>
          <a:p>
            <a:pPr marL="163054" indent="-152408">
              <a:lnSpc>
                <a:spcPts val="2669"/>
              </a:lnSpc>
              <a:buFont typeface="Arial"/>
              <a:buChar char="•"/>
              <a:tabLst>
                <a:tab pos="163615" algn="l"/>
              </a:tabLst>
            </a:pPr>
            <a:r>
              <a:rPr lang="en-US" sz="2471" spc="-13" dirty="0">
                <a:latin typeface="Carlito"/>
                <a:cs typeface="Carlito"/>
              </a:rPr>
              <a:t>Partition </a:t>
            </a:r>
            <a:r>
              <a:rPr lang="en-US" sz="2471" spc="-22" dirty="0">
                <a:latin typeface="Carlito"/>
                <a:cs typeface="Carlito"/>
              </a:rPr>
              <a:t>Key </a:t>
            </a:r>
            <a:r>
              <a:rPr lang="en-US" sz="2471" spc="-4" dirty="0">
                <a:latin typeface="Carlito"/>
                <a:cs typeface="Carlito"/>
              </a:rPr>
              <a:t>is</a:t>
            </a:r>
            <a:r>
              <a:rPr lang="en-US" sz="2471" spc="26" dirty="0">
                <a:latin typeface="Carlito"/>
                <a:cs typeface="Carlito"/>
              </a:rPr>
              <a:t> </a:t>
            </a:r>
            <a:r>
              <a:rPr lang="en-US" sz="2471" spc="-9" dirty="0" smtClean="0">
                <a:latin typeface="Carlito"/>
                <a:cs typeface="Carlito"/>
              </a:rPr>
              <a:t>exposed </a:t>
            </a:r>
            <a:r>
              <a:rPr lang="en-US" sz="2471" spc="-4" dirty="0" smtClean="0">
                <a:latin typeface="Carlito"/>
                <a:cs typeface="Carlito"/>
              </a:rPr>
              <a:t>in </a:t>
            </a:r>
            <a:r>
              <a:rPr lang="en-US" sz="2471" spc="-9" dirty="0">
                <a:latin typeface="Carlito"/>
                <a:cs typeface="Carlito"/>
              </a:rPr>
              <a:t>the </a:t>
            </a:r>
            <a:r>
              <a:rPr lang="en-US" sz="2471" spc="-18" dirty="0">
                <a:latin typeface="Carlito"/>
                <a:cs typeface="Carlito"/>
              </a:rPr>
              <a:t>programming</a:t>
            </a:r>
            <a:r>
              <a:rPr lang="en-US" sz="2471" spc="49" dirty="0">
                <a:latin typeface="Carlito"/>
                <a:cs typeface="Carlito"/>
              </a:rPr>
              <a:t> </a:t>
            </a:r>
            <a:r>
              <a:rPr lang="en-US" sz="2471" spc="-4" dirty="0">
                <a:latin typeface="Carlito"/>
                <a:cs typeface="Carlito"/>
              </a:rPr>
              <a:t>model</a:t>
            </a:r>
            <a:endParaRPr lang="en-US" sz="2471" dirty="0">
              <a:latin typeface="Carlito"/>
              <a:cs typeface="Carlito"/>
            </a:endParaRPr>
          </a:p>
          <a:p>
            <a:pPr marL="465069" marR="1167155" lvl="1" indent="-152408">
              <a:lnSpc>
                <a:spcPct val="80000"/>
              </a:lnSpc>
              <a:spcBef>
                <a:spcPts val="437"/>
              </a:spcBef>
              <a:buFont typeface="Arial"/>
              <a:buChar char="•"/>
              <a:tabLst>
                <a:tab pos="465629" algn="l"/>
              </a:tabLst>
            </a:pPr>
            <a:r>
              <a:rPr lang="en-US" sz="2118" spc="-9" dirty="0">
                <a:latin typeface="Carlito"/>
                <a:cs typeface="Carlito"/>
              </a:rPr>
              <a:t>Allows </a:t>
            </a:r>
            <a:r>
              <a:rPr lang="en-US" sz="2118" spc="-4" dirty="0">
                <a:latin typeface="Carlito"/>
                <a:cs typeface="Carlito"/>
              </a:rPr>
              <a:t>application </a:t>
            </a:r>
            <a:r>
              <a:rPr lang="en-US" sz="2118" spc="-9" dirty="0">
                <a:latin typeface="Carlito"/>
                <a:cs typeface="Carlito"/>
              </a:rPr>
              <a:t>to </a:t>
            </a:r>
            <a:r>
              <a:rPr lang="en-US" sz="2118" spc="-13" dirty="0">
                <a:latin typeface="Carlito"/>
                <a:cs typeface="Carlito"/>
              </a:rPr>
              <a:t>control </a:t>
            </a:r>
            <a:r>
              <a:rPr lang="en-US" sz="2118" spc="-4" dirty="0" smtClean="0">
                <a:latin typeface="Carlito"/>
                <a:cs typeface="Carlito"/>
              </a:rPr>
              <a:t>the </a:t>
            </a:r>
            <a:r>
              <a:rPr lang="en-US" sz="2118" spc="-4" dirty="0">
                <a:latin typeface="Carlito"/>
                <a:cs typeface="Carlito"/>
              </a:rPr>
              <a:t>partitions and </a:t>
            </a:r>
            <a:r>
              <a:rPr lang="en-US" sz="2118" dirty="0">
                <a:latin typeface="Carlito"/>
                <a:cs typeface="Carlito"/>
              </a:rPr>
              <a:t>enable</a:t>
            </a:r>
            <a:r>
              <a:rPr lang="en-US" sz="2118" spc="-18" dirty="0">
                <a:latin typeface="Carlito"/>
                <a:cs typeface="Carlito"/>
              </a:rPr>
              <a:t> </a:t>
            </a:r>
            <a:r>
              <a:rPr lang="en-US" sz="2118" spc="-4" dirty="0">
                <a:latin typeface="Carlito"/>
                <a:cs typeface="Carlito"/>
              </a:rPr>
              <a:t>scalability</a:t>
            </a:r>
            <a:endParaRPr lang="en-US" sz="2118" dirty="0">
              <a:latin typeface="Carlito"/>
              <a:cs typeface="Carlit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59"/>
            <a:ext cx="1371600" cy="13716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840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9581"/>
            <a:ext cx="10515600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 algn="ctr">
              <a:lnSpc>
                <a:spcPct val="100000"/>
              </a:lnSpc>
              <a:spcBef>
                <a:spcPts val="88"/>
              </a:spcBef>
            </a:pPr>
            <a:r>
              <a:rPr spc="-159" dirty="0"/>
              <a:t>Partition</a:t>
            </a:r>
            <a:r>
              <a:rPr spc="-265" dirty="0"/>
              <a:t> </a:t>
            </a:r>
            <a:r>
              <a:rPr spc="-172" dirty="0"/>
              <a:t>Example</a:t>
            </a:r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577" y="1804793"/>
            <a:ext cx="7521592" cy="2880610"/>
          </a:xfrm>
        </p:spPr>
      </p:pic>
      <p:sp>
        <p:nvSpPr>
          <p:cNvPr id="9" name="object 9"/>
          <p:cNvSpPr/>
          <p:nvPr/>
        </p:nvSpPr>
        <p:spPr>
          <a:xfrm>
            <a:off x="3339353" y="4709160"/>
            <a:ext cx="2077571" cy="2474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5539292" y="4853043"/>
            <a:ext cx="86285" cy="24653"/>
          </a:xfrm>
          <a:custGeom>
            <a:avLst/>
            <a:gdLst/>
            <a:ahLst/>
            <a:cxnLst/>
            <a:rect l="l" t="t" r="r" b="b"/>
            <a:pathLst>
              <a:path w="97789" h="27939">
                <a:moveTo>
                  <a:pt x="94488" y="27432"/>
                </a:moveTo>
                <a:lnTo>
                  <a:pt x="4572" y="27432"/>
                </a:lnTo>
                <a:lnTo>
                  <a:pt x="0" y="22860"/>
                </a:lnTo>
                <a:lnTo>
                  <a:pt x="0" y="6096"/>
                </a:lnTo>
                <a:lnTo>
                  <a:pt x="1524" y="3048"/>
                </a:lnTo>
                <a:lnTo>
                  <a:pt x="4572" y="0"/>
                </a:lnTo>
                <a:lnTo>
                  <a:pt x="92964" y="0"/>
                </a:lnTo>
                <a:lnTo>
                  <a:pt x="92964" y="1524"/>
                </a:lnTo>
                <a:lnTo>
                  <a:pt x="94488" y="1524"/>
                </a:lnTo>
                <a:lnTo>
                  <a:pt x="96012" y="3048"/>
                </a:lnTo>
                <a:lnTo>
                  <a:pt x="96012" y="7620"/>
                </a:lnTo>
                <a:lnTo>
                  <a:pt x="97536" y="9144"/>
                </a:lnTo>
                <a:lnTo>
                  <a:pt x="97536" y="19812"/>
                </a:lnTo>
                <a:lnTo>
                  <a:pt x="96012" y="22860"/>
                </a:lnTo>
                <a:lnTo>
                  <a:pt x="96012" y="24384"/>
                </a:lnTo>
                <a:lnTo>
                  <a:pt x="94488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3342042" y="5045336"/>
            <a:ext cx="5166360" cy="307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5732929" y="4709160"/>
            <a:ext cx="1816698" cy="2474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4"/>
            <a:ext cx="1371600" cy="1371600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26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4083" y="881375"/>
            <a:ext cx="5754590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 algn="ctr">
              <a:lnSpc>
                <a:spcPct val="100000"/>
              </a:lnSpc>
              <a:spcBef>
                <a:spcPts val="88"/>
              </a:spcBef>
            </a:pPr>
            <a:r>
              <a:rPr spc="-71" dirty="0"/>
              <a:t>Why </a:t>
            </a:r>
            <a:r>
              <a:rPr spc="-79" dirty="0"/>
              <a:t>do </a:t>
            </a:r>
            <a:r>
              <a:rPr spc="-172" dirty="0"/>
              <a:t>we </a:t>
            </a:r>
            <a:r>
              <a:rPr spc="-124" dirty="0"/>
              <a:t>need</a:t>
            </a:r>
            <a:r>
              <a:rPr spc="-600" dirty="0"/>
              <a:t> </a:t>
            </a:r>
            <a:r>
              <a:rPr spc="-93" dirty="0"/>
              <a:t>Storage?</a:t>
            </a:r>
          </a:p>
        </p:txBody>
      </p:sp>
      <p:sp>
        <p:nvSpPr>
          <p:cNvPr id="3" name="object 3"/>
          <p:cNvSpPr/>
          <p:nvPr/>
        </p:nvSpPr>
        <p:spPr>
          <a:xfrm>
            <a:off x="2642795" y="2425849"/>
            <a:ext cx="6917166" cy="29207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19565"/>
            <a:ext cx="1371600" cy="13716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964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3694"/>
            <a:ext cx="10515600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 algn="ctr">
              <a:lnSpc>
                <a:spcPct val="100000"/>
              </a:lnSpc>
              <a:spcBef>
                <a:spcPts val="88"/>
              </a:spcBef>
            </a:pPr>
            <a:r>
              <a:rPr spc="-124" dirty="0"/>
              <a:t>Summary </a:t>
            </a:r>
            <a:r>
              <a:rPr spc="-141" dirty="0"/>
              <a:t>Of </a:t>
            </a:r>
            <a:r>
              <a:rPr spc="-146" dirty="0"/>
              <a:t>Azure</a:t>
            </a:r>
            <a:r>
              <a:rPr spc="-437" dirty="0"/>
              <a:t> </a:t>
            </a:r>
            <a:r>
              <a:rPr spc="-202" dirty="0"/>
              <a:t>Tables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054" marR="4483" indent="-152408">
              <a:lnSpc>
                <a:spcPts val="2665"/>
              </a:lnSpc>
              <a:spcBef>
                <a:spcPts val="424"/>
              </a:spcBef>
              <a:buFont typeface="Arial"/>
              <a:buChar char="•"/>
              <a:tabLst>
                <a:tab pos="163615" algn="l"/>
              </a:tabLst>
            </a:pPr>
            <a:r>
              <a:rPr lang="en-US" sz="2471" spc="-9" dirty="0">
                <a:latin typeface="Carlito"/>
                <a:cs typeface="Carlito"/>
              </a:rPr>
              <a:t>Built to </a:t>
            </a:r>
            <a:r>
              <a:rPr lang="en-US" sz="2471" spc="-18" dirty="0">
                <a:latin typeface="Carlito"/>
                <a:cs typeface="Carlito"/>
              </a:rPr>
              <a:t>provide </a:t>
            </a:r>
            <a:r>
              <a:rPr lang="en-US" sz="2471" spc="-9" dirty="0">
                <a:latin typeface="Carlito"/>
                <a:cs typeface="Carlito"/>
              </a:rPr>
              <a:t>Massively Scalable, Highly </a:t>
            </a:r>
            <a:r>
              <a:rPr lang="en-US" sz="2471" spc="-18" dirty="0">
                <a:latin typeface="Carlito"/>
                <a:cs typeface="Carlito"/>
              </a:rPr>
              <a:t>Available  </a:t>
            </a:r>
            <a:r>
              <a:rPr lang="en-US" sz="2471" spc="-9" dirty="0">
                <a:latin typeface="Carlito"/>
                <a:cs typeface="Carlito"/>
              </a:rPr>
              <a:t>and </a:t>
            </a:r>
            <a:r>
              <a:rPr lang="en-US" sz="2471" spc="-13" dirty="0">
                <a:latin typeface="Carlito"/>
                <a:cs typeface="Carlito"/>
              </a:rPr>
              <a:t>Durable </a:t>
            </a:r>
            <a:r>
              <a:rPr lang="en-US" sz="2471" spc="-9" dirty="0">
                <a:latin typeface="Carlito"/>
                <a:cs typeface="Carlito"/>
              </a:rPr>
              <a:t>Structured</a:t>
            </a:r>
            <a:r>
              <a:rPr lang="en-US" sz="2471" spc="88" dirty="0">
                <a:latin typeface="Carlito"/>
                <a:cs typeface="Carlito"/>
              </a:rPr>
              <a:t> </a:t>
            </a:r>
            <a:r>
              <a:rPr lang="en-US" sz="2471" spc="-18" dirty="0">
                <a:latin typeface="Carlito"/>
                <a:cs typeface="Carlito"/>
              </a:rPr>
              <a:t>Storage</a:t>
            </a:r>
            <a:endParaRPr lang="en-US" sz="2471" dirty="0">
              <a:latin typeface="Carlito"/>
              <a:cs typeface="Carlito"/>
            </a:endParaRPr>
          </a:p>
          <a:p>
            <a:pPr>
              <a:spcBef>
                <a:spcPts val="44"/>
              </a:spcBef>
              <a:buFont typeface="Arial"/>
              <a:buChar char="•"/>
            </a:pPr>
            <a:endParaRPr lang="en-US" sz="2118" dirty="0">
              <a:latin typeface="Carlito"/>
              <a:cs typeface="Carlito"/>
            </a:endParaRPr>
          </a:p>
          <a:p>
            <a:pPr marL="163054" indent="-152408">
              <a:spcBef>
                <a:spcPts val="4"/>
              </a:spcBef>
              <a:buFont typeface="Arial"/>
              <a:buChar char="•"/>
              <a:tabLst>
                <a:tab pos="163615" algn="l"/>
              </a:tabLst>
            </a:pPr>
            <a:r>
              <a:rPr lang="en-US" sz="2471" spc="-13" dirty="0">
                <a:latin typeface="Carlito"/>
                <a:cs typeface="Carlito"/>
              </a:rPr>
              <a:t>Automatic </a:t>
            </a:r>
            <a:r>
              <a:rPr lang="en-US" sz="2471" spc="-4" dirty="0">
                <a:latin typeface="Carlito"/>
                <a:cs typeface="Carlito"/>
              </a:rPr>
              <a:t>Load </a:t>
            </a:r>
            <a:r>
              <a:rPr lang="en-US" sz="2471" spc="-9" dirty="0">
                <a:latin typeface="Carlito"/>
                <a:cs typeface="Carlito"/>
              </a:rPr>
              <a:t>Balancing </a:t>
            </a:r>
            <a:r>
              <a:rPr lang="en-US" sz="2471" dirty="0">
                <a:latin typeface="Carlito"/>
                <a:cs typeface="Carlito"/>
              </a:rPr>
              <a:t>and </a:t>
            </a:r>
            <a:r>
              <a:rPr lang="en-US" sz="2471" spc="-9" dirty="0">
                <a:latin typeface="Carlito"/>
                <a:cs typeface="Carlito"/>
              </a:rPr>
              <a:t>Scaling </a:t>
            </a:r>
            <a:r>
              <a:rPr lang="en-US" sz="2471" dirty="0">
                <a:latin typeface="Carlito"/>
                <a:cs typeface="Carlito"/>
              </a:rPr>
              <a:t>of</a:t>
            </a:r>
            <a:r>
              <a:rPr lang="en-US" sz="2471" spc="75" dirty="0">
                <a:latin typeface="Carlito"/>
                <a:cs typeface="Carlito"/>
              </a:rPr>
              <a:t> </a:t>
            </a:r>
            <a:r>
              <a:rPr lang="en-US" sz="2471" spc="-40" dirty="0">
                <a:latin typeface="Carlito"/>
                <a:cs typeface="Carlito"/>
              </a:rPr>
              <a:t>Tables</a:t>
            </a:r>
            <a:endParaRPr lang="en-US" sz="2471" dirty="0">
              <a:latin typeface="Carlito"/>
              <a:cs typeface="Carlito"/>
            </a:endParaRPr>
          </a:p>
          <a:p>
            <a:pPr marL="465069" lvl="1" indent="-152408">
              <a:spcBef>
                <a:spcPts val="128"/>
              </a:spcBef>
              <a:buFont typeface="Arial"/>
              <a:buChar char="•"/>
              <a:tabLst>
                <a:tab pos="465629" algn="l"/>
              </a:tabLst>
            </a:pPr>
            <a:r>
              <a:rPr lang="en-US" sz="2118" spc="-9" dirty="0">
                <a:latin typeface="Carlito"/>
                <a:cs typeface="Carlito"/>
              </a:rPr>
              <a:t>Partition </a:t>
            </a:r>
            <a:r>
              <a:rPr lang="en-US" sz="2118" spc="-22" dirty="0">
                <a:latin typeface="Carlito"/>
                <a:cs typeface="Carlito"/>
              </a:rPr>
              <a:t>Key </a:t>
            </a:r>
            <a:r>
              <a:rPr lang="en-US" sz="2118" dirty="0">
                <a:latin typeface="Carlito"/>
                <a:cs typeface="Carlito"/>
              </a:rPr>
              <a:t>is </a:t>
            </a:r>
            <a:r>
              <a:rPr lang="en-US" sz="2118" spc="-9" dirty="0">
                <a:latin typeface="Carlito"/>
                <a:cs typeface="Carlito"/>
              </a:rPr>
              <a:t>exposed to </a:t>
            </a:r>
            <a:r>
              <a:rPr lang="en-US" sz="2118" spc="-4" dirty="0">
                <a:latin typeface="Carlito"/>
                <a:cs typeface="Carlito"/>
              </a:rPr>
              <a:t>the</a:t>
            </a:r>
            <a:r>
              <a:rPr lang="en-US" sz="2118" spc="4" dirty="0">
                <a:latin typeface="Carlito"/>
                <a:cs typeface="Carlito"/>
              </a:rPr>
              <a:t> </a:t>
            </a:r>
            <a:r>
              <a:rPr lang="en-US" sz="2118" spc="-9" dirty="0">
                <a:latin typeface="Carlito"/>
                <a:cs typeface="Carlito"/>
              </a:rPr>
              <a:t>application</a:t>
            </a:r>
            <a:endParaRPr lang="en-US" sz="2118" dirty="0">
              <a:latin typeface="Carlito"/>
              <a:cs typeface="Carlito"/>
            </a:endParaRPr>
          </a:p>
          <a:p>
            <a:pPr lvl="1">
              <a:spcBef>
                <a:spcPts val="26"/>
              </a:spcBef>
              <a:buFont typeface="Arial"/>
              <a:buChar char="•"/>
            </a:pPr>
            <a:endParaRPr lang="en-US" sz="2735" dirty="0">
              <a:latin typeface="Carlito"/>
              <a:cs typeface="Carlito"/>
            </a:endParaRPr>
          </a:p>
          <a:p>
            <a:pPr marL="163054" marR="2260907" indent="-152408">
              <a:lnSpc>
                <a:spcPts val="2665"/>
              </a:lnSpc>
              <a:buFont typeface="Arial"/>
              <a:buChar char="•"/>
              <a:tabLst>
                <a:tab pos="163615" algn="l"/>
              </a:tabLst>
            </a:pPr>
            <a:r>
              <a:rPr lang="en-US" sz="2471" spc="-13" dirty="0">
                <a:latin typeface="Carlito"/>
                <a:cs typeface="Carlito"/>
              </a:rPr>
              <a:t>Familiar </a:t>
            </a:r>
            <a:r>
              <a:rPr lang="en-US" sz="2471" dirty="0">
                <a:latin typeface="Carlito"/>
                <a:cs typeface="Carlito"/>
              </a:rPr>
              <a:t>and </a:t>
            </a:r>
            <a:r>
              <a:rPr lang="en-US" sz="2471" spc="-22" dirty="0">
                <a:latin typeface="Carlito"/>
                <a:cs typeface="Carlito"/>
              </a:rPr>
              <a:t>Easy to </a:t>
            </a:r>
            <a:r>
              <a:rPr lang="en-US" sz="2471" spc="-13" dirty="0">
                <a:latin typeface="Carlito"/>
                <a:cs typeface="Carlito"/>
              </a:rPr>
              <a:t>use </a:t>
            </a:r>
            <a:r>
              <a:rPr lang="en-US" sz="2471" spc="-4" dirty="0">
                <a:latin typeface="Carlito"/>
                <a:cs typeface="Carlito"/>
              </a:rPr>
              <a:t>LINQ </a:t>
            </a:r>
            <a:r>
              <a:rPr lang="en-US" sz="2471" dirty="0">
                <a:latin typeface="Carlito"/>
                <a:cs typeface="Carlito"/>
              </a:rPr>
              <a:t>and  </a:t>
            </a:r>
            <a:r>
              <a:rPr lang="en-US" sz="2471" spc="-13" dirty="0">
                <a:latin typeface="Carlito"/>
                <a:cs typeface="Carlito"/>
              </a:rPr>
              <a:t>REST </a:t>
            </a:r>
            <a:r>
              <a:rPr lang="en-US" sz="2471" spc="-18" dirty="0">
                <a:latin typeface="Carlito"/>
                <a:cs typeface="Carlito"/>
              </a:rPr>
              <a:t>programming</a:t>
            </a:r>
            <a:r>
              <a:rPr lang="en-US" sz="2471" spc="22" dirty="0">
                <a:latin typeface="Carlito"/>
                <a:cs typeface="Carlito"/>
              </a:rPr>
              <a:t> </a:t>
            </a:r>
            <a:r>
              <a:rPr lang="en-US" sz="2471" spc="-13" dirty="0">
                <a:latin typeface="Carlito"/>
                <a:cs typeface="Carlito"/>
              </a:rPr>
              <a:t>interfaces</a:t>
            </a:r>
            <a:endParaRPr lang="en-US" sz="2471" dirty="0">
              <a:latin typeface="Carlito"/>
              <a:cs typeface="Carlito"/>
            </a:endParaRPr>
          </a:p>
          <a:p>
            <a:pPr marL="465069" lvl="1" indent="-152408">
              <a:spcBef>
                <a:spcPts val="84"/>
              </a:spcBef>
              <a:buFont typeface="Arial"/>
              <a:buChar char="•"/>
              <a:tabLst>
                <a:tab pos="465629" algn="l"/>
              </a:tabLst>
            </a:pPr>
            <a:r>
              <a:rPr lang="en-US" sz="2118" spc="-9" dirty="0" err="1">
                <a:latin typeface="Carlito"/>
                <a:cs typeface="Carlito"/>
              </a:rPr>
              <a:t>ADO.Net</a:t>
            </a:r>
            <a:r>
              <a:rPr lang="en-US" sz="2118" spc="-9" dirty="0">
                <a:latin typeface="Carlito"/>
                <a:cs typeface="Carlito"/>
              </a:rPr>
              <a:t> </a:t>
            </a:r>
            <a:r>
              <a:rPr lang="en-US" sz="2118" spc="-13" dirty="0">
                <a:latin typeface="Carlito"/>
                <a:cs typeface="Carlito"/>
              </a:rPr>
              <a:t>Data </a:t>
            </a:r>
            <a:r>
              <a:rPr lang="en-US" sz="2118" dirty="0">
                <a:latin typeface="Carlito"/>
                <a:cs typeface="Carlito"/>
              </a:rPr>
              <a:t>Services</a:t>
            </a:r>
          </a:p>
          <a:p>
            <a:pPr lvl="1">
              <a:spcBef>
                <a:spcPts val="9"/>
              </a:spcBef>
              <a:buFont typeface="Arial"/>
              <a:buChar char="•"/>
            </a:pPr>
            <a:endParaRPr lang="en-US" sz="2471" dirty="0">
              <a:latin typeface="Carlito"/>
              <a:cs typeface="Carlito"/>
            </a:endParaRPr>
          </a:p>
          <a:p>
            <a:pPr marL="163054" indent="-152408">
              <a:buFont typeface="Arial"/>
              <a:buChar char="•"/>
              <a:tabLst>
                <a:tab pos="163615" algn="l"/>
              </a:tabLst>
            </a:pPr>
            <a:r>
              <a:rPr lang="en-US" sz="2471" spc="-9" dirty="0">
                <a:latin typeface="Carlito"/>
                <a:cs typeface="Carlito"/>
              </a:rPr>
              <a:t>Not </a:t>
            </a:r>
            <a:r>
              <a:rPr lang="en-US" sz="2471" spc="-4" dirty="0">
                <a:latin typeface="Carlito"/>
                <a:cs typeface="Carlito"/>
              </a:rPr>
              <a:t>a </a:t>
            </a:r>
            <a:r>
              <a:rPr lang="en-US" sz="2471" spc="-13" dirty="0">
                <a:latin typeface="Carlito"/>
                <a:cs typeface="Carlito"/>
              </a:rPr>
              <a:t>“relational</a:t>
            </a:r>
            <a:r>
              <a:rPr lang="en-US" sz="2471" spc="44" dirty="0">
                <a:latin typeface="Carlito"/>
                <a:cs typeface="Carlito"/>
              </a:rPr>
              <a:t> </a:t>
            </a:r>
            <a:r>
              <a:rPr lang="en-US" sz="2471" spc="-13" dirty="0">
                <a:latin typeface="Carlito"/>
                <a:cs typeface="Carlito"/>
              </a:rPr>
              <a:t>database”</a:t>
            </a:r>
            <a:endParaRPr lang="en-US" sz="2471" dirty="0">
              <a:latin typeface="Carlito"/>
              <a:cs typeface="Carlito"/>
            </a:endParaRPr>
          </a:p>
          <a:p>
            <a:pPr marL="465069" lvl="1" indent="-152408">
              <a:spcBef>
                <a:spcPts val="119"/>
              </a:spcBef>
              <a:buFont typeface="Arial"/>
              <a:buChar char="•"/>
              <a:tabLst>
                <a:tab pos="465629" algn="l"/>
              </a:tabLst>
            </a:pPr>
            <a:r>
              <a:rPr lang="en-US" sz="2118" spc="4" dirty="0" smtClean="0">
                <a:latin typeface="Carlito"/>
                <a:cs typeface="Carlito"/>
              </a:rPr>
              <a:t>No </a:t>
            </a:r>
            <a:r>
              <a:rPr lang="en-US" sz="2118" spc="-4" dirty="0" smtClean="0">
                <a:latin typeface="Carlito"/>
                <a:cs typeface="Carlito"/>
              </a:rPr>
              <a:t>joins, </a:t>
            </a:r>
            <a:r>
              <a:rPr lang="en-US" sz="2118" spc="4" dirty="0" smtClean="0">
                <a:latin typeface="Carlito"/>
                <a:cs typeface="Carlito"/>
              </a:rPr>
              <a:t>no </a:t>
            </a:r>
            <a:r>
              <a:rPr lang="en-US" sz="2118" spc="-9" dirty="0" smtClean="0">
                <a:latin typeface="Carlito"/>
                <a:cs typeface="Carlito"/>
              </a:rPr>
              <a:t>maintenance </a:t>
            </a:r>
            <a:r>
              <a:rPr lang="en-US" sz="2118" dirty="0" smtClean="0">
                <a:latin typeface="Carlito"/>
                <a:cs typeface="Carlito"/>
              </a:rPr>
              <a:t>of </a:t>
            </a:r>
            <a:r>
              <a:rPr lang="en-US" sz="2118" spc="-13" dirty="0" smtClean="0">
                <a:latin typeface="Carlito"/>
                <a:cs typeface="Carlito"/>
              </a:rPr>
              <a:t>foreign </a:t>
            </a:r>
            <a:r>
              <a:rPr lang="en-US" sz="2118" spc="-18" dirty="0" smtClean="0">
                <a:latin typeface="Carlito"/>
                <a:cs typeface="Carlito"/>
              </a:rPr>
              <a:t>keys,</a:t>
            </a:r>
            <a:r>
              <a:rPr lang="en-US" sz="2118" spc="-49" dirty="0" smtClean="0">
                <a:latin typeface="Carlito"/>
                <a:cs typeface="Carlito"/>
              </a:rPr>
              <a:t> </a:t>
            </a:r>
            <a:r>
              <a:rPr lang="en-US" sz="2118" spc="-13" dirty="0" err="1" smtClean="0">
                <a:latin typeface="Carlito"/>
                <a:cs typeface="Carlito"/>
              </a:rPr>
              <a:t>etc</a:t>
            </a:r>
            <a:endParaRPr lang="en-US" sz="2118" dirty="0">
              <a:latin typeface="Carlito"/>
              <a:cs typeface="Carlit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4"/>
            <a:ext cx="1371600" cy="13716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229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3694"/>
            <a:ext cx="10515600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 algn="ctr">
              <a:lnSpc>
                <a:spcPct val="100000"/>
              </a:lnSpc>
              <a:spcBef>
                <a:spcPts val="88"/>
              </a:spcBef>
            </a:pPr>
            <a:r>
              <a:rPr spc="-101" dirty="0"/>
              <a:t>Queue </a:t>
            </a:r>
            <a:r>
              <a:rPr spc="-146" dirty="0"/>
              <a:t>Storage</a:t>
            </a:r>
            <a:r>
              <a:rPr spc="-340" dirty="0"/>
              <a:t> </a:t>
            </a:r>
            <a:r>
              <a:rPr spc="-137" dirty="0"/>
              <a:t>Concepts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bject 3"/>
          <p:cNvSpPr/>
          <p:nvPr/>
        </p:nvSpPr>
        <p:spPr>
          <a:xfrm>
            <a:off x="4415118" y="2379793"/>
            <a:ext cx="3361765" cy="3109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4"/>
            <a:ext cx="1371600" cy="13716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6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3694"/>
            <a:ext cx="10515600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 algn="ctr">
              <a:lnSpc>
                <a:spcPct val="100000"/>
              </a:lnSpc>
              <a:spcBef>
                <a:spcPts val="88"/>
              </a:spcBef>
            </a:pPr>
            <a:r>
              <a:rPr spc="-101" dirty="0"/>
              <a:t>Queue </a:t>
            </a:r>
            <a:r>
              <a:rPr spc="-146" dirty="0"/>
              <a:t>Storage</a:t>
            </a:r>
            <a:r>
              <a:rPr spc="-340" dirty="0"/>
              <a:t> </a:t>
            </a:r>
            <a:r>
              <a:rPr spc="-137" dirty="0"/>
              <a:t>Concepts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054" marR="4483" indent="-152408" algn="just">
              <a:lnSpc>
                <a:spcPts val="2003"/>
              </a:lnSpc>
              <a:spcBef>
                <a:spcPts val="335"/>
              </a:spcBef>
              <a:buFont typeface="Arial"/>
              <a:buChar char="•"/>
              <a:tabLst>
                <a:tab pos="163615" algn="l"/>
              </a:tabLst>
            </a:pPr>
            <a:r>
              <a:rPr lang="en-US" dirty="0">
                <a:latin typeface="Carlito"/>
                <a:cs typeface="Carlito"/>
              </a:rPr>
              <a:t>A service </a:t>
            </a:r>
            <a:r>
              <a:rPr lang="en-US" spc="-9" dirty="0">
                <a:latin typeface="Carlito"/>
                <a:cs typeface="Carlito"/>
              </a:rPr>
              <a:t>for storing large numbers of </a:t>
            </a:r>
            <a:r>
              <a:rPr lang="en-US" spc="-4" dirty="0">
                <a:latin typeface="Carlito"/>
                <a:cs typeface="Carlito"/>
              </a:rPr>
              <a:t>messages </a:t>
            </a:r>
            <a:r>
              <a:rPr lang="en-US" spc="-9" dirty="0">
                <a:latin typeface="Carlito"/>
                <a:cs typeface="Carlito"/>
              </a:rPr>
              <a:t>that can  </a:t>
            </a:r>
            <a:r>
              <a:rPr lang="en-US" dirty="0">
                <a:latin typeface="Carlito"/>
                <a:cs typeface="Carlito"/>
              </a:rPr>
              <a:t>be </a:t>
            </a:r>
            <a:r>
              <a:rPr lang="en-US" spc="-4" dirty="0">
                <a:latin typeface="Carlito"/>
                <a:cs typeface="Carlito"/>
              </a:rPr>
              <a:t>accessed </a:t>
            </a:r>
            <a:r>
              <a:rPr lang="en-US" spc="-13" dirty="0">
                <a:latin typeface="Carlito"/>
                <a:cs typeface="Carlito"/>
              </a:rPr>
              <a:t>from </a:t>
            </a:r>
            <a:r>
              <a:rPr lang="en-US" spc="-9" dirty="0">
                <a:latin typeface="Carlito"/>
                <a:cs typeface="Carlito"/>
              </a:rPr>
              <a:t>anywhere in </a:t>
            </a:r>
            <a:r>
              <a:rPr lang="en-US" spc="4" dirty="0">
                <a:latin typeface="Carlito"/>
                <a:cs typeface="Carlito"/>
              </a:rPr>
              <a:t>the </a:t>
            </a:r>
            <a:r>
              <a:rPr lang="en-US" spc="-4" dirty="0">
                <a:latin typeface="Carlito"/>
                <a:cs typeface="Carlito"/>
              </a:rPr>
              <a:t>world via </a:t>
            </a:r>
            <a:r>
              <a:rPr lang="en-US" spc="-9" dirty="0">
                <a:latin typeface="Carlito"/>
                <a:cs typeface="Carlito"/>
              </a:rPr>
              <a:t>authenticated calls  </a:t>
            </a:r>
            <a:r>
              <a:rPr lang="en-US" spc="-4" dirty="0">
                <a:latin typeface="Carlito"/>
                <a:cs typeface="Carlito"/>
              </a:rPr>
              <a:t>using </a:t>
            </a:r>
            <a:r>
              <a:rPr lang="en-US" spc="4" dirty="0">
                <a:latin typeface="Carlito"/>
                <a:cs typeface="Carlito"/>
              </a:rPr>
              <a:t>HTTP </a:t>
            </a:r>
            <a:r>
              <a:rPr lang="en-US" spc="-9" dirty="0">
                <a:latin typeface="Carlito"/>
                <a:cs typeface="Carlito"/>
              </a:rPr>
              <a:t>or</a:t>
            </a:r>
            <a:r>
              <a:rPr lang="en-US" spc="22" dirty="0">
                <a:latin typeface="Carlito"/>
                <a:cs typeface="Carlito"/>
              </a:rPr>
              <a:t> </a:t>
            </a:r>
            <a:r>
              <a:rPr lang="en-US" dirty="0">
                <a:latin typeface="Carlito"/>
                <a:cs typeface="Carlito"/>
              </a:rPr>
              <a:t>HTTPS.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dirty="0">
              <a:latin typeface="Carlito"/>
              <a:cs typeface="Carlito"/>
            </a:endParaRPr>
          </a:p>
          <a:p>
            <a:pPr marL="163054" marR="5043" indent="-152408" algn="just">
              <a:lnSpc>
                <a:spcPts val="2003"/>
              </a:lnSpc>
              <a:spcBef>
                <a:spcPts val="1143"/>
              </a:spcBef>
              <a:buFont typeface="Arial"/>
              <a:buChar char="•"/>
              <a:tabLst>
                <a:tab pos="163615" algn="l"/>
              </a:tabLst>
            </a:pPr>
            <a:r>
              <a:rPr lang="en-US" dirty="0">
                <a:latin typeface="Carlito"/>
                <a:cs typeface="Carlito"/>
              </a:rPr>
              <a:t>A </a:t>
            </a:r>
            <a:r>
              <a:rPr lang="en-US" spc="-4" dirty="0">
                <a:latin typeface="Carlito"/>
                <a:cs typeface="Carlito"/>
              </a:rPr>
              <a:t>single </a:t>
            </a:r>
            <a:r>
              <a:rPr lang="en-US" b="1" spc="-4" dirty="0">
                <a:latin typeface="Carlito"/>
                <a:cs typeface="Carlito"/>
              </a:rPr>
              <a:t>queue </a:t>
            </a:r>
            <a:r>
              <a:rPr lang="en-US" spc="-4" dirty="0">
                <a:latin typeface="Carlito"/>
                <a:cs typeface="Carlito"/>
              </a:rPr>
              <a:t>message </a:t>
            </a:r>
            <a:r>
              <a:rPr lang="en-US" spc="-9" dirty="0">
                <a:latin typeface="Carlito"/>
                <a:cs typeface="Carlito"/>
              </a:rPr>
              <a:t>can </a:t>
            </a:r>
            <a:r>
              <a:rPr lang="en-US" dirty="0">
                <a:latin typeface="Carlito"/>
                <a:cs typeface="Carlito"/>
              </a:rPr>
              <a:t>be up </a:t>
            </a:r>
            <a:r>
              <a:rPr lang="en-US" spc="-9" dirty="0">
                <a:latin typeface="Carlito"/>
                <a:cs typeface="Carlito"/>
              </a:rPr>
              <a:t>to </a:t>
            </a:r>
            <a:r>
              <a:rPr lang="en-US" dirty="0">
                <a:solidFill>
                  <a:srgbClr val="FF0000"/>
                </a:solidFill>
                <a:latin typeface="Carlito"/>
                <a:cs typeface="Carlito"/>
              </a:rPr>
              <a:t>64 KB in </a:t>
            </a:r>
            <a:r>
              <a:rPr lang="en-US" spc="-13" dirty="0">
                <a:solidFill>
                  <a:srgbClr val="FF0000"/>
                </a:solidFill>
                <a:latin typeface="Carlito"/>
                <a:cs typeface="Carlito"/>
              </a:rPr>
              <a:t>size, </a:t>
            </a:r>
            <a:r>
              <a:rPr lang="en-US" dirty="0">
                <a:latin typeface="Carlito"/>
                <a:cs typeface="Carlito"/>
              </a:rPr>
              <a:t>and a </a:t>
            </a:r>
            <a:r>
              <a:rPr lang="en-US" b="1" spc="-4" dirty="0">
                <a:latin typeface="Carlito"/>
                <a:cs typeface="Carlito"/>
              </a:rPr>
              <a:t>queue </a:t>
            </a:r>
            <a:r>
              <a:rPr lang="en-US" spc="-9" dirty="0">
                <a:latin typeface="Carlito"/>
                <a:cs typeface="Carlito"/>
              </a:rPr>
              <a:t>can  </a:t>
            </a:r>
            <a:r>
              <a:rPr lang="en-US" spc="-13" dirty="0">
                <a:latin typeface="Carlito"/>
                <a:cs typeface="Carlito"/>
              </a:rPr>
              <a:t>contain </a:t>
            </a:r>
            <a:r>
              <a:rPr lang="en-US" dirty="0">
                <a:latin typeface="Carlito"/>
                <a:cs typeface="Carlito"/>
              </a:rPr>
              <a:t>millions of </a:t>
            </a:r>
            <a:r>
              <a:rPr lang="en-US" spc="-4" dirty="0">
                <a:latin typeface="Carlito"/>
                <a:cs typeface="Carlito"/>
              </a:rPr>
              <a:t>messages, </a:t>
            </a:r>
            <a:r>
              <a:rPr lang="en-US" dirty="0">
                <a:latin typeface="Carlito"/>
                <a:cs typeface="Carlito"/>
              </a:rPr>
              <a:t>up </a:t>
            </a:r>
            <a:r>
              <a:rPr lang="en-US" spc="-9" dirty="0">
                <a:latin typeface="Carlito"/>
                <a:cs typeface="Carlito"/>
              </a:rPr>
              <a:t>to </a:t>
            </a:r>
            <a:r>
              <a:rPr lang="en-US" spc="4" dirty="0">
                <a:latin typeface="Carlito"/>
                <a:cs typeface="Carlito"/>
              </a:rPr>
              <a:t>the </a:t>
            </a:r>
            <a:r>
              <a:rPr lang="en-US" spc="-13" dirty="0">
                <a:latin typeface="Carlito"/>
                <a:cs typeface="Carlito"/>
              </a:rPr>
              <a:t>total </a:t>
            </a:r>
            <a:r>
              <a:rPr lang="en-US" spc="-9" dirty="0">
                <a:latin typeface="Carlito"/>
                <a:cs typeface="Carlito"/>
              </a:rPr>
              <a:t>capacity </a:t>
            </a:r>
            <a:r>
              <a:rPr lang="en-US" dirty="0">
                <a:latin typeface="Carlito"/>
                <a:cs typeface="Carlito"/>
              </a:rPr>
              <a:t>limit of a  </a:t>
            </a:r>
            <a:r>
              <a:rPr lang="en-US" spc="-18" dirty="0">
                <a:latin typeface="Carlito"/>
                <a:cs typeface="Carlito"/>
              </a:rPr>
              <a:t>storage</a:t>
            </a:r>
            <a:r>
              <a:rPr lang="en-US" spc="4" dirty="0">
                <a:latin typeface="Carlito"/>
                <a:cs typeface="Carlito"/>
              </a:rPr>
              <a:t> </a:t>
            </a:r>
            <a:r>
              <a:rPr lang="en-US" spc="-9" dirty="0">
                <a:latin typeface="Carlito"/>
                <a:cs typeface="Carlito"/>
              </a:rPr>
              <a:t>account.</a:t>
            </a:r>
            <a:endParaRPr lang="en-US" dirty="0">
              <a:latin typeface="Carlito"/>
              <a:cs typeface="Carlit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4"/>
            <a:ext cx="1371600" cy="13716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86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93319"/>
            <a:ext cx="10515600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 algn="ctr">
              <a:lnSpc>
                <a:spcPct val="100000"/>
              </a:lnSpc>
              <a:spcBef>
                <a:spcPts val="88"/>
              </a:spcBef>
            </a:pPr>
            <a:r>
              <a:rPr spc="-84" dirty="0"/>
              <a:t>Windows </a:t>
            </a:r>
            <a:r>
              <a:rPr spc="-150" dirty="0"/>
              <a:t>Azure</a:t>
            </a:r>
            <a:r>
              <a:rPr spc="-410" dirty="0"/>
              <a:t> </a:t>
            </a:r>
            <a:r>
              <a:rPr spc="-93" dirty="0"/>
              <a:t>Queues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054" indent="-152408">
              <a:spcBef>
                <a:spcPts val="296"/>
              </a:spcBef>
              <a:buFont typeface="Arial"/>
              <a:buChar char="•"/>
              <a:tabLst>
                <a:tab pos="163615" algn="l"/>
              </a:tabLst>
            </a:pPr>
            <a:r>
              <a:rPr lang="en-US" sz="1853" spc="-13" dirty="0">
                <a:latin typeface="Carlito"/>
                <a:cs typeface="Carlito"/>
              </a:rPr>
              <a:t>Provide </a:t>
            </a:r>
            <a:r>
              <a:rPr lang="en-US" sz="1853" spc="-4" dirty="0">
                <a:latin typeface="Carlito"/>
                <a:cs typeface="Carlito"/>
              </a:rPr>
              <a:t>reliable message</a:t>
            </a:r>
            <a:r>
              <a:rPr lang="en-US" sz="1853" spc="49" dirty="0">
                <a:latin typeface="Carlito"/>
                <a:cs typeface="Carlito"/>
              </a:rPr>
              <a:t> </a:t>
            </a:r>
            <a:r>
              <a:rPr lang="en-US" sz="1853" spc="-4" dirty="0">
                <a:latin typeface="Carlito"/>
                <a:cs typeface="Carlito"/>
              </a:rPr>
              <a:t>delivery</a:t>
            </a:r>
            <a:endParaRPr lang="en-US" sz="1853" dirty="0">
              <a:latin typeface="Carlito"/>
              <a:cs typeface="Carlito"/>
            </a:endParaRPr>
          </a:p>
          <a:p>
            <a:pPr marL="465629" lvl="1" indent="-152408">
              <a:spcBef>
                <a:spcPts val="180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sz="1588" spc="-4" dirty="0">
                <a:latin typeface="Carlito"/>
                <a:cs typeface="Carlito"/>
              </a:rPr>
              <a:t>Simple, </a:t>
            </a:r>
            <a:r>
              <a:rPr lang="en-US" sz="1588" spc="-9" dirty="0">
                <a:latin typeface="Carlito"/>
                <a:cs typeface="Carlito"/>
              </a:rPr>
              <a:t>asynchronous work</a:t>
            </a:r>
            <a:r>
              <a:rPr lang="en-US" sz="1588" spc="31" dirty="0">
                <a:latin typeface="Carlito"/>
                <a:cs typeface="Carlito"/>
              </a:rPr>
              <a:t> </a:t>
            </a:r>
            <a:r>
              <a:rPr lang="en-US" sz="1588" spc="-9" dirty="0">
                <a:latin typeface="Carlito"/>
                <a:cs typeface="Carlito"/>
              </a:rPr>
              <a:t>dispatch</a:t>
            </a:r>
            <a:endParaRPr lang="en-US" sz="1588" dirty="0">
              <a:latin typeface="Carlito"/>
              <a:cs typeface="Carlito"/>
            </a:endParaRPr>
          </a:p>
          <a:p>
            <a:pPr marL="465629" marR="4483" lvl="1" indent="-152408">
              <a:lnSpc>
                <a:spcPts val="1711"/>
              </a:lnSpc>
              <a:spcBef>
                <a:spcPts val="379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sz="1588" spc="-9" dirty="0">
                <a:latin typeface="Carlito"/>
                <a:cs typeface="Carlito"/>
              </a:rPr>
              <a:t>Programming </a:t>
            </a:r>
            <a:r>
              <a:rPr lang="en-US" sz="1588" spc="-4" dirty="0">
                <a:latin typeface="Carlito"/>
                <a:cs typeface="Carlito"/>
              </a:rPr>
              <a:t>semantics ensure </a:t>
            </a:r>
            <a:r>
              <a:rPr lang="en-US" sz="1588" spc="-9" dirty="0">
                <a:latin typeface="Carlito"/>
                <a:cs typeface="Carlito"/>
              </a:rPr>
              <a:t>that </a:t>
            </a:r>
            <a:r>
              <a:rPr lang="en-US" sz="1588" dirty="0">
                <a:latin typeface="Carlito"/>
                <a:cs typeface="Carlito"/>
              </a:rPr>
              <a:t>a  </a:t>
            </a:r>
            <a:r>
              <a:rPr lang="en-US" sz="1588" spc="-4" dirty="0">
                <a:latin typeface="Carlito"/>
                <a:cs typeface="Carlito"/>
              </a:rPr>
              <a:t>message </a:t>
            </a:r>
            <a:r>
              <a:rPr lang="en-US" sz="1588" spc="-9" dirty="0">
                <a:latin typeface="Carlito"/>
                <a:cs typeface="Carlito"/>
              </a:rPr>
              <a:t>can </a:t>
            </a:r>
            <a:r>
              <a:rPr lang="en-US" sz="1588" dirty="0">
                <a:latin typeface="Carlito"/>
                <a:cs typeface="Carlito"/>
              </a:rPr>
              <a:t>be </a:t>
            </a:r>
            <a:r>
              <a:rPr lang="en-US" sz="1588" spc="-9" dirty="0">
                <a:latin typeface="Carlito"/>
                <a:cs typeface="Carlito"/>
              </a:rPr>
              <a:t>processed at </a:t>
            </a:r>
            <a:r>
              <a:rPr lang="en-US" sz="1588" spc="-4" dirty="0">
                <a:latin typeface="Carlito"/>
                <a:cs typeface="Carlito"/>
              </a:rPr>
              <a:t>least</a:t>
            </a:r>
            <a:r>
              <a:rPr lang="en-US" sz="1588" spc="13" dirty="0">
                <a:latin typeface="Carlito"/>
                <a:cs typeface="Carlito"/>
              </a:rPr>
              <a:t> </a:t>
            </a:r>
            <a:r>
              <a:rPr lang="en-US" sz="1588" spc="-4" dirty="0">
                <a:latin typeface="Carlito"/>
                <a:cs typeface="Carlito"/>
              </a:rPr>
              <a:t>once</a:t>
            </a:r>
            <a:endParaRPr lang="en-US" sz="1588" dirty="0">
              <a:latin typeface="Carlito"/>
              <a:cs typeface="Carlito"/>
            </a:endParaRPr>
          </a:p>
          <a:p>
            <a:pPr lvl="1">
              <a:spcBef>
                <a:spcPts val="13"/>
              </a:spcBef>
              <a:buFont typeface="Arial"/>
              <a:buChar char="•"/>
            </a:pPr>
            <a:endParaRPr lang="en-US" sz="2250" dirty="0">
              <a:latin typeface="Carlito"/>
              <a:cs typeface="Carlito"/>
            </a:endParaRPr>
          </a:p>
          <a:p>
            <a:pPr marL="163054" marR="289127" indent="-152408">
              <a:lnSpc>
                <a:spcPts val="2003"/>
              </a:lnSpc>
              <a:buFont typeface="Arial"/>
              <a:buChar char="•"/>
              <a:tabLst>
                <a:tab pos="163615" algn="l"/>
              </a:tabLst>
            </a:pPr>
            <a:r>
              <a:rPr lang="en-US" sz="1853" spc="-4" dirty="0">
                <a:latin typeface="Carlito"/>
                <a:cs typeface="Carlito"/>
              </a:rPr>
              <a:t>Queues </a:t>
            </a:r>
            <a:r>
              <a:rPr lang="en-US" sz="1853" spc="-13" dirty="0">
                <a:latin typeface="Carlito"/>
                <a:cs typeface="Carlito"/>
              </a:rPr>
              <a:t>are </a:t>
            </a:r>
            <a:r>
              <a:rPr lang="en-US" sz="1853" spc="-4" dirty="0">
                <a:latin typeface="Carlito"/>
                <a:cs typeface="Carlito"/>
              </a:rPr>
              <a:t>Highly </a:t>
            </a:r>
            <a:r>
              <a:rPr lang="en-US" sz="1853" spc="-13" dirty="0">
                <a:latin typeface="Carlito"/>
                <a:cs typeface="Carlito"/>
              </a:rPr>
              <a:t>Available,  </a:t>
            </a:r>
            <a:r>
              <a:rPr lang="en-US" sz="1853" spc="-9" dirty="0">
                <a:latin typeface="Carlito"/>
                <a:cs typeface="Carlito"/>
              </a:rPr>
              <a:t>Durable </a:t>
            </a:r>
            <a:r>
              <a:rPr lang="en-US" sz="1853" spc="-4" dirty="0">
                <a:latin typeface="Carlito"/>
                <a:cs typeface="Carlito"/>
              </a:rPr>
              <a:t>and </a:t>
            </a:r>
            <a:r>
              <a:rPr lang="en-US" sz="1853" spc="-13" dirty="0">
                <a:latin typeface="Carlito"/>
                <a:cs typeface="Carlito"/>
              </a:rPr>
              <a:t>Performance Efficient</a:t>
            </a:r>
            <a:endParaRPr lang="en-US" sz="1853" dirty="0">
              <a:latin typeface="Carlito"/>
              <a:cs typeface="Carlito"/>
            </a:endParaRPr>
          </a:p>
          <a:p>
            <a:pPr>
              <a:spcBef>
                <a:spcPts val="40"/>
              </a:spcBef>
              <a:buFont typeface="Arial"/>
              <a:buChar char="•"/>
            </a:pPr>
            <a:endParaRPr lang="en-US" sz="2559" dirty="0">
              <a:latin typeface="Carlito"/>
              <a:cs typeface="Carlito"/>
            </a:endParaRPr>
          </a:p>
          <a:p>
            <a:pPr marL="163054" indent="-152408">
              <a:spcBef>
                <a:spcPts val="4"/>
              </a:spcBef>
              <a:buFont typeface="Arial"/>
              <a:buChar char="•"/>
              <a:tabLst>
                <a:tab pos="163615" algn="l"/>
              </a:tabLst>
            </a:pPr>
            <a:r>
              <a:rPr lang="en-US" sz="1853" spc="-4" dirty="0">
                <a:latin typeface="Carlito"/>
                <a:cs typeface="Carlito"/>
              </a:rPr>
              <a:t>Access </a:t>
            </a:r>
            <a:r>
              <a:rPr lang="en-US" sz="1853" dirty="0">
                <a:latin typeface="Carlito"/>
                <a:cs typeface="Carlito"/>
              </a:rPr>
              <a:t>is </a:t>
            </a:r>
            <a:r>
              <a:rPr lang="en-US" sz="1853" spc="-9" dirty="0">
                <a:latin typeface="Carlito"/>
                <a:cs typeface="Carlito"/>
              </a:rPr>
              <a:t>provided </a:t>
            </a:r>
            <a:r>
              <a:rPr lang="en-US" sz="1853" spc="-4" dirty="0">
                <a:latin typeface="Carlito"/>
                <a:cs typeface="Carlito"/>
              </a:rPr>
              <a:t>via</a:t>
            </a:r>
            <a:r>
              <a:rPr lang="en-US" sz="1853" spc="44" dirty="0">
                <a:latin typeface="Carlito"/>
                <a:cs typeface="Carlito"/>
              </a:rPr>
              <a:t> </a:t>
            </a:r>
            <a:r>
              <a:rPr lang="en-US" sz="1853" spc="-13" dirty="0">
                <a:latin typeface="Carlito"/>
                <a:cs typeface="Carlito"/>
              </a:rPr>
              <a:t>REST</a:t>
            </a:r>
            <a:endParaRPr lang="en-US" sz="1853" dirty="0">
              <a:latin typeface="Carlito"/>
              <a:cs typeface="Carlito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3"/>
            <a:ext cx="1371600" cy="13716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2265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3694"/>
            <a:ext cx="10515600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 algn="ctr">
              <a:lnSpc>
                <a:spcPct val="100000"/>
              </a:lnSpc>
              <a:spcBef>
                <a:spcPts val="88"/>
              </a:spcBef>
            </a:pPr>
            <a:r>
              <a:rPr spc="-168" dirty="0" smtClean="0"/>
              <a:t>Account, </a:t>
            </a:r>
            <a:r>
              <a:rPr spc="-93" dirty="0" smtClean="0"/>
              <a:t>Queues </a:t>
            </a:r>
            <a:r>
              <a:rPr spc="-84" dirty="0" smtClean="0"/>
              <a:t>And</a:t>
            </a:r>
            <a:r>
              <a:rPr spc="-427" dirty="0" smtClean="0"/>
              <a:t> </a:t>
            </a:r>
            <a:r>
              <a:rPr spc="-49" dirty="0" smtClean="0"/>
              <a:t>Messages</a:t>
            </a:r>
            <a:endParaRPr spc="-49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054" indent="-152408">
              <a:lnSpc>
                <a:spcPts val="2893"/>
              </a:lnSpc>
              <a:spcBef>
                <a:spcPts val="84"/>
              </a:spcBef>
              <a:buFont typeface="Arial"/>
              <a:buChar char="•"/>
              <a:tabLst>
                <a:tab pos="163615" algn="l"/>
              </a:tabLst>
            </a:pPr>
            <a:r>
              <a:rPr lang="en-US" sz="2471" spc="-4" dirty="0">
                <a:latin typeface="Carlito"/>
                <a:cs typeface="Carlito"/>
              </a:rPr>
              <a:t>An </a:t>
            </a:r>
            <a:r>
              <a:rPr lang="en-US" sz="2471" spc="-9" dirty="0">
                <a:latin typeface="Carlito"/>
                <a:cs typeface="Carlito"/>
              </a:rPr>
              <a:t>Account </a:t>
            </a:r>
            <a:r>
              <a:rPr lang="en-US" sz="2471" spc="-18" dirty="0">
                <a:latin typeface="Carlito"/>
                <a:cs typeface="Carlito"/>
              </a:rPr>
              <a:t>can </a:t>
            </a:r>
            <a:r>
              <a:rPr lang="en-US" sz="2471" spc="-13" dirty="0">
                <a:latin typeface="Carlito"/>
                <a:cs typeface="Carlito"/>
              </a:rPr>
              <a:t>create many</a:t>
            </a:r>
            <a:r>
              <a:rPr lang="en-US" sz="2471" spc="53" dirty="0">
                <a:latin typeface="Carlito"/>
                <a:cs typeface="Carlito"/>
              </a:rPr>
              <a:t> </a:t>
            </a:r>
            <a:r>
              <a:rPr lang="en-US" sz="2471" spc="-4" dirty="0">
                <a:latin typeface="Carlito"/>
                <a:cs typeface="Carlito"/>
              </a:rPr>
              <a:t>Queues</a:t>
            </a:r>
            <a:endParaRPr lang="en-US" sz="2471" dirty="0">
              <a:latin typeface="Carlito"/>
              <a:cs typeface="Carlito"/>
            </a:endParaRPr>
          </a:p>
          <a:p>
            <a:pPr marL="465629" lvl="1" indent="-152968">
              <a:lnSpc>
                <a:spcPts val="2471"/>
              </a:lnSpc>
              <a:buFont typeface="Arial"/>
              <a:buChar char="•"/>
              <a:tabLst>
                <a:tab pos="466190" algn="l"/>
              </a:tabLst>
            </a:pPr>
            <a:r>
              <a:rPr lang="en-US" sz="2118" dirty="0">
                <a:latin typeface="Carlito"/>
                <a:cs typeface="Carlito"/>
              </a:rPr>
              <a:t>Queue Name is </a:t>
            </a:r>
            <a:r>
              <a:rPr lang="en-US" sz="2118" spc="-4" dirty="0">
                <a:latin typeface="Carlito"/>
                <a:cs typeface="Carlito"/>
              </a:rPr>
              <a:t>scoped </a:t>
            </a:r>
            <a:r>
              <a:rPr lang="en-US" sz="2118" spc="-9" dirty="0">
                <a:latin typeface="Carlito"/>
                <a:cs typeface="Carlito"/>
              </a:rPr>
              <a:t>by </a:t>
            </a:r>
            <a:r>
              <a:rPr lang="en-US" sz="2118" spc="-4" dirty="0">
                <a:latin typeface="Carlito"/>
                <a:cs typeface="Carlito"/>
              </a:rPr>
              <a:t>the</a:t>
            </a:r>
            <a:r>
              <a:rPr lang="en-US" sz="2118" spc="-44" dirty="0">
                <a:latin typeface="Carlito"/>
                <a:cs typeface="Carlito"/>
              </a:rPr>
              <a:t> </a:t>
            </a:r>
            <a:r>
              <a:rPr lang="en-US" sz="2118" spc="-9" dirty="0">
                <a:latin typeface="Carlito"/>
                <a:cs typeface="Carlito"/>
              </a:rPr>
              <a:t>Account</a:t>
            </a:r>
            <a:endParaRPr lang="en-US" sz="2118" dirty="0">
              <a:latin typeface="Carlito"/>
              <a:cs typeface="Carlito"/>
            </a:endParaRPr>
          </a:p>
          <a:p>
            <a:pPr marL="163054" indent="-152408">
              <a:lnSpc>
                <a:spcPts val="2893"/>
              </a:lnSpc>
              <a:spcBef>
                <a:spcPts val="101"/>
              </a:spcBef>
              <a:buFont typeface="Arial"/>
              <a:buChar char="•"/>
              <a:tabLst>
                <a:tab pos="163615" algn="l"/>
              </a:tabLst>
            </a:pPr>
            <a:r>
              <a:rPr lang="en-US" sz="2471" spc="-4" dirty="0">
                <a:latin typeface="Carlito"/>
                <a:cs typeface="Carlito"/>
              </a:rPr>
              <a:t>A </a:t>
            </a:r>
            <a:r>
              <a:rPr lang="en-US" sz="2471" spc="-9" dirty="0">
                <a:latin typeface="Carlito"/>
                <a:cs typeface="Carlito"/>
              </a:rPr>
              <a:t>Queue </a:t>
            </a:r>
            <a:r>
              <a:rPr lang="en-US" sz="2471" spc="-18" dirty="0">
                <a:latin typeface="Carlito"/>
                <a:cs typeface="Carlito"/>
              </a:rPr>
              <a:t>contains</a:t>
            </a:r>
            <a:r>
              <a:rPr lang="en-US" sz="2471" spc="57" dirty="0">
                <a:latin typeface="Carlito"/>
                <a:cs typeface="Carlito"/>
              </a:rPr>
              <a:t> </a:t>
            </a:r>
            <a:r>
              <a:rPr lang="en-US" sz="2471" spc="-9" dirty="0">
                <a:latin typeface="Carlito"/>
                <a:cs typeface="Carlito"/>
              </a:rPr>
              <a:t>Messages</a:t>
            </a:r>
            <a:endParaRPr lang="en-US" sz="2471" dirty="0">
              <a:latin typeface="Carlito"/>
              <a:cs typeface="Carlito"/>
            </a:endParaRPr>
          </a:p>
          <a:p>
            <a:pPr marL="465629" lvl="1" indent="-152968">
              <a:lnSpc>
                <a:spcPts val="2444"/>
              </a:lnSpc>
              <a:buFont typeface="Arial"/>
              <a:buChar char="•"/>
              <a:tabLst>
                <a:tab pos="466190" algn="l"/>
              </a:tabLst>
            </a:pPr>
            <a:r>
              <a:rPr lang="en-US" sz="2118" spc="4" dirty="0">
                <a:latin typeface="Carlito"/>
                <a:cs typeface="Carlito"/>
              </a:rPr>
              <a:t>No </a:t>
            </a:r>
            <a:r>
              <a:rPr lang="en-US" sz="2118" dirty="0">
                <a:latin typeface="Carlito"/>
                <a:cs typeface="Carlito"/>
              </a:rPr>
              <a:t>limit </a:t>
            </a:r>
            <a:r>
              <a:rPr lang="en-US" sz="2118" spc="-9" dirty="0">
                <a:latin typeface="Carlito"/>
                <a:cs typeface="Carlito"/>
              </a:rPr>
              <a:t>on </a:t>
            </a:r>
            <a:r>
              <a:rPr lang="en-US" sz="2118" spc="-4" dirty="0">
                <a:latin typeface="Carlito"/>
                <a:cs typeface="Carlito"/>
              </a:rPr>
              <a:t>number </a:t>
            </a:r>
            <a:r>
              <a:rPr lang="en-US" sz="2118" dirty="0">
                <a:latin typeface="Carlito"/>
                <a:cs typeface="Carlito"/>
              </a:rPr>
              <a:t>of </a:t>
            </a:r>
            <a:r>
              <a:rPr lang="en-US" sz="2118" spc="-4" dirty="0">
                <a:latin typeface="Carlito"/>
                <a:cs typeface="Carlito"/>
              </a:rPr>
              <a:t>messages </a:t>
            </a:r>
            <a:r>
              <a:rPr lang="en-US" sz="2118" spc="-13" dirty="0">
                <a:latin typeface="Carlito"/>
                <a:cs typeface="Carlito"/>
              </a:rPr>
              <a:t>stored </a:t>
            </a:r>
            <a:r>
              <a:rPr lang="en-US" sz="2118" dirty="0">
                <a:latin typeface="Carlito"/>
                <a:cs typeface="Carlito"/>
              </a:rPr>
              <a:t>in a</a:t>
            </a:r>
            <a:r>
              <a:rPr lang="en-US" sz="2118" spc="-79" dirty="0">
                <a:latin typeface="Carlito"/>
                <a:cs typeface="Carlito"/>
              </a:rPr>
              <a:t> </a:t>
            </a:r>
            <a:r>
              <a:rPr lang="en-US" sz="2118" dirty="0">
                <a:latin typeface="Carlito"/>
                <a:cs typeface="Carlito"/>
              </a:rPr>
              <a:t>Queue</a:t>
            </a:r>
          </a:p>
          <a:p>
            <a:pPr marL="768204" lvl="2" indent="-152408">
              <a:lnSpc>
                <a:spcPts val="2091"/>
              </a:lnSpc>
              <a:buFont typeface="Arial"/>
              <a:buChar char="•"/>
              <a:tabLst>
                <a:tab pos="768764" algn="l"/>
              </a:tabLst>
            </a:pPr>
            <a:r>
              <a:rPr lang="en-US" sz="1765" dirty="0">
                <a:latin typeface="Carlito"/>
                <a:cs typeface="Carlito"/>
              </a:rPr>
              <a:t>But a </a:t>
            </a:r>
            <a:r>
              <a:rPr lang="en-US" sz="1765" spc="-4" dirty="0">
                <a:latin typeface="Carlito"/>
                <a:cs typeface="Carlito"/>
              </a:rPr>
              <a:t>Message </a:t>
            </a:r>
            <a:r>
              <a:rPr lang="en-US" sz="1765" dirty="0">
                <a:latin typeface="Carlito"/>
                <a:cs typeface="Carlito"/>
              </a:rPr>
              <a:t>is </a:t>
            </a:r>
            <a:r>
              <a:rPr lang="en-US" sz="1765" spc="-13" dirty="0">
                <a:latin typeface="Carlito"/>
                <a:cs typeface="Carlito"/>
              </a:rPr>
              <a:t>stored </a:t>
            </a:r>
            <a:r>
              <a:rPr lang="en-US" sz="1765" spc="-9" dirty="0">
                <a:latin typeface="Carlito"/>
                <a:cs typeface="Carlito"/>
              </a:rPr>
              <a:t>for </a:t>
            </a:r>
            <a:r>
              <a:rPr lang="en-US" sz="1765" spc="-18" dirty="0">
                <a:latin typeface="Carlito"/>
                <a:cs typeface="Carlito"/>
              </a:rPr>
              <a:t>at </a:t>
            </a:r>
            <a:r>
              <a:rPr lang="en-US" sz="1765" spc="-9" dirty="0">
                <a:latin typeface="Carlito"/>
                <a:cs typeface="Carlito"/>
              </a:rPr>
              <a:t>most </a:t>
            </a:r>
            <a:r>
              <a:rPr lang="en-US" sz="1765" dirty="0">
                <a:latin typeface="Carlito"/>
                <a:cs typeface="Carlito"/>
              </a:rPr>
              <a:t>a</a:t>
            </a:r>
            <a:r>
              <a:rPr lang="en-US" sz="1765" spc="66" dirty="0">
                <a:latin typeface="Carlito"/>
                <a:cs typeface="Carlito"/>
              </a:rPr>
              <a:t> </a:t>
            </a:r>
            <a:r>
              <a:rPr lang="en-US" sz="1765" spc="-9" dirty="0">
                <a:latin typeface="Carlito"/>
                <a:cs typeface="Carlito"/>
              </a:rPr>
              <a:t>week</a:t>
            </a:r>
            <a:endParaRPr lang="en-US" sz="1765" dirty="0">
              <a:latin typeface="Carlito"/>
              <a:cs typeface="Carlito"/>
            </a:endParaRPr>
          </a:p>
          <a:p>
            <a:pPr lvl="2">
              <a:spcBef>
                <a:spcPts val="49"/>
              </a:spcBef>
              <a:buFont typeface="Arial"/>
              <a:buChar char="•"/>
            </a:pPr>
            <a:endParaRPr lang="en-US" sz="1809" dirty="0">
              <a:latin typeface="Carlito"/>
              <a:cs typeface="Carlito"/>
            </a:endParaRPr>
          </a:p>
          <a:p>
            <a:pPr marL="163054" indent="-152408">
              <a:buFont typeface="Arial"/>
              <a:buChar char="•"/>
              <a:tabLst>
                <a:tab pos="163615" algn="l"/>
              </a:tabLst>
            </a:pPr>
            <a:r>
              <a:rPr lang="en-US" sz="2030" spc="-9" dirty="0">
                <a:latin typeface="Carlito"/>
                <a:cs typeface="Carlito"/>
              </a:rPr>
              <a:t>http://&lt;Account&gt;.</a:t>
            </a:r>
            <a:r>
              <a:rPr lang="en-US" sz="2030" b="1" spc="-9" dirty="0">
                <a:solidFill>
                  <a:srgbClr val="A5A5A5"/>
                </a:solidFill>
                <a:latin typeface="Carlito"/>
                <a:cs typeface="Carlito"/>
              </a:rPr>
              <a:t>queue</a:t>
            </a:r>
            <a:r>
              <a:rPr lang="en-US" sz="2030" spc="-9" dirty="0">
                <a:latin typeface="Carlito"/>
                <a:cs typeface="Carlito"/>
              </a:rPr>
              <a:t>.core.windows.net/&lt;QueueName&gt;</a:t>
            </a:r>
            <a:endParaRPr lang="en-US" sz="2030" dirty="0">
              <a:latin typeface="Carlito"/>
              <a:cs typeface="Carlito"/>
            </a:endParaRPr>
          </a:p>
          <a:p>
            <a:pPr>
              <a:spcBef>
                <a:spcPts val="40"/>
              </a:spcBef>
            </a:pPr>
            <a:endParaRPr lang="en-US" sz="1721" dirty="0">
              <a:latin typeface="Carlito"/>
              <a:cs typeface="Carlito"/>
            </a:endParaRPr>
          </a:p>
          <a:p>
            <a:pPr marL="163054" indent="-152408">
              <a:lnSpc>
                <a:spcPts val="2893"/>
              </a:lnSpc>
              <a:spcBef>
                <a:spcPts val="4"/>
              </a:spcBef>
              <a:buFont typeface="Arial"/>
              <a:buChar char="•"/>
              <a:tabLst>
                <a:tab pos="163615" algn="l"/>
              </a:tabLst>
            </a:pPr>
            <a:r>
              <a:rPr lang="en-US" sz="2471" spc="-4" dirty="0">
                <a:latin typeface="Carlito"/>
                <a:cs typeface="Carlito"/>
              </a:rPr>
              <a:t>Messages</a:t>
            </a:r>
            <a:endParaRPr lang="en-US" sz="2471" dirty="0">
              <a:latin typeface="Carlito"/>
              <a:cs typeface="Carlito"/>
            </a:endParaRPr>
          </a:p>
          <a:p>
            <a:pPr marL="465629" lvl="1" indent="-152968">
              <a:lnSpc>
                <a:spcPts val="2391"/>
              </a:lnSpc>
              <a:buFont typeface="Arial"/>
              <a:buChar char="•"/>
              <a:tabLst>
                <a:tab pos="466190" algn="l"/>
                <a:tab pos="2027813" algn="l"/>
              </a:tabLst>
            </a:pPr>
            <a:r>
              <a:rPr lang="en-US" sz="2118" spc="-4" dirty="0">
                <a:latin typeface="Carlito"/>
                <a:cs typeface="Carlito"/>
              </a:rPr>
              <a:t>Message</a:t>
            </a:r>
            <a:r>
              <a:rPr lang="en-US" sz="2118" spc="-9" dirty="0">
                <a:latin typeface="Carlito"/>
                <a:cs typeface="Carlito"/>
              </a:rPr>
              <a:t> Size	</a:t>
            </a:r>
            <a:r>
              <a:rPr lang="en-US" sz="2118" dirty="0">
                <a:latin typeface="Carlito"/>
                <a:cs typeface="Carlito"/>
              </a:rPr>
              <a:t>&lt;= 8</a:t>
            </a:r>
            <a:r>
              <a:rPr lang="en-US" sz="2118" spc="-18" dirty="0">
                <a:latin typeface="Carlito"/>
                <a:cs typeface="Carlito"/>
              </a:rPr>
              <a:t> </a:t>
            </a:r>
            <a:r>
              <a:rPr lang="en-US" sz="2118" dirty="0">
                <a:latin typeface="Carlito"/>
                <a:cs typeface="Carlito"/>
              </a:rPr>
              <a:t>KB</a:t>
            </a:r>
          </a:p>
          <a:p>
            <a:pPr marL="465629" marR="63317" lvl="1" indent="-152408">
              <a:lnSpc>
                <a:spcPct val="80000"/>
              </a:lnSpc>
              <a:spcBef>
                <a:spcPts val="427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sz="2118" spc="-93" dirty="0">
                <a:latin typeface="Carlito"/>
                <a:cs typeface="Carlito"/>
              </a:rPr>
              <a:t>To </a:t>
            </a:r>
            <a:r>
              <a:rPr lang="en-US" sz="2118" spc="-18" dirty="0">
                <a:latin typeface="Carlito"/>
                <a:cs typeface="Carlito"/>
              </a:rPr>
              <a:t>store </a:t>
            </a:r>
            <a:r>
              <a:rPr lang="en-US" sz="2118" spc="-9" dirty="0">
                <a:latin typeface="Carlito"/>
                <a:cs typeface="Carlito"/>
              </a:rPr>
              <a:t>larger </a:t>
            </a:r>
            <a:r>
              <a:rPr lang="en-US" sz="2118" spc="-13" dirty="0">
                <a:latin typeface="Carlito"/>
                <a:cs typeface="Carlito"/>
              </a:rPr>
              <a:t>data, </a:t>
            </a:r>
            <a:r>
              <a:rPr lang="en-US" sz="2118" spc="-22" dirty="0">
                <a:latin typeface="Carlito"/>
                <a:cs typeface="Carlito"/>
              </a:rPr>
              <a:t>store </a:t>
            </a:r>
            <a:r>
              <a:rPr lang="en-US" sz="2118" spc="-13" dirty="0">
                <a:latin typeface="Carlito"/>
                <a:cs typeface="Carlito"/>
              </a:rPr>
              <a:t>data </a:t>
            </a:r>
            <a:r>
              <a:rPr lang="en-US" sz="2118" dirty="0">
                <a:latin typeface="Carlito"/>
                <a:cs typeface="Carlito"/>
              </a:rPr>
              <a:t>in </a:t>
            </a:r>
            <a:r>
              <a:rPr lang="en-US" sz="2118" spc="-9" dirty="0">
                <a:latin typeface="Carlito"/>
                <a:cs typeface="Carlito"/>
              </a:rPr>
              <a:t>blob/entity </a:t>
            </a:r>
            <a:r>
              <a:rPr lang="en-US" sz="2118" spc="-18" dirty="0">
                <a:latin typeface="Carlito"/>
                <a:cs typeface="Carlito"/>
              </a:rPr>
              <a:t>storage,  </a:t>
            </a:r>
            <a:r>
              <a:rPr lang="en-US" sz="2118" dirty="0">
                <a:latin typeface="Carlito"/>
                <a:cs typeface="Carlito"/>
              </a:rPr>
              <a:t>and </a:t>
            </a:r>
            <a:r>
              <a:rPr lang="en-US" sz="2118" spc="-4" dirty="0">
                <a:latin typeface="Carlito"/>
                <a:cs typeface="Carlito"/>
              </a:rPr>
              <a:t>the </a:t>
            </a:r>
            <a:r>
              <a:rPr lang="en-US" sz="2118" spc="-9" dirty="0">
                <a:latin typeface="Carlito"/>
                <a:cs typeface="Carlito"/>
              </a:rPr>
              <a:t>blob/entity </a:t>
            </a:r>
            <a:r>
              <a:rPr lang="en-US" sz="2118" spc="-4" dirty="0">
                <a:latin typeface="Carlito"/>
                <a:cs typeface="Carlito"/>
              </a:rPr>
              <a:t>name </a:t>
            </a:r>
            <a:r>
              <a:rPr lang="en-US" sz="2118" dirty="0">
                <a:latin typeface="Carlito"/>
                <a:cs typeface="Carlito"/>
              </a:rPr>
              <a:t>in </a:t>
            </a:r>
            <a:r>
              <a:rPr lang="en-US" sz="2118" spc="-4" dirty="0">
                <a:latin typeface="Carlito"/>
                <a:cs typeface="Carlito"/>
              </a:rPr>
              <a:t>the</a:t>
            </a:r>
            <a:r>
              <a:rPr lang="en-US" sz="2118" spc="-26" dirty="0">
                <a:latin typeface="Carlito"/>
                <a:cs typeface="Carlito"/>
              </a:rPr>
              <a:t> </a:t>
            </a:r>
            <a:r>
              <a:rPr lang="en-US" sz="2118" spc="-4" dirty="0">
                <a:latin typeface="Carlito"/>
                <a:cs typeface="Carlito"/>
              </a:rPr>
              <a:t>message</a:t>
            </a:r>
            <a:endParaRPr lang="en-US" sz="2118" dirty="0">
              <a:latin typeface="Carlito"/>
              <a:cs typeface="Carlit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58"/>
            <a:ext cx="1371600" cy="13716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1442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3694"/>
            <a:ext cx="10515600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 algn="ctr">
              <a:lnSpc>
                <a:spcPct val="100000"/>
              </a:lnSpc>
              <a:spcBef>
                <a:spcPts val="88"/>
              </a:spcBef>
            </a:pPr>
            <a:r>
              <a:rPr spc="-101" dirty="0"/>
              <a:t>Queue </a:t>
            </a:r>
            <a:r>
              <a:rPr spc="-132" dirty="0"/>
              <a:t>Programming</a:t>
            </a:r>
            <a:r>
              <a:rPr spc="-388" dirty="0"/>
              <a:t> </a:t>
            </a:r>
            <a:r>
              <a:rPr spc="-110" dirty="0"/>
              <a:t>API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3054" indent="-152408">
              <a:spcBef>
                <a:spcPts val="296"/>
              </a:spcBef>
              <a:buFont typeface="Arial"/>
              <a:buChar char="•"/>
              <a:tabLst>
                <a:tab pos="163615" algn="l"/>
              </a:tabLst>
            </a:pPr>
            <a:r>
              <a:rPr lang="en-US" sz="3200" spc="-4" dirty="0">
                <a:latin typeface="Carlito"/>
                <a:cs typeface="Carlito"/>
              </a:rPr>
              <a:t>Queues</a:t>
            </a:r>
            <a:endParaRPr lang="en-US" sz="3200" dirty="0">
              <a:latin typeface="Carlito"/>
              <a:cs typeface="Carlito"/>
            </a:endParaRPr>
          </a:p>
          <a:p>
            <a:pPr marL="465629" lvl="1" indent="-152408">
              <a:spcBef>
                <a:spcPts val="180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spc="-9" dirty="0">
                <a:latin typeface="Carlito"/>
                <a:cs typeface="Carlito"/>
              </a:rPr>
              <a:t>Create/Clear/Delete</a:t>
            </a:r>
            <a:r>
              <a:rPr lang="en-US" spc="35" dirty="0">
                <a:latin typeface="Carlito"/>
                <a:cs typeface="Carlito"/>
              </a:rPr>
              <a:t> </a:t>
            </a:r>
            <a:r>
              <a:rPr lang="en-US" dirty="0">
                <a:latin typeface="Carlito"/>
                <a:cs typeface="Carlito"/>
              </a:rPr>
              <a:t>Queues</a:t>
            </a:r>
          </a:p>
          <a:p>
            <a:pPr marL="465629" lvl="1" indent="-152408">
              <a:spcBef>
                <a:spcPts val="159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spc="-4" dirty="0">
                <a:latin typeface="Carlito"/>
                <a:cs typeface="Carlito"/>
              </a:rPr>
              <a:t>Inspect </a:t>
            </a:r>
            <a:r>
              <a:rPr lang="en-US" dirty="0">
                <a:latin typeface="Carlito"/>
                <a:cs typeface="Carlito"/>
              </a:rPr>
              <a:t>Queue</a:t>
            </a:r>
            <a:r>
              <a:rPr lang="en-US" spc="4" dirty="0">
                <a:latin typeface="Carlito"/>
                <a:cs typeface="Carlito"/>
              </a:rPr>
              <a:t> </a:t>
            </a:r>
            <a:r>
              <a:rPr lang="en-US" spc="-4" dirty="0">
                <a:latin typeface="Carlito"/>
                <a:cs typeface="Carlito"/>
              </a:rPr>
              <a:t>Length</a:t>
            </a:r>
            <a:endParaRPr lang="en-US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lang="en-US" sz="4000" dirty="0">
              <a:latin typeface="Carlito"/>
              <a:cs typeface="Carlito"/>
            </a:endParaRPr>
          </a:p>
          <a:p>
            <a:pPr marL="163054" indent="-152408">
              <a:buFont typeface="Arial"/>
              <a:buChar char="•"/>
              <a:tabLst>
                <a:tab pos="163615" algn="l"/>
              </a:tabLst>
            </a:pPr>
            <a:r>
              <a:rPr lang="en-US" sz="3200" spc="-4" dirty="0">
                <a:latin typeface="Carlito"/>
                <a:cs typeface="Carlito"/>
              </a:rPr>
              <a:t>Messages</a:t>
            </a:r>
            <a:endParaRPr lang="en-US" sz="3200" dirty="0">
              <a:latin typeface="Carlito"/>
              <a:cs typeface="Carlito"/>
            </a:endParaRPr>
          </a:p>
          <a:p>
            <a:pPr marL="465629" lvl="1" indent="-152408">
              <a:spcBef>
                <a:spcPts val="180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spc="-4" dirty="0" err="1">
                <a:latin typeface="Carlito"/>
                <a:cs typeface="Carlito"/>
              </a:rPr>
              <a:t>Enqueue</a:t>
            </a:r>
            <a:r>
              <a:rPr lang="en-US" spc="-4" dirty="0">
                <a:latin typeface="Carlito"/>
                <a:cs typeface="Carlito"/>
              </a:rPr>
              <a:t> (</a:t>
            </a:r>
            <a:r>
              <a:rPr lang="en-US" spc="-4" dirty="0" err="1">
                <a:latin typeface="Carlito"/>
                <a:cs typeface="Carlito"/>
              </a:rPr>
              <a:t>QueueName</a:t>
            </a:r>
            <a:r>
              <a:rPr lang="en-US" spc="-4" dirty="0">
                <a:latin typeface="Carlito"/>
                <a:cs typeface="Carlito"/>
              </a:rPr>
              <a:t>,</a:t>
            </a:r>
            <a:r>
              <a:rPr lang="en-US" spc="44" dirty="0">
                <a:latin typeface="Carlito"/>
                <a:cs typeface="Carlito"/>
              </a:rPr>
              <a:t> </a:t>
            </a:r>
            <a:r>
              <a:rPr lang="en-US" spc="-4" dirty="0">
                <a:latin typeface="Carlito"/>
                <a:cs typeface="Carlito"/>
              </a:rPr>
              <a:t>Message)</a:t>
            </a:r>
            <a:endParaRPr lang="en-US" dirty="0">
              <a:latin typeface="Carlito"/>
              <a:cs typeface="Carlito"/>
            </a:endParaRPr>
          </a:p>
          <a:p>
            <a:pPr marL="465629" lvl="1" indent="-152408">
              <a:spcBef>
                <a:spcPts val="159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spc="-4" dirty="0" err="1">
                <a:latin typeface="Carlito"/>
                <a:cs typeface="Carlito"/>
              </a:rPr>
              <a:t>Dequeue</a:t>
            </a:r>
            <a:r>
              <a:rPr lang="en-US" spc="-4" dirty="0">
                <a:latin typeface="Carlito"/>
                <a:cs typeface="Carlito"/>
              </a:rPr>
              <a:t> </a:t>
            </a:r>
            <a:r>
              <a:rPr lang="en-US" dirty="0">
                <a:latin typeface="Carlito"/>
                <a:cs typeface="Carlito"/>
              </a:rPr>
              <a:t>(</a:t>
            </a:r>
            <a:r>
              <a:rPr lang="en-US" dirty="0" err="1">
                <a:latin typeface="Carlito"/>
                <a:cs typeface="Carlito"/>
              </a:rPr>
              <a:t>QueueName</a:t>
            </a:r>
            <a:r>
              <a:rPr lang="en-US" dirty="0">
                <a:latin typeface="Carlito"/>
                <a:cs typeface="Carlito"/>
              </a:rPr>
              <a:t>, </a:t>
            </a:r>
            <a:r>
              <a:rPr lang="en-US" spc="-9" dirty="0">
                <a:latin typeface="Carlito"/>
                <a:cs typeface="Carlito"/>
              </a:rPr>
              <a:t>Invisibility </a:t>
            </a:r>
            <a:r>
              <a:rPr lang="en-US" spc="-4" dirty="0">
                <a:latin typeface="Carlito"/>
                <a:cs typeface="Carlito"/>
              </a:rPr>
              <a:t>Time</a:t>
            </a:r>
            <a:r>
              <a:rPr lang="en-US" spc="44" dirty="0">
                <a:latin typeface="Carlito"/>
                <a:cs typeface="Carlito"/>
              </a:rPr>
              <a:t> </a:t>
            </a:r>
            <a:r>
              <a:rPr lang="en-US" dirty="0">
                <a:latin typeface="Carlito"/>
                <a:cs typeface="Carlito"/>
              </a:rPr>
              <a:t>T)</a:t>
            </a:r>
          </a:p>
          <a:p>
            <a:pPr marL="768204" lvl="2" indent="-152408">
              <a:spcBef>
                <a:spcPts val="212"/>
              </a:spcBef>
              <a:buFont typeface="Arial"/>
              <a:buChar char="•"/>
              <a:tabLst>
                <a:tab pos="768764" algn="l"/>
              </a:tabLst>
            </a:pPr>
            <a:r>
              <a:rPr lang="en-US" spc="-4" dirty="0">
                <a:latin typeface="Carlito"/>
                <a:cs typeface="Carlito"/>
              </a:rPr>
              <a:t>Returns </a:t>
            </a:r>
            <a:r>
              <a:rPr lang="en-US" dirty="0">
                <a:latin typeface="Carlito"/>
                <a:cs typeface="Carlito"/>
              </a:rPr>
              <a:t>the </a:t>
            </a:r>
            <a:r>
              <a:rPr lang="en-US" spc="-4" dirty="0">
                <a:latin typeface="Carlito"/>
                <a:cs typeface="Carlito"/>
              </a:rPr>
              <a:t>Message with </a:t>
            </a:r>
            <a:r>
              <a:rPr lang="en-US" dirty="0">
                <a:latin typeface="Carlito"/>
                <a:cs typeface="Carlito"/>
              </a:rPr>
              <a:t>a</a:t>
            </a:r>
            <a:r>
              <a:rPr lang="en-US" spc="-49" dirty="0">
                <a:latin typeface="Carlito"/>
                <a:cs typeface="Carlito"/>
              </a:rPr>
              <a:t> </a:t>
            </a:r>
            <a:r>
              <a:rPr lang="en-US" spc="-4" dirty="0" err="1">
                <a:latin typeface="Carlito"/>
                <a:cs typeface="Carlito"/>
              </a:rPr>
              <a:t>MessageID</a:t>
            </a:r>
            <a:endParaRPr lang="en-US" dirty="0">
              <a:latin typeface="Carlito"/>
              <a:cs typeface="Carlito"/>
            </a:endParaRPr>
          </a:p>
          <a:p>
            <a:pPr marL="768204" lvl="2" indent="-152408">
              <a:spcBef>
                <a:spcPts val="190"/>
              </a:spcBef>
              <a:buFont typeface="Arial"/>
              <a:buChar char="•"/>
              <a:tabLst>
                <a:tab pos="768764" algn="l"/>
              </a:tabLst>
            </a:pPr>
            <a:r>
              <a:rPr lang="en-US" spc="-9" dirty="0">
                <a:latin typeface="Carlito"/>
                <a:cs typeface="Carlito"/>
              </a:rPr>
              <a:t>Makes </a:t>
            </a:r>
            <a:r>
              <a:rPr lang="en-US" dirty="0">
                <a:latin typeface="Carlito"/>
                <a:cs typeface="Carlito"/>
              </a:rPr>
              <a:t>the </a:t>
            </a:r>
            <a:r>
              <a:rPr lang="en-US" spc="-4" dirty="0">
                <a:latin typeface="Carlito"/>
                <a:cs typeface="Carlito"/>
              </a:rPr>
              <a:t>Message Invisible </a:t>
            </a:r>
            <a:r>
              <a:rPr lang="en-US" spc="-13" dirty="0">
                <a:latin typeface="Carlito"/>
                <a:cs typeface="Carlito"/>
              </a:rPr>
              <a:t>for </a:t>
            </a:r>
            <a:r>
              <a:rPr lang="en-US" dirty="0">
                <a:latin typeface="Carlito"/>
                <a:cs typeface="Carlito"/>
              </a:rPr>
              <a:t>Time</a:t>
            </a:r>
            <a:r>
              <a:rPr lang="en-US" spc="-31" dirty="0">
                <a:latin typeface="Carlito"/>
                <a:cs typeface="Carlito"/>
              </a:rPr>
              <a:t> </a:t>
            </a:r>
            <a:r>
              <a:rPr lang="en-US" dirty="0">
                <a:latin typeface="Carlito"/>
                <a:cs typeface="Carlito"/>
              </a:rPr>
              <a:t>T</a:t>
            </a:r>
          </a:p>
          <a:p>
            <a:pPr marL="465629" lvl="1" indent="-152408">
              <a:spcBef>
                <a:spcPts val="150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spc="-4" dirty="0">
                <a:latin typeface="Carlito"/>
                <a:cs typeface="Carlito"/>
              </a:rPr>
              <a:t>Delete(</a:t>
            </a:r>
            <a:r>
              <a:rPr lang="en-US" spc="-4" dirty="0" err="1">
                <a:latin typeface="Carlito"/>
                <a:cs typeface="Carlito"/>
              </a:rPr>
              <a:t>QueueName</a:t>
            </a:r>
            <a:r>
              <a:rPr lang="en-US" spc="-4" dirty="0">
                <a:latin typeface="Carlito"/>
                <a:cs typeface="Carlito"/>
              </a:rPr>
              <a:t>,</a:t>
            </a:r>
            <a:r>
              <a:rPr lang="en-US" spc="18" dirty="0">
                <a:latin typeface="Carlito"/>
                <a:cs typeface="Carlito"/>
              </a:rPr>
              <a:t> </a:t>
            </a:r>
            <a:r>
              <a:rPr lang="en-US" spc="-4" dirty="0" err="1">
                <a:latin typeface="Carlito"/>
                <a:cs typeface="Carlito"/>
              </a:rPr>
              <a:t>MessageID</a:t>
            </a:r>
            <a:r>
              <a:rPr lang="en-US" spc="-4" dirty="0">
                <a:latin typeface="Carlito"/>
                <a:cs typeface="Carlito"/>
              </a:rPr>
              <a:t>)</a:t>
            </a:r>
            <a:endParaRPr lang="en-US" dirty="0">
              <a:latin typeface="Carlito"/>
              <a:cs typeface="Carlito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56"/>
            <a:ext cx="1371600" cy="13716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119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12428" y="2955664"/>
            <a:ext cx="410135" cy="746311"/>
            <a:chOff x="3121151" y="3349752"/>
            <a:chExt cx="464820" cy="845819"/>
          </a:xfrm>
        </p:grpSpPr>
        <p:sp>
          <p:nvSpPr>
            <p:cNvPr id="3" name="object 3"/>
            <p:cNvSpPr/>
            <p:nvPr/>
          </p:nvSpPr>
          <p:spPr>
            <a:xfrm>
              <a:off x="3124199" y="3352800"/>
              <a:ext cx="457200" cy="838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" name="object 4"/>
            <p:cNvSpPr/>
            <p:nvPr/>
          </p:nvSpPr>
          <p:spPr>
            <a:xfrm>
              <a:off x="3121151" y="3349752"/>
              <a:ext cx="464820" cy="845819"/>
            </a:xfrm>
            <a:custGeom>
              <a:avLst/>
              <a:gdLst/>
              <a:ahLst/>
              <a:cxnLst/>
              <a:rect l="l" t="t" r="r" b="b"/>
              <a:pathLst>
                <a:path w="464820" h="845820">
                  <a:moveTo>
                    <a:pt x="464820" y="845820"/>
                  </a:moveTo>
                  <a:lnTo>
                    <a:pt x="0" y="845820"/>
                  </a:lnTo>
                  <a:lnTo>
                    <a:pt x="0" y="0"/>
                  </a:lnTo>
                  <a:lnTo>
                    <a:pt x="464820" y="0"/>
                  </a:lnTo>
                  <a:lnTo>
                    <a:pt x="464820" y="3048"/>
                  </a:lnTo>
                  <a:lnTo>
                    <a:pt x="7620" y="3048"/>
                  </a:lnTo>
                  <a:lnTo>
                    <a:pt x="3048" y="7620"/>
                  </a:lnTo>
                  <a:lnTo>
                    <a:pt x="7620" y="7620"/>
                  </a:lnTo>
                  <a:lnTo>
                    <a:pt x="7620" y="838200"/>
                  </a:lnTo>
                  <a:lnTo>
                    <a:pt x="3048" y="838200"/>
                  </a:lnTo>
                  <a:lnTo>
                    <a:pt x="7620" y="841248"/>
                  </a:lnTo>
                  <a:lnTo>
                    <a:pt x="464820" y="841248"/>
                  </a:lnTo>
                  <a:lnTo>
                    <a:pt x="464820" y="845820"/>
                  </a:lnTo>
                  <a:close/>
                </a:path>
                <a:path w="464820" h="845820">
                  <a:moveTo>
                    <a:pt x="7620" y="7620"/>
                  </a:moveTo>
                  <a:lnTo>
                    <a:pt x="3048" y="7620"/>
                  </a:lnTo>
                  <a:lnTo>
                    <a:pt x="7620" y="3048"/>
                  </a:lnTo>
                  <a:lnTo>
                    <a:pt x="7620" y="7620"/>
                  </a:lnTo>
                  <a:close/>
                </a:path>
                <a:path w="464820" h="845820">
                  <a:moveTo>
                    <a:pt x="457200" y="7620"/>
                  </a:moveTo>
                  <a:lnTo>
                    <a:pt x="7620" y="7620"/>
                  </a:lnTo>
                  <a:lnTo>
                    <a:pt x="7620" y="3048"/>
                  </a:lnTo>
                  <a:lnTo>
                    <a:pt x="457200" y="3048"/>
                  </a:lnTo>
                  <a:lnTo>
                    <a:pt x="457200" y="7620"/>
                  </a:lnTo>
                  <a:close/>
                </a:path>
                <a:path w="464820" h="845820">
                  <a:moveTo>
                    <a:pt x="457200" y="841248"/>
                  </a:moveTo>
                  <a:lnTo>
                    <a:pt x="457200" y="3048"/>
                  </a:lnTo>
                  <a:lnTo>
                    <a:pt x="460248" y="7620"/>
                  </a:lnTo>
                  <a:lnTo>
                    <a:pt x="464820" y="7620"/>
                  </a:lnTo>
                  <a:lnTo>
                    <a:pt x="464820" y="838200"/>
                  </a:lnTo>
                  <a:lnTo>
                    <a:pt x="460248" y="838200"/>
                  </a:lnTo>
                  <a:lnTo>
                    <a:pt x="457200" y="841248"/>
                  </a:lnTo>
                  <a:close/>
                </a:path>
                <a:path w="464820" h="845820">
                  <a:moveTo>
                    <a:pt x="464820" y="7620"/>
                  </a:moveTo>
                  <a:lnTo>
                    <a:pt x="460248" y="7620"/>
                  </a:lnTo>
                  <a:lnTo>
                    <a:pt x="457200" y="3048"/>
                  </a:lnTo>
                  <a:lnTo>
                    <a:pt x="464820" y="3048"/>
                  </a:lnTo>
                  <a:lnTo>
                    <a:pt x="464820" y="7620"/>
                  </a:lnTo>
                  <a:close/>
                </a:path>
                <a:path w="464820" h="845820">
                  <a:moveTo>
                    <a:pt x="7620" y="841248"/>
                  </a:moveTo>
                  <a:lnTo>
                    <a:pt x="3048" y="838200"/>
                  </a:lnTo>
                  <a:lnTo>
                    <a:pt x="7620" y="838200"/>
                  </a:lnTo>
                  <a:lnTo>
                    <a:pt x="7620" y="841248"/>
                  </a:lnTo>
                  <a:close/>
                </a:path>
                <a:path w="464820" h="845820">
                  <a:moveTo>
                    <a:pt x="457200" y="841248"/>
                  </a:moveTo>
                  <a:lnTo>
                    <a:pt x="7620" y="841248"/>
                  </a:lnTo>
                  <a:lnTo>
                    <a:pt x="7620" y="838200"/>
                  </a:lnTo>
                  <a:lnTo>
                    <a:pt x="457200" y="838200"/>
                  </a:lnTo>
                  <a:lnTo>
                    <a:pt x="457200" y="841248"/>
                  </a:lnTo>
                  <a:close/>
                </a:path>
                <a:path w="464820" h="845820">
                  <a:moveTo>
                    <a:pt x="464820" y="841248"/>
                  </a:moveTo>
                  <a:lnTo>
                    <a:pt x="457200" y="841248"/>
                  </a:lnTo>
                  <a:lnTo>
                    <a:pt x="460248" y="838200"/>
                  </a:lnTo>
                  <a:lnTo>
                    <a:pt x="464820" y="838200"/>
                  </a:lnTo>
                  <a:lnTo>
                    <a:pt x="464820" y="841248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550932" y="3220612"/>
            <a:ext cx="131109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32"/>
              </a:lnSpc>
            </a:pPr>
            <a:r>
              <a:rPr sz="2030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203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815840" y="2955664"/>
            <a:ext cx="410135" cy="746311"/>
            <a:chOff x="3578352" y="3349752"/>
            <a:chExt cx="464820" cy="845819"/>
          </a:xfrm>
        </p:grpSpPr>
        <p:sp>
          <p:nvSpPr>
            <p:cNvPr id="7" name="object 7"/>
            <p:cNvSpPr/>
            <p:nvPr/>
          </p:nvSpPr>
          <p:spPr>
            <a:xfrm>
              <a:off x="3581400" y="3352800"/>
              <a:ext cx="457200" cy="838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3578352" y="3349752"/>
              <a:ext cx="464820" cy="845819"/>
            </a:xfrm>
            <a:custGeom>
              <a:avLst/>
              <a:gdLst/>
              <a:ahLst/>
              <a:cxnLst/>
              <a:rect l="l" t="t" r="r" b="b"/>
              <a:pathLst>
                <a:path w="464820" h="845820">
                  <a:moveTo>
                    <a:pt x="464820" y="845820"/>
                  </a:moveTo>
                  <a:lnTo>
                    <a:pt x="0" y="845820"/>
                  </a:lnTo>
                  <a:lnTo>
                    <a:pt x="0" y="0"/>
                  </a:lnTo>
                  <a:lnTo>
                    <a:pt x="464820" y="0"/>
                  </a:lnTo>
                  <a:lnTo>
                    <a:pt x="464820" y="3048"/>
                  </a:lnTo>
                  <a:lnTo>
                    <a:pt x="7620" y="3048"/>
                  </a:lnTo>
                  <a:lnTo>
                    <a:pt x="3048" y="7620"/>
                  </a:lnTo>
                  <a:lnTo>
                    <a:pt x="7620" y="7620"/>
                  </a:lnTo>
                  <a:lnTo>
                    <a:pt x="7620" y="838200"/>
                  </a:lnTo>
                  <a:lnTo>
                    <a:pt x="3048" y="838200"/>
                  </a:lnTo>
                  <a:lnTo>
                    <a:pt x="7620" y="841248"/>
                  </a:lnTo>
                  <a:lnTo>
                    <a:pt x="464820" y="841248"/>
                  </a:lnTo>
                  <a:lnTo>
                    <a:pt x="464820" y="845820"/>
                  </a:lnTo>
                  <a:close/>
                </a:path>
                <a:path w="464820" h="845820">
                  <a:moveTo>
                    <a:pt x="7620" y="7620"/>
                  </a:moveTo>
                  <a:lnTo>
                    <a:pt x="3048" y="7620"/>
                  </a:lnTo>
                  <a:lnTo>
                    <a:pt x="7620" y="3048"/>
                  </a:lnTo>
                  <a:lnTo>
                    <a:pt x="7620" y="7620"/>
                  </a:lnTo>
                  <a:close/>
                </a:path>
                <a:path w="464820" h="845820">
                  <a:moveTo>
                    <a:pt x="457200" y="7620"/>
                  </a:moveTo>
                  <a:lnTo>
                    <a:pt x="7620" y="7620"/>
                  </a:lnTo>
                  <a:lnTo>
                    <a:pt x="7620" y="3048"/>
                  </a:lnTo>
                  <a:lnTo>
                    <a:pt x="457200" y="3048"/>
                  </a:lnTo>
                  <a:lnTo>
                    <a:pt x="457200" y="7620"/>
                  </a:lnTo>
                  <a:close/>
                </a:path>
                <a:path w="464820" h="845820">
                  <a:moveTo>
                    <a:pt x="457200" y="841248"/>
                  </a:moveTo>
                  <a:lnTo>
                    <a:pt x="457200" y="3048"/>
                  </a:lnTo>
                  <a:lnTo>
                    <a:pt x="460248" y="7620"/>
                  </a:lnTo>
                  <a:lnTo>
                    <a:pt x="464820" y="7620"/>
                  </a:lnTo>
                  <a:lnTo>
                    <a:pt x="464820" y="838200"/>
                  </a:lnTo>
                  <a:lnTo>
                    <a:pt x="460248" y="838200"/>
                  </a:lnTo>
                  <a:lnTo>
                    <a:pt x="457200" y="841248"/>
                  </a:lnTo>
                  <a:close/>
                </a:path>
                <a:path w="464820" h="845820">
                  <a:moveTo>
                    <a:pt x="464820" y="7620"/>
                  </a:moveTo>
                  <a:lnTo>
                    <a:pt x="460248" y="7620"/>
                  </a:lnTo>
                  <a:lnTo>
                    <a:pt x="457200" y="3048"/>
                  </a:lnTo>
                  <a:lnTo>
                    <a:pt x="464820" y="3048"/>
                  </a:lnTo>
                  <a:lnTo>
                    <a:pt x="464820" y="7620"/>
                  </a:lnTo>
                  <a:close/>
                </a:path>
                <a:path w="464820" h="845820">
                  <a:moveTo>
                    <a:pt x="7620" y="841248"/>
                  </a:moveTo>
                  <a:lnTo>
                    <a:pt x="3048" y="838200"/>
                  </a:lnTo>
                  <a:lnTo>
                    <a:pt x="7620" y="838200"/>
                  </a:lnTo>
                  <a:lnTo>
                    <a:pt x="7620" y="841248"/>
                  </a:lnTo>
                  <a:close/>
                </a:path>
                <a:path w="464820" h="845820">
                  <a:moveTo>
                    <a:pt x="457200" y="841248"/>
                  </a:moveTo>
                  <a:lnTo>
                    <a:pt x="7620" y="841248"/>
                  </a:lnTo>
                  <a:lnTo>
                    <a:pt x="7620" y="838200"/>
                  </a:lnTo>
                  <a:lnTo>
                    <a:pt x="457200" y="838200"/>
                  </a:lnTo>
                  <a:lnTo>
                    <a:pt x="457200" y="841248"/>
                  </a:lnTo>
                  <a:close/>
                </a:path>
                <a:path w="464820" h="845820">
                  <a:moveTo>
                    <a:pt x="464820" y="841248"/>
                  </a:moveTo>
                  <a:lnTo>
                    <a:pt x="457200" y="841248"/>
                  </a:lnTo>
                  <a:lnTo>
                    <a:pt x="460248" y="838200"/>
                  </a:lnTo>
                  <a:lnTo>
                    <a:pt x="464820" y="838200"/>
                  </a:lnTo>
                  <a:lnTo>
                    <a:pt x="464820" y="841248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54344" y="3220612"/>
            <a:ext cx="131109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32"/>
              </a:lnSpc>
            </a:pPr>
            <a:r>
              <a:rPr sz="2030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203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689900" y="2148840"/>
            <a:ext cx="880781" cy="477371"/>
            <a:chOff x="4568952" y="2435352"/>
            <a:chExt cx="998219" cy="541020"/>
          </a:xfrm>
        </p:grpSpPr>
        <p:sp>
          <p:nvSpPr>
            <p:cNvPr id="11" name="object 11"/>
            <p:cNvSpPr/>
            <p:nvPr/>
          </p:nvSpPr>
          <p:spPr>
            <a:xfrm>
              <a:off x="4571999" y="2438400"/>
              <a:ext cx="990600" cy="533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4568952" y="2435352"/>
              <a:ext cx="998219" cy="541020"/>
            </a:xfrm>
            <a:custGeom>
              <a:avLst/>
              <a:gdLst/>
              <a:ahLst/>
              <a:cxnLst/>
              <a:rect l="l" t="t" r="r" b="b"/>
              <a:pathLst>
                <a:path w="998220" h="541019">
                  <a:moveTo>
                    <a:pt x="524256" y="1524"/>
                  </a:moveTo>
                  <a:lnTo>
                    <a:pt x="473964" y="1524"/>
                  </a:lnTo>
                  <a:lnTo>
                    <a:pt x="498348" y="0"/>
                  </a:lnTo>
                  <a:lnTo>
                    <a:pt x="524256" y="1524"/>
                  </a:lnTo>
                  <a:close/>
                </a:path>
                <a:path w="998220" h="541019">
                  <a:moveTo>
                    <a:pt x="550164" y="539496"/>
                  </a:moveTo>
                  <a:lnTo>
                    <a:pt x="448056" y="539496"/>
                  </a:lnTo>
                  <a:lnTo>
                    <a:pt x="423672" y="537972"/>
                  </a:lnTo>
                  <a:lnTo>
                    <a:pt x="350520" y="528828"/>
                  </a:lnTo>
                  <a:lnTo>
                    <a:pt x="306324" y="519684"/>
                  </a:lnTo>
                  <a:lnTo>
                    <a:pt x="240792" y="501396"/>
                  </a:lnTo>
                  <a:lnTo>
                    <a:pt x="201168" y="487680"/>
                  </a:lnTo>
                  <a:lnTo>
                    <a:pt x="182880" y="478536"/>
                  </a:lnTo>
                  <a:lnTo>
                    <a:pt x="164592" y="470916"/>
                  </a:lnTo>
                  <a:lnTo>
                    <a:pt x="131064" y="452628"/>
                  </a:lnTo>
                  <a:lnTo>
                    <a:pt x="73152" y="411480"/>
                  </a:lnTo>
                  <a:lnTo>
                    <a:pt x="39624" y="376428"/>
                  </a:lnTo>
                  <a:lnTo>
                    <a:pt x="10668" y="324612"/>
                  </a:lnTo>
                  <a:lnTo>
                    <a:pt x="1524" y="284988"/>
                  </a:lnTo>
                  <a:lnTo>
                    <a:pt x="0" y="269748"/>
                  </a:lnTo>
                  <a:lnTo>
                    <a:pt x="3048" y="242316"/>
                  </a:lnTo>
                  <a:lnTo>
                    <a:pt x="6096" y="228600"/>
                  </a:lnTo>
                  <a:lnTo>
                    <a:pt x="10668" y="214884"/>
                  </a:lnTo>
                  <a:lnTo>
                    <a:pt x="16764" y="202692"/>
                  </a:lnTo>
                  <a:lnTo>
                    <a:pt x="22860" y="188976"/>
                  </a:lnTo>
                  <a:lnTo>
                    <a:pt x="50292" y="152400"/>
                  </a:lnTo>
                  <a:lnTo>
                    <a:pt x="100584" y="108204"/>
                  </a:lnTo>
                  <a:lnTo>
                    <a:pt x="164592" y="70104"/>
                  </a:lnTo>
                  <a:lnTo>
                    <a:pt x="182880" y="62484"/>
                  </a:lnTo>
                  <a:lnTo>
                    <a:pt x="201168" y="53340"/>
                  </a:lnTo>
                  <a:lnTo>
                    <a:pt x="240792" y="39624"/>
                  </a:lnTo>
                  <a:lnTo>
                    <a:pt x="283464" y="27432"/>
                  </a:lnTo>
                  <a:lnTo>
                    <a:pt x="327660" y="16764"/>
                  </a:lnTo>
                  <a:lnTo>
                    <a:pt x="423672" y="3048"/>
                  </a:lnTo>
                  <a:lnTo>
                    <a:pt x="448056" y="1524"/>
                  </a:lnTo>
                  <a:lnTo>
                    <a:pt x="550164" y="1524"/>
                  </a:lnTo>
                  <a:lnTo>
                    <a:pt x="574548" y="3048"/>
                  </a:lnTo>
                  <a:lnTo>
                    <a:pt x="611124" y="7620"/>
                  </a:lnTo>
                  <a:lnTo>
                    <a:pt x="448056" y="7620"/>
                  </a:lnTo>
                  <a:lnTo>
                    <a:pt x="423672" y="10668"/>
                  </a:lnTo>
                  <a:lnTo>
                    <a:pt x="352044" y="18288"/>
                  </a:lnTo>
                  <a:lnTo>
                    <a:pt x="306324" y="27432"/>
                  </a:lnTo>
                  <a:lnTo>
                    <a:pt x="263652" y="39624"/>
                  </a:lnTo>
                  <a:lnTo>
                    <a:pt x="243840" y="45720"/>
                  </a:lnTo>
                  <a:lnTo>
                    <a:pt x="222504" y="51816"/>
                  </a:lnTo>
                  <a:lnTo>
                    <a:pt x="224028" y="51816"/>
                  </a:lnTo>
                  <a:lnTo>
                    <a:pt x="204216" y="59436"/>
                  </a:lnTo>
                  <a:lnTo>
                    <a:pt x="185928" y="67056"/>
                  </a:lnTo>
                  <a:lnTo>
                    <a:pt x="167640" y="76200"/>
                  </a:lnTo>
                  <a:lnTo>
                    <a:pt x="134112" y="94488"/>
                  </a:lnTo>
                  <a:lnTo>
                    <a:pt x="118872" y="103632"/>
                  </a:lnTo>
                  <a:lnTo>
                    <a:pt x="105809" y="112776"/>
                  </a:lnTo>
                  <a:lnTo>
                    <a:pt x="103632" y="112776"/>
                  </a:lnTo>
                  <a:lnTo>
                    <a:pt x="89916" y="123444"/>
                  </a:lnTo>
                  <a:lnTo>
                    <a:pt x="77724" y="134112"/>
                  </a:lnTo>
                  <a:lnTo>
                    <a:pt x="54864" y="156972"/>
                  </a:lnTo>
                  <a:lnTo>
                    <a:pt x="37719" y="179832"/>
                  </a:lnTo>
                  <a:lnTo>
                    <a:pt x="36576" y="179832"/>
                  </a:lnTo>
                  <a:lnTo>
                    <a:pt x="29802" y="192024"/>
                  </a:lnTo>
                  <a:lnTo>
                    <a:pt x="28956" y="192024"/>
                  </a:lnTo>
                  <a:lnTo>
                    <a:pt x="22860" y="205740"/>
                  </a:lnTo>
                  <a:lnTo>
                    <a:pt x="16764" y="217932"/>
                  </a:lnTo>
                  <a:lnTo>
                    <a:pt x="12700" y="230124"/>
                  </a:lnTo>
                  <a:lnTo>
                    <a:pt x="12192" y="230124"/>
                  </a:lnTo>
                  <a:lnTo>
                    <a:pt x="9144" y="243840"/>
                  </a:lnTo>
                  <a:lnTo>
                    <a:pt x="7620" y="257556"/>
                  </a:lnTo>
                  <a:lnTo>
                    <a:pt x="7620" y="283464"/>
                  </a:lnTo>
                  <a:lnTo>
                    <a:pt x="9144" y="297180"/>
                  </a:lnTo>
                  <a:lnTo>
                    <a:pt x="12192" y="310896"/>
                  </a:lnTo>
                  <a:lnTo>
                    <a:pt x="12700" y="310896"/>
                  </a:lnTo>
                  <a:lnTo>
                    <a:pt x="16764" y="323088"/>
                  </a:lnTo>
                  <a:lnTo>
                    <a:pt x="22860" y="335280"/>
                  </a:lnTo>
                  <a:lnTo>
                    <a:pt x="28956" y="348996"/>
                  </a:lnTo>
                  <a:lnTo>
                    <a:pt x="29802" y="348996"/>
                  </a:lnTo>
                  <a:lnTo>
                    <a:pt x="36576" y="361188"/>
                  </a:lnTo>
                  <a:lnTo>
                    <a:pt x="37719" y="361188"/>
                  </a:lnTo>
                  <a:lnTo>
                    <a:pt x="54864" y="384048"/>
                  </a:lnTo>
                  <a:lnTo>
                    <a:pt x="77724" y="406908"/>
                  </a:lnTo>
                  <a:lnTo>
                    <a:pt x="89916" y="417576"/>
                  </a:lnTo>
                  <a:lnTo>
                    <a:pt x="103632" y="426720"/>
                  </a:lnTo>
                  <a:lnTo>
                    <a:pt x="118872" y="437388"/>
                  </a:lnTo>
                  <a:lnTo>
                    <a:pt x="167640" y="464820"/>
                  </a:lnTo>
                  <a:lnTo>
                    <a:pt x="204216" y="481584"/>
                  </a:lnTo>
                  <a:lnTo>
                    <a:pt x="224028" y="489204"/>
                  </a:lnTo>
                  <a:lnTo>
                    <a:pt x="222504" y="489204"/>
                  </a:lnTo>
                  <a:lnTo>
                    <a:pt x="243840" y="495300"/>
                  </a:lnTo>
                  <a:lnTo>
                    <a:pt x="263652" y="501396"/>
                  </a:lnTo>
                  <a:lnTo>
                    <a:pt x="306324" y="513588"/>
                  </a:lnTo>
                  <a:lnTo>
                    <a:pt x="352044" y="522732"/>
                  </a:lnTo>
                  <a:lnTo>
                    <a:pt x="399288" y="528828"/>
                  </a:lnTo>
                  <a:lnTo>
                    <a:pt x="423672" y="530352"/>
                  </a:lnTo>
                  <a:lnTo>
                    <a:pt x="448056" y="533400"/>
                  </a:lnTo>
                  <a:lnTo>
                    <a:pt x="611124" y="533400"/>
                  </a:lnTo>
                  <a:lnTo>
                    <a:pt x="574548" y="537972"/>
                  </a:lnTo>
                  <a:lnTo>
                    <a:pt x="550164" y="539496"/>
                  </a:lnTo>
                  <a:close/>
                </a:path>
                <a:path w="998220" h="541019">
                  <a:moveTo>
                    <a:pt x="961644" y="181356"/>
                  </a:moveTo>
                  <a:lnTo>
                    <a:pt x="920496" y="134112"/>
                  </a:lnTo>
                  <a:lnTo>
                    <a:pt x="864108" y="94488"/>
                  </a:lnTo>
                  <a:lnTo>
                    <a:pt x="830580" y="76200"/>
                  </a:lnTo>
                  <a:lnTo>
                    <a:pt x="794004" y="59436"/>
                  </a:lnTo>
                  <a:lnTo>
                    <a:pt x="734568" y="39624"/>
                  </a:lnTo>
                  <a:lnTo>
                    <a:pt x="690372" y="27432"/>
                  </a:lnTo>
                  <a:lnTo>
                    <a:pt x="691896" y="27432"/>
                  </a:lnTo>
                  <a:lnTo>
                    <a:pt x="646176" y="18288"/>
                  </a:lnTo>
                  <a:lnTo>
                    <a:pt x="598932" y="12192"/>
                  </a:lnTo>
                  <a:lnTo>
                    <a:pt x="574548" y="10668"/>
                  </a:lnTo>
                  <a:lnTo>
                    <a:pt x="550164" y="7620"/>
                  </a:lnTo>
                  <a:lnTo>
                    <a:pt x="611124" y="7620"/>
                  </a:lnTo>
                  <a:lnTo>
                    <a:pt x="646176" y="12192"/>
                  </a:lnTo>
                  <a:lnTo>
                    <a:pt x="691896" y="21336"/>
                  </a:lnTo>
                  <a:lnTo>
                    <a:pt x="757428" y="39624"/>
                  </a:lnTo>
                  <a:lnTo>
                    <a:pt x="797052" y="53340"/>
                  </a:lnTo>
                  <a:lnTo>
                    <a:pt x="815340" y="62484"/>
                  </a:lnTo>
                  <a:lnTo>
                    <a:pt x="833628" y="70104"/>
                  </a:lnTo>
                  <a:lnTo>
                    <a:pt x="867156" y="88392"/>
                  </a:lnTo>
                  <a:lnTo>
                    <a:pt x="925068" y="129540"/>
                  </a:lnTo>
                  <a:lnTo>
                    <a:pt x="958596" y="164592"/>
                  </a:lnTo>
                  <a:lnTo>
                    <a:pt x="966216" y="176784"/>
                  </a:lnTo>
                  <a:lnTo>
                    <a:pt x="968502" y="179832"/>
                  </a:lnTo>
                  <a:lnTo>
                    <a:pt x="961644" y="179832"/>
                  </a:lnTo>
                  <a:lnTo>
                    <a:pt x="961644" y="181356"/>
                  </a:lnTo>
                  <a:close/>
                </a:path>
                <a:path w="998220" h="541019">
                  <a:moveTo>
                    <a:pt x="103632" y="114300"/>
                  </a:moveTo>
                  <a:lnTo>
                    <a:pt x="103632" y="112776"/>
                  </a:lnTo>
                  <a:lnTo>
                    <a:pt x="105809" y="112776"/>
                  </a:lnTo>
                  <a:lnTo>
                    <a:pt x="103632" y="114300"/>
                  </a:lnTo>
                  <a:close/>
                </a:path>
                <a:path w="998220" h="541019">
                  <a:moveTo>
                    <a:pt x="36576" y="181356"/>
                  </a:moveTo>
                  <a:lnTo>
                    <a:pt x="36576" y="179832"/>
                  </a:lnTo>
                  <a:lnTo>
                    <a:pt x="37719" y="179832"/>
                  </a:lnTo>
                  <a:lnTo>
                    <a:pt x="36576" y="181356"/>
                  </a:lnTo>
                  <a:close/>
                </a:path>
                <a:path w="998220" h="541019">
                  <a:moveTo>
                    <a:pt x="969264" y="193548"/>
                  </a:moveTo>
                  <a:lnTo>
                    <a:pt x="961644" y="179832"/>
                  </a:lnTo>
                  <a:lnTo>
                    <a:pt x="968502" y="179832"/>
                  </a:lnTo>
                  <a:lnTo>
                    <a:pt x="975360" y="188976"/>
                  </a:lnTo>
                  <a:lnTo>
                    <a:pt x="976714" y="192024"/>
                  </a:lnTo>
                  <a:lnTo>
                    <a:pt x="969264" y="192024"/>
                  </a:lnTo>
                  <a:lnTo>
                    <a:pt x="969264" y="193548"/>
                  </a:lnTo>
                  <a:close/>
                </a:path>
                <a:path w="998220" h="541019">
                  <a:moveTo>
                    <a:pt x="28956" y="193548"/>
                  </a:moveTo>
                  <a:lnTo>
                    <a:pt x="28956" y="192024"/>
                  </a:lnTo>
                  <a:lnTo>
                    <a:pt x="29802" y="192024"/>
                  </a:lnTo>
                  <a:lnTo>
                    <a:pt x="28956" y="193548"/>
                  </a:lnTo>
                  <a:close/>
                </a:path>
                <a:path w="998220" h="541019">
                  <a:moveTo>
                    <a:pt x="986028" y="231648"/>
                  </a:moveTo>
                  <a:lnTo>
                    <a:pt x="981456" y="217932"/>
                  </a:lnTo>
                  <a:lnTo>
                    <a:pt x="975360" y="205740"/>
                  </a:lnTo>
                  <a:lnTo>
                    <a:pt x="969264" y="192024"/>
                  </a:lnTo>
                  <a:lnTo>
                    <a:pt x="976714" y="192024"/>
                  </a:lnTo>
                  <a:lnTo>
                    <a:pt x="981456" y="202692"/>
                  </a:lnTo>
                  <a:lnTo>
                    <a:pt x="987552" y="214884"/>
                  </a:lnTo>
                  <a:lnTo>
                    <a:pt x="992124" y="228600"/>
                  </a:lnTo>
                  <a:lnTo>
                    <a:pt x="992462" y="230124"/>
                  </a:lnTo>
                  <a:lnTo>
                    <a:pt x="986028" y="230124"/>
                  </a:lnTo>
                  <a:lnTo>
                    <a:pt x="986028" y="231648"/>
                  </a:lnTo>
                  <a:close/>
                </a:path>
                <a:path w="998220" h="541019">
                  <a:moveTo>
                    <a:pt x="12192" y="231648"/>
                  </a:moveTo>
                  <a:lnTo>
                    <a:pt x="12192" y="230124"/>
                  </a:lnTo>
                  <a:lnTo>
                    <a:pt x="12700" y="230124"/>
                  </a:lnTo>
                  <a:lnTo>
                    <a:pt x="12192" y="231648"/>
                  </a:lnTo>
                  <a:close/>
                </a:path>
                <a:path w="998220" h="541019">
                  <a:moveTo>
                    <a:pt x="992462" y="310896"/>
                  </a:moveTo>
                  <a:lnTo>
                    <a:pt x="986028" y="310896"/>
                  </a:lnTo>
                  <a:lnTo>
                    <a:pt x="989076" y="297180"/>
                  </a:lnTo>
                  <a:lnTo>
                    <a:pt x="990600" y="283464"/>
                  </a:lnTo>
                  <a:lnTo>
                    <a:pt x="990600" y="257556"/>
                  </a:lnTo>
                  <a:lnTo>
                    <a:pt x="989076" y="243840"/>
                  </a:lnTo>
                  <a:lnTo>
                    <a:pt x="986028" y="230124"/>
                  </a:lnTo>
                  <a:lnTo>
                    <a:pt x="992462" y="230124"/>
                  </a:lnTo>
                  <a:lnTo>
                    <a:pt x="995172" y="242316"/>
                  </a:lnTo>
                  <a:lnTo>
                    <a:pt x="998220" y="269748"/>
                  </a:lnTo>
                  <a:lnTo>
                    <a:pt x="996696" y="284988"/>
                  </a:lnTo>
                  <a:lnTo>
                    <a:pt x="995172" y="298704"/>
                  </a:lnTo>
                  <a:lnTo>
                    <a:pt x="992462" y="310896"/>
                  </a:lnTo>
                  <a:close/>
                </a:path>
                <a:path w="998220" h="541019">
                  <a:moveTo>
                    <a:pt x="12700" y="310896"/>
                  </a:moveTo>
                  <a:lnTo>
                    <a:pt x="12192" y="310896"/>
                  </a:lnTo>
                  <a:lnTo>
                    <a:pt x="12192" y="309372"/>
                  </a:lnTo>
                  <a:lnTo>
                    <a:pt x="12700" y="310896"/>
                  </a:lnTo>
                  <a:close/>
                </a:path>
                <a:path w="998220" h="541019">
                  <a:moveTo>
                    <a:pt x="976714" y="348996"/>
                  </a:moveTo>
                  <a:lnTo>
                    <a:pt x="969264" y="348996"/>
                  </a:lnTo>
                  <a:lnTo>
                    <a:pt x="975360" y="335280"/>
                  </a:lnTo>
                  <a:lnTo>
                    <a:pt x="981456" y="323088"/>
                  </a:lnTo>
                  <a:lnTo>
                    <a:pt x="986028" y="309372"/>
                  </a:lnTo>
                  <a:lnTo>
                    <a:pt x="986028" y="310896"/>
                  </a:lnTo>
                  <a:lnTo>
                    <a:pt x="992462" y="310896"/>
                  </a:lnTo>
                  <a:lnTo>
                    <a:pt x="992124" y="312420"/>
                  </a:lnTo>
                  <a:lnTo>
                    <a:pt x="987552" y="324612"/>
                  </a:lnTo>
                  <a:lnTo>
                    <a:pt x="976714" y="348996"/>
                  </a:lnTo>
                  <a:close/>
                </a:path>
                <a:path w="998220" h="541019">
                  <a:moveTo>
                    <a:pt x="29802" y="348996"/>
                  </a:moveTo>
                  <a:lnTo>
                    <a:pt x="28956" y="348996"/>
                  </a:lnTo>
                  <a:lnTo>
                    <a:pt x="28956" y="347472"/>
                  </a:lnTo>
                  <a:lnTo>
                    <a:pt x="29802" y="348996"/>
                  </a:lnTo>
                  <a:close/>
                </a:path>
                <a:path w="998220" h="541019">
                  <a:moveTo>
                    <a:pt x="968502" y="361188"/>
                  </a:moveTo>
                  <a:lnTo>
                    <a:pt x="961644" y="361188"/>
                  </a:lnTo>
                  <a:lnTo>
                    <a:pt x="969264" y="347472"/>
                  </a:lnTo>
                  <a:lnTo>
                    <a:pt x="969264" y="348996"/>
                  </a:lnTo>
                  <a:lnTo>
                    <a:pt x="976714" y="348996"/>
                  </a:lnTo>
                  <a:lnTo>
                    <a:pt x="975360" y="352044"/>
                  </a:lnTo>
                  <a:lnTo>
                    <a:pt x="968502" y="361188"/>
                  </a:lnTo>
                  <a:close/>
                </a:path>
                <a:path w="998220" h="541019">
                  <a:moveTo>
                    <a:pt x="37719" y="361188"/>
                  </a:moveTo>
                  <a:lnTo>
                    <a:pt x="36576" y="361188"/>
                  </a:lnTo>
                  <a:lnTo>
                    <a:pt x="36576" y="359664"/>
                  </a:lnTo>
                  <a:lnTo>
                    <a:pt x="37719" y="361188"/>
                  </a:lnTo>
                  <a:close/>
                </a:path>
                <a:path w="998220" h="541019">
                  <a:moveTo>
                    <a:pt x="903514" y="428244"/>
                  </a:moveTo>
                  <a:lnTo>
                    <a:pt x="894588" y="428244"/>
                  </a:lnTo>
                  <a:lnTo>
                    <a:pt x="908304" y="417576"/>
                  </a:lnTo>
                  <a:lnTo>
                    <a:pt x="920496" y="406908"/>
                  </a:lnTo>
                  <a:lnTo>
                    <a:pt x="943356" y="384048"/>
                  </a:lnTo>
                  <a:lnTo>
                    <a:pt x="961644" y="359664"/>
                  </a:lnTo>
                  <a:lnTo>
                    <a:pt x="961644" y="361188"/>
                  </a:lnTo>
                  <a:lnTo>
                    <a:pt x="968502" y="361188"/>
                  </a:lnTo>
                  <a:lnTo>
                    <a:pt x="966216" y="364236"/>
                  </a:lnTo>
                  <a:lnTo>
                    <a:pt x="958596" y="376428"/>
                  </a:lnTo>
                  <a:lnTo>
                    <a:pt x="947928" y="388620"/>
                  </a:lnTo>
                  <a:lnTo>
                    <a:pt x="925068" y="411480"/>
                  </a:lnTo>
                  <a:lnTo>
                    <a:pt x="903514" y="428244"/>
                  </a:lnTo>
                  <a:close/>
                </a:path>
                <a:path w="998220" h="541019">
                  <a:moveTo>
                    <a:pt x="611124" y="533400"/>
                  </a:moveTo>
                  <a:lnTo>
                    <a:pt x="524256" y="533400"/>
                  </a:lnTo>
                  <a:lnTo>
                    <a:pt x="598932" y="528828"/>
                  </a:lnTo>
                  <a:lnTo>
                    <a:pt x="646176" y="522732"/>
                  </a:lnTo>
                  <a:lnTo>
                    <a:pt x="691896" y="513588"/>
                  </a:lnTo>
                  <a:lnTo>
                    <a:pt x="690372" y="513588"/>
                  </a:lnTo>
                  <a:lnTo>
                    <a:pt x="713232" y="507492"/>
                  </a:lnTo>
                  <a:lnTo>
                    <a:pt x="774192" y="489204"/>
                  </a:lnTo>
                  <a:lnTo>
                    <a:pt x="812292" y="473964"/>
                  </a:lnTo>
                  <a:lnTo>
                    <a:pt x="864108" y="446532"/>
                  </a:lnTo>
                  <a:lnTo>
                    <a:pt x="894588" y="426720"/>
                  </a:lnTo>
                  <a:lnTo>
                    <a:pt x="894588" y="428244"/>
                  </a:lnTo>
                  <a:lnTo>
                    <a:pt x="903514" y="428244"/>
                  </a:lnTo>
                  <a:lnTo>
                    <a:pt x="897636" y="432816"/>
                  </a:lnTo>
                  <a:lnTo>
                    <a:pt x="882396" y="443484"/>
                  </a:lnTo>
                  <a:lnTo>
                    <a:pt x="867156" y="452628"/>
                  </a:lnTo>
                  <a:lnTo>
                    <a:pt x="833628" y="470916"/>
                  </a:lnTo>
                  <a:lnTo>
                    <a:pt x="815340" y="478536"/>
                  </a:lnTo>
                  <a:lnTo>
                    <a:pt x="797052" y="487680"/>
                  </a:lnTo>
                  <a:lnTo>
                    <a:pt x="757428" y="501396"/>
                  </a:lnTo>
                  <a:lnTo>
                    <a:pt x="714756" y="513588"/>
                  </a:lnTo>
                  <a:lnTo>
                    <a:pt x="670560" y="524256"/>
                  </a:lnTo>
                  <a:lnTo>
                    <a:pt x="646176" y="528828"/>
                  </a:lnTo>
                  <a:lnTo>
                    <a:pt x="611124" y="533400"/>
                  </a:lnTo>
                  <a:close/>
                </a:path>
                <a:path w="998220" h="541019">
                  <a:moveTo>
                    <a:pt x="498348" y="541020"/>
                  </a:moveTo>
                  <a:lnTo>
                    <a:pt x="473964" y="539496"/>
                  </a:lnTo>
                  <a:lnTo>
                    <a:pt x="524256" y="539496"/>
                  </a:lnTo>
                  <a:lnTo>
                    <a:pt x="498348" y="541020"/>
                  </a:lnTo>
                  <a:close/>
                </a:path>
              </a:pathLst>
            </a:custGeom>
            <a:solidFill>
              <a:srgbClr val="97751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981700" y="2203524"/>
            <a:ext cx="295275" cy="541578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33619">
              <a:spcBef>
                <a:spcPts val="93"/>
              </a:spcBef>
            </a:pPr>
            <a:r>
              <a:rPr sz="2030" spc="-4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2118" spc="-6" baseline="-20833" dirty="0">
                <a:latin typeface="Carlito"/>
                <a:cs typeface="Carlito"/>
              </a:rPr>
              <a:t>1</a:t>
            </a:r>
            <a:endParaRPr sz="2118" baseline="-20833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41263" y="3895172"/>
            <a:ext cx="113179" cy="228054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412" spc="-4" dirty="0">
                <a:latin typeface="Carlito"/>
                <a:cs typeface="Carlito"/>
              </a:rPr>
              <a:t>2</a:t>
            </a:r>
            <a:endParaRPr sz="1412">
              <a:latin typeface="Carlito"/>
              <a:cs typeface="Carlito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838200" y="683694"/>
            <a:ext cx="10515600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 algn="ctr">
              <a:lnSpc>
                <a:spcPct val="100000"/>
              </a:lnSpc>
              <a:spcBef>
                <a:spcPts val="88"/>
              </a:spcBef>
            </a:pPr>
            <a:r>
              <a:rPr spc="-106" dirty="0"/>
              <a:t>Dequeue </a:t>
            </a:r>
            <a:r>
              <a:rPr spc="-93" dirty="0"/>
              <a:t>And </a:t>
            </a:r>
            <a:r>
              <a:rPr spc="-159" dirty="0"/>
              <a:t>Delete</a:t>
            </a:r>
            <a:r>
              <a:rPr spc="-552" dirty="0"/>
              <a:t> </a:t>
            </a:r>
            <a:r>
              <a:rPr spc="-44" dirty="0"/>
              <a:t>Messages</a:t>
            </a:r>
          </a:p>
        </p:txBody>
      </p:sp>
      <p:grpSp>
        <p:nvGrpSpPr>
          <p:cNvPr id="16" name="object 16"/>
          <p:cNvGrpSpPr/>
          <p:nvPr/>
        </p:nvGrpSpPr>
        <p:grpSpPr>
          <a:xfrm>
            <a:off x="4815840" y="2955664"/>
            <a:ext cx="410135" cy="746311"/>
            <a:chOff x="3578352" y="3349752"/>
            <a:chExt cx="464820" cy="845819"/>
          </a:xfrm>
        </p:grpSpPr>
        <p:sp>
          <p:nvSpPr>
            <p:cNvPr id="17" name="object 17"/>
            <p:cNvSpPr/>
            <p:nvPr/>
          </p:nvSpPr>
          <p:spPr>
            <a:xfrm>
              <a:off x="3581400" y="3352800"/>
              <a:ext cx="457200" cy="838200"/>
            </a:xfrm>
            <a:custGeom>
              <a:avLst/>
              <a:gdLst/>
              <a:ahLst/>
              <a:cxnLst/>
              <a:rect l="l" t="t" r="r" b="b"/>
              <a:pathLst>
                <a:path w="457200" h="838200">
                  <a:moveTo>
                    <a:pt x="457200" y="838200"/>
                  </a:moveTo>
                  <a:lnTo>
                    <a:pt x="0" y="838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838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3578352" y="3349752"/>
              <a:ext cx="464820" cy="845819"/>
            </a:xfrm>
            <a:custGeom>
              <a:avLst/>
              <a:gdLst/>
              <a:ahLst/>
              <a:cxnLst/>
              <a:rect l="l" t="t" r="r" b="b"/>
              <a:pathLst>
                <a:path w="464820" h="845820">
                  <a:moveTo>
                    <a:pt x="464820" y="845820"/>
                  </a:moveTo>
                  <a:lnTo>
                    <a:pt x="0" y="845820"/>
                  </a:lnTo>
                  <a:lnTo>
                    <a:pt x="0" y="0"/>
                  </a:lnTo>
                  <a:lnTo>
                    <a:pt x="464820" y="0"/>
                  </a:lnTo>
                  <a:lnTo>
                    <a:pt x="464820" y="3048"/>
                  </a:lnTo>
                  <a:lnTo>
                    <a:pt x="7620" y="3048"/>
                  </a:lnTo>
                  <a:lnTo>
                    <a:pt x="3048" y="7620"/>
                  </a:lnTo>
                  <a:lnTo>
                    <a:pt x="7620" y="7620"/>
                  </a:lnTo>
                  <a:lnTo>
                    <a:pt x="7620" y="838200"/>
                  </a:lnTo>
                  <a:lnTo>
                    <a:pt x="3048" y="838200"/>
                  </a:lnTo>
                  <a:lnTo>
                    <a:pt x="7620" y="841248"/>
                  </a:lnTo>
                  <a:lnTo>
                    <a:pt x="464820" y="841248"/>
                  </a:lnTo>
                  <a:lnTo>
                    <a:pt x="464820" y="845820"/>
                  </a:lnTo>
                  <a:close/>
                </a:path>
                <a:path w="464820" h="845820">
                  <a:moveTo>
                    <a:pt x="7620" y="7620"/>
                  </a:moveTo>
                  <a:lnTo>
                    <a:pt x="3048" y="7620"/>
                  </a:lnTo>
                  <a:lnTo>
                    <a:pt x="7620" y="3048"/>
                  </a:lnTo>
                  <a:lnTo>
                    <a:pt x="7620" y="7620"/>
                  </a:lnTo>
                  <a:close/>
                </a:path>
                <a:path w="464820" h="845820">
                  <a:moveTo>
                    <a:pt x="457200" y="7620"/>
                  </a:moveTo>
                  <a:lnTo>
                    <a:pt x="7620" y="7620"/>
                  </a:lnTo>
                  <a:lnTo>
                    <a:pt x="7620" y="3048"/>
                  </a:lnTo>
                  <a:lnTo>
                    <a:pt x="457200" y="3048"/>
                  </a:lnTo>
                  <a:lnTo>
                    <a:pt x="457200" y="7620"/>
                  </a:lnTo>
                  <a:close/>
                </a:path>
                <a:path w="464820" h="845820">
                  <a:moveTo>
                    <a:pt x="457200" y="841248"/>
                  </a:moveTo>
                  <a:lnTo>
                    <a:pt x="457200" y="3048"/>
                  </a:lnTo>
                  <a:lnTo>
                    <a:pt x="460248" y="7620"/>
                  </a:lnTo>
                  <a:lnTo>
                    <a:pt x="464820" y="7620"/>
                  </a:lnTo>
                  <a:lnTo>
                    <a:pt x="464820" y="838200"/>
                  </a:lnTo>
                  <a:lnTo>
                    <a:pt x="460248" y="838200"/>
                  </a:lnTo>
                  <a:lnTo>
                    <a:pt x="457200" y="841248"/>
                  </a:lnTo>
                  <a:close/>
                </a:path>
                <a:path w="464820" h="845820">
                  <a:moveTo>
                    <a:pt x="464820" y="7620"/>
                  </a:moveTo>
                  <a:lnTo>
                    <a:pt x="460248" y="7620"/>
                  </a:lnTo>
                  <a:lnTo>
                    <a:pt x="457200" y="3048"/>
                  </a:lnTo>
                  <a:lnTo>
                    <a:pt x="464820" y="3048"/>
                  </a:lnTo>
                  <a:lnTo>
                    <a:pt x="464820" y="7620"/>
                  </a:lnTo>
                  <a:close/>
                </a:path>
                <a:path w="464820" h="845820">
                  <a:moveTo>
                    <a:pt x="7620" y="841248"/>
                  </a:moveTo>
                  <a:lnTo>
                    <a:pt x="3048" y="838200"/>
                  </a:lnTo>
                  <a:lnTo>
                    <a:pt x="7620" y="838200"/>
                  </a:lnTo>
                  <a:lnTo>
                    <a:pt x="7620" y="841248"/>
                  </a:lnTo>
                  <a:close/>
                </a:path>
                <a:path w="464820" h="845820">
                  <a:moveTo>
                    <a:pt x="457200" y="841248"/>
                  </a:moveTo>
                  <a:lnTo>
                    <a:pt x="7620" y="841248"/>
                  </a:lnTo>
                  <a:lnTo>
                    <a:pt x="7620" y="838200"/>
                  </a:lnTo>
                  <a:lnTo>
                    <a:pt x="457200" y="838200"/>
                  </a:lnTo>
                  <a:lnTo>
                    <a:pt x="457200" y="841248"/>
                  </a:lnTo>
                  <a:close/>
                </a:path>
                <a:path w="464820" h="845820">
                  <a:moveTo>
                    <a:pt x="464820" y="841248"/>
                  </a:moveTo>
                  <a:lnTo>
                    <a:pt x="457200" y="841248"/>
                  </a:lnTo>
                  <a:lnTo>
                    <a:pt x="460248" y="838200"/>
                  </a:lnTo>
                  <a:lnTo>
                    <a:pt x="464820" y="838200"/>
                  </a:lnTo>
                  <a:lnTo>
                    <a:pt x="464820" y="841248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954344" y="3220612"/>
            <a:ext cx="131109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32"/>
              </a:lnSpc>
            </a:pPr>
            <a:r>
              <a:rPr sz="2030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2030">
              <a:latin typeface="Carlito"/>
              <a:cs typeface="Carli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412428" y="2955663"/>
            <a:ext cx="410135" cy="746872"/>
          </a:xfrm>
          <a:custGeom>
            <a:avLst/>
            <a:gdLst/>
            <a:ahLst/>
            <a:cxnLst/>
            <a:rect l="l" t="t" r="r" b="b"/>
            <a:pathLst>
              <a:path w="464820" h="846454">
                <a:moveTo>
                  <a:pt x="464820" y="0"/>
                </a:moveTo>
                <a:lnTo>
                  <a:pt x="0" y="0"/>
                </a:lnTo>
                <a:lnTo>
                  <a:pt x="0" y="845832"/>
                </a:lnTo>
                <a:lnTo>
                  <a:pt x="464820" y="845832"/>
                </a:lnTo>
                <a:lnTo>
                  <a:pt x="464820" y="841260"/>
                </a:lnTo>
                <a:lnTo>
                  <a:pt x="464820" y="838212"/>
                </a:lnTo>
                <a:lnTo>
                  <a:pt x="464820" y="7632"/>
                </a:lnTo>
                <a:lnTo>
                  <a:pt x="464820" y="3060"/>
                </a:lnTo>
                <a:lnTo>
                  <a:pt x="464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 txBox="1"/>
          <p:nvPr/>
        </p:nvSpPr>
        <p:spPr>
          <a:xfrm>
            <a:off x="4550932" y="3220612"/>
            <a:ext cx="131109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32"/>
              </a:lnSpc>
            </a:pPr>
            <a:r>
              <a:rPr sz="2030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203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009016" y="2955664"/>
            <a:ext cx="410135" cy="746311"/>
            <a:chOff x="2663951" y="3349752"/>
            <a:chExt cx="464820" cy="845819"/>
          </a:xfrm>
        </p:grpSpPr>
        <p:sp>
          <p:nvSpPr>
            <p:cNvPr id="23" name="object 23"/>
            <p:cNvSpPr/>
            <p:nvPr/>
          </p:nvSpPr>
          <p:spPr>
            <a:xfrm>
              <a:off x="2666999" y="3352800"/>
              <a:ext cx="457200" cy="838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2663951" y="3349752"/>
              <a:ext cx="464820" cy="845819"/>
            </a:xfrm>
            <a:custGeom>
              <a:avLst/>
              <a:gdLst/>
              <a:ahLst/>
              <a:cxnLst/>
              <a:rect l="l" t="t" r="r" b="b"/>
              <a:pathLst>
                <a:path w="464819" h="845820">
                  <a:moveTo>
                    <a:pt x="464820" y="845820"/>
                  </a:moveTo>
                  <a:lnTo>
                    <a:pt x="0" y="845820"/>
                  </a:lnTo>
                  <a:lnTo>
                    <a:pt x="0" y="0"/>
                  </a:lnTo>
                  <a:lnTo>
                    <a:pt x="464820" y="0"/>
                  </a:lnTo>
                  <a:lnTo>
                    <a:pt x="464820" y="3048"/>
                  </a:lnTo>
                  <a:lnTo>
                    <a:pt x="7620" y="3048"/>
                  </a:lnTo>
                  <a:lnTo>
                    <a:pt x="3048" y="7620"/>
                  </a:lnTo>
                  <a:lnTo>
                    <a:pt x="7620" y="7620"/>
                  </a:lnTo>
                  <a:lnTo>
                    <a:pt x="7620" y="838200"/>
                  </a:lnTo>
                  <a:lnTo>
                    <a:pt x="3048" y="838200"/>
                  </a:lnTo>
                  <a:lnTo>
                    <a:pt x="7620" y="841248"/>
                  </a:lnTo>
                  <a:lnTo>
                    <a:pt x="464820" y="841248"/>
                  </a:lnTo>
                  <a:lnTo>
                    <a:pt x="464820" y="845820"/>
                  </a:lnTo>
                  <a:close/>
                </a:path>
                <a:path w="464819" h="845820">
                  <a:moveTo>
                    <a:pt x="7620" y="7620"/>
                  </a:moveTo>
                  <a:lnTo>
                    <a:pt x="3048" y="7620"/>
                  </a:lnTo>
                  <a:lnTo>
                    <a:pt x="7620" y="3048"/>
                  </a:lnTo>
                  <a:lnTo>
                    <a:pt x="7620" y="7620"/>
                  </a:lnTo>
                  <a:close/>
                </a:path>
                <a:path w="464819" h="845820">
                  <a:moveTo>
                    <a:pt x="457200" y="7620"/>
                  </a:moveTo>
                  <a:lnTo>
                    <a:pt x="7620" y="7620"/>
                  </a:lnTo>
                  <a:lnTo>
                    <a:pt x="7620" y="3048"/>
                  </a:lnTo>
                  <a:lnTo>
                    <a:pt x="457200" y="3048"/>
                  </a:lnTo>
                  <a:lnTo>
                    <a:pt x="457200" y="7620"/>
                  </a:lnTo>
                  <a:close/>
                </a:path>
                <a:path w="464819" h="845820">
                  <a:moveTo>
                    <a:pt x="457200" y="841248"/>
                  </a:moveTo>
                  <a:lnTo>
                    <a:pt x="457200" y="3048"/>
                  </a:lnTo>
                  <a:lnTo>
                    <a:pt x="460248" y="7620"/>
                  </a:lnTo>
                  <a:lnTo>
                    <a:pt x="464820" y="7620"/>
                  </a:lnTo>
                  <a:lnTo>
                    <a:pt x="464820" y="838200"/>
                  </a:lnTo>
                  <a:lnTo>
                    <a:pt x="460248" y="838200"/>
                  </a:lnTo>
                  <a:lnTo>
                    <a:pt x="457200" y="841248"/>
                  </a:lnTo>
                  <a:close/>
                </a:path>
                <a:path w="464819" h="845820">
                  <a:moveTo>
                    <a:pt x="464820" y="7620"/>
                  </a:moveTo>
                  <a:lnTo>
                    <a:pt x="460248" y="7620"/>
                  </a:lnTo>
                  <a:lnTo>
                    <a:pt x="457200" y="3048"/>
                  </a:lnTo>
                  <a:lnTo>
                    <a:pt x="464820" y="3048"/>
                  </a:lnTo>
                  <a:lnTo>
                    <a:pt x="464820" y="7620"/>
                  </a:lnTo>
                  <a:close/>
                </a:path>
                <a:path w="464819" h="845820">
                  <a:moveTo>
                    <a:pt x="7620" y="841248"/>
                  </a:moveTo>
                  <a:lnTo>
                    <a:pt x="3048" y="838200"/>
                  </a:lnTo>
                  <a:lnTo>
                    <a:pt x="7620" y="838200"/>
                  </a:lnTo>
                  <a:lnTo>
                    <a:pt x="7620" y="841248"/>
                  </a:lnTo>
                  <a:close/>
                </a:path>
                <a:path w="464819" h="845820">
                  <a:moveTo>
                    <a:pt x="457200" y="841248"/>
                  </a:moveTo>
                  <a:lnTo>
                    <a:pt x="7620" y="841248"/>
                  </a:lnTo>
                  <a:lnTo>
                    <a:pt x="7620" y="838200"/>
                  </a:lnTo>
                  <a:lnTo>
                    <a:pt x="457200" y="838200"/>
                  </a:lnTo>
                  <a:lnTo>
                    <a:pt x="457200" y="841248"/>
                  </a:lnTo>
                  <a:close/>
                </a:path>
                <a:path w="464819" h="845820">
                  <a:moveTo>
                    <a:pt x="464820" y="841248"/>
                  </a:moveTo>
                  <a:lnTo>
                    <a:pt x="457200" y="841248"/>
                  </a:lnTo>
                  <a:lnTo>
                    <a:pt x="460248" y="838200"/>
                  </a:lnTo>
                  <a:lnTo>
                    <a:pt x="464820" y="838200"/>
                  </a:lnTo>
                  <a:lnTo>
                    <a:pt x="464820" y="841248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147520" y="3220612"/>
            <a:ext cx="131109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32"/>
              </a:lnSpc>
            </a:pPr>
            <a:r>
              <a:rPr sz="2030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2030"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605604" y="2954319"/>
            <a:ext cx="1627093" cy="747993"/>
            <a:chOff x="2206751" y="3348228"/>
            <a:chExt cx="1844039" cy="847725"/>
          </a:xfrm>
        </p:grpSpPr>
        <p:sp>
          <p:nvSpPr>
            <p:cNvPr id="27" name="object 27"/>
            <p:cNvSpPr/>
            <p:nvPr/>
          </p:nvSpPr>
          <p:spPr>
            <a:xfrm>
              <a:off x="2209799" y="3352800"/>
              <a:ext cx="457200" cy="838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2206751" y="3349752"/>
              <a:ext cx="464820" cy="845819"/>
            </a:xfrm>
            <a:custGeom>
              <a:avLst/>
              <a:gdLst/>
              <a:ahLst/>
              <a:cxnLst/>
              <a:rect l="l" t="t" r="r" b="b"/>
              <a:pathLst>
                <a:path w="464819" h="845820">
                  <a:moveTo>
                    <a:pt x="464820" y="845820"/>
                  </a:moveTo>
                  <a:lnTo>
                    <a:pt x="0" y="845820"/>
                  </a:lnTo>
                  <a:lnTo>
                    <a:pt x="0" y="0"/>
                  </a:lnTo>
                  <a:lnTo>
                    <a:pt x="464820" y="0"/>
                  </a:lnTo>
                  <a:lnTo>
                    <a:pt x="464820" y="3048"/>
                  </a:lnTo>
                  <a:lnTo>
                    <a:pt x="7620" y="3048"/>
                  </a:lnTo>
                  <a:lnTo>
                    <a:pt x="3048" y="7620"/>
                  </a:lnTo>
                  <a:lnTo>
                    <a:pt x="7620" y="7620"/>
                  </a:lnTo>
                  <a:lnTo>
                    <a:pt x="7620" y="838200"/>
                  </a:lnTo>
                  <a:lnTo>
                    <a:pt x="3048" y="838200"/>
                  </a:lnTo>
                  <a:lnTo>
                    <a:pt x="7620" y="841248"/>
                  </a:lnTo>
                  <a:lnTo>
                    <a:pt x="464820" y="841248"/>
                  </a:lnTo>
                  <a:lnTo>
                    <a:pt x="464820" y="845820"/>
                  </a:lnTo>
                  <a:close/>
                </a:path>
                <a:path w="464819" h="845820">
                  <a:moveTo>
                    <a:pt x="7620" y="7620"/>
                  </a:moveTo>
                  <a:lnTo>
                    <a:pt x="3048" y="7620"/>
                  </a:lnTo>
                  <a:lnTo>
                    <a:pt x="7620" y="3048"/>
                  </a:lnTo>
                  <a:lnTo>
                    <a:pt x="7620" y="7620"/>
                  </a:lnTo>
                  <a:close/>
                </a:path>
                <a:path w="464819" h="845820">
                  <a:moveTo>
                    <a:pt x="457200" y="7620"/>
                  </a:moveTo>
                  <a:lnTo>
                    <a:pt x="7620" y="7620"/>
                  </a:lnTo>
                  <a:lnTo>
                    <a:pt x="7620" y="3048"/>
                  </a:lnTo>
                  <a:lnTo>
                    <a:pt x="457200" y="3048"/>
                  </a:lnTo>
                  <a:lnTo>
                    <a:pt x="457200" y="7620"/>
                  </a:lnTo>
                  <a:close/>
                </a:path>
                <a:path w="464819" h="845820">
                  <a:moveTo>
                    <a:pt x="457200" y="841248"/>
                  </a:moveTo>
                  <a:lnTo>
                    <a:pt x="457200" y="3048"/>
                  </a:lnTo>
                  <a:lnTo>
                    <a:pt x="460248" y="7620"/>
                  </a:lnTo>
                  <a:lnTo>
                    <a:pt x="464820" y="7620"/>
                  </a:lnTo>
                  <a:lnTo>
                    <a:pt x="464820" y="838200"/>
                  </a:lnTo>
                  <a:lnTo>
                    <a:pt x="460248" y="838200"/>
                  </a:lnTo>
                  <a:lnTo>
                    <a:pt x="457200" y="841248"/>
                  </a:lnTo>
                  <a:close/>
                </a:path>
                <a:path w="464819" h="845820">
                  <a:moveTo>
                    <a:pt x="464820" y="7620"/>
                  </a:moveTo>
                  <a:lnTo>
                    <a:pt x="460248" y="7620"/>
                  </a:lnTo>
                  <a:lnTo>
                    <a:pt x="457200" y="3048"/>
                  </a:lnTo>
                  <a:lnTo>
                    <a:pt x="464820" y="3048"/>
                  </a:lnTo>
                  <a:lnTo>
                    <a:pt x="464820" y="7620"/>
                  </a:lnTo>
                  <a:close/>
                </a:path>
                <a:path w="464819" h="845820">
                  <a:moveTo>
                    <a:pt x="7620" y="841248"/>
                  </a:moveTo>
                  <a:lnTo>
                    <a:pt x="3048" y="838200"/>
                  </a:lnTo>
                  <a:lnTo>
                    <a:pt x="7620" y="838200"/>
                  </a:lnTo>
                  <a:lnTo>
                    <a:pt x="7620" y="841248"/>
                  </a:lnTo>
                  <a:close/>
                </a:path>
                <a:path w="464819" h="845820">
                  <a:moveTo>
                    <a:pt x="457200" y="841248"/>
                  </a:moveTo>
                  <a:lnTo>
                    <a:pt x="7620" y="841248"/>
                  </a:lnTo>
                  <a:lnTo>
                    <a:pt x="7620" y="838200"/>
                  </a:lnTo>
                  <a:lnTo>
                    <a:pt x="457200" y="838200"/>
                  </a:lnTo>
                  <a:lnTo>
                    <a:pt x="457200" y="841248"/>
                  </a:lnTo>
                  <a:close/>
                </a:path>
                <a:path w="464819" h="845820">
                  <a:moveTo>
                    <a:pt x="464820" y="841248"/>
                  </a:moveTo>
                  <a:lnTo>
                    <a:pt x="457200" y="841248"/>
                  </a:lnTo>
                  <a:lnTo>
                    <a:pt x="460248" y="838200"/>
                  </a:lnTo>
                  <a:lnTo>
                    <a:pt x="464820" y="838200"/>
                  </a:lnTo>
                  <a:lnTo>
                    <a:pt x="464820" y="841248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2666999" y="3352800"/>
              <a:ext cx="457200" cy="838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2663951" y="3349752"/>
              <a:ext cx="464820" cy="845819"/>
            </a:xfrm>
            <a:custGeom>
              <a:avLst/>
              <a:gdLst/>
              <a:ahLst/>
              <a:cxnLst/>
              <a:rect l="l" t="t" r="r" b="b"/>
              <a:pathLst>
                <a:path w="464819" h="845820">
                  <a:moveTo>
                    <a:pt x="464820" y="845820"/>
                  </a:moveTo>
                  <a:lnTo>
                    <a:pt x="0" y="845820"/>
                  </a:lnTo>
                  <a:lnTo>
                    <a:pt x="0" y="0"/>
                  </a:lnTo>
                  <a:lnTo>
                    <a:pt x="464820" y="0"/>
                  </a:lnTo>
                  <a:lnTo>
                    <a:pt x="464820" y="3048"/>
                  </a:lnTo>
                  <a:lnTo>
                    <a:pt x="7620" y="3048"/>
                  </a:lnTo>
                  <a:lnTo>
                    <a:pt x="3048" y="7620"/>
                  </a:lnTo>
                  <a:lnTo>
                    <a:pt x="7620" y="7620"/>
                  </a:lnTo>
                  <a:lnTo>
                    <a:pt x="7620" y="838200"/>
                  </a:lnTo>
                  <a:lnTo>
                    <a:pt x="3048" y="838200"/>
                  </a:lnTo>
                  <a:lnTo>
                    <a:pt x="7620" y="841248"/>
                  </a:lnTo>
                  <a:lnTo>
                    <a:pt x="464820" y="841248"/>
                  </a:lnTo>
                  <a:lnTo>
                    <a:pt x="464820" y="845820"/>
                  </a:lnTo>
                  <a:close/>
                </a:path>
                <a:path w="464819" h="845820">
                  <a:moveTo>
                    <a:pt x="7620" y="7620"/>
                  </a:moveTo>
                  <a:lnTo>
                    <a:pt x="3048" y="7620"/>
                  </a:lnTo>
                  <a:lnTo>
                    <a:pt x="7620" y="3048"/>
                  </a:lnTo>
                  <a:lnTo>
                    <a:pt x="7620" y="7620"/>
                  </a:lnTo>
                  <a:close/>
                </a:path>
                <a:path w="464819" h="845820">
                  <a:moveTo>
                    <a:pt x="457200" y="7620"/>
                  </a:moveTo>
                  <a:lnTo>
                    <a:pt x="7620" y="7620"/>
                  </a:lnTo>
                  <a:lnTo>
                    <a:pt x="7620" y="3048"/>
                  </a:lnTo>
                  <a:lnTo>
                    <a:pt x="457200" y="3048"/>
                  </a:lnTo>
                  <a:lnTo>
                    <a:pt x="457200" y="7620"/>
                  </a:lnTo>
                  <a:close/>
                </a:path>
                <a:path w="464819" h="845820">
                  <a:moveTo>
                    <a:pt x="457200" y="841248"/>
                  </a:moveTo>
                  <a:lnTo>
                    <a:pt x="457200" y="3048"/>
                  </a:lnTo>
                  <a:lnTo>
                    <a:pt x="460248" y="7620"/>
                  </a:lnTo>
                  <a:lnTo>
                    <a:pt x="464820" y="7620"/>
                  </a:lnTo>
                  <a:lnTo>
                    <a:pt x="464820" y="838200"/>
                  </a:lnTo>
                  <a:lnTo>
                    <a:pt x="460248" y="838200"/>
                  </a:lnTo>
                  <a:lnTo>
                    <a:pt x="457200" y="841248"/>
                  </a:lnTo>
                  <a:close/>
                </a:path>
                <a:path w="464819" h="845820">
                  <a:moveTo>
                    <a:pt x="464820" y="7620"/>
                  </a:moveTo>
                  <a:lnTo>
                    <a:pt x="460248" y="7620"/>
                  </a:lnTo>
                  <a:lnTo>
                    <a:pt x="457200" y="3048"/>
                  </a:lnTo>
                  <a:lnTo>
                    <a:pt x="464820" y="3048"/>
                  </a:lnTo>
                  <a:lnTo>
                    <a:pt x="464820" y="7620"/>
                  </a:lnTo>
                  <a:close/>
                </a:path>
                <a:path w="464819" h="845820">
                  <a:moveTo>
                    <a:pt x="7620" y="841248"/>
                  </a:moveTo>
                  <a:lnTo>
                    <a:pt x="3048" y="838200"/>
                  </a:lnTo>
                  <a:lnTo>
                    <a:pt x="7620" y="838200"/>
                  </a:lnTo>
                  <a:lnTo>
                    <a:pt x="7620" y="841248"/>
                  </a:lnTo>
                  <a:close/>
                </a:path>
                <a:path w="464819" h="845820">
                  <a:moveTo>
                    <a:pt x="457200" y="841248"/>
                  </a:moveTo>
                  <a:lnTo>
                    <a:pt x="7620" y="841248"/>
                  </a:lnTo>
                  <a:lnTo>
                    <a:pt x="7620" y="838200"/>
                  </a:lnTo>
                  <a:lnTo>
                    <a:pt x="457200" y="838200"/>
                  </a:lnTo>
                  <a:lnTo>
                    <a:pt x="457200" y="841248"/>
                  </a:lnTo>
                  <a:close/>
                </a:path>
                <a:path w="464819" h="845820">
                  <a:moveTo>
                    <a:pt x="464820" y="841248"/>
                  </a:moveTo>
                  <a:lnTo>
                    <a:pt x="457200" y="841248"/>
                  </a:lnTo>
                  <a:lnTo>
                    <a:pt x="460248" y="838200"/>
                  </a:lnTo>
                  <a:lnTo>
                    <a:pt x="464820" y="838200"/>
                  </a:lnTo>
                  <a:lnTo>
                    <a:pt x="464820" y="841248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3590543" y="3351276"/>
              <a:ext cx="457200" cy="838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3587495" y="3348228"/>
              <a:ext cx="463550" cy="844550"/>
            </a:xfrm>
            <a:custGeom>
              <a:avLst/>
              <a:gdLst/>
              <a:ahLst/>
              <a:cxnLst/>
              <a:rect l="l" t="t" r="r" b="b"/>
              <a:pathLst>
                <a:path w="463550" h="844550">
                  <a:moveTo>
                    <a:pt x="463296" y="844296"/>
                  </a:moveTo>
                  <a:lnTo>
                    <a:pt x="0" y="844296"/>
                  </a:lnTo>
                  <a:lnTo>
                    <a:pt x="0" y="0"/>
                  </a:lnTo>
                  <a:lnTo>
                    <a:pt x="463296" y="0"/>
                  </a:lnTo>
                  <a:lnTo>
                    <a:pt x="463296" y="3048"/>
                  </a:lnTo>
                  <a:lnTo>
                    <a:pt x="6096" y="3048"/>
                  </a:lnTo>
                  <a:lnTo>
                    <a:pt x="3048" y="6096"/>
                  </a:lnTo>
                  <a:lnTo>
                    <a:pt x="6096" y="6096"/>
                  </a:lnTo>
                  <a:lnTo>
                    <a:pt x="6096" y="838200"/>
                  </a:lnTo>
                  <a:lnTo>
                    <a:pt x="3048" y="838200"/>
                  </a:lnTo>
                  <a:lnTo>
                    <a:pt x="6096" y="841248"/>
                  </a:lnTo>
                  <a:lnTo>
                    <a:pt x="463296" y="841248"/>
                  </a:lnTo>
                  <a:lnTo>
                    <a:pt x="463296" y="844296"/>
                  </a:lnTo>
                  <a:close/>
                </a:path>
                <a:path w="463550" h="844550">
                  <a:moveTo>
                    <a:pt x="6096" y="6096"/>
                  </a:moveTo>
                  <a:lnTo>
                    <a:pt x="3048" y="6096"/>
                  </a:lnTo>
                  <a:lnTo>
                    <a:pt x="6096" y="3048"/>
                  </a:lnTo>
                  <a:lnTo>
                    <a:pt x="6096" y="6096"/>
                  </a:lnTo>
                  <a:close/>
                </a:path>
                <a:path w="463550" h="844550">
                  <a:moveTo>
                    <a:pt x="457200" y="6096"/>
                  </a:moveTo>
                  <a:lnTo>
                    <a:pt x="6096" y="6096"/>
                  </a:lnTo>
                  <a:lnTo>
                    <a:pt x="6096" y="3048"/>
                  </a:lnTo>
                  <a:lnTo>
                    <a:pt x="457200" y="3048"/>
                  </a:lnTo>
                  <a:lnTo>
                    <a:pt x="457200" y="6096"/>
                  </a:lnTo>
                  <a:close/>
                </a:path>
                <a:path w="463550" h="844550">
                  <a:moveTo>
                    <a:pt x="457200" y="841248"/>
                  </a:moveTo>
                  <a:lnTo>
                    <a:pt x="457200" y="3048"/>
                  </a:lnTo>
                  <a:lnTo>
                    <a:pt x="460248" y="6096"/>
                  </a:lnTo>
                  <a:lnTo>
                    <a:pt x="463296" y="6096"/>
                  </a:lnTo>
                  <a:lnTo>
                    <a:pt x="463296" y="838200"/>
                  </a:lnTo>
                  <a:lnTo>
                    <a:pt x="460248" y="838200"/>
                  </a:lnTo>
                  <a:lnTo>
                    <a:pt x="457200" y="841248"/>
                  </a:lnTo>
                  <a:close/>
                </a:path>
                <a:path w="463550" h="844550">
                  <a:moveTo>
                    <a:pt x="463296" y="6096"/>
                  </a:moveTo>
                  <a:lnTo>
                    <a:pt x="460248" y="6096"/>
                  </a:lnTo>
                  <a:lnTo>
                    <a:pt x="457200" y="3048"/>
                  </a:lnTo>
                  <a:lnTo>
                    <a:pt x="463296" y="3048"/>
                  </a:lnTo>
                  <a:lnTo>
                    <a:pt x="463296" y="6096"/>
                  </a:lnTo>
                  <a:close/>
                </a:path>
                <a:path w="463550" h="844550">
                  <a:moveTo>
                    <a:pt x="6096" y="841248"/>
                  </a:moveTo>
                  <a:lnTo>
                    <a:pt x="3048" y="838200"/>
                  </a:lnTo>
                  <a:lnTo>
                    <a:pt x="6096" y="838200"/>
                  </a:lnTo>
                  <a:lnTo>
                    <a:pt x="6096" y="841248"/>
                  </a:lnTo>
                  <a:close/>
                </a:path>
                <a:path w="463550" h="844550">
                  <a:moveTo>
                    <a:pt x="457200" y="841248"/>
                  </a:moveTo>
                  <a:lnTo>
                    <a:pt x="6096" y="841248"/>
                  </a:lnTo>
                  <a:lnTo>
                    <a:pt x="6096" y="838200"/>
                  </a:lnTo>
                  <a:lnTo>
                    <a:pt x="457200" y="838200"/>
                  </a:lnTo>
                  <a:lnTo>
                    <a:pt x="457200" y="841248"/>
                  </a:lnTo>
                  <a:close/>
                </a:path>
                <a:path w="463550" h="844550">
                  <a:moveTo>
                    <a:pt x="463296" y="841248"/>
                  </a:moveTo>
                  <a:lnTo>
                    <a:pt x="457200" y="841248"/>
                  </a:lnTo>
                  <a:lnTo>
                    <a:pt x="460248" y="838200"/>
                  </a:lnTo>
                  <a:lnTo>
                    <a:pt x="463296" y="838200"/>
                  </a:lnTo>
                  <a:lnTo>
                    <a:pt x="463296" y="841248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3124199" y="3352800"/>
              <a:ext cx="457200" cy="838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3121151" y="3348228"/>
              <a:ext cx="464820" cy="845819"/>
            </a:xfrm>
            <a:custGeom>
              <a:avLst/>
              <a:gdLst/>
              <a:ahLst/>
              <a:cxnLst/>
              <a:rect l="l" t="t" r="r" b="b"/>
              <a:pathLst>
                <a:path w="464820" h="845820">
                  <a:moveTo>
                    <a:pt x="464820" y="845820"/>
                  </a:moveTo>
                  <a:lnTo>
                    <a:pt x="0" y="845820"/>
                  </a:lnTo>
                  <a:lnTo>
                    <a:pt x="0" y="0"/>
                  </a:lnTo>
                  <a:lnTo>
                    <a:pt x="464820" y="0"/>
                  </a:lnTo>
                  <a:lnTo>
                    <a:pt x="464820" y="4572"/>
                  </a:lnTo>
                  <a:lnTo>
                    <a:pt x="7620" y="4572"/>
                  </a:lnTo>
                  <a:lnTo>
                    <a:pt x="3048" y="7620"/>
                  </a:lnTo>
                  <a:lnTo>
                    <a:pt x="7620" y="7620"/>
                  </a:lnTo>
                  <a:lnTo>
                    <a:pt x="7620" y="838200"/>
                  </a:lnTo>
                  <a:lnTo>
                    <a:pt x="3048" y="838200"/>
                  </a:lnTo>
                  <a:lnTo>
                    <a:pt x="7620" y="842772"/>
                  </a:lnTo>
                  <a:lnTo>
                    <a:pt x="464820" y="842772"/>
                  </a:lnTo>
                  <a:lnTo>
                    <a:pt x="464820" y="845820"/>
                  </a:lnTo>
                  <a:close/>
                </a:path>
                <a:path w="464820" h="845820">
                  <a:moveTo>
                    <a:pt x="7620" y="7620"/>
                  </a:moveTo>
                  <a:lnTo>
                    <a:pt x="3048" y="7620"/>
                  </a:lnTo>
                  <a:lnTo>
                    <a:pt x="7620" y="4572"/>
                  </a:lnTo>
                  <a:lnTo>
                    <a:pt x="7620" y="7620"/>
                  </a:lnTo>
                  <a:close/>
                </a:path>
                <a:path w="464820" h="845820">
                  <a:moveTo>
                    <a:pt x="457200" y="7620"/>
                  </a:moveTo>
                  <a:lnTo>
                    <a:pt x="7620" y="7620"/>
                  </a:lnTo>
                  <a:lnTo>
                    <a:pt x="7620" y="4572"/>
                  </a:lnTo>
                  <a:lnTo>
                    <a:pt x="457200" y="4572"/>
                  </a:lnTo>
                  <a:lnTo>
                    <a:pt x="457200" y="7620"/>
                  </a:lnTo>
                  <a:close/>
                </a:path>
                <a:path w="464820" h="845820">
                  <a:moveTo>
                    <a:pt x="457200" y="842772"/>
                  </a:moveTo>
                  <a:lnTo>
                    <a:pt x="457200" y="4572"/>
                  </a:lnTo>
                  <a:lnTo>
                    <a:pt x="460248" y="7620"/>
                  </a:lnTo>
                  <a:lnTo>
                    <a:pt x="464820" y="7620"/>
                  </a:lnTo>
                  <a:lnTo>
                    <a:pt x="464820" y="838200"/>
                  </a:lnTo>
                  <a:lnTo>
                    <a:pt x="460248" y="838200"/>
                  </a:lnTo>
                  <a:lnTo>
                    <a:pt x="457200" y="842772"/>
                  </a:lnTo>
                  <a:close/>
                </a:path>
                <a:path w="464820" h="845820">
                  <a:moveTo>
                    <a:pt x="464820" y="7620"/>
                  </a:moveTo>
                  <a:lnTo>
                    <a:pt x="460248" y="7620"/>
                  </a:lnTo>
                  <a:lnTo>
                    <a:pt x="457200" y="4572"/>
                  </a:lnTo>
                  <a:lnTo>
                    <a:pt x="464820" y="4572"/>
                  </a:lnTo>
                  <a:lnTo>
                    <a:pt x="464820" y="7620"/>
                  </a:lnTo>
                  <a:close/>
                </a:path>
                <a:path w="464820" h="845820">
                  <a:moveTo>
                    <a:pt x="7620" y="842772"/>
                  </a:moveTo>
                  <a:lnTo>
                    <a:pt x="3048" y="838200"/>
                  </a:lnTo>
                  <a:lnTo>
                    <a:pt x="7620" y="838200"/>
                  </a:lnTo>
                  <a:lnTo>
                    <a:pt x="7620" y="842772"/>
                  </a:lnTo>
                  <a:close/>
                </a:path>
                <a:path w="464820" h="845820">
                  <a:moveTo>
                    <a:pt x="457200" y="842772"/>
                  </a:moveTo>
                  <a:lnTo>
                    <a:pt x="7620" y="842772"/>
                  </a:lnTo>
                  <a:lnTo>
                    <a:pt x="7620" y="838200"/>
                  </a:lnTo>
                  <a:lnTo>
                    <a:pt x="457200" y="838200"/>
                  </a:lnTo>
                  <a:lnTo>
                    <a:pt x="457200" y="842772"/>
                  </a:lnTo>
                  <a:close/>
                </a:path>
                <a:path w="464820" h="845820">
                  <a:moveTo>
                    <a:pt x="464820" y="842772"/>
                  </a:moveTo>
                  <a:lnTo>
                    <a:pt x="457200" y="842772"/>
                  </a:lnTo>
                  <a:lnTo>
                    <a:pt x="460248" y="838200"/>
                  </a:lnTo>
                  <a:lnTo>
                    <a:pt x="464820" y="838200"/>
                  </a:lnTo>
                  <a:lnTo>
                    <a:pt x="464820" y="842772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732903" y="3144860"/>
            <a:ext cx="1489262" cy="32427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  <a:tabLst>
                <a:tab pos="414079" algn="l"/>
                <a:tab pos="817513" algn="l"/>
                <a:tab pos="1229351" algn="l"/>
              </a:tabLst>
            </a:pPr>
            <a:r>
              <a:rPr sz="2030" dirty="0">
                <a:solidFill>
                  <a:srgbClr val="FFFFFF"/>
                </a:solidFill>
                <a:latin typeface="Carlito"/>
                <a:cs typeface="Carlito"/>
              </a:rPr>
              <a:t>4	3	2	1</a:t>
            </a:r>
            <a:endParaRPr sz="2030">
              <a:latin typeface="Carlito"/>
              <a:cs typeface="Carlito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395370" y="2216075"/>
            <a:ext cx="1147482" cy="1013012"/>
            <a:chOff x="835152" y="2511552"/>
            <a:chExt cx="1300480" cy="1148080"/>
          </a:xfrm>
        </p:grpSpPr>
        <p:sp>
          <p:nvSpPr>
            <p:cNvPr id="37" name="object 37"/>
            <p:cNvSpPr/>
            <p:nvPr/>
          </p:nvSpPr>
          <p:spPr>
            <a:xfrm>
              <a:off x="1668780" y="2959608"/>
              <a:ext cx="466725" cy="699770"/>
            </a:xfrm>
            <a:custGeom>
              <a:avLst/>
              <a:gdLst/>
              <a:ahLst/>
              <a:cxnLst/>
              <a:rect l="l" t="t" r="r" b="b"/>
              <a:pathLst>
                <a:path w="466725" h="699770">
                  <a:moveTo>
                    <a:pt x="423708" y="635526"/>
                  </a:moveTo>
                  <a:lnTo>
                    <a:pt x="389178" y="618261"/>
                  </a:lnTo>
                  <a:lnTo>
                    <a:pt x="0" y="21336"/>
                  </a:lnTo>
                  <a:lnTo>
                    <a:pt x="32004" y="0"/>
                  </a:lnTo>
                  <a:lnTo>
                    <a:pt x="421969" y="598131"/>
                  </a:lnTo>
                  <a:lnTo>
                    <a:pt x="423708" y="635526"/>
                  </a:lnTo>
                  <a:close/>
                </a:path>
                <a:path w="466725" h="699770">
                  <a:moveTo>
                    <a:pt x="465169" y="678180"/>
                  </a:moveTo>
                  <a:lnTo>
                    <a:pt x="428244" y="678180"/>
                  </a:lnTo>
                  <a:lnTo>
                    <a:pt x="460248" y="656844"/>
                  </a:lnTo>
                  <a:lnTo>
                    <a:pt x="421969" y="598131"/>
                  </a:lnTo>
                  <a:lnTo>
                    <a:pt x="419100" y="536448"/>
                  </a:lnTo>
                  <a:lnTo>
                    <a:pt x="420457" y="528851"/>
                  </a:lnTo>
                  <a:lnTo>
                    <a:pt x="424243" y="522541"/>
                  </a:lnTo>
                  <a:lnTo>
                    <a:pt x="430029" y="518231"/>
                  </a:lnTo>
                  <a:lnTo>
                    <a:pt x="437388" y="516636"/>
                  </a:lnTo>
                  <a:lnTo>
                    <a:pt x="444984" y="517326"/>
                  </a:lnTo>
                  <a:lnTo>
                    <a:pt x="451294" y="521017"/>
                  </a:lnTo>
                  <a:lnTo>
                    <a:pt x="455604" y="526708"/>
                  </a:lnTo>
                  <a:lnTo>
                    <a:pt x="457200" y="533400"/>
                  </a:lnTo>
                  <a:lnTo>
                    <a:pt x="465169" y="678180"/>
                  </a:lnTo>
                  <a:close/>
                </a:path>
                <a:path w="466725" h="699770">
                  <a:moveTo>
                    <a:pt x="466344" y="699516"/>
                  </a:moveTo>
                  <a:lnTo>
                    <a:pt x="318516" y="624840"/>
                  </a:lnTo>
                  <a:lnTo>
                    <a:pt x="311943" y="620363"/>
                  </a:lnTo>
                  <a:lnTo>
                    <a:pt x="308229" y="614172"/>
                  </a:lnTo>
                  <a:lnTo>
                    <a:pt x="307371" y="606837"/>
                  </a:lnTo>
                  <a:lnTo>
                    <a:pt x="309372" y="598932"/>
                  </a:lnTo>
                  <a:lnTo>
                    <a:pt x="314063" y="593240"/>
                  </a:lnTo>
                  <a:lnTo>
                    <a:pt x="320611" y="589978"/>
                  </a:lnTo>
                  <a:lnTo>
                    <a:pt x="328017" y="589287"/>
                  </a:lnTo>
                  <a:lnTo>
                    <a:pt x="335280" y="591312"/>
                  </a:lnTo>
                  <a:lnTo>
                    <a:pt x="389178" y="618261"/>
                  </a:lnTo>
                  <a:lnTo>
                    <a:pt x="428244" y="678180"/>
                  </a:lnTo>
                  <a:lnTo>
                    <a:pt x="465169" y="678180"/>
                  </a:lnTo>
                  <a:lnTo>
                    <a:pt x="466344" y="699516"/>
                  </a:lnTo>
                  <a:close/>
                </a:path>
                <a:path w="466725" h="699770">
                  <a:moveTo>
                    <a:pt x="444246" y="667512"/>
                  </a:moveTo>
                  <a:lnTo>
                    <a:pt x="425196" y="667512"/>
                  </a:lnTo>
                  <a:lnTo>
                    <a:pt x="454152" y="650748"/>
                  </a:lnTo>
                  <a:lnTo>
                    <a:pt x="423708" y="635526"/>
                  </a:lnTo>
                  <a:lnTo>
                    <a:pt x="421969" y="598131"/>
                  </a:lnTo>
                  <a:lnTo>
                    <a:pt x="460248" y="656844"/>
                  </a:lnTo>
                  <a:lnTo>
                    <a:pt x="444246" y="667512"/>
                  </a:lnTo>
                  <a:close/>
                </a:path>
                <a:path w="466725" h="699770">
                  <a:moveTo>
                    <a:pt x="428244" y="678180"/>
                  </a:moveTo>
                  <a:lnTo>
                    <a:pt x="389178" y="618261"/>
                  </a:lnTo>
                  <a:lnTo>
                    <a:pt x="423708" y="635526"/>
                  </a:lnTo>
                  <a:lnTo>
                    <a:pt x="425196" y="667512"/>
                  </a:lnTo>
                  <a:lnTo>
                    <a:pt x="444246" y="667512"/>
                  </a:lnTo>
                  <a:lnTo>
                    <a:pt x="428244" y="678180"/>
                  </a:lnTo>
                  <a:close/>
                </a:path>
                <a:path w="466725" h="699770">
                  <a:moveTo>
                    <a:pt x="425196" y="667512"/>
                  </a:moveTo>
                  <a:lnTo>
                    <a:pt x="423708" y="635526"/>
                  </a:lnTo>
                  <a:lnTo>
                    <a:pt x="454152" y="650748"/>
                  </a:lnTo>
                  <a:lnTo>
                    <a:pt x="425196" y="6675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38200" y="2514600"/>
              <a:ext cx="990600" cy="533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35152" y="2511552"/>
              <a:ext cx="998219" cy="541020"/>
            </a:xfrm>
            <a:custGeom>
              <a:avLst/>
              <a:gdLst/>
              <a:ahLst/>
              <a:cxnLst/>
              <a:rect l="l" t="t" r="r" b="b"/>
              <a:pathLst>
                <a:path w="998219" h="541019">
                  <a:moveTo>
                    <a:pt x="524256" y="1524"/>
                  </a:moveTo>
                  <a:lnTo>
                    <a:pt x="473964" y="1524"/>
                  </a:lnTo>
                  <a:lnTo>
                    <a:pt x="498348" y="0"/>
                  </a:lnTo>
                  <a:lnTo>
                    <a:pt x="524256" y="1524"/>
                  </a:lnTo>
                  <a:close/>
                </a:path>
                <a:path w="998219" h="541019">
                  <a:moveTo>
                    <a:pt x="550164" y="539496"/>
                  </a:moveTo>
                  <a:lnTo>
                    <a:pt x="448056" y="539496"/>
                  </a:lnTo>
                  <a:lnTo>
                    <a:pt x="423672" y="537972"/>
                  </a:lnTo>
                  <a:lnTo>
                    <a:pt x="350520" y="528828"/>
                  </a:lnTo>
                  <a:lnTo>
                    <a:pt x="306324" y="519684"/>
                  </a:lnTo>
                  <a:lnTo>
                    <a:pt x="240792" y="501396"/>
                  </a:lnTo>
                  <a:lnTo>
                    <a:pt x="201168" y="487680"/>
                  </a:lnTo>
                  <a:lnTo>
                    <a:pt x="182880" y="478536"/>
                  </a:lnTo>
                  <a:lnTo>
                    <a:pt x="164592" y="470916"/>
                  </a:lnTo>
                  <a:lnTo>
                    <a:pt x="131064" y="452628"/>
                  </a:lnTo>
                  <a:lnTo>
                    <a:pt x="73152" y="411480"/>
                  </a:lnTo>
                  <a:lnTo>
                    <a:pt x="39624" y="376428"/>
                  </a:lnTo>
                  <a:lnTo>
                    <a:pt x="10668" y="324612"/>
                  </a:lnTo>
                  <a:lnTo>
                    <a:pt x="1524" y="284988"/>
                  </a:lnTo>
                  <a:lnTo>
                    <a:pt x="0" y="269748"/>
                  </a:lnTo>
                  <a:lnTo>
                    <a:pt x="3048" y="242316"/>
                  </a:lnTo>
                  <a:lnTo>
                    <a:pt x="6096" y="228600"/>
                  </a:lnTo>
                  <a:lnTo>
                    <a:pt x="10668" y="214884"/>
                  </a:lnTo>
                  <a:lnTo>
                    <a:pt x="16764" y="202692"/>
                  </a:lnTo>
                  <a:lnTo>
                    <a:pt x="22860" y="188976"/>
                  </a:lnTo>
                  <a:lnTo>
                    <a:pt x="50292" y="152400"/>
                  </a:lnTo>
                  <a:lnTo>
                    <a:pt x="100584" y="108204"/>
                  </a:lnTo>
                  <a:lnTo>
                    <a:pt x="164592" y="70104"/>
                  </a:lnTo>
                  <a:lnTo>
                    <a:pt x="182880" y="62484"/>
                  </a:lnTo>
                  <a:lnTo>
                    <a:pt x="201168" y="53340"/>
                  </a:lnTo>
                  <a:lnTo>
                    <a:pt x="240792" y="39624"/>
                  </a:lnTo>
                  <a:lnTo>
                    <a:pt x="283464" y="27432"/>
                  </a:lnTo>
                  <a:lnTo>
                    <a:pt x="327660" y="16764"/>
                  </a:lnTo>
                  <a:lnTo>
                    <a:pt x="423672" y="3048"/>
                  </a:lnTo>
                  <a:lnTo>
                    <a:pt x="448056" y="1524"/>
                  </a:lnTo>
                  <a:lnTo>
                    <a:pt x="550164" y="1524"/>
                  </a:lnTo>
                  <a:lnTo>
                    <a:pt x="574548" y="3048"/>
                  </a:lnTo>
                  <a:lnTo>
                    <a:pt x="611124" y="7620"/>
                  </a:lnTo>
                  <a:lnTo>
                    <a:pt x="448056" y="7620"/>
                  </a:lnTo>
                  <a:lnTo>
                    <a:pt x="423672" y="10668"/>
                  </a:lnTo>
                  <a:lnTo>
                    <a:pt x="352044" y="18288"/>
                  </a:lnTo>
                  <a:lnTo>
                    <a:pt x="306324" y="27432"/>
                  </a:lnTo>
                  <a:lnTo>
                    <a:pt x="263652" y="39624"/>
                  </a:lnTo>
                  <a:lnTo>
                    <a:pt x="243840" y="45720"/>
                  </a:lnTo>
                  <a:lnTo>
                    <a:pt x="222504" y="51816"/>
                  </a:lnTo>
                  <a:lnTo>
                    <a:pt x="224028" y="51816"/>
                  </a:lnTo>
                  <a:lnTo>
                    <a:pt x="204216" y="59436"/>
                  </a:lnTo>
                  <a:lnTo>
                    <a:pt x="185928" y="67056"/>
                  </a:lnTo>
                  <a:lnTo>
                    <a:pt x="167640" y="76200"/>
                  </a:lnTo>
                  <a:lnTo>
                    <a:pt x="134112" y="94488"/>
                  </a:lnTo>
                  <a:lnTo>
                    <a:pt x="118872" y="103632"/>
                  </a:lnTo>
                  <a:lnTo>
                    <a:pt x="105809" y="112776"/>
                  </a:lnTo>
                  <a:lnTo>
                    <a:pt x="103632" y="112776"/>
                  </a:lnTo>
                  <a:lnTo>
                    <a:pt x="89916" y="123444"/>
                  </a:lnTo>
                  <a:lnTo>
                    <a:pt x="77724" y="134112"/>
                  </a:lnTo>
                  <a:lnTo>
                    <a:pt x="54864" y="156972"/>
                  </a:lnTo>
                  <a:lnTo>
                    <a:pt x="37719" y="179832"/>
                  </a:lnTo>
                  <a:lnTo>
                    <a:pt x="36576" y="179832"/>
                  </a:lnTo>
                  <a:lnTo>
                    <a:pt x="29802" y="192024"/>
                  </a:lnTo>
                  <a:lnTo>
                    <a:pt x="28956" y="192024"/>
                  </a:lnTo>
                  <a:lnTo>
                    <a:pt x="22860" y="205740"/>
                  </a:lnTo>
                  <a:lnTo>
                    <a:pt x="16764" y="217932"/>
                  </a:lnTo>
                  <a:lnTo>
                    <a:pt x="12700" y="230124"/>
                  </a:lnTo>
                  <a:lnTo>
                    <a:pt x="12192" y="230124"/>
                  </a:lnTo>
                  <a:lnTo>
                    <a:pt x="9144" y="243840"/>
                  </a:lnTo>
                  <a:lnTo>
                    <a:pt x="7620" y="257556"/>
                  </a:lnTo>
                  <a:lnTo>
                    <a:pt x="7620" y="283464"/>
                  </a:lnTo>
                  <a:lnTo>
                    <a:pt x="9144" y="297180"/>
                  </a:lnTo>
                  <a:lnTo>
                    <a:pt x="12192" y="310896"/>
                  </a:lnTo>
                  <a:lnTo>
                    <a:pt x="12700" y="310896"/>
                  </a:lnTo>
                  <a:lnTo>
                    <a:pt x="16764" y="323088"/>
                  </a:lnTo>
                  <a:lnTo>
                    <a:pt x="22860" y="335280"/>
                  </a:lnTo>
                  <a:lnTo>
                    <a:pt x="28956" y="348996"/>
                  </a:lnTo>
                  <a:lnTo>
                    <a:pt x="29802" y="348996"/>
                  </a:lnTo>
                  <a:lnTo>
                    <a:pt x="36576" y="361188"/>
                  </a:lnTo>
                  <a:lnTo>
                    <a:pt x="37719" y="361188"/>
                  </a:lnTo>
                  <a:lnTo>
                    <a:pt x="54864" y="384048"/>
                  </a:lnTo>
                  <a:lnTo>
                    <a:pt x="77724" y="406908"/>
                  </a:lnTo>
                  <a:lnTo>
                    <a:pt x="89916" y="417576"/>
                  </a:lnTo>
                  <a:lnTo>
                    <a:pt x="103632" y="426720"/>
                  </a:lnTo>
                  <a:lnTo>
                    <a:pt x="118872" y="437388"/>
                  </a:lnTo>
                  <a:lnTo>
                    <a:pt x="167640" y="464820"/>
                  </a:lnTo>
                  <a:lnTo>
                    <a:pt x="204216" y="481584"/>
                  </a:lnTo>
                  <a:lnTo>
                    <a:pt x="224028" y="489204"/>
                  </a:lnTo>
                  <a:lnTo>
                    <a:pt x="222504" y="489204"/>
                  </a:lnTo>
                  <a:lnTo>
                    <a:pt x="243840" y="495300"/>
                  </a:lnTo>
                  <a:lnTo>
                    <a:pt x="263652" y="501396"/>
                  </a:lnTo>
                  <a:lnTo>
                    <a:pt x="306324" y="513588"/>
                  </a:lnTo>
                  <a:lnTo>
                    <a:pt x="352044" y="522732"/>
                  </a:lnTo>
                  <a:lnTo>
                    <a:pt x="399288" y="528828"/>
                  </a:lnTo>
                  <a:lnTo>
                    <a:pt x="423672" y="530352"/>
                  </a:lnTo>
                  <a:lnTo>
                    <a:pt x="448056" y="533400"/>
                  </a:lnTo>
                  <a:lnTo>
                    <a:pt x="611124" y="533400"/>
                  </a:lnTo>
                  <a:lnTo>
                    <a:pt x="574548" y="537972"/>
                  </a:lnTo>
                  <a:lnTo>
                    <a:pt x="550164" y="539496"/>
                  </a:lnTo>
                  <a:close/>
                </a:path>
                <a:path w="998219" h="541019">
                  <a:moveTo>
                    <a:pt x="961644" y="181356"/>
                  </a:moveTo>
                  <a:lnTo>
                    <a:pt x="920496" y="134112"/>
                  </a:lnTo>
                  <a:lnTo>
                    <a:pt x="864108" y="94488"/>
                  </a:lnTo>
                  <a:lnTo>
                    <a:pt x="830580" y="76200"/>
                  </a:lnTo>
                  <a:lnTo>
                    <a:pt x="794004" y="59436"/>
                  </a:lnTo>
                  <a:lnTo>
                    <a:pt x="734568" y="39624"/>
                  </a:lnTo>
                  <a:lnTo>
                    <a:pt x="690372" y="27432"/>
                  </a:lnTo>
                  <a:lnTo>
                    <a:pt x="691896" y="27432"/>
                  </a:lnTo>
                  <a:lnTo>
                    <a:pt x="646176" y="18288"/>
                  </a:lnTo>
                  <a:lnTo>
                    <a:pt x="598932" y="12192"/>
                  </a:lnTo>
                  <a:lnTo>
                    <a:pt x="574548" y="10668"/>
                  </a:lnTo>
                  <a:lnTo>
                    <a:pt x="550164" y="7620"/>
                  </a:lnTo>
                  <a:lnTo>
                    <a:pt x="611124" y="7620"/>
                  </a:lnTo>
                  <a:lnTo>
                    <a:pt x="646176" y="12192"/>
                  </a:lnTo>
                  <a:lnTo>
                    <a:pt x="691896" y="21336"/>
                  </a:lnTo>
                  <a:lnTo>
                    <a:pt x="757428" y="39624"/>
                  </a:lnTo>
                  <a:lnTo>
                    <a:pt x="797052" y="53340"/>
                  </a:lnTo>
                  <a:lnTo>
                    <a:pt x="815340" y="62484"/>
                  </a:lnTo>
                  <a:lnTo>
                    <a:pt x="833628" y="70104"/>
                  </a:lnTo>
                  <a:lnTo>
                    <a:pt x="867156" y="88392"/>
                  </a:lnTo>
                  <a:lnTo>
                    <a:pt x="925068" y="129540"/>
                  </a:lnTo>
                  <a:lnTo>
                    <a:pt x="958596" y="164592"/>
                  </a:lnTo>
                  <a:lnTo>
                    <a:pt x="966216" y="176784"/>
                  </a:lnTo>
                  <a:lnTo>
                    <a:pt x="968502" y="179832"/>
                  </a:lnTo>
                  <a:lnTo>
                    <a:pt x="961644" y="179832"/>
                  </a:lnTo>
                  <a:lnTo>
                    <a:pt x="961644" y="181356"/>
                  </a:lnTo>
                  <a:close/>
                </a:path>
                <a:path w="998219" h="541019">
                  <a:moveTo>
                    <a:pt x="103632" y="114300"/>
                  </a:moveTo>
                  <a:lnTo>
                    <a:pt x="103632" y="112776"/>
                  </a:lnTo>
                  <a:lnTo>
                    <a:pt x="105809" y="112776"/>
                  </a:lnTo>
                  <a:lnTo>
                    <a:pt x="103632" y="114300"/>
                  </a:lnTo>
                  <a:close/>
                </a:path>
                <a:path w="998219" h="541019">
                  <a:moveTo>
                    <a:pt x="36576" y="181356"/>
                  </a:moveTo>
                  <a:lnTo>
                    <a:pt x="36576" y="179832"/>
                  </a:lnTo>
                  <a:lnTo>
                    <a:pt x="37719" y="179832"/>
                  </a:lnTo>
                  <a:lnTo>
                    <a:pt x="36576" y="181356"/>
                  </a:lnTo>
                  <a:close/>
                </a:path>
                <a:path w="998219" h="541019">
                  <a:moveTo>
                    <a:pt x="969264" y="193548"/>
                  </a:moveTo>
                  <a:lnTo>
                    <a:pt x="961644" y="179832"/>
                  </a:lnTo>
                  <a:lnTo>
                    <a:pt x="968502" y="179832"/>
                  </a:lnTo>
                  <a:lnTo>
                    <a:pt x="975360" y="188976"/>
                  </a:lnTo>
                  <a:lnTo>
                    <a:pt x="976714" y="192024"/>
                  </a:lnTo>
                  <a:lnTo>
                    <a:pt x="969264" y="192024"/>
                  </a:lnTo>
                  <a:lnTo>
                    <a:pt x="969264" y="193548"/>
                  </a:lnTo>
                  <a:close/>
                </a:path>
                <a:path w="998219" h="541019">
                  <a:moveTo>
                    <a:pt x="28956" y="193548"/>
                  </a:moveTo>
                  <a:lnTo>
                    <a:pt x="28956" y="192024"/>
                  </a:lnTo>
                  <a:lnTo>
                    <a:pt x="29802" y="192024"/>
                  </a:lnTo>
                  <a:lnTo>
                    <a:pt x="28956" y="193548"/>
                  </a:lnTo>
                  <a:close/>
                </a:path>
                <a:path w="998219" h="541019">
                  <a:moveTo>
                    <a:pt x="986028" y="231648"/>
                  </a:moveTo>
                  <a:lnTo>
                    <a:pt x="981456" y="217932"/>
                  </a:lnTo>
                  <a:lnTo>
                    <a:pt x="975360" y="205740"/>
                  </a:lnTo>
                  <a:lnTo>
                    <a:pt x="969264" y="192024"/>
                  </a:lnTo>
                  <a:lnTo>
                    <a:pt x="976714" y="192024"/>
                  </a:lnTo>
                  <a:lnTo>
                    <a:pt x="981456" y="202692"/>
                  </a:lnTo>
                  <a:lnTo>
                    <a:pt x="987552" y="214884"/>
                  </a:lnTo>
                  <a:lnTo>
                    <a:pt x="992124" y="228600"/>
                  </a:lnTo>
                  <a:lnTo>
                    <a:pt x="992462" y="230124"/>
                  </a:lnTo>
                  <a:lnTo>
                    <a:pt x="986028" y="230124"/>
                  </a:lnTo>
                  <a:lnTo>
                    <a:pt x="986028" y="231648"/>
                  </a:lnTo>
                  <a:close/>
                </a:path>
                <a:path w="998219" h="541019">
                  <a:moveTo>
                    <a:pt x="12192" y="231648"/>
                  </a:moveTo>
                  <a:lnTo>
                    <a:pt x="12192" y="230124"/>
                  </a:lnTo>
                  <a:lnTo>
                    <a:pt x="12700" y="230124"/>
                  </a:lnTo>
                  <a:lnTo>
                    <a:pt x="12192" y="231648"/>
                  </a:lnTo>
                  <a:close/>
                </a:path>
                <a:path w="998219" h="541019">
                  <a:moveTo>
                    <a:pt x="992462" y="310896"/>
                  </a:moveTo>
                  <a:lnTo>
                    <a:pt x="986028" y="310896"/>
                  </a:lnTo>
                  <a:lnTo>
                    <a:pt x="989076" y="297180"/>
                  </a:lnTo>
                  <a:lnTo>
                    <a:pt x="990600" y="283464"/>
                  </a:lnTo>
                  <a:lnTo>
                    <a:pt x="990600" y="257556"/>
                  </a:lnTo>
                  <a:lnTo>
                    <a:pt x="989076" y="243840"/>
                  </a:lnTo>
                  <a:lnTo>
                    <a:pt x="986028" y="230124"/>
                  </a:lnTo>
                  <a:lnTo>
                    <a:pt x="992462" y="230124"/>
                  </a:lnTo>
                  <a:lnTo>
                    <a:pt x="995172" y="242316"/>
                  </a:lnTo>
                  <a:lnTo>
                    <a:pt x="998220" y="269748"/>
                  </a:lnTo>
                  <a:lnTo>
                    <a:pt x="996696" y="284988"/>
                  </a:lnTo>
                  <a:lnTo>
                    <a:pt x="995172" y="298704"/>
                  </a:lnTo>
                  <a:lnTo>
                    <a:pt x="992462" y="310896"/>
                  </a:lnTo>
                  <a:close/>
                </a:path>
                <a:path w="998219" h="541019">
                  <a:moveTo>
                    <a:pt x="12700" y="310896"/>
                  </a:moveTo>
                  <a:lnTo>
                    <a:pt x="12192" y="310896"/>
                  </a:lnTo>
                  <a:lnTo>
                    <a:pt x="12192" y="309372"/>
                  </a:lnTo>
                  <a:lnTo>
                    <a:pt x="12700" y="310896"/>
                  </a:lnTo>
                  <a:close/>
                </a:path>
                <a:path w="998219" h="541019">
                  <a:moveTo>
                    <a:pt x="976714" y="348996"/>
                  </a:moveTo>
                  <a:lnTo>
                    <a:pt x="969264" y="348996"/>
                  </a:lnTo>
                  <a:lnTo>
                    <a:pt x="975360" y="335280"/>
                  </a:lnTo>
                  <a:lnTo>
                    <a:pt x="981456" y="323088"/>
                  </a:lnTo>
                  <a:lnTo>
                    <a:pt x="986028" y="309372"/>
                  </a:lnTo>
                  <a:lnTo>
                    <a:pt x="986028" y="310896"/>
                  </a:lnTo>
                  <a:lnTo>
                    <a:pt x="992462" y="310896"/>
                  </a:lnTo>
                  <a:lnTo>
                    <a:pt x="992124" y="312420"/>
                  </a:lnTo>
                  <a:lnTo>
                    <a:pt x="987552" y="324612"/>
                  </a:lnTo>
                  <a:lnTo>
                    <a:pt x="976714" y="348996"/>
                  </a:lnTo>
                  <a:close/>
                </a:path>
                <a:path w="998219" h="541019">
                  <a:moveTo>
                    <a:pt x="29802" y="348996"/>
                  </a:moveTo>
                  <a:lnTo>
                    <a:pt x="28956" y="348996"/>
                  </a:lnTo>
                  <a:lnTo>
                    <a:pt x="28956" y="347472"/>
                  </a:lnTo>
                  <a:lnTo>
                    <a:pt x="29802" y="348996"/>
                  </a:lnTo>
                  <a:close/>
                </a:path>
                <a:path w="998219" h="541019">
                  <a:moveTo>
                    <a:pt x="968502" y="361188"/>
                  </a:moveTo>
                  <a:lnTo>
                    <a:pt x="961644" y="361188"/>
                  </a:lnTo>
                  <a:lnTo>
                    <a:pt x="969264" y="347472"/>
                  </a:lnTo>
                  <a:lnTo>
                    <a:pt x="969264" y="348996"/>
                  </a:lnTo>
                  <a:lnTo>
                    <a:pt x="976714" y="348996"/>
                  </a:lnTo>
                  <a:lnTo>
                    <a:pt x="975360" y="352044"/>
                  </a:lnTo>
                  <a:lnTo>
                    <a:pt x="968502" y="361188"/>
                  </a:lnTo>
                  <a:close/>
                </a:path>
                <a:path w="998219" h="541019">
                  <a:moveTo>
                    <a:pt x="37719" y="361188"/>
                  </a:moveTo>
                  <a:lnTo>
                    <a:pt x="36576" y="361188"/>
                  </a:lnTo>
                  <a:lnTo>
                    <a:pt x="36576" y="359664"/>
                  </a:lnTo>
                  <a:lnTo>
                    <a:pt x="37719" y="361188"/>
                  </a:lnTo>
                  <a:close/>
                </a:path>
                <a:path w="998219" h="541019">
                  <a:moveTo>
                    <a:pt x="903514" y="428244"/>
                  </a:moveTo>
                  <a:lnTo>
                    <a:pt x="894588" y="428244"/>
                  </a:lnTo>
                  <a:lnTo>
                    <a:pt x="908304" y="417576"/>
                  </a:lnTo>
                  <a:lnTo>
                    <a:pt x="920496" y="406908"/>
                  </a:lnTo>
                  <a:lnTo>
                    <a:pt x="943356" y="384048"/>
                  </a:lnTo>
                  <a:lnTo>
                    <a:pt x="961644" y="359664"/>
                  </a:lnTo>
                  <a:lnTo>
                    <a:pt x="961644" y="361188"/>
                  </a:lnTo>
                  <a:lnTo>
                    <a:pt x="968502" y="361188"/>
                  </a:lnTo>
                  <a:lnTo>
                    <a:pt x="966216" y="364236"/>
                  </a:lnTo>
                  <a:lnTo>
                    <a:pt x="958596" y="376428"/>
                  </a:lnTo>
                  <a:lnTo>
                    <a:pt x="947928" y="388620"/>
                  </a:lnTo>
                  <a:lnTo>
                    <a:pt x="925068" y="411480"/>
                  </a:lnTo>
                  <a:lnTo>
                    <a:pt x="903514" y="428244"/>
                  </a:lnTo>
                  <a:close/>
                </a:path>
                <a:path w="998219" h="541019">
                  <a:moveTo>
                    <a:pt x="611124" y="533400"/>
                  </a:moveTo>
                  <a:lnTo>
                    <a:pt x="524256" y="533400"/>
                  </a:lnTo>
                  <a:lnTo>
                    <a:pt x="598932" y="528828"/>
                  </a:lnTo>
                  <a:lnTo>
                    <a:pt x="646176" y="522732"/>
                  </a:lnTo>
                  <a:lnTo>
                    <a:pt x="691896" y="513588"/>
                  </a:lnTo>
                  <a:lnTo>
                    <a:pt x="690372" y="513588"/>
                  </a:lnTo>
                  <a:lnTo>
                    <a:pt x="713232" y="507492"/>
                  </a:lnTo>
                  <a:lnTo>
                    <a:pt x="774192" y="489204"/>
                  </a:lnTo>
                  <a:lnTo>
                    <a:pt x="812292" y="473964"/>
                  </a:lnTo>
                  <a:lnTo>
                    <a:pt x="864108" y="446532"/>
                  </a:lnTo>
                  <a:lnTo>
                    <a:pt x="894588" y="426720"/>
                  </a:lnTo>
                  <a:lnTo>
                    <a:pt x="894588" y="428244"/>
                  </a:lnTo>
                  <a:lnTo>
                    <a:pt x="903514" y="428244"/>
                  </a:lnTo>
                  <a:lnTo>
                    <a:pt x="897636" y="432816"/>
                  </a:lnTo>
                  <a:lnTo>
                    <a:pt x="882396" y="443484"/>
                  </a:lnTo>
                  <a:lnTo>
                    <a:pt x="867156" y="452628"/>
                  </a:lnTo>
                  <a:lnTo>
                    <a:pt x="833628" y="470916"/>
                  </a:lnTo>
                  <a:lnTo>
                    <a:pt x="815340" y="478536"/>
                  </a:lnTo>
                  <a:lnTo>
                    <a:pt x="797052" y="487680"/>
                  </a:lnTo>
                  <a:lnTo>
                    <a:pt x="757428" y="501396"/>
                  </a:lnTo>
                  <a:lnTo>
                    <a:pt x="714756" y="513588"/>
                  </a:lnTo>
                  <a:lnTo>
                    <a:pt x="670560" y="524256"/>
                  </a:lnTo>
                  <a:lnTo>
                    <a:pt x="646176" y="528828"/>
                  </a:lnTo>
                  <a:lnTo>
                    <a:pt x="611124" y="533400"/>
                  </a:lnTo>
                  <a:close/>
                </a:path>
                <a:path w="998219" h="541019">
                  <a:moveTo>
                    <a:pt x="498348" y="541020"/>
                  </a:moveTo>
                  <a:lnTo>
                    <a:pt x="473964" y="539496"/>
                  </a:lnTo>
                  <a:lnTo>
                    <a:pt x="524256" y="539496"/>
                  </a:lnTo>
                  <a:lnTo>
                    <a:pt x="498348" y="541020"/>
                  </a:lnTo>
                  <a:close/>
                </a:path>
              </a:pathLst>
            </a:custGeom>
            <a:solidFill>
              <a:srgbClr val="70AC4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2395370" y="3496235"/>
            <a:ext cx="1147482" cy="878541"/>
            <a:chOff x="835152" y="3962400"/>
            <a:chExt cx="1300480" cy="995680"/>
          </a:xfrm>
        </p:grpSpPr>
        <p:sp>
          <p:nvSpPr>
            <p:cNvPr id="41" name="object 41"/>
            <p:cNvSpPr/>
            <p:nvPr/>
          </p:nvSpPr>
          <p:spPr>
            <a:xfrm>
              <a:off x="1653539" y="3962400"/>
              <a:ext cx="481965" cy="547370"/>
            </a:xfrm>
            <a:custGeom>
              <a:avLst/>
              <a:gdLst/>
              <a:ahLst/>
              <a:cxnLst/>
              <a:rect l="l" t="t" r="r" b="b"/>
              <a:pathLst>
                <a:path w="481964" h="547370">
                  <a:moveTo>
                    <a:pt x="328922" y="90582"/>
                  </a:moveTo>
                  <a:lnTo>
                    <a:pt x="321754" y="88392"/>
                  </a:lnTo>
                  <a:lnTo>
                    <a:pt x="316015" y="83915"/>
                  </a:lnTo>
                  <a:lnTo>
                    <a:pt x="312420" y="77724"/>
                  </a:lnTo>
                  <a:lnTo>
                    <a:pt x="311538" y="69842"/>
                  </a:lnTo>
                  <a:lnTo>
                    <a:pt x="313372" y="62674"/>
                  </a:lnTo>
                  <a:lnTo>
                    <a:pt x="317777" y="56935"/>
                  </a:lnTo>
                  <a:lnTo>
                    <a:pt x="324612" y="53340"/>
                  </a:lnTo>
                  <a:lnTo>
                    <a:pt x="481584" y="0"/>
                  </a:lnTo>
                  <a:lnTo>
                    <a:pt x="478293" y="16764"/>
                  </a:lnTo>
                  <a:lnTo>
                    <a:pt x="441960" y="16764"/>
                  </a:lnTo>
                  <a:lnTo>
                    <a:pt x="395398" y="69908"/>
                  </a:lnTo>
                  <a:lnTo>
                    <a:pt x="336804" y="89916"/>
                  </a:lnTo>
                  <a:lnTo>
                    <a:pt x="328922" y="90582"/>
                  </a:lnTo>
                  <a:close/>
                </a:path>
                <a:path w="481964" h="547370">
                  <a:moveTo>
                    <a:pt x="395398" y="69908"/>
                  </a:moveTo>
                  <a:lnTo>
                    <a:pt x="441960" y="16764"/>
                  </a:lnTo>
                  <a:lnTo>
                    <a:pt x="452818" y="25908"/>
                  </a:lnTo>
                  <a:lnTo>
                    <a:pt x="437388" y="25908"/>
                  </a:lnTo>
                  <a:lnTo>
                    <a:pt x="431020" y="57744"/>
                  </a:lnTo>
                  <a:lnTo>
                    <a:pt x="395398" y="69908"/>
                  </a:lnTo>
                  <a:close/>
                </a:path>
                <a:path w="481964" h="547370">
                  <a:moveTo>
                    <a:pt x="426720" y="178308"/>
                  </a:moveTo>
                  <a:lnTo>
                    <a:pt x="420266" y="174950"/>
                  </a:lnTo>
                  <a:lnTo>
                    <a:pt x="415099" y="169735"/>
                  </a:lnTo>
                  <a:lnTo>
                    <a:pt x="411931" y="163068"/>
                  </a:lnTo>
                  <a:lnTo>
                    <a:pt x="411480" y="155448"/>
                  </a:lnTo>
                  <a:lnTo>
                    <a:pt x="423478" y="95455"/>
                  </a:lnTo>
                  <a:lnTo>
                    <a:pt x="470916" y="41148"/>
                  </a:lnTo>
                  <a:lnTo>
                    <a:pt x="441960" y="16764"/>
                  </a:lnTo>
                  <a:lnTo>
                    <a:pt x="478293" y="16764"/>
                  </a:lnTo>
                  <a:lnTo>
                    <a:pt x="449569" y="163091"/>
                  </a:lnTo>
                  <a:lnTo>
                    <a:pt x="446865" y="169521"/>
                  </a:lnTo>
                  <a:lnTo>
                    <a:pt x="441579" y="174688"/>
                  </a:lnTo>
                  <a:lnTo>
                    <a:pt x="434578" y="177855"/>
                  </a:lnTo>
                  <a:lnTo>
                    <a:pt x="426720" y="178308"/>
                  </a:lnTo>
                  <a:close/>
                </a:path>
                <a:path w="481964" h="547370">
                  <a:moveTo>
                    <a:pt x="431020" y="57744"/>
                  </a:moveTo>
                  <a:lnTo>
                    <a:pt x="437388" y="25908"/>
                  </a:lnTo>
                  <a:lnTo>
                    <a:pt x="461772" y="47244"/>
                  </a:lnTo>
                  <a:lnTo>
                    <a:pt x="431020" y="57744"/>
                  </a:lnTo>
                  <a:close/>
                </a:path>
                <a:path w="481964" h="547370">
                  <a:moveTo>
                    <a:pt x="423478" y="95455"/>
                  </a:moveTo>
                  <a:lnTo>
                    <a:pt x="431020" y="57744"/>
                  </a:lnTo>
                  <a:lnTo>
                    <a:pt x="461772" y="47244"/>
                  </a:lnTo>
                  <a:lnTo>
                    <a:pt x="437388" y="25908"/>
                  </a:lnTo>
                  <a:lnTo>
                    <a:pt x="452818" y="25908"/>
                  </a:lnTo>
                  <a:lnTo>
                    <a:pt x="470916" y="41148"/>
                  </a:lnTo>
                  <a:lnTo>
                    <a:pt x="423478" y="95455"/>
                  </a:lnTo>
                  <a:close/>
                </a:path>
                <a:path w="481964" h="547370">
                  <a:moveTo>
                    <a:pt x="28956" y="547116"/>
                  </a:moveTo>
                  <a:lnTo>
                    <a:pt x="0" y="521208"/>
                  </a:lnTo>
                  <a:lnTo>
                    <a:pt x="395398" y="69908"/>
                  </a:lnTo>
                  <a:lnTo>
                    <a:pt x="431020" y="57744"/>
                  </a:lnTo>
                  <a:lnTo>
                    <a:pt x="423478" y="95455"/>
                  </a:lnTo>
                  <a:lnTo>
                    <a:pt x="28956" y="5471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38200" y="4419600"/>
              <a:ext cx="990600" cy="533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35152" y="4416552"/>
              <a:ext cx="998219" cy="541020"/>
            </a:xfrm>
            <a:custGeom>
              <a:avLst/>
              <a:gdLst/>
              <a:ahLst/>
              <a:cxnLst/>
              <a:rect l="l" t="t" r="r" b="b"/>
              <a:pathLst>
                <a:path w="998219" h="541020">
                  <a:moveTo>
                    <a:pt x="524256" y="1524"/>
                  </a:moveTo>
                  <a:lnTo>
                    <a:pt x="473964" y="1524"/>
                  </a:lnTo>
                  <a:lnTo>
                    <a:pt x="498348" y="0"/>
                  </a:lnTo>
                  <a:lnTo>
                    <a:pt x="524256" y="1524"/>
                  </a:lnTo>
                  <a:close/>
                </a:path>
                <a:path w="998219" h="541020">
                  <a:moveTo>
                    <a:pt x="550164" y="539496"/>
                  </a:moveTo>
                  <a:lnTo>
                    <a:pt x="448056" y="539496"/>
                  </a:lnTo>
                  <a:lnTo>
                    <a:pt x="423672" y="537972"/>
                  </a:lnTo>
                  <a:lnTo>
                    <a:pt x="350520" y="528828"/>
                  </a:lnTo>
                  <a:lnTo>
                    <a:pt x="306324" y="519684"/>
                  </a:lnTo>
                  <a:lnTo>
                    <a:pt x="240792" y="501396"/>
                  </a:lnTo>
                  <a:lnTo>
                    <a:pt x="201168" y="487680"/>
                  </a:lnTo>
                  <a:lnTo>
                    <a:pt x="182880" y="478536"/>
                  </a:lnTo>
                  <a:lnTo>
                    <a:pt x="164592" y="470916"/>
                  </a:lnTo>
                  <a:lnTo>
                    <a:pt x="131064" y="452628"/>
                  </a:lnTo>
                  <a:lnTo>
                    <a:pt x="73152" y="411480"/>
                  </a:lnTo>
                  <a:lnTo>
                    <a:pt x="39624" y="376428"/>
                  </a:lnTo>
                  <a:lnTo>
                    <a:pt x="10668" y="324612"/>
                  </a:lnTo>
                  <a:lnTo>
                    <a:pt x="1524" y="284988"/>
                  </a:lnTo>
                  <a:lnTo>
                    <a:pt x="0" y="269748"/>
                  </a:lnTo>
                  <a:lnTo>
                    <a:pt x="3048" y="242316"/>
                  </a:lnTo>
                  <a:lnTo>
                    <a:pt x="6096" y="228600"/>
                  </a:lnTo>
                  <a:lnTo>
                    <a:pt x="10668" y="214884"/>
                  </a:lnTo>
                  <a:lnTo>
                    <a:pt x="16764" y="202692"/>
                  </a:lnTo>
                  <a:lnTo>
                    <a:pt x="22860" y="188976"/>
                  </a:lnTo>
                  <a:lnTo>
                    <a:pt x="50292" y="152400"/>
                  </a:lnTo>
                  <a:lnTo>
                    <a:pt x="100584" y="108204"/>
                  </a:lnTo>
                  <a:lnTo>
                    <a:pt x="164592" y="70104"/>
                  </a:lnTo>
                  <a:lnTo>
                    <a:pt x="182880" y="62484"/>
                  </a:lnTo>
                  <a:lnTo>
                    <a:pt x="201168" y="53340"/>
                  </a:lnTo>
                  <a:lnTo>
                    <a:pt x="240792" y="39624"/>
                  </a:lnTo>
                  <a:lnTo>
                    <a:pt x="283464" y="27432"/>
                  </a:lnTo>
                  <a:lnTo>
                    <a:pt x="327660" y="16764"/>
                  </a:lnTo>
                  <a:lnTo>
                    <a:pt x="423672" y="3048"/>
                  </a:lnTo>
                  <a:lnTo>
                    <a:pt x="448056" y="1524"/>
                  </a:lnTo>
                  <a:lnTo>
                    <a:pt x="550164" y="1524"/>
                  </a:lnTo>
                  <a:lnTo>
                    <a:pt x="574548" y="3048"/>
                  </a:lnTo>
                  <a:lnTo>
                    <a:pt x="611124" y="7620"/>
                  </a:lnTo>
                  <a:lnTo>
                    <a:pt x="448056" y="7620"/>
                  </a:lnTo>
                  <a:lnTo>
                    <a:pt x="423672" y="10668"/>
                  </a:lnTo>
                  <a:lnTo>
                    <a:pt x="352044" y="18288"/>
                  </a:lnTo>
                  <a:lnTo>
                    <a:pt x="306324" y="27432"/>
                  </a:lnTo>
                  <a:lnTo>
                    <a:pt x="263652" y="39624"/>
                  </a:lnTo>
                  <a:lnTo>
                    <a:pt x="243840" y="45720"/>
                  </a:lnTo>
                  <a:lnTo>
                    <a:pt x="222504" y="51816"/>
                  </a:lnTo>
                  <a:lnTo>
                    <a:pt x="224028" y="51816"/>
                  </a:lnTo>
                  <a:lnTo>
                    <a:pt x="204216" y="59436"/>
                  </a:lnTo>
                  <a:lnTo>
                    <a:pt x="185928" y="67056"/>
                  </a:lnTo>
                  <a:lnTo>
                    <a:pt x="167640" y="76200"/>
                  </a:lnTo>
                  <a:lnTo>
                    <a:pt x="134112" y="94488"/>
                  </a:lnTo>
                  <a:lnTo>
                    <a:pt x="118872" y="103632"/>
                  </a:lnTo>
                  <a:lnTo>
                    <a:pt x="105809" y="112776"/>
                  </a:lnTo>
                  <a:lnTo>
                    <a:pt x="103632" y="112776"/>
                  </a:lnTo>
                  <a:lnTo>
                    <a:pt x="89916" y="123444"/>
                  </a:lnTo>
                  <a:lnTo>
                    <a:pt x="77724" y="134112"/>
                  </a:lnTo>
                  <a:lnTo>
                    <a:pt x="54864" y="156972"/>
                  </a:lnTo>
                  <a:lnTo>
                    <a:pt x="37719" y="179832"/>
                  </a:lnTo>
                  <a:lnTo>
                    <a:pt x="36576" y="179832"/>
                  </a:lnTo>
                  <a:lnTo>
                    <a:pt x="29802" y="192024"/>
                  </a:lnTo>
                  <a:lnTo>
                    <a:pt x="28956" y="192024"/>
                  </a:lnTo>
                  <a:lnTo>
                    <a:pt x="22860" y="205740"/>
                  </a:lnTo>
                  <a:lnTo>
                    <a:pt x="16764" y="217932"/>
                  </a:lnTo>
                  <a:lnTo>
                    <a:pt x="12700" y="230124"/>
                  </a:lnTo>
                  <a:lnTo>
                    <a:pt x="12192" y="230124"/>
                  </a:lnTo>
                  <a:lnTo>
                    <a:pt x="9144" y="243840"/>
                  </a:lnTo>
                  <a:lnTo>
                    <a:pt x="7620" y="257556"/>
                  </a:lnTo>
                  <a:lnTo>
                    <a:pt x="7620" y="283464"/>
                  </a:lnTo>
                  <a:lnTo>
                    <a:pt x="9144" y="297180"/>
                  </a:lnTo>
                  <a:lnTo>
                    <a:pt x="12192" y="310896"/>
                  </a:lnTo>
                  <a:lnTo>
                    <a:pt x="12700" y="310896"/>
                  </a:lnTo>
                  <a:lnTo>
                    <a:pt x="16764" y="323088"/>
                  </a:lnTo>
                  <a:lnTo>
                    <a:pt x="22860" y="335280"/>
                  </a:lnTo>
                  <a:lnTo>
                    <a:pt x="28956" y="348996"/>
                  </a:lnTo>
                  <a:lnTo>
                    <a:pt x="29802" y="348996"/>
                  </a:lnTo>
                  <a:lnTo>
                    <a:pt x="36576" y="361188"/>
                  </a:lnTo>
                  <a:lnTo>
                    <a:pt x="37719" y="361188"/>
                  </a:lnTo>
                  <a:lnTo>
                    <a:pt x="54864" y="384048"/>
                  </a:lnTo>
                  <a:lnTo>
                    <a:pt x="77724" y="406908"/>
                  </a:lnTo>
                  <a:lnTo>
                    <a:pt x="89916" y="417576"/>
                  </a:lnTo>
                  <a:lnTo>
                    <a:pt x="103632" y="426720"/>
                  </a:lnTo>
                  <a:lnTo>
                    <a:pt x="118872" y="437388"/>
                  </a:lnTo>
                  <a:lnTo>
                    <a:pt x="167640" y="464820"/>
                  </a:lnTo>
                  <a:lnTo>
                    <a:pt x="204216" y="481584"/>
                  </a:lnTo>
                  <a:lnTo>
                    <a:pt x="224028" y="489204"/>
                  </a:lnTo>
                  <a:lnTo>
                    <a:pt x="222504" y="489204"/>
                  </a:lnTo>
                  <a:lnTo>
                    <a:pt x="243840" y="495300"/>
                  </a:lnTo>
                  <a:lnTo>
                    <a:pt x="263652" y="501396"/>
                  </a:lnTo>
                  <a:lnTo>
                    <a:pt x="306324" y="513588"/>
                  </a:lnTo>
                  <a:lnTo>
                    <a:pt x="352044" y="522732"/>
                  </a:lnTo>
                  <a:lnTo>
                    <a:pt x="399288" y="528828"/>
                  </a:lnTo>
                  <a:lnTo>
                    <a:pt x="423672" y="530352"/>
                  </a:lnTo>
                  <a:lnTo>
                    <a:pt x="448056" y="533400"/>
                  </a:lnTo>
                  <a:lnTo>
                    <a:pt x="611124" y="533400"/>
                  </a:lnTo>
                  <a:lnTo>
                    <a:pt x="574548" y="537972"/>
                  </a:lnTo>
                  <a:lnTo>
                    <a:pt x="550164" y="539496"/>
                  </a:lnTo>
                  <a:close/>
                </a:path>
                <a:path w="998219" h="541020">
                  <a:moveTo>
                    <a:pt x="961644" y="181356"/>
                  </a:moveTo>
                  <a:lnTo>
                    <a:pt x="920496" y="134112"/>
                  </a:lnTo>
                  <a:lnTo>
                    <a:pt x="864108" y="94488"/>
                  </a:lnTo>
                  <a:lnTo>
                    <a:pt x="830580" y="76200"/>
                  </a:lnTo>
                  <a:lnTo>
                    <a:pt x="794004" y="59436"/>
                  </a:lnTo>
                  <a:lnTo>
                    <a:pt x="734568" y="39624"/>
                  </a:lnTo>
                  <a:lnTo>
                    <a:pt x="690372" y="27432"/>
                  </a:lnTo>
                  <a:lnTo>
                    <a:pt x="691896" y="27432"/>
                  </a:lnTo>
                  <a:lnTo>
                    <a:pt x="646176" y="18288"/>
                  </a:lnTo>
                  <a:lnTo>
                    <a:pt x="598932" y="12192"/>
                  </a:lnTo>
                  <a:lnTo>
                    <a:pt x="574548" y="10668"/>
                  </a:lnTo>
                  <a:lnTo>
                    <a:pt x="550164" y="7620"/>
                  </a:lnTo>
                  <a:lnTo>
                    <a:pt x="611124" y="7620"/>
                  </a:lnTo>
                  <a:lnTo>
                    <a:pt x="646176" y="12192"/>
                  </a:lnTo>
                  <a:lnTo>
                    <a:pt x="691896" y="21336"/>
                  </a:lnTo>
                  <a:lnTo>
                    <a:pt x="757428" y="39624"/>
                  </a:lnTo>
                  <a:lnTo>
                    <a:pt x="797052" y="53340"/>
                  </a:lnTo>
                  <a:lnTo>
                    <a:pt x="815340" y="62484"/>
                  </a:lnTo>
                  <a:lnTo>
                    <a:pt x="833628" y="70104"/>
                  </a:lnTo>
                  <a:lnTo>
                    <a:pt x="867156" y="88392"/>
                  </a:lnTo>
                  <a:lnTo>
                    <a:pt x="925068" y="129540"/>
                  </a:lnTo>
                  <a:lnTo>
                    <a:pt x="958596" y="164592"/>
                  </a:lnTo>
                  <a:lnTo>
                    <a:pt x="966216" y="176784"/>
                  </a:lnTo>
                  <a:lnTo>
                    <a:pt x="968502" y="179832"/>
                  </a:lnTo>
                  <a:lnTo>
                    <a:pt x="961644" y="179832"/>
                  </a:lnTo>
                  <a:lnTo>
                    <a:pt x="961644" y="181356"/>
                  </a:lnTo>
                  <a:close/>
                </a:path>
                <a:path w="998219" h="541020">
                  <a:moveTo>
                    <a:pt x="103632" y="114300"/>
                  </a:moveTo>
                  <a:lnTo>
                    <a:pt x="103632" y="112776"/>
                  </a:lnTo>
                  <a:lnTo>
                    <a:pt x="105809" y="112776"/>
                  </a:lnTo>
                  <a:lnTo>
                    <a:pt x="103632" y="114300"/>
                  </a:lnTo>
                  <a:close/>
                </a:path>
                <a:path w="998219" h="541020">
                  <a:moveTo>
                    <a:pt x="36576" y="181356"/>
                  </a:moveTo>
                  <a:lnTo>
                    <a:pt x="36576" y="179832"/>
                  </a:lnTo>
                  <a:lnTo>
                    <a:pt x="37719" y="179832"/>
                  </a:lnTo>
                  <a:lnTo>
                    <a:pt x="36576" y="181356"/>
                  </a:lnTo>
                  <a:close/>
                </a:path>
                <a:path w="998219" h="541020">
                  <a:moveTo>
                    <a:pt x="969264" y="193548"/>
                  </a:moveTo>
                  <a:lnTo>
                    <a:pt x="961644" y="179832"/>
                  </a:lnTo>
                  <a:lnTo>
                    <a:pt x="968502" y="179832"/>
                  </a:lnTo>
                  <a:lnTo>
                    <a:pt x="975360" y="188976"/>
                  </a:lnTo>
                  <a:lnTo>
                    <a:pt x="976714" y="192024"/>
                  </a:lnTo>
                  <a:lnTo>
                    <a:pt x="969264" y="192024"/>
                  </a:lnTo>
                  <a:lnTo>
                    <a:pt x="969264" y="193548"/>
                  </a:lnTo>
                  <a:close/>
                </a:path>
                <a:path w="998219" h="541020">
                  <a:moveTo>
                    <a:pt x="28956" y="193548"/>
                  </a:moveTo>
                  <a:lnTo>
                    <a:pt x="28956" y="192024"/>
                  </a:lnTo>
                  <a:lnTo>
                    <a:pt x="29802" y="192024"/>
                  </a:lnTo>
                  <a:lnTo>
                    <a:pt x="28956" y="193548"/>
                  </a:lnTo>
                  <a:close/>
                </a:path>
                <a:path w="998219" h="541020">
                  <a:moveTo>
                    <a:pt x="986028" y="231648"/>
                  </a:moveTo>
                  <a:lnTo>
                    <a:pt x="981456" y="217932"/>
                  </a:lnTo>
                  <a:lnTo>
                    <a:pt x="975360" y="205740"/>
                  </a:lnTo>
                  <a:lnTo>
                    <a:pt x="969264" y="192024"/>
                  </a:lnTo>
                  <a:lnTo>
                    <a:pt x="976714" y="192024"/>
                  </a:lnTo>
                  <a:lnTo>
                    <a:pt x="981456" y="202692"/>
                  </a:lnTo>
                  <a:lnTo>
                    <a:pt x="987552" y="214884"/>
                  </a:lnTo>
                  <a:lnTo>
                    <a:pt x="992124" y="228600"/>
                  </a:lnTo>
                  <a:lnTo>
                    <a:pt x="992462" y="230124"/>
                  </a:lnTo>
                  <a:lnTo>
                    <a:pt x="986028" y="230124"/>
                  </a:lnTo>
                  <a:lnTo>
                    <a:pt x="986028" y="231648"/>
                  </a:lnTo>
                  <a:close/>
                </a:path>
                <a:path w="998219" h="541020">
                  <a:moveTo>
                    <a:pt x="12192" y="231648"/>
                  </a:moveTo>
                  <a:lnTo>
                    <a:pt x="12192" y="230124"/>
                  </a:lnTo>
                  <a:lnTo>
                    <a:pt x="12700" y="230124"/>
                  </a:lnTo>
                  <a:lnTo>
                    <a:pt x="12192" y="231648"/>
                  </a:lnTo>
                  <a:close/>
                </a:path>
                <a:path w="998219" h="541020">
                  <a:moveTo>
                    <a:pt x="992462" y="310896"/>
                  </a:moveTo>
                  <a:lnTo>
                    <a:pt x="986028" y="310896"/>
                  </a:lnTo>
                  <a:lnTo>
                    <a:pt x="989076" y="297180"/>
                  </a:lnTo>
                  <a:lnTo>
                    <a:pt x="990600" y="283464"/>
                  </a:lnTo>
                  <a:lnTo>
                    <a:pt x="990600" y="257556"/>
                  </a:lnTo>
                  <a:lnTo>
                    <a:pt x="989076" y="243840"/>
                  </a:lnTo>
                  <a:lnTo>
                    <a:pt x="986028" y="230124"/>
                  </a:lnTo>
                  <a:lnTo>
                    <a:pt x="992462" y="230124"/>
                  </a:lnTo>
                  <a:lnTo>
                    <a:pt x="995172" y="242316"/>
                  </a:lnTo>
                  <a:lnTo>
                    <a:pt x="998220" y="269748"/>
                  </a:lnTo>
                  <a:lnTo>
                    <a:pt x="996696" y="284988"/>
                  </a:lnTo>
                  <a:lnTo>
                    <a:pt x="995172" y="298704"/>
                  </a:lnTo>
                  <a:lnTo>
                    <a:pt x="992462" y="310896"/>
                  </a:lnTo>
                  <a:close/>
                </a:path>
                <a:path w="998219" h="541020">
                  <a:moveTo>
                    <a:pt x="12700" y="310896"/>
                  </a:moveTo>
                  <a:lnTo>
                    <a:pt x="12192" y="310896"/>
                  </a:lnTo>
                  <a:lnTo>
                    <a:pt x="12192" y="309372"/>
                  </a:lnTo>
                  <a:lnTo>
                    <a:pt x="12700" y="310896"/>
                  </a:lnTo>
                  <a:close/>
                </a:path>
                <a:path w="998219" h="541020">
                  <a:moveTo>
                    <a:pt x="976714" y="348996"/>
                  </a:moveTo>
                  <a:lnTo>
                    <a:pt x="969264" y="348996"/>
                  </a:lnTo>
                  <a:lnTo>
                    <a:pt x="975360" y="335280"/>
                  </a:lnTo>
                  <a:lnTo>
                    <a:pt x="981456" y="323088"/>
                  </a:lnTo>
                  <a:lnTo>
                    <a:pt x="986028" y="309372"/>
                  </a:lnTo>
                  <a:lnTo>
                    <a:pt x="986028" y="310896"/>
                  </a:lnTo>
                  <a:lnTo>
                    <a:pt x="992462" y="310896"/>
                  </a:lnTo>
                  <a:lnTo>
                    <a:pt x="992124" y="312420"/>
                  </a:lnTo>
                  <a:lnTo>
                    <a:pt x="987552" y="324612"/>
                  </a:lnTo>
                  <a:lnTo>
                    <a:pt x="976714" y="348996"/>
                  </a:lnTo>
                  <a:close/>
                </a:path>
                <a:path w="998219" h="541020">
                  <a:moveTo>
                    <a:pt x="29802" y="348996"/>
                  </a:moveTo>
                  <a:lnTo>
                    <a:pt x="28956" y="348996"/>
                  </a:lnTo>
                  <a:lnTo>
                    <a:pt x="28956" y="347472"/>
                  </a:lnTo>
                  <a:lnTo>
                    <a:pt x="29802" y="348996"/>
                  </a:lnTo>
                  <a:close/>
                </a:path>
                <a:path w="998219" h="541020">
                  <a:moveTo>
                    <a:pt x="968502" y="361188"/>
                  </a:moveTo>
                  <a:lnTo>
                    <a:pt x="961644" y="361188"/>
                  </a:lnTo>
                  <a:lnTo>
                    <a:pt x="969264" y="347472"/>
                  </a:lnTo>
                  <a:lnTo>
                    <a:pt x="969264" y="348996"/>
                  </a:lnTo>
                  <a:lnTo>
                    <a:pt x="976714" y="348996"/>
                  </a:lnTo>
                  <a:lnTo>
                    <a:pt x="975360" y="352044"/>
                  </a:lnTo>
                  <a:lnTo>
                    <a:pt x="968502" y="361188"/>
                  </a:lnTo>
                  <a:close/>
                </a:path>
                <a:path w="998219" h="541020">
                  <a:moveTo>
                    <a:pt x="37719" y="361188"/>
                  </a:moveTo>
                  <a:lnTo>
                    <a:pt x="36576" y="361188"/>
                  </a:lnTo>
                  <a:lnTo>
                    <a:pt x="36576" y="359664"/>
                  </a:lnTo>
                  <a:lnTo>
                    <a:pt x="37719" y="361188"/>
                  </a:lnTo>
                  <a:close/>
                </a:path>
                <a:path w="998219" h="541020">
                  <a:moveTo>
                    <a:pt x="903514" y="428244"/>
                  </a:moveTo>
                  <a:lnTo>
                    <a:pt x="894588" y="428244"/>
                  </a:lnTo>
                  <a:lnTo>
                    <a:pt x="908304" y="417576"/>
                  </a:lnTo>
                  <a:lnTo>
                    <a:pt x="920496" y="406908"/>
                  </a:lnTo>
                  <a:lnTo>
                    <a:pt x="943356" y="384048"/>
                  </a:lnTo>
                  <a:lnTo>
                    <a:pt x="961644" y="359664"/>
                  </a:lnTo>
                  <a:lnTo>
                    <a:pt x="961644" y="361188"/>
                  </a:lnTo>
                  <a:lnTo>
                    <a:pt x="968502" y="361188"/>
                  </a:lnTo>
                  <a:lnTo>
                    <a:pt x="966216" y="364236"/>
                  </a:lnTo>
                  <a:lnTo>
                    <a:pt x="958596" y="376428"/>
                  </a:lnTo>
                  <a:lnTo>
                    <a:pt x="947928" y="388620"/>
                  </a:lnTo>
                  <a:lnTo>
                    <a:pt x="925068" y="411480"/>
                  </a:lnTo>
                  <a:lnTo>
                    <a:pt x="903514" y="428244"/>
                  </a:lnTo>
                  <a:close/>
                </a:path>
                <a:path w="998219" h="541020">
                  <a:moveTo>
                    <a:pt x="611124" y="533400"/>
                  </a:moveTo>
                  <a:lnTo>
                    <a:pt x="524256" y="533400"/>
                  </a:lnTo>
                  <a:lnTo>
                    <a:pt x="598932" y="528828"/>
                  </a:lnTo>
                  <a:lnTo>
                    <a:pt x="646176" y="522732"/>
                  </a:lnTo>
                  <a:lnTo>
                    <a:pt x="691896" y="513588"/>
                  </a:lnTo>
                  <a:lnTo>
                    <a:pt x="690372" y="513588"/>
                  </a:lnTo>
                  <a:lnTo>
                    <a:pt x="713232" y="507492"/>
                  </a:lnTo>
                  <a:lnTo>
                    <a:pt x="774192" y="489204"/>
                  </a:lnTo>
                  <a:lnTo>
                    <a:pt x="812292" y="473964"/>
                  </a:lnTo>
                  <a:lnTo>
                    <a:pt x="864108" y="446532"/>
                  </a:lnTo>
                  <a:lnTo>
                    <a:pt x="894588" y="426720"/>
                  </a:lnTo>
                  <a:lnTo>
                    <a:pt x="894588" y="428244"/>
                  </a:lnTo>
                  <a:lnTo>
                    <a:pt x="903514" y="428244"/>
                  </a:lnTo>
                  <a:lnTo>
                    <a:pt x="897636" y="432816"/>
                  </a:lnTo>
                  <a:lnTo>
                    <a:pt x="882396" y="443484"/>
                  </a:lnTo>
                  <a:lnTo>
                    <a:pt x="867156" y="452628"/>
                  </a:lnTo>
                  <a:lnTo>
                    <a:pt x="833628" y="470916"/>
                  </a:lnTo>
                  <a:lnTo>
                    <a:pt x="815340" y="478536"/>
                  </a:lnTo>
                  <a:lnTo>
                    <a:pt x="797052" y="487680"/>
                  </a:lnTo>
                  <a:lnTo>
                    <a:pt x="757428" y="501396"/>
                  </a:lnTo>
                  <a:lnTo>
                    <a:pt x="714756" y="513588"/>
                  </a:lnTo>
                  <a:lnTo>
                    <a:pt x="670560" y="524256"/>
                  </a:lnTo>
                  <a:lnTo>
                    <a:pt x="646176" y="528828"/>
                  </a:lnTo>
                  <a:lnTo>
                    <a:pt x="611124" y="533400"/>
                  </a:lnTo>
                  <a:close/>
                </a:path>
                <a:path w="998219" h="541020">
                  <a:moveTo>
                    <a:pt x="498348" y="541020"/>
                  </a:moveTo>
                  <a:lnTo>
                    <a:pt x="473964" y="539496"/>
                  </a:lnTo>
                  <a:lnTo>
                    <a:pt x="524256" y="539496"/>
                  </a:lnTo>
                  <a:lnTo>
                    <a:pt x="498348" y="541020"/>
                  </a:lnTo>
                  <a:close/>
                </a:path>
              </a:pathLst>
            </a:custGeom>
            <a:solidFill>
              <a:srgbClr val="70AC4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395370" y="1547473"/>
            <a:ext cx="4505944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3103635" algn="l"/>
              </a:tabLst>
            </a:pPr>
            <a:r>
              <a:rPr sz="3177" spc="6" baseline="1157" dirty="0">
                <a:latin typeface="Carlito"/>
                <a:cs typeface="Carlito"/>
              </a:rPr>
              <a:t>P</a:t>
            </a:r>
            <a:r>
              <a:rPr sz="3177" spc="-59" baseline="1157" dirty="0">
                <a:latin typeface="Carlito"/>
                <a:cs typeface="Carlito"/>
              </a:rPr>
              <a:t>r</a:t>
            </a:r>
            <a:r>
              <a:rPr sz="3177" spc="6" baseline="1157" dirty="0">
                <a:latin typeface="Carlito"/>
                <a:cs typeface="Carlito"/>
              </a:rPr>
              <a:t>o</a:t>
            </a:r>
            <a:r>
              <a:rPr sz="3177" spc="-19" baseline="1157" dirty="0">
                <a:latin typeface="Carlito"/>
                <a:cs typeface="Carlito"/>
              </a:rPr>
              <a:t>d</a:t>
            </a:r>
            <a:r>
              <a:rPr sz="3177" spc="13" baseline="1157" dirty="0">
                <a:latin typeface="Carlito"/>
                <a:cs typeface="Carlito"/>
              </a:rPr>
              <a:t>u</a:t>
            </a:r>
            <a:r>
              <a:rPr sz="3177" spc="-13" baseline="1157" dirty="0">
                <a:latin typeface="Carlito"/>
                <a:cs typeface="Carlito"/>
              </a:rPr>
              <a:t>c</a:t>
            </a:r>
            <a:r>
              <a:rPr sz="3177" spc="6" baseline="1157" dirty="0">
                <a:latin typeface="Carlito"/>
                <a:cs typeface="Carlito"/>
              </a:rPr>
              <a:t>e</a:t>
            </a:r>
            <a:r>
              <a:rPr sz="3177" spc="-33" baseline="1157" dirty="0">
                <a:latin typeface="Carlito"/>
                <a:cs typeface="Carlito"/>
              </a:rPr>
              <a:t>r</a:t>
            </a:r>
            <a:r>
              <a:rPr sz="3177" baseline="1157" dirty="0">
                <a:latin typeface="Carlito"/>
                <a:cs typeface="Carlito"/>
              </a:rPr>
              <a:t>s	</a:t>
            </a:r>
            <a:r>
              <a:rPr sz="2118" spc="13" dirty="0">
                <a:latin typeface="Carlito"/>
                <a:cs typeface="Carlito"/>
              </a:rPr>
              <a:t>C</a:t>
            </a:r>
            <a:r>
              <a:rPr sz="2118" spc="-18" dirty="0">
                <a:latin typeface="Carlito"/>
                <a:cs typeface="Carlito"/>
              </a:rPr>
              <a:t>o</a:t>
            </a:r>
            <a:r>
              <a:rPr sz="2118" spc="-13" dirty="0">
                <a:latin typeface="Carlito"/>
                <a:cs typeface="Carlito"/>
              </a:rPr>
              <a:t>n</a:t>
            </a:r>
            <a:r>
              <a:rPr sz="2118" spc="18" dirty="0">
                <a:latin typeface="Carlito"/>
                <a:cs typeface="Carlito"/>
              </a:rPr>
              <a:t>s</a:t>
            </a:r>
            <a:r>
              <a:rPr sz="2118" spc="-13" dirty="0">
                <a:latin typeface="Carlito"/>
                <a:cs typeface="Carlito"/>
              </a:rPr>
              <a:t>u</a:t>
            </a:r>
            <a:r>
              <a:rPr sz="2118" dirty="0">
                <a:latin typeface="Carlito"/>
                <a:cs typeface="Carlito"/>
              </a:rPr>
              <a:t>m</a:t>
            </a:r>
            <a:r>
              <a:rPr sz="2118" spc="4" dirty="0">
                <a:latin typeface="Carlito"/>
                <a:cs typeface="Carlito"/>
              </a:rPr>
              <a:t>e</a:t>
            </a:r>
            <a:r>
              <a:rPr sz="2118" spc="-22" dirty="0">
                <a:latin typeface="Carlito"/>
                <a:cs typeface="Carlito"/>
              </a:rPr>
              <a:t>r</a:t>
            </a:r>
            <a:r>
              <a:rPr sz="2118" dirty="0">
                <a:latin typeface="Carlito"/>
                <a:cs typeface="Carlito"/>
              </a:rPr>
              <a:t>s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2689860" y="2270718"/>
            <a:ext cx="291353" cy="541578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33619">
              <a:spcBef>
                <a:spcPts val="93"/>
              </a:spcBef>
            </a:pPr>
            <a:r>
              <a:rPr sz="2030" spc="-4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2118" spc="-6" baseline="-20833" dirty="0">
                <a:latin typeface="Carlito"/>
                <a:cs typeface="Carlito"/>
              </a:rPr>
              <a:t>2</a:t>
            </a:r>
            <a:endParaRPr sz="2118" baseline="-20833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689860" y="3951684"/>
            <a:ext cx="291353" cy="541578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33619">
              <a:spcBef>
                <a:spcPts val="93"/>
              </a:spcBef>
            </a:pPr>
            <a:r>
              <a:rPr sz="2030" spc="-4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2118" spc="-6" baseline="-20833" dirty="0">
                <a:latin typeface="Carlito"/>
                <a:cs typeface="Carlito"/>
              </a:rPr>
              <a:t>1</a:t>
            </a:r>
            <a:endParaRPr sz="2118" baseline="-20833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408874" y="4385910"/>
            <a:ext cx="3877450" cy="309421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941" b="1" dirty="0">
                <a:solidFill>
                  <a:srgbClr val="FFFF00"/>
                </a:solidFill>
                <a:latin typeface="Carlito"/>
                <a:cs typeface="Carlito"/>
              </a:rPr>
              <a:t>2. </a:t>
            </a:r>
            <a:r>
              <a:rPr sz="1941" b="1" spc="4" dirty="0">
                <a:solidFill>
                  <a:srgbClr val="FFFF00"/>
                </a:solidFill>
                <a:latin typeface="Carlito"/>
                <a:cs typeface="Carlito"/>
              </a:rPr>
              <a:t>Dequeue(Q, </a:t>
            </a:r>
            <a:r>
              <a:rPr sz="1941" b="1" dirty="0">
                <a:solidFill>
                  <a:srgbClr val="FFFF00"/>
                </a:solidFill>
                <a:latin typeface="Carlito"/>
                <a:cs typeface="Carlito"/>
              </a:rPr>
              <a:t>30 </a:t>
            </a:r>
            <a:r>
              <a:rPr sz="1941" b="1" spc="-4" dirty="0">
                <a:solidFill>
                  <a:srgbClr val="FFFF00"/>
                </a:solidFill>
                <a:latin typeface="Carlito"/>
                <a:cs typeface="Carlito"/>
              </a:rPr>
              <a:t>sec) </a:t>
            </a:r>
            <a:r>
              <a:rPr lang="en-US" sz="1941" b="1" spc="-44" dirty="0" smtClean="0">
                <a:solidFill>
                  <a:srgbClr val="FFFF00"/>
                </a:solidFill>
                <a:latin typeface="UnBatang"/>
                <a:cs typeface="Carlito"/>
              </a:rPr>
              <a:t>-&gt;</a:t>
            </a:r>
            <a:r>
              <a:rPr sz="1941" b="1" spc="-44" dirty="0" smtClean="0">
                <a:solidFill>
                  <a:srgbClr val="FFFF00"/>
                </a:solidFill>
                <a:latin typeface="UnBatang"/>
                <a:cs typeface="UnBatang"/>
              </a:rPr>
              <a:t> </a:t>
            </a:r>
            <a:r>
              <a:rPr sz="1941" b="1" spc="-9" dirty="0">
                <a:solidFill>
                  <a:srgbClr val="FFFF00"/>
                </a:solidFill>
                <a:latin typeface="Carlito"/>
                <a:cs typeface="Carlito"/>
              </a:rPr>
              <a:t>msg</a:t>
            </a:r>
            <a:r>
              <a:rPr sz="1941" b="1" spc="22" dirty="0">
                <a:solidFill>
                  <a:srgbClr val="FFFF00"/>
                </a:solidFill>
                <a:latin typeface="Carlito"/>
                <a:cs typeface="Carlito"/>
              </a:rPr>
              <a:t> </a:t>
            </a:r>
            <a:r>
              <a:rPr sz="1941" b="1" spc="-4" dirty="0">
                <a:solidFill>
                  <a:srgbClr val="FFFF00"/>
                </a:solidFill>
                <a:latin typeface="Carlito"/>
                <a:cs typeface="Carlito"/>
              </a:rPr>
              <a:t>2</a:t>
            </a:r>
            <a:endParaRPr sz="1941" dirty="0"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770603" y="2234393"/>
            <a:ext cx="3643931" cy="309421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941" b="1" dirty="0">
                <a:solidFill>
                  <a:srgbClr val="FFBF00"/>
                </a:solidFill>
                <a:latin typeface="Carlito"/>
                <a:cs typeface="Carlito"/>
              </a:rPr>
              <a:t>1. </a:t>
            </a:r>
            <a:r>
              <a:rPr sz="1941" b="1" spc="4" dirty="0">
                <a:solidFill>
                  <a:srgbClr val="FFBF00"/>
                </a:solidFill>
                <a:latin typeface="Carlito"/>
                <a:cs typeface="Carlito"/>
              </a:rPr>
              <a:t>Dequeue(Q, </a:t>
            </a:r>
            <a:r>
              <a:rPr sz="1941" b="1" dirty="0">
                <a:solidFill>
                  <a:srgbClr val="FFBF00"/>
                </a:solidFill>
                <a:latin typeface="Carlito"/>
                <a:cs typeface="Carlito"/>
              </a:rPr>
              <a:t>30 </a:t>
            </a:r>
            <a:r>
              <a:rPr sz="1941" b="1" spc="-4" dirty="0">
                <a:solidFill>
                  <a:srgbClr val="FFBF00"/>
                </a:solidFill>
                <a:latin typeface="Carlito"/>
                <a:cs typeface="Carlito"/>
              </a:rPr>
              <a:t>sec) </a:t>
            </a:r>
            <a:r>
              <a:rPr lang="en-US" sz="1941" b="1" spc="-44" dirty="0" smtClean="0">
                <a:solidFill>
                  <a:srgbClr val="FFBF00"/>
                </a:solidFill>
                <a:latin typeface="UnBatang"/>
                <a:cs typeface="Carlito"/>
              </a:rPr>
              <a:t>-&gt;</a:t>
            </a:r>
            <a:r>
              <a:rPr sz="1941" b="1" spc="-44" dirty="0" smtClean="0">
                <a:solidFill>
                  <a:srgbClr val="FFBF00"/>
                </a:solidFill>
                <a:latin typeface="UnBatang"/>
                <a:cs typeface="UnBatang"/>
              </a:rPr>
              <a:t> </a:t>
            </a:r>
            <a:r>
              <a:rPr sz="1941" b="1" spc="-9" dirty="0">
                <a:solidFill>
                  <a:srgbClr val="FFBF00"/>
                </a:solidFill>
                <a:latin typeface="Carlito"/>
                <a:cs typeface="Carlito"/>
              </a:rPr>
              <a:t>msg</a:t>
            </a:r>
            <a:r>
              <a:rPr sz="1941" b="1" spc="22" dirty="0">
                <a:solidFill>
                  <a:srgbClr val="FFBF00"/>
                </a:solidFill>
                <a:latin typeface="Carlito"/>
                <a:cs typeface="Carlito"/>
              </a:rPr>
              <a:t> </a:t>
            </a:r>
            <a:r>
              <a:rPr sz="1941" b="1" spc="-4" dirty="0">
                <a:solidFill>
                  <a:srgbClr val="FFBF00"/>
                </a:solidFill>
                <a:latin typeface="Carlito"/>
                <a:cs typeface="Carlito"/>
              </a:rPr>
              <a:t>1</a:t>
            </a:r>
            <a:endParaRPr sz="1941" dirty="0">
              <a:latin typeface="Carlito"/>
              <a:cs typeface="Carlito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281107" y="2619486"/>
            <a:ext cx="623047" cy="354106"/>
          </a:xfrm>
          <a:custGeom>
            <a:avLst/>
            <a:gdLst/>
            <a:ahLst/>
            <a:cxnLst/>
            <a:rect l="l" t="t" r="r" b="b"/>
            <a:pathLst>
              <a:path w="706120" h="401320">
                <a:moveTo>
                  <a:pt x="599409" y="39477"/>
                </a:moveTo>
                <a:lnTo>
                  <a:pt x="539496" y="38100"/>
                </a:lnTo>
                <a:lnTo>
                  <a:pt x="521208" y="18288"/>
                </a:lnTo>
                <a:lnTo>
                  <a:pt x="522803" y="10715"/>
                </a:lnTo>
                <a:lnTo>
                  <a:pt x="527113" y="4572"/>
                </a:lnTo>
                <a:lnTo>
                  <a:pt x="533423" y="714"/>
                </a:lnTo>
                <a:lnTo>
                  <a:pt x="541020" y="0"/>
                </a:lnTo>
                <a:lnTo>
                  <a:pt x="705612" y="3048"/>
                </a:lnTo>
                <a:lnTo>
                  <a:pt x="704694" y="4572"/>
                </a:lnTo>
                <a:lnTo>
                  <a:pt x="662940" y="4572"/>
                </a:lnTo>
                <a:lnTo>
                  <a:pt x="599409" y="39477"/>
                </a:lnTo>
                <a:close/>
              </a:path>
              <a:path w="706120" h="401320">
                <a:moveTo>
                  <a:pt x="638561" y="40377"/>
                </a:moveTo>
                <a:lnTo>
                  <a:pt x="599409" y="39477"/>
                </a:lnTo>
                <a:lnTo>
                  <a:pt x="662940" y="4572"/>
                </a:lnTo>
                <a:lnTo>
                  <a:pt x="667096" y="12192"/>
                </a:lnTo>
                <a:lnTo>
                  <a:pt x="655320" y="12192"/>
                </a:lnTo>
                <a:lnTo>
                  <a:pt x="638561" y="40377"/>
                </a:lnTo>
                <a:close/>
              </a:path>
              <a:path w="706120" h="401320">
                <a:moveTo>
                  <a:pt x="601408" y="153781"/>
                </a:moveTo>
                <a:lnTo>
                  <a:pt x="594360" y="150876"/>
                </a:lnTo>
                <a:lnTo>
                  <a:pt x="588692" y="146184"/>
                </a:lnTo>
                <a:lnTo>
                  <a:pt x="585597" y="139636"/>
                </a:lnTo>
                <a:lnTo>
                  <a:pt x="585358" y="132230"/>
                </a:lnTo>
                <a:lnTo>
                  <a:pt x="588264" y="124968"/>
                </a:lnTo>
                <a:lnTo>
                  <a:pt x="619995" y="71602"/>
                </a:lnTo>
                <a:lnTo>
                  <a:pt x="681228" y="38100"/>
                </a:lnTo>
                <a:lnTo>
                  <a:pt x="662940" y="4572"/>
                </a:lnTo>
                <a:lnTo>
                  <a:pt x="704694" y="4572"/>
                </a:lnTo>
                <a:lnTo>
                  <a:pt x="620268" y="144780"/>
                </a:lnTo>
                <a:lnTo>
                  <a:pt x="614934" y="150447"/>
                </a:lnTo>
                <a:lnTo>
                  <a:pt x="608457" y="153543"/>
                </a:lnTo>
                <a:lnTo>
                  <a:pt x="601408" y="153781"/>
                </a:lnTo>
                <a:close/>
              </a:path>
              <a:path w="706120" h="401320">
                <a:moveTo>
                  <a:pt x="672084" y="41148"/>
                </a:moveTo>
                <a:lnTo>
                  <a:pt x="638561" y="40377"/>
                </a:lnTo>
                <a:lnTo>
                  <a:pt x="655320" y="12192"/>
                </a:lnTo>
                <a:lnTo>
                  <a:pt x="672084" y="41148"/>
                </a:lnTo>
                <a:close/>
              </a:path>
              <a:path w="706120" h="401320">
                <a:moveTo>
                  <a:pt x="675657" y="41148"/>
                </a:moveTo>
                <a:lnTo>
                  <a:pt x="672084" y="41148"/>
                </a:lnTo>
                <a:lnTo>
                  <a:pt x="655320" y="12192"/>
                </a:lnTo>
                <a:lnTo>
                  <a:pt x="667096" y="12192"/>
                </a:lnTo>
                <a:lnTo>
                  <a:pt x="681228" y="38100"/>
                </a:lnTo>
                <a:lnTo>
                  <a:pt x="675657" y="41148"/>
                </a:lnTo>
                <a:close/>
              </a:path>
              <a:path w="706120" h="401320">
                <a:moveTo>
                  <a:pt x="18288" y="400812"/>
                </a:moveTo>
                <a:lnTo>
                  <a:pt x="0" y="368808"/>
                </a:lnTo>
                <a:lnTo>
                  <a:pt x="599409" y="39477"/>
                </a:lnTo>
                <a:lnTo>
                  <a:pt x="638561" y="40377"/>
                </a:lnTo>
                <a:lnTo>
                  <a:pt x="619995" y="71602"/>
                </a:lnTo>
                <a:lnTo>
                  <a:pt x="18288" y="400812"/>
                </a:lnTo>
                <a:close/>
              </a:path>
              <a:path w="706120" h="401320">
                <a:moveTo>
                  <a:pt x="619995" y="71602"/>
                </a:moveTo>
                <a:lnTo>
                  <a:pt x="638561" y="40377"/>
                </a:lnTo>
                <a:lnTo>
                  <a:pt x="672084" y="41148"/>
                </a:lnTo>
                <a:lnTo>
                  <a:pt x="675657" y="41148"/>
                </a:lnTo>
                <a:lnTo>
                  <a:pt x="619995" y="716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5285142" y="3614569"/>
            <a:ext cx="1285539" cy="5580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56"/>
            <a:ext cx="1371600" cy="1371600"/>
          </a:xfrm>
          <a:prstGeom prst="rect">
            <a:avLst/>
          </a:prstGeom>
        </p:spPr>
      </p:pic>
      <p:sp>
        <p:nvSpPr>
          <p:cNvPr id="53" name="Footer Placeholder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38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5142" y="3614569"/>
            <a:ext cx="476250" cy="187699"/>
          </a:xfrm>
          <a:custGeom>
            <a:avLst/>
            <a:gdLst/>
            <a:ahLst/>
            <a:cxnLst/>
            <a:rect l="l" t="t" r="r" b="b"/>
            <a:pathLst>
              <a:path w="539750" h="212725">
                <a:moveTo>
                  <a:pt x="429212" y="160336"/>
                </a:moveTo>
                <a:lnTo>
                  <a:pt x="0" y="36576"/>
                </a:lnTo>
                <a:lnTo>
                  <a:pt x="10668" y="0"/>
                </a:lnTo>
                <a:lnTo>
                  <a:pt x="441212" y="124144"/>
                </a:lnTo>
                <a:lnTo>
                  <a:pt x="467163" y="150960"/>
                </a:lnTo>
                <a:lnTo>
                  <a:pt x="429212" y="160336"/>
                </a:lnTo>
                <a:close/>
              </a:path>
              <a:path w="539750" h="212725">
                <a:moveTo>
                  <a:pt x="503936" y="179832"/>
                </a:moveTo>
                <a:lnTo>
                  <a:pt x="496824" y="179832"/>
                </a:lnTo>
                <a:lnTo>
                  <a:pt x="507492" y="143256"/>
                </a:lnTo>
                <a:lnTo>
                  <a:pt x="441212" y="124144"/>
                </a:lnTo>
                <a:lnTo>
                  <a:pt x="397764" y="79248"/>
                </a:lnTo>
                <a:lnTo>
                  <a:pt x="393477" y="72818"/>
                </a:lnTo>
                <a:lnTo>
                  <a:pt x="392049" y="65532"/>
                </a:lnTo>
                <a:lnTo>
                  <a:pt x="393477" y="58245"/>
                </a:lnTo>
                <a:lnTo>
                  <a:pt x="397764" y="51816"/>
                </a:lnTo>
                <a:lnTo>
                  <a:pt x="404193" y="47529"/>
                </a:lnTo>
                <a:lnTo>
                  <a:pt x="411480" y="46101"/>
                </a:lnTo>
                <a:lnTo>
                  <a:pt x="418766" y="47529"/>
                </a:lnTo>
                <a:lnTo>
                  <a:pt x="425196" y="51816"/>
                </a:lnTo>
                <a:lnTo>
                  <a:pt x="539496" y="170688"/>
                </a:lnTo>
                <a:lnTo>
                  <a:pt x="503936" y="179832"/>
                </a:lnTo>
                <a:close/>
              </a:path>
              <a:path w="539750" h="212725">
                <a:moveTo>
                  <a:pt x="467163" y="150960"/>
                </a:moveTo>
                <a:lnTo>
                  <a:pt x="441212" y="124144"/>
                </a:lnTo>
                <a:lnTo>
                  <a:pt x="507492" y="143256"/>
                </a:lnTo>
                <a:lnTo>
                  <a:pt x="498348" y="143256"/>
                </a:lnTo>
                <a:lnTo>
                  <a:pt x="467163" y="150960"/>
                </a:lnTo>
                <a:close/>
              </a:path>
              <a:path w="539750" h="212725">
                <a:moveTo>
                  <a:pt x="489204" y="173736"/>
                </a:moveTo>
                <a:lnTo>
                  <a:pt x="467163" y="150960"/>
                </a:lnTo>
                <a:lnTo>
                  <a:pt x="498348" y="143256"/>
                </a:lnTo>
                <a:lnTo>
                  <a:pt x="489204" y="173736"/>
                </a:lnTo>
                <a:close/>
              </a:path>
              <a:path w="539750" h="212725">
                <a:moveTo>
                  <a:pt x="498602" y="173736"/>
                </a:moveTo>
                <a:lnTo>
                  <a:pt x="489204" y="173736"/>
                </a:lnTo>
                <a:lnTo>
                  <a:pt x="498348" y="143256"/>
                </a:lnTo>
                <a:lnTo>
                  <a:pt x="507492" y="143256"/>
                </a:lnTo>
                <a:lnTo>
                  <a:pt x="498602" y="173736"/>
                </a:lnTo>
                <a:close/>
              </a:path>
              <a:path w="539750" h="212725">
                <a:moveTo>
                  <a:pt x="496824" y="179832"/>
                </a:moveTo>
                <a:lnTo>
                  <a:pt x="429212" y="160336"/>
                </a:lnTo>
                <a:lnTo>
                  <a:pt x="467163" y="150960"/>
                </a:lnTo>
                <a:lnTo>
                  <a:pt x="489204" y="173736"/>
                </a:lnTo>
                <a:lnTo>
                  <a:pt x="498602" y="173736"/>
                </a:lnTo>
                <a:lnTo>
                  <a:pt x="496824" y="179832"/>
                </a:lnTo>
                <a:close/>
              </a:path>
              <a:path w="539750" h="212725">
                <a:moveTo>
                  <a:pt x="371594" y="212478"/>
                </a:moveTo>
                <a:lnTo>
                  <a:pt x="364426" y="210121"/>
                </a:lnTo>
                <a:lnTo>
                  <a:pt x="358687" y="205192"/>
                </a:lnTo>
                <a:lnTo>
                  <a:pt x="355092" y="198120"/>
                </a:lnTo>
                <a:lnTo>
                  <a:pt x="355306" y="191119"/>
                </a:lnTo>
                <a:lnTo>
                  <a:pt x="357949" y="184404"/>
                </a:lnTo>
                <a:lnTo>
                  <a:pt x="362592" y="178831"/>
                </a:lnTo>
                <a:lnTo>
                  <a:pt x="368808" y="175260"/>
                </a:lnTo>
                <a:lnTo>
                  <a:pt x="429212" y="160336"/>
                </a:lnTo>
                <a:lnTo>
                  <a:pt x="496824" y="179832"/>
                </a:lnTo>
                <a:lnTo>
                  <a:pt x="503936" y="179832"/>
                </a:lnTo>
                <a:lnTo>
                  <a:pt x="379476" y="211836"/>
                </a:lnTo>
                <a:lnTo>
                  <a:pt x="371594" y="2124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5281107" y="2014368"/>
            <a:ext cx="1289797" cy="959224"/>
            <a:chOff x="4105655" y="2282951"/>
            <a:chExt cx="1461770" cy="1087120"/>
          </a:xfrm>
        </p:grpSpPr>
        <p:sp>
          <p:nvSpPr>
            <p:cNvPr id="4" name="object 4"/>
            <p:cNvSpPr/>
            <p:nvPr/>
          </p:nvSpPr>
          <p:spPr>
            <a:xfrm>
              <a:off x="4105655" y="2968751"/>
              <a:ext cx="706120" cy="401320"/>
            </a:xfrm>
            <a:custGeom>
              <a:avLst/>
              <a:gdLst/>
              <a:ahLst/>
              <a:cxnLst/>
              <a:rect l="l" t="t" r="r" b="b"/>
              <a:pathLst>
                <a:path w="706120" h="401320">
                  <a:moveTo>
                    <a:pt x="599409" y="39477"/>
                  </a:moveTo>
                  <a:lnTo>
                    <a:pt x="539496" y="38100"/>
                  </a:lnTo>
                  <a:lnTo>
                    <a:pt x="521208" y="18288"/>
                  </a:lnTo>
                  <a:lnTo>
                    <a:pt x="522803" y="10715"/>
                  </a:lnTo>
                  <a:lnTo>
                    <a:pt x="527113" y="4572"/>
                  </a:lnTo>
                  <a:lnTo>
                    <a:pt x="533423" y="714"/>
                  </a:lnTo>
                  <a:lnTo>
                    <a:pt x="541020" y="0"/>
                  </a:lnTo>
                  <a:lnTo>
                    <a:pt x="705612" y="3048"/>
                  </a:lnTo>
                  <a:lnTo>
                    <a:pt x="704694" y="4572"/>
                  </a:lnTo>
                  <a:lnTo>
                    <a:pt x="662940" y="4572"/>
                  </a:lnTo>
                  <a:lnTo>
                    <a:pt x="599409" y="39477"/>
                  </a:lnTo>
                  <a:close/>
                </a:path>
                <a:path w="706120" h="401320">
                  <a:moveTo>
                    <a:pt x="638561" y="40377"/>
                  </a:moveTo>
                  <a:lnTo>
                    <a:pt x="599409" y="39477"/>
                  </a:lnTo>
                  <a:lnTo>
                    <a:pt x="662940" y="4572"/>
                  </a:lnTo>
                  <a:lnTo>
                    <a:pt x="667096" y="12192"/>
                  </a:lnTo>
                  <a:lnTo>
                    <a:pt x="655320" y="12192"/>
                  </a:lnTo>
                  <a:lnTo>
                    <a:pt x="638561" y="40377"/>
                  </a:lnTo>
                  <a:close/>
                </a:path>
                <a:path w="706120" h="401320">
                  <a:moveTo>
                    <a:pt x="601408" y="153781"/>
                  </a:moveTo>
                  <a:lnTo>
                    <a:pt x="594360" y="150876"/>
                  </a:lnTo>
                  <a:lnTo>
                    <a:pt x="588692" y="146184"/>
                  </a:lnTo>
                  <a:lnTo>
                    <a:pt x="585597" y="139636"/>
                  </a:lnTo>
                  <a:lnTo>
                    <a:pt x="585358" y="132230"/>
                  </a:lnTo>
                  <a:lnTo>
                    <a:pt x="588264" y="124968"/>
                  </a:lnTo>
                  <a:lnTo>
                    <a:pt x="619995" y="71602"/>
                  </a:lnTo>
                  <a:lnTo>
                    <a:pt x="681228" y="38100"/>
                  </a:lnTo>
                  <a:lnTo>
                    <a:pt x="662940" y="4572"/>
                  </a:lnTo>
                  <a:lnTo>
                    <a:pt x="704694" y="4572"/>
                  </a:lnTo>
                  <a:lnTo>
                    <a:pt x="620268" y="144780"/>
                  </a:lnTo>
                  <a:lnTo>
                    <a:pt x="614934" y="150447"/>
                  </a:lnTo>
                  <a:lnTo>
                    <a:pt x="608457" y="153543"/>
                  </a:lnTo>
                  <a:lnTo>
                    <a:pt x="601408" y="153781"/>
                  </a:lnTo>
                  <a:close/>
                </a:path>
                <a:path w="706120" h="401320">
                  <a:moveTo>
                    <a:pt x="672084" y="41148"/>
                  </a:moveTo>
                  <a:lnTo>
                    <a:pt x="638561" y="40377"/>
                  </a:lnTo>
                  <a:lnTo>
                    <a:pt x="655320" y="12192"/>
                  </a:lnTo>
                  <a:lnTo>
                    <a:pt x="672084" y="41148"/>
                  </a:lnTo>
                  <a:close/>
                </a:path>
                <a:path w="706120" h="401320">
                  <a:moveTo>
                    <a:pt x="675657" y="41148"/>
                  </a:moveTo>
                  <a:lnTo>
                    <a:pt x="672084" y="41148"/>
                  </a:lnTo>
                  <a:lnTo>
                    <a:pt x="655320" y="12192"/>
                  </a:lnTo>
                  <a:lnTo>
                    <a:pt x="667096" y="12192"/>
                  </a:lnTo>
                  <a:lnTo>
                    <a:pt x="681228" y="38100"/>
                  </a:lnTo>
                  <a:lnTo>
                    <a:pt x="675657" y="41148"/>
                  </a:lnTo>
                  <a:close/>
                </a:path>
                <a:path w="706120" h="401320">
                  <a:moveTo>
                    <a:pt x="18288" y="400812"/>
                  </a:moveTo>
                  <a:lnTo>
                    <a:pt x="0" y="368808"/>
                  </a:lnTo>
                  <a:lnTo>
                    <a:pt x="599409" y="39477"/>
                  </a:lnTo>
                  <a:lnTo>
                    <a:pt x="638561" y="40377"/>
                  </a:lnTo>
                  <a:lnTo>
                    <a:pt x="619995" y="71602"/>
                  </a:lnTo>
                  <a:lnTo>
                    <a:pt x="18288" y="400812"/>
                  </a:lnTo>
                  <a:close/>
                </a:path>
                <a:path w="706120" h="401320">
                  <a:moveTo>
                    <a:pt x="619995" y="71602"/>
                  </a:moveTo>
                  <a:lnTo>
                    <a:pt x="638561" y="40377"/>
                  </a:lnTo>
                  <a:lnTo>
                    <a:pt x="672084" y="41148"/>
                  </a:lnTo>
                  <a:lnTo>
                    <a:pt x="675657" y="41148"/>
                  </a:lnTo>
                  <a:lnTo>
                    <a:pt x="619995" y="716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0" y="2438399"/>
              <a:ext cx="990600" cy="533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4568952" y="2435352"/>
              <a:ext cx="998219" cy="541020"/>
            </a:xfrm>
            <a:custGeom>
              <a:avLst/>
              <a:gdLst/>
              <a:ahLst/>
              <a:cxnLst/>
              <a:rect l="l" t="t" r="r" b="b"/>
              <a:pathLst>
                <a:path w="998220" h="541019">
                  <a:moveTo>
                    <a:pt x="524256" y="1524"/>
                  </a:moveTo>
                  <a:lnTo>
                    <a:pt x="473964" y="1524"/>
                  </a:lnTo>
                  <a:lnTo>
                    <a:pt x="498348" y="0"/>
                  </a:lnTo>
                  <a:lnTo>
                    <a:pt x="524256" y="1524"/>
                  </a:lnTo>
                  <a:close/>
                </a:path>
                <a:path w="998220" h="541019">
                  <a:moveTo>
                    <a:pt x="550164" y="539496"/>
                  </a:moveTo>
                  <a:lnTo>
                    <a:pt x="448056" y="539496"/>
                  </a:lnTo>
                  <a:lnTo>
                    <a:pt x="423672" y="537972"/>
                  </a:lnTo>
                  <a:lnTo>
                    <a:pt x="350520" y="528828"/>
                  </a:lnTo>
                  <a:lnTo>
                    <a:pt x="306324" y="519684"/>
                  </a:lnTo>
                  <a:lnTo>
                    <a:pt x="240792" y="501396"/>
                  </a:lnTo>
                  <a:lnTo>
                    <a:pt x="201168" y="487680"/>
                  </a:lnTo>
                  <a:lnTo>
                    <a:pt x="182880" y="478536"/>
                  </a:lnTo>
                  <a:lnTo>
                    <a:pt x="164592" y="470916"/>
                  </a:lnTo>
                  <a:lnTo>
                    <a:pt x="131064" y="452628"/>
                  </a:lnTo>
                  <a:lnTo>
                    <a:pt x="73152" y="411480"/>
                  </a:lnTo>
                  <a:lnTo>
                    <a:pt x="39624" y="376428"/>
                  </a:lnTo>
                  <a:lnTo>
                    <a:pt x="10668" y="324612"/>
                  </a:lnTo>
                  <a:lnTo>
                    <a:pt x="1524" y="284988"/>
                  </a:lnTo>
                  <a:lnTo>
                    <a:pt x="0" y="269748"/>
                  </a:lnTo>
                  <a:lnTo>
                    <a:pt x="3048" y="242316"/>
                  </a:lnTo>
                  <a:lnTo>
                    <a:pt x="6096" y="228600"/>
                  </a:lnTo>
                  <a:lnTo>
                    <a:pt x="10668" y="214884"/>
                  </a:lnTo>
                  <a:lnTo>
                    <a:pt x="16764" y="202692"/>
                  </a:lnTo>
                  <a:lnTo>
                    <a:pt x="22860" y="188976"/>
                  </a:lnTo>
                  <a:lnTo>
                    <a:pt x="50292" y="152400"/>
                  </a:lnTo>
                  <a:lnTo>
                    <a:pt x="100584" y="108204"/>
                  </a:lnTo>
                  <a:lnTo>
                    <a:pt x="164592" y="70104"/>
                  </a:lnTo>
                  <a:lnTo>
                    <a:pt x="182880" y="62484"/>
                  </a:lnTo>
                  <a:lnTo>
                    <a:pt x="201168" y="53340"/>
                  </a:lnTo>
                  <a:lnTo>
                    <a:pt x="240792" y="39624"/>
                  </a:lnTo>
                  <a:lnTo>
                    <a:pt x="283464" y="27432"/>
                  </a:lnTo>
                  <a:lnTo>
                    <a:pt x="327660" y="16764"/>
                  </a:lnTo>
                  <a:lnTo>
                    <a:pt x="423672" y="3048"/>
                  </a:lnTo>
                  <a:lnTo>
                    <a:pt x="448056" y="1524"/>
                  </a:lnTo>
                  <a:lnTo>
                    <a:pt x="550164" y="1524"/>
                  </a:lnTo>
                  <a:lnTo>
                    <a:pt x="574548" y="3048"/>
                  </a:lnTo>
                  <a:lnTo>
                    <a:pt x="611124" y="7620"/>
                  </a:lnTo>
                  <a:lnTo>
                    <a:pt x="448056" y="7620"/>
                  </a:lnTo>
                  <a:lnTo>
                    <a:pt x="423672" y="10668"/>
                  </a:lnTo>
                  <a:lnTo>
                    <a:pt x="352044" y="18288"/>
                  </a:lnTo>
                  <a:lnTo>
                    <a:pt x="306324" y="27432"/>
                  </a:lnTo>
                  <a:lnTo>
                    <a:pt x="263652" y="39624"/>
                  </a:lnTo>
                  <a:lnTo>
                    <a:pt x="243840" y="45720"/>
                  </a:lnTo>
                  <a:lnTo>
                    <a:pt x="222504" y="51816"/>
                  </a:lnTo>
                  <a:lnTo>
                    <a:pt x="224028" y="51816"/>
                  </a:lnTo>
                  <a:lnTo>
                    <a:pt x="204216" y="59436"/>
                  </a:lnTo>
                  <a:lnTo>
                    <a:pt x="185928" y="67056"/>
                  </a:lnTo>
                  <a:lnTo>
                    <a:pt x="167640" y="76200"/>
                  </a:lnTo>
                  <a:lnTo>
                    <a:pt x="134112" y="94488"/>
                  </a:lnTo>
                  <a:lnTo>
                    <a:pt x="118872" y="103632"/>
                  </a:lnTo>
                  <a:lnTo>
                    <a:pt x="105809" y="112776"/>
                  </a:lnTo>
                  <a:lnTo>
                    <a:pt x="103632" y="112776"/>
                  </a:lnTo>
                  <a:lnTo>
                    <a:pt x="89916" y="123444"/>
                  </a:lnTo>
                  <a:lnTo>
                    <a:pt x="77724" y="134112"/>
                  </a:lnTo>
                  <a:lnTo>
                    <a:pt x="54864" y="156972"/>
                  </a:lnTo>
                  <a:lnTo>
                    <a:pt x="37719" y="179832"/>
                  </a:lnTo>
                  <a:lnTo>
                    <a:pt x="36576" y="179832"/>
                  </a:lnTo>
                  <a:lnTo>
                    <a:pt x="29802" y="192024"/>
                  </a:lnTo>
                  <a:lnTo>
                    <a:pt x="28956" y="192024"/>
                  </a:lnTo>
                  <a:lnTo>
                    <a:pt x="22860" y="205740"/>
                  </a:lnTo>
                  <a:lnTo>
                    <a:pt x="16764" y="217932"/>
                  </a:lnTo>
                  <a:lnTo>
                    <a:pt x="12700" y="230124"/>
                  </a:lnTo>
                  <a:lnTo>
                    <a:pt x="12192" y="230124"/>
                  </a:lnTo>
                  <a:lnTo>
                    <a:pt x="9144" y="243840"/>
                  </a:lnTo>
                  <a:lnTo>
                    <a:pt x="7620" y="257556"/>
                  </a:lnTo>
                  <a:lnTo>
                    <a:pt x="7620" y="283464"/>
                  </a:lnTo>
                  <a:lnTo>
                    <a:pt x="9144" y="297180"/>
                  </a:lnTo>
                  <a:lnTo>
                    <a:pt x="12192" y="310896"/>
                  </a:lnTo>
                  <a:lnTo>
                    <a:pt x="12700" y="310896"/>
                  </a:lnTo>
                  <a:lnTo>
                    <a:pt x="16764" y="323088"/>
                  </a:lnTo>
                  <a:lnTo>
                    <a:pt x="22860" y="335280"/>
                  </a:lnTo>
                  <a:lnTo>
                    <a:pt x="28956" y="348996"/>
                  </a:lnTo>
                  <a:lnTo>
                    <a:pt x="29802" y="348996"/>
                  </a:lnTo>
                  <a:lnTo>
                    <a:pt x="36576" y="361188"/>
                  </a:lnTo>
                  <a:lnTo>
                    <a:pt x="37719" y="361188"/>
                  </a:lnTo>
                  <a:lnTo>
                    <a:pt x="54864" y="384048"/>
                  </a:lnTo>
                  <a:lnTo>
                    <a:pt x="77724" y="406908"/>
                  </a:lnTo>
                  <a:lnTo>
                    <a:pt x="89916" y="417576"/>
                  </a:lnTo>
                  <a:lnTo>
                    <a:pt x="103632" y="426720"/>
                  </a:lnTo>
                  <a:lnTo>
                    <a:pt x="118872" y="437388"/>
                  </a:lnTo>
                  <a:lnTo>
                    <a:pt x="167640" y="464820"/>
                  </a:lnTo>
                  <a:lnTo>
                    <a:pt x="204216" y="481584"/>
                  </a:lnTo>
                  <a:lnTo>
                    <a:pt x="224028" y="489204"/>
                  </a:lnTo>
                  <a:lnTo>
                    <a:pt x="222504" y="489204"/>
                  </a:lnTo>
                  <a:lnTo>
                    <a:pt x="243840" y="495300"/>
                  </a:lnTo>
                  <a:lnTo>
                    <a:pt x="263652" y="501396"/>
                  </a:lnTo>
                  <a:lnTo>
                    <a:pt x="306324" y="513588"/>
                  </a:lnTo>
                  <a:lnTo>
                    <a:pt x="352044" y="522732"/>
                  </a:lnTo>
                  <a:lnTo>
                    <a:pt x="399288" y="528828"/>
                  </a:lnTo>
                  <a:lnTo>
                    <a:pt x="423672" y="530352"/>
                  </a:lnTo>
                  <a:lnTo>
                    <a:pt x="448056" y="533400"/>
                  </a:lnTo>
                  <a:lnTo>
                    <a:pt x="611124" y="533400"/>
                  </a:lnTo>
                  <a:lnTo>
                    <a:pt x="574548" y="537972"/>
                  </a:lnTo>
                  <a:lnTo>
                    <a:pt x="550164" y="539496"/>
                  </a:lnTo>
                  <a:close/>
                </a:path>
                <a:path w="998220" h="541019">
                  <a:moveTo>
                    <a:pt x="961644" y="181356"/>
                  </a:moveTo>
                  <a:lnTo>
                    <a:pt x="920496" y="134112"/>
                  </a:lnTo>
                  <a:lnTo>
                    <a:pt x="864108" y="94488"/>
                  </a:lnTo>
                  <a:lnTo>
                    <a:pt x="830580" y="76200"/>
                  </a:lnTo>
                  <a:lnTo>
                    <a:pt x="794004" y="59436"/>
                  </a:lnTo>
                  <a:lnTo>
                    <a:pt x="734568" y="39624"/>
                  </a:lnTo>
                  <a:lnTo>
                    <a:pt x="690372" y="27432"/>
                  </a:lnTo>
                  <a:lnTo>
                    <a:pt x="691896" y="27432"/>
                  </a:lnTo>
                  <a:lnTo>
                    <a:pt x="646176" y="18288"/>
                  </a:lnTo>
                  <a:lnTo>
                    <a:pt x="598932" y="12192"/>
                  </a:lnTo>
                  <a:lnTo>
                    <a:pt x="574548" y="10668"/>
                  </a:lnTo>
                  <a:lnTo>
                    <a:pt x="550164" y="7620"/>
                  </a:lnTo>
                  <a:lnTo>
                    <a:pt x="611124" y="7620"/>
                  </a:lnTo>
                  <a:lnTo>
                    <a:pt x="646176" y="12192"/>
                  </a:lnTo>
                  <a:lnTo>
                    <a:pt x="691896" y="21336"/>
                  </a:lnTo>
                  <a:lnTo>
                    <a:pt x="757428" y="39624"/>
                  </a:lnTo>
                  <a:lnTo>
                    <a:pt x="797052" y="53340"/>
                  </a:lnTo>
                  <a:lnTo>
                    <a:pt x="815340" y="62484"/>
                  </a:lnTo>
                  <a:lnTo>
                    <a:pt x="833628" y="70104"/>
                  </a:lnTo>
                  <a:lnTo>
                    <a:pt x="867156" y="88392"/>
                  </a:lnTo>
                  <a:lnTo>
                    <a:pt x="925068" y="129540"/>
                  </a:lnTo>
                  <a:lnTo>
                    <a:pt x="958596" y="164592"/>
                  </a:lnTo>
                  <a:lnTo>
                    <a:pt x="966216" y="176784"/>
                  </a:lnTo>
                  <a:lnTo>
                    <a:pt x="968502" y="179832"/>
                  </a:lnTo>
                  <a:lnTo>
                    <a:pt x="961644" y="179832"/>
                  </a:lnTo>
                  <a:lnTo>
                    <a:pt x="961644" y="181356"/>
                  </a:lnTo>
                  <a:close/>
                </a:path>
                <a:path w="998220" h="541019">
                  <a:moveTo>
                    <a:pt x="103632" y="114300"/>
                  </a:moveTo>
                  <a:lnTo>
                    <a:pt x="103632" y="112776"/>
                  </a:lnTo>
                  <a:lnTo>
                    <a:pt x="105809" y="112776"/>
                  </a:lnTo>
                  <a:lnTo>
                    <a:pt x="103632" y="114300"/>
                  </a:lnTo>
                  <a:close/>
                </a:path>
                <a:path w="998220" h="541019">
                  <a:moveTo>
                    <a:pt x="36576" y="181356"/>
                  </a:moveTo>
                  <a:lnTo>
                    <a:pt x="36576" y="179832"/>
                  </a:lnTo>
                  <a:lnTo>
                    <a:pt x="37719" y="179832"/>
                  </a:lnTo>
                  <a:lnTo>
                    <a:pt x="36576" y="181356"/>
                  </a:lnTo>
                  <a:close/>
                </a:path>
                <a:path w="998220" h="541019">
                  <a:moveTo>
                    <a:pt x="969264" y="193548"/>
                  </a:moveTo>
                  <a:lnTo>
                    <a:pt x="961644" y="179832"/>
                  </a:lnTo>
                  <a:lnTo>
                    <a:pt x="968502" y="179832"/>
                  </a:lnTo>
                  <a:lnTo>
                    <a:pt x="975360" y="188976"/>
                  </a:lnTo>
                  <a:lnTo>
                    <a:pt x="976714" y="192024"/>
                  </a:lnTo>
                  <a:lnTo>
                    <a:pt x="969264" y="192024"/>
                  </a:lnTo>
                  <a:lnTo>
                    <a:pt x="969264" y="193548"/>
                  </a:lnTo>
                  <a:close/>
                </a:path>
                <a:path w="998220" h="541019">
                  <a:moveTo>
                    <a:pt x="28956" y="193548"/>
                  </a:moveTo>
                  <a:lnTo>
                    <a:pt x="28956" y="192024"/>
                  </a:lnTo>
                  <a:lnTo>
                    <a:pt x="29802" y="192024"/>
                  </a:lnTo>
                  <a:lnTo>
                    <a:pt x="28956" y="193548"/>
                  </a:lnTo>
                  <a:close/>
                </a:path>
                <a:path w="998220" h="541019">
                  <a:moveTo>
                    <a:pt x="986028" y="231648"/>
                  </a:moveTo>
                  <a:lnTo>
                    <a:pt x="981456" y="217932"/>
                  </a:lnTo>
                  <a:lnTo>
                    <a:pt x="975360" y="205740"/>
                  </a:lnTo>
                  <a:lnTo>
                    <a:pt x="969264" y="192024"/>
                  </a:lnTo>
                  <a:lnTo>
                    <a:pt x="976714" y="192024"/>
                  </a:lnTo>
                  <a:lnTo>
                    <a:pt x="981456" y="202692"/>
                  </a:lnTo>
                  <a:lnTo>
                    <a:pt x="987552" y="214884"/>
                  </a:lnTo>
                  <a:lnTo>
                    <a:pt x="992124" y="228600"/>
                  </a:lnTo>
                  <a:lnTo>
                    <a:pt x="992462" y="230124"/>
                  </a:lnTo>
                  <a:lnTo>
                    <a:pt x="986028" y="230124"/>
                  </a:lnTo>
                  <a:lnTo>
                    <a:pt x="986028" y="231648"/>
                  </a:lnTo>
                  <a:close/>
                </a:path>
                <a:path w="998220" h="541019">
                  <a:moveTo>
                    <a:pt x="12192" y="231648"/>
                  </a:moveTo>
                  <a:lnTo>
                    <a:pt x="12192" y="230124"/>
                  </a:lnTo>
                  <a:lnTo>
                    <a:pt x="12700" y="230124"/>
                  </a:lnTo>
                  <a:lnTo>
                    <a:pt x="12192" y="231648"/>
                  </a:lnTo>
                  <a:close/>
                </a:path>
                <a:path w="998220" h="541019">
                  <a:moveTo>
                    <a:pt x="992462" y="310896"/>
                  </a:moveTo>
                  <a:lnTo>
                    <a:pt x="986028" y="310896"/>
                  </a:lnTo>
                  <a:lnTo>
                    <a:pt x="989076" y="297180"/>
                  </a:lnTo>
                  <a:lnTo>
                    <a:pt x="990600" y="283464"/>
                  </a:lnTo>
                  <a:lnTo>
                    <a:pt x="990600" y="257556"/>
                  </a:lnTo>
                  <a:lnTo>
                    <a:pt x="989076" y="243840"/>
                  </a:lnTo>
                  <a:lnTo>
                    <a:pt x="986028" y="230124"/>
                  </a:lnTo>
                  <a:lnTo>
                    <a:pt x="992462" y="230124"/>
                  </a:lnTo>
                  <a:lnTo>
                    <a:pt x="995172" y="242316"/>
                  </a:lnTo>
                  <a:lnTo>
                    <a:pt x="998220" y="269748"/>
                  </a:lnTo>
                  <a:lnTo>
                    <a:pt x="996696" y="284988"/>
                  </a:lnTo>
                  <a:lnTo>
                    <a:pt x="995172" y="298704"/>
                  </a:lnTo>
                  <a:lnTo>
                    <a:pt x="992462" y="310896"/>
                  </a:lnTo>
                  <a:close/>
                </a:path>
                <a:path w="998220" h="541019">
                  <a:moveTo>
                    <a:pt x="12700" y="310896"/>
                  </a:moveTo>
                  <a:lnTo>
                    <a:pt x="12192" y="310896"/>
                  </a:lnTo>
                  <a:lnTo>
                    <a:pt x="12192" y="309372"/>
                  </a:lnTo>
                  <a:lnTo>
                    <a:pt x="12700" y="310896"/>
                  </a:lnTo>
                  <a:close/>
                </a:path>
                <a:path w="998220" h="541019">
                  <a:moveTo>
                    <a:pt x="976714" y="348996"/>
                  </a:moveTo>
                  <a:lnTo>
                    <a:pt x="969264" y="348996"/>
                  </a:lnTo>
                  <a:lnTo>
                    <a:pt x="975360" y="335280"/>
                  </a:lnTo>
                  <a:lnTo>
                    <a:pt x="981456" y="323088"/>
                  </a:lnTo>
                  <a:lnTo>
                    <a:pt x="986028" y="309372"/>
                  </a:lnTo>
                  <a:lnTo>
                    <a:pt x="986028" y="310896"/>
                  </a:lnTo>
                  <a:lnTo>
                    <a:pt x="992462" y="310896"/>
                  </a:lnTo>
                  <a:lnTo>
                    <a:pt x="992124" y="312420"/>
                  </a:lnTo>
                  <a:lnTo>
                    <a:pt x="987552" y="324612"/>
                  </a:lnTo>
                  <a:lnTo>
                    <a:pt x="976714" y="348996"/>
                  </a:lnTo>
                  <a:close/>
                </a:path>
                <a:path w="998220" h="541019">
                  <a:moveTo>
                    <a:pt x="29802" y="348996"/>
                  </a:moveTo>
                  <a:lnTo>
                    <a:pt x="28956" y="348996"/>
                  </a:lnTo>
                  <a:lnTo>
                    <a:pt x="28956" y="347472"/>
                  </a:lnTo>
                  <a:lnTo>
                    <a:pt x="29802" y="348996"/>
                  </a:lnTo>
                  <a:close/>
                </a:path>
                <a:path w="998220" h="541019">
                  <a:moveTo>
                    <a:pt x="968502" y="361188"/>
                  </a:moveTo>
                  <a:lnTo>
                    <a:pt x="961644" y="361188"/>
                  </a:lnTo>
                  <a:lnTo>
                    <a:pt x="969264" y="347472"/>
                  </a:lnTo>
                  <a:lnTo>
                    <a:pt x="969264" y="348996"/>
                  </a:lnTo>
                  <a:lnTo>
                    <a:pt x="976714" y="348996"/>
                  </a:lnTo>
                  <a:lnTo>
                    <a:pt x="975360" y="352044"/>
                  </a:lnTo>
                  <a:lnTo>
                    <a:pt x="968502" y="361188"/>
                  </a:lnTo>
                  <a:close/>
                </a:path>
                <a:path w="998220" h="541019">
                  <a:moveTo>
                    <a:pt x="37719" y="361188"/>
                  </a:moveTo>
                  <a:lnTo>
                    <a:pt x="36576" y="361188"/>
                  </a:lnTo>
                  <a:lnTo>
                    <a:pt x="36576" y="359664"/>
                  </a:lnTo>
                  <a:lnTo>
                    <a:pt x="37719" y="361188"/>
                  </a:lnTo>
                  <a:close/>
                </a:path>
                <a:path w="998220" h="541019">
                  <a:moveTo>
                    <a:pt x="903514" y="428244"/>
                  </a:moveTo>
                  <a:lnTo>
                    <a:pt x="894588" y="428244"/>
                  </a:lnTo>
                  <a:lnTo>
                    <a:pt x="908304" y="417576"/>
                  </a:lnTo>
                  <a:lnTo>
                    <a:pt x="920496" y="406908"/>
                  </a:lnTo>
                  <a:lnTo>
                    <a:pt x="943356" y="384048"/>
                  </a:lnTo>
                  <a:lnTo>
                    <a:pt x="961644" y="359664"/>
                  </a:lnTo>
                  <a:lnTo>
                    <a:pt x="961644" y="361188"/>
                  </a:lnTo>
                  <a:lnTo>
                    <a:pt x="968502" y="361188"/>
                  </a:lnTo>
                  <a:lnTo>
                    <a:pt x="966216" y="364236"/>
                  </a:lnTo>
                  <a:lnTo>
                    <a:pt x="958596" y="376428"/>
                  </a:lnTo>
                  <a:lnTo>
                    <a:pt x="947928" y="388620"/>
                  </a:lnTo>
                  <a:lnTo>
                    <a:pt x="925068" y="411480"/>
                  </a:lnTo>
                  <a:lnTo>
                    <a:pt x="903514" y="428244"/>
                  </a:lnTo>
                  <a:close/>
                </a:path>
                <a:path w="998220" h="541019">
                  <a:moveTo>
                    <a:pt x="611124" y="533400"/>
                  </a:moveTo>
                  <a:lnTo>
                    <a:pt x="524256" y="533400"/>
                  </a:lnTo>
                  <a:lnTo>
                    <a:pt x="598932" y="528828"/>
                  </a:lnTo>
                  <a:lnTo>
                    <a:pt x="646176" y="522732"/>
                  </a:lnTo>
                  <a:lnTo>
                    <a:pt x="691896" y="513588"/>
                  </a:lnTo>
                  <a:lnTo>
                    <a:pt x="690372" y="513588"/>
                  </a:lnTo>
                  <a:lnTo>
                    <a:pt x="713232" y="507492"/>
                  </a:lnTo>
                  <a:lnTo>
                    <a:pt x="774192" y="489204"/>
                  </a:lnTo>
                  <a:lnTo>
                    <a:pt x="812292" y="473964"/>
                  </a:lnTo>
                  <a:lnTo>
                    <a:pt x="864108" y="446532"/>
                  </a:lnTo>
                  <a:lnTo>
                    <a:pt x="894588" y="426720"/>
                  </a:lnTo>
                  <a:lnTo>
                    <a:pt x="894588" y="428244"/>
                  </a:lnTo>
                  <a:lnTo>
                    <a:pt x="903514" y="428244"/>
                  </a:lnTo>
                  <a:lnTo>
                    <a:pt x="897636" y="432816"/>
                  </a:lnTo>
                  <a:lnTo>
                    <a:pt x="882396" y="443484"/>
                  </a:lnTo>
                  <a:lnTo>
                    <a:pt x="867156" y="452628"/>
                  </a:lnTo>
                  <a:lnTo>
                    <a:pt x="833628" y="470916"/>
                  </a:lnTo>
                  <a:lnTo>
                    <a:pt x="815340" y="478536"/>
                  </a:lnTo>
                  <a:lnTo>
                    <a:pt x="797052" y="487680"/>
                  </a:lnTo>
                  <a:lnTo>
                    <a:pt x="757428" y="501396"/>
                  </a:lnTo>
                  <a:lnTo>
                    <a:pt x="714756" y="513588"/>
                  </a:lnTo>
                  <a:lnTo>
                    <a:pt x="670560" y="524256"/>
                  </a:lnTo>
                  <a:lnTo>
                    <a:pt x="646176" y="528828"/>
                  </a:lnTo>
                  <a:lnTo>
                    <a:pt x="611124" y="533400"/>
                  </a:lnTo>
                  <a:close/>
                </a:path>
                <a:path w="998220" h="541019">
                  <a:moveTo>
                    <a:pt x="498348" y="541020"/>
                  </a:moveTo>
                  <a:lnTo>
                    <a:pt x="473964" y="539496"/>
                  </a:lnTo>
                  <a:lnTo>
                    <a:pt x="524256" y="539496"/>
                  </a:lnTo>
                  <a:lnTo>
                    <a:pt x="498348" y="541020"/>
                  </a:lnTo>
                  <a:close/>
                </a:path>
              </a:pathLst>
            </a:custGeom>
            <a:solidFill>
              <a:srgbClr val="97751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190999" y="2285999"/>
              <a:ext cx="457200" cy="838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187951" y="2282951"/>
              <a:ext cx="464820" cy="845819"/>
            </a:xfrm>
            <a:custGeom>
              <a:avLst/>
              <a:gdLst/>
              <a:ahLst/>
              <a:cxnLst/>
              <a:rect l="l" t="t" r="r" b="b"/>
              <a:pathLst>
                <a:path w="464820" h="845819">
                  <a:moveTo>
                    <a:pt x="464820" y="845820"/>
                  </a:moveTo>
                  <a:lnTo>
                    <a:pt x="0" y="845820"/>
                  </a:lnTo>
                  <a:lnTo>
                    <a:pt x="0" y="0"/>
                  </a:lnTo>
                  <a:lnTo>
                    <a:pt x="464820" y="0"/>
                  </a:lnTo>
                  <a:lnTo>
                    <a:pt x="464820" y="3048"/>
                  </a:lnTo>
                  <a:lnTo>
                    <a:pt x="7620" y="3048"/>
                  </a:lnTo>
                  <a:lnTo>
                    <a:pt x="3048" y="7620"/>
                  </a:lnTo>
                  <a:lnTo>
                    <a:pt x="7620" y="7620"/>
                  </a:lnTo>
                  <a:lnTo>
                    <a:pt x="7620" y="838200"/>
                  </a:lnTo>
                  <a:lnTo>
                    <a:pt x="3048" y="838200"/>
                  </a:lnTo>
                  <a:lnTo>
                    <a:pt x="7620" y="841248"/>
                  </a:lnTo>
                  <a:lnTo>
                    <a:pt x="464820" y="841248"/>
                  </a:lnTo>
                  <a:lnTo>
                    <a:pt x="464820" y="845820"/>
                  </a:lnTo>
                  <a:close/>
                </a:path>
                <a:path w="464820" h="845819">
                  <a:moveTo>
                    <a:pt x="7620" y="7620"/>
                  </a:moveTo>
                  <a:lnTo>
                    <a:pt x="3048" y="7620"/>
                  </a:lnTo>
                  <a:lnTo>
                    <a:pt x="7620" y="3048"/>
                  </a:lnTo>
                  <a:lnTo>
                    <a:pt x="7620" y="7620"/>
                  </a:lnTo>
                  <a:close/>
                </a:path>
                <a:path w="464820" h="845819">
                  <a:moveTo>
                    <a:pt x="457200" y="7620"/>
                  </a:moveTo>
                  <a:lnTo>
                    <a:pt x="7620" y="7620"/>
                  </a:lnTo>
                  <a:lnTo>
                    <a:pt x="7620" y="3048"/>
                  </a:lnTo>
                  <a:lnTo>
                    <a:pt x="457200" y="3048"/>
                  </a:lnTo>
                  <a:lnTo>
                    <a:pt x="457200" y="7620"/>
                  </a:lnTo>
                  <a:close/>
                </a:path>
                <a:path w="464820" h="845819">
                  <a:moveTo>
                    <a:pt x="457200" y="841248"/>
                  </a:moveTo>
                  <a:lnTo>
                    <a:pt x="457200" y="3048"/>
                  </a:lnTo>
                  <a:lnTo>
                    <a:pt x="460248" y="7620"/>
                  </a:lnTo>
                  <a:lnTo>
                    <a:pt x="464820" y="7620"/>
                  </a:lnTo>
                  <a:lnTo>
                    <a:pt x="464820" y="838200"/>
                  </a:lnTo>
                  <a:lnTo>
                    <a:pt x="460248" y="838200"/>
                  </a:lnTo>
                  <a:lnTo>
                    <a:pt x="457200" y="841248"/>
                  </a:lnTo>
                  <a:close/>
                </a:path>
                <a:path w="464820" h="845819">
                  <a:moveTo>
                    <a:pt x="464820" y="7620"/>
                  </a:moveTo>
                  <a:lnTo>
                    <a:pt x="460248" y="7620"/>
                  </a:lnTo>
                  <a:lnTo>
                    <a:pt x="457200" y="3048"/>
                  </a:lnTo>
                  <a:lnTo>
                    <a:pt x="464820" y="3048"/>
                  </a:lnTo>
                  <a:lnTo>
                    <a:pt x="464820" y="7620"/>
                  </a:lnTo>
                  <a:close/>
                </a:path>
                <a:path w="464820" h="845819">
                  <a:moveTo>
                    <a:pt x="7620" y="841248"/>
                  </a:moveTo>
                  <a:lnTo>
                    <a:pt x="3048" y="838200"/>
                  </a:lnTo>
                  <a:lnTo>
                    <a:pt x="7620" y="838200"/>
                  </a:lnTo>
                  <a:lnTo>
                    <a:pt x="7620" y="841248"/>
                  </a:lnTo>
                  <a:close/>
                </a:path>
                <a:path w="464820" h="845819">
                  <a:moveTo>
                    <a:pt x="457200" y="841248"/>
                  </a:moveTo>
                  <a:lnTo>
                    <a:pt x="7620" y="841248"/>
                  </a:lnTo>
                  <a:lnTo>
                    <a:pt x="7620" y="838200"/>
                  </a:lnTo>
                  <a:lnTo>
                    <a:pt x="457200" y="838200"/>
                  </a:lnTo>
                  <a:lnTo>
                    <a:pt x="457200" y="841248"/>
                  </a:lnTo>
                  <a:close/>
                </a:path>
                <a:path w="464820" h="845819">
                  <a:moveTo>
                    <a:pt x="464820" y="841248"/>
                  </a:moveTo>
                  <a:lnTo>
                    <a:pt x="457200" y="841248"/>
                  </a:lnTo>
                  <a:lnTo>
                    <a:pt x="460248" y="838200"/>
                  </a:lnTo>
                  <a:lnTo>
                    <a:pt x="464820" y="838200"/>
                  </a:lnTo>
                  <a:lnTo>
                    <a:pt x="464820" y="841248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458651" y="2203524"/>
            <a:ext cx="829796" cy="32427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33619">
              <a:spcBef>
                <a:spcPts val="93"/>
              </a:spcBef>
              <a:tabLst>
                <a:tab pos="556402" algn="l"/>
              </a:tabLst>
            </a:pPr>
            <a:r>
              <a:rPr sz="2030" dirty="0">
                <a:solidFill>
                  <a:srgbClr val="FFFFFF"/>
                </a:solidFill>
                <a:latin typeface="Carlito"/>
                <a:cs typeface="Carlito"/>
              </a:rPr>
              <a:t>1	</a:t>
            </a:r>
            <a:r>
              <a:rPr sz="2030" spc="-4" dirty="0" smtClean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endParaRPr sz="2118" baseline="-20833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41263" y="3895172"/>
            <a:ext cx="113179" cy="228054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412" spc="-4" dirty="0">
                <a:latin typeface="Carlito"/>
                <a:cs typeface="Carlito"/>
              </a:rPr>
              <a:t>2</a:t>
            </a:r>
            <a:endParaRPr sz="1412">
              <a:latin typeface="Carlito"/>
              <a:cs typeface="Carlit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38200" y="683694"/>
            <a:ext cx="10515600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 algn="ctr">
              <a:lnSpc>
                <a:spcPct val="100000"/>
              </a:lnSpc>
              <a:spcBef>
                <a:spcPts val="88"/>
              </a:spcBef>
            </a:pPr>
            <a:r>
              <a:rPr spc="-106" dirty="0"/>
              <a:t>Dequeue </a:t>
            </a:r>
            <a:r>
              <a:rPr spc="-93" dirty="0"/>
              <a:t>And </a:t>
            </a:r>
            <a:r>
              <a:rPr spc="-159" dirty="0"/>
              <a:t>Delete</a:t>
            </a:r>
            <a:r>
              <a:rPr spc="-552" dirty="0"/>
              <a:t> </a:t>
            </a:r>
            <a:r>
              <a:rPr spc="-44" dirty="0"/>
              <a:t>Messages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3983466" y="2985247"/>
            <a:ext cx="414618" cy="695325"/>
            <a:chOff x="2634995" y="3383279"/>
            <a:chExt cx="469900" cy="788035"/>
          </a:xfrm>
        </p:grpSpPr>
        <p:sp>
          <p:nvSpPr>
            <p:cNvPr id="13" name="object 13"/>
            <p:cNvSpPr/>
            <p:nvPr/>
          </p:nvSpPr>
          <p:spPr>
            <a:xfrm>
              <a:off x="2641091" y="3389375"/>
              <a:ext cx="457200" cy="775970"/>
            </a:xfrm>
            <a:custGeom>
              <a:avLst/>
              <a:gdLst/>
              <a:ahLst/>
              <a:cxnLst/>
              <a:rect l="l" t="t" r="r" b="b"/>
              <a:pathLst>
                <a:path w="457200" h="775970">
                  <a:moveTo>
                    <a:pt x="457200" y="775715"/>
                  </a:moveTo>
                  <a:lnTo>
                    <a:pt x="0" y="775715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775715"/>
                  </a:lnTo>
                  <a:close/>
                </a:path>
              </a:pathLst>
            </a:custGeom>
            <a:solidFill>
              <a:srgbClr val="ACB8C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2634995" y="3383279"/>
              <a:ext cx="469900" cy="788035"/>
            </a:xfrm>
            <a:custGeom>
              <a:avLst/>
              <a:gdLst/>
              <a:ahLst/>
              <a:cxnLst/>
              <a:rect l="l" t="t" r="r" b="b"/>
              <a:pathLst>
                <a:path w="469900" h="788035">
                  <a:moveTo>
                    <a:pt x="469392" y="787908"/>
                  </a:moveTo>
                  <a:lnTo>
                    <a:pt x="0" y="787908"/>
                  </a:lnTo>
                  <a:lnTo>
                    <a:pt x="0" y="0"/>
                  </a:lnTo>
                  <a:lnTo>
                    <a:pt x="469392" y="0"/>
                  </a:lnTo>
                  <a:lnTo>
                    <a:pt x="469392" y="6096"/>
                  </a:ln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lnTo>
                    <a:pt x="12192" y="775716"/>
                  </a:lnTo>
                  <a:lnTo>
                    <a:pt x="6096" y="775716"/>
                  </a:lnTo>
                  <a:lnTo>
                    <a:pt x="12192" y="781812"/>
                  </a:lnTo>
                  <a:lnTo>
                    <a:pt x="469392" y="781812"/>
                  </a:lnTo>
                  <a:lnTo>
                    <a:pt x="469392" y="787908"/>
                  </a:lnTo>
                  <a:close/>
                </a:path>
                <a:path w="469900" h="788035">
                  <a:moveTo>
                    <a:pt x="12192" y="12192"/>
                  </a:move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close/>
                </a:path>
                <a:path w="469900" h="788035">
                  <a:moveTo>
                    <a:pt x="457200" y="12192"/>
                  </a:moveTo>
                  <a:lnTo>
                    <a:pt x="12192" y="12192"/>
                  </a:lnTo>
                  <a:lnTo>
                    <a:pt x="12192" y="6096"/>
                  </a:lnTo>
                  <a:lnTo>
                    <a:pt x="457200" y="6096"/>
                  </a:lnTo>
                  <a:lnTo>
                    <a:pt x="457200" y="12192"/>
                  </a:lnTo>
                  <a:close/>
                </a:path>
                <a:path w="469900" h="788035">
                  <a:moveTo>
                    <a:pt x="457200" y="781812"/>
                  </a:moveTo>
                  <a:lnTo>
                    <a:pt x="457200" y="6096"/>
                  </a:lnTo>
                  <a:lnTo>
                    <a:pt x="463296" y="12192"/>
                  </a:lnTo>
                  <a:lnTo>
                    <a:pt x="469392" y="12192"/>
                  </a:lnTo>
                  <a:lnTo>
                    <a:pt x="469392" y="775716"/>
                  </a:lnTo>
                  <a:lnTo>
                    <a:pt x="463296" y="775716"/>
                  </a:lnTo>
                  <a:lnTo>
                    <a:pt x="457200" y="781812"/>
                  </a:lnTo>
                  <a:close/>
                </a:path>
                <a:path w="469900" h="788035">
                  <a:moveTo>
                    <a:pt x="469392" y="12192"/>
                  </a:moveTo>
                  <a:lnTo>
                    <a:pt x="463296" y="12192"/>
                  </a:lnTo>
                  <a:lnTo>
                    <a:pt x="457200" y="6096"/>
                  </a:lnTo>
                  <a:lnTo>
                    <a:pt x="469392" y="6096"/>
                  </a:lnTo>
                  <a:lnTo>
                    <a:pt x="469392" y="12192"/>
                  </a:lnTo>
                  <a:close/>
                </a:path>
                <a:path w="469900" h="788035">
                  <a:moveTo>
                    <a:pt x="12192" y="781812"/>
                  </a:moveTo>
                  <a:lnTo>
                    <a:pt x="6096" y="775716"/>
                  </a:lnTo>
                  <a:lnTo>
                    <a:pt x="12192" y="775716"/>
                  </a:lnTo>
                  <a:lnTo>
                    <a:pt x="12192" y="781812"/>
                  </a:lnTo>
                  <a:close/>
                </a:path>
                <a:path w="469900" h="788035">
                  <a:moveTo>
                    <a:pt x="457200" y="781812"/>
                  </a:moveTo>
                  <a:lnTo>
                    <a:pt x="12192" y="781812"/>
                  </a:lnTo>
                  <a:lnTo>
                    <a:pt x="12192" y="775716"/>
                  </a:lnTo>
                  <a:lnTo>
                    <a:pt x="457200" y="775716"/>
                  </a:lnTo>
                  <a:lnTo>
                    <a:pt x="457200" y="781812"/>
                  </a:lnTo>
                  <a:close/>
                </a:path>
                <a:path w="469900" h="788035">
                  <a:moveTo>
                    <a:pt x="469392" y="781812"/>
                  </a:moveTo>
                  <a:lnTo>
                    <a:pt x="457200" y="781812"/>
                  </a:lnTo>
                  <a:lnTo>
                    <a:pt x="463296" y="775716"/>
                  </a:lnTo>
                  <a:lnTo>
                    <a:pt x="469392" y="775716"/>
                  </a:lnTo>
                  <a:lnTo>
                    <a:pt x="469392" y="781812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122007" y="3220588"/>
            <a:ext cx="136712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2"/>
              </a:lnSpc>
            </a:pPr>
            <a:r>
              <a:rPr sz="2118" dirty="0">
                <a:solidFill>
                  <a:srgbClr val="445469"/>
                </a:solidFill>
                <a:latin typeface="Carlito"/>
                <a:cs typeface="Carlito"/>
              </a:rPr>
              <a:t>3</a:t>
            </a:r>
            <a:endParaRPr sz="2118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605604" y="2955664"/>
            <a:ext cx="1620371" cy="746311"/>
            <a:chOff x="2206751" y="3349752"/>
            <a:chExt cx="1836420" cy="845819"/>
          </a:xfrm>
        </p:grpSpPr>
        <p:sp>
          <p:nvSpPr>
            <p:cNvPr id="17" name="object 17"/>
            <p:cNvSpPr/>
            <p:nvPr/>
          </p:nvSpPr>
          <p:spPr>
            <a:xfrm>
              <a:off x="2209799" y="3352800"/>
              <a:ext cx="457200" cy="838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2206751" y="3349752"/>
              <a:ext cx="464820" cy="845819"/>
            </a:xfrm>
            <a:custGeom>
              <a:avLst/>
              <a:gdLst/>
              <a:ahLst/>
              <a:cxnLst/>
              <a:rect l="l" t="t" r="r" b="b"/>
              <a:pathLst>
                <a:path w="464819" h="845820">
                  <a:moveTo>
                    <a:pt x="464820" y="845820"/>
                  </a:moveTo>
                  <a:lnTo>
                    <a:pt x="0" y="845820"/>
                  </a:lnTo>
                  <a:lnTo>
                    <a:pt x="0" y="0"/>
                  </a:lnTo>
                  <a:lnTo>
                    <a:pt x="464820" y="0"/>
                  </a:lnTo>
                  <a:lnTo>
                    <a:pt x="464820" y="3048"/>
                  </a:lnTo>
                  <a:lnTo>
                    <a:pt x="7620" y="3048"/>
                  </a:lnTo>
                  <a:lnTo>
                    <a:pt x="3048" y="7620"/>
                  </a:lnTo>
                  <a:lnTo>
                    <a:pt x="7620" y="7620"/>
                  </a:lnTo>
                  <a:lnTo>
                    <a:pt x="7620" y="838200"/>
                  </a:lnTo>
                  <a:lnTo>
                    <a:pt x="3048" y="838200"/>
                  </a:lnTo>
                  <a:lnTo>
                    <a:pt x="7620" y="841248"/>
                  </a:lnTo>
                  <a:lnTo>
                    <a:pt x="464820" y="841248"/>
                  </a:lnTo>
                  <a:lnTo>
                    <a:pt x="464820" y="845820"/>
                  </a:lnTo>
                  <a:close/>
                </a:path>
                <a:path w="464819" h="845820">
                  <a:moveTo>
                    <a:pt x="7620" y="7620"/>
                  </a:moveTo>
                  <a:lnTo>
                    <a:pt x="3048" y="7620"/>
                  </a:lnTo>
                  <a:lnTo>
                    <a:pt x="7620" y="3048"/>
                  </a:lnTo>
                  <a:lnTo>
                    <a:pt x="7620" y="7620"/>
                  </a:lnTo>
                  <a:close/>
                </a:path>
                <a:path w="464819" h="845820">
                  <a:moveTo>
                    <a:pt x="457200" y="7620"/>
                  </a:moveTo>
                  <a:lnTo>
                    <a:pt x="7620" y="7620"/>
                  </a:lnTo>
                  <a:lnTo>
                    <a:pt x="7620" y="3048"/>
                  </a:lnTo>
                  <a:lnTo>
                    <a:pt x="457200" y="3048"/>
                  </a:lnTo>
                  <a:lnTo>
                    <a:pt x="457200" y="7620"/>
                  </a:lnTo>
                  <a:close/>
                </a:path>
                <a:path w="464819" h="845820">
                  <a:moveTo>
                    <a:pt x="457200" y="841248"/>
                  </a:moveTo>
                  <a:lnTo>
                    <a:pt x="457200" y="3048"/>
                  </a:lnTo>
                  <a:lnTo>
                    <a:pt x="460248" y="7620"/>
                  </a:lnTo>
                  <a:lnTo>
                    <a:pt x="464820" y="7620"/>
                  </a:lnTo>
                  <a:lnTo>
                    <a:pt x="464820" y="838200"/>
                  </a:lnTo>
                  <a:lnTo>
                    <a:pt x="460248" y="838200"/>
                  </a:lnTo>
                  <a:lnTo>
                    <a:pt x="457200" y="841248"/>
                  </a:lnTo>
                  <a:close/>
                </a:path>
                <a:path w="464819" h="845820">
                  <a:moveTo>
                    <a:pt x="464820" y="7620"/>
                  </a:moveTo>
                  <a:lnTo>
                    <a:pt x="460248" y="7620"/>
                  </a:lnTo>
                  <a:lnTo>
                    <a:pt x="457200" y="3048"/>
                  </a:lnTo>
                  <a:lnTo>
                    <a:pt x="464820" y="3048"/>
                  </a:lnTo>
                  <a:lnTo>
                    <a:pt x="464820" y="7620"/>
                  </a:lnTo>
                  <a:close/>
                </a:path>
                <a:path w="464819" h="845820">
                  <a:moveTo>
                    <a:pt x="7620" y="841248"/>
                  </a:moveTo>
                  <a:lnTo>
                    <a:pt x="3048" y="838200"/>
                  </a:lnTo>
                  <a:lnTo>
                    <a:pt x="7620" y="838200"/>
                  </a:lnTo>
                  <a:lnTo>
                    <a:pt x="7620" y="841248"/>
                  </a:lnTo>
                  <a:close/>
                </a:path>
                <a:path w="464819" h="845820">
                  <a:moveTo>
                    <a:pt x="457200" y="841248"/>
                  </a:moveTo>
                  <a:lnTo>
                    <a:pt x="7620" y="841248"/>
                  </a:lnTo>
                  <a:lnTo>
                    <a:pt x="7620" y="838200"/>
                  </a:lnTo>
                  <a:lnTo>
                    <a:pt x="457200" y="838200"/>
                  </a:lnTo>
                  <a:lnTo>
                    <a:pt x="457200" y="841248"/>
                  </a:lnTo>
                  <a:close/>
                </a:path>
                <a:path w="464819" h="845820">
                  <a:moveTo>
                    <a:pt x="464820" y="841248"/>
                  </a:moveTo>
                  <a:lnTo>
                    <a:pt x="457200" y="841248"/>
                  </a:lnTo>
                  <a:lnTo>
                    <a:pt x="460248" y="838200"/>
                  </a:lnTo>
                  <a:lnTo>
                    <a:pt x="464820" y="838200"/>
                  </a:lnTo>
                  <a:lnTo>
                    <a:pt x="464820" y="841248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3578352" y="3349751"/>
              <a:ext cx="464820" cy="846455"/>
            </a:xfrm>
            <a:custGeom>
              <a:avLst/>
              <a:gdLst/>
              <a:ahLst/>
              <a:cxnLst/>
              <a:rect l="l" t="t" r="r" b="b"/>
              <a:pathLst>
                <a:path w="464820" h="846454">
                  <a:moveTo>
                    <a:pt x="464820" y="0"/>
                  </a:moveTo>
                  <a:lnTo>
                    <a:pt x="0" y="0"/>
                  </a:lnTo>
                  <a:lnTo>
                    <a:pt x="0" y="845832"/>
                  </a:lnTo>
                  <a:lnTo>
                    <a:pt x="464820" y="845832"/>
                  </a:lnTo>
                  <a:lnTo>
                    <a:pt x="464820" y="841260"/>
                  </a:lnTo>
                  <a:lnTo>
                    <a:pt x="464820" y="838212"/>
                  </a:lnTo>
                  <a:lnTo>
                    <a:pt x="464820" y="7632"/>
                  </a:lnTo>
                  <a:lnTo>
                    <a:pt x="464820" y="3060"/>
                  </a:lnTo>
                  <a:lnTo>
                    <a:pt x="4648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2395370" y="2216075"/>
            <a:ext cx="1147482" cy="1013012"/>
            <a:chOff x="835152" y="2511552"/>
            <a:chExt cx="1300480" cy="1148080"/>
          </a:xfrm>
        </p:grpSpPr>
        <p:sp>
          <p:nvSpPr>
            <p:cNvPr id="21" name="object 21"/>
            <p:cNvSpPr/>
            <p:nvPr/>
          </p:nvSpPr>
          <p:spPr>
            <a:xfrm>
              <a:off x="1668780" y="2959608"/>
              <a:ext cx="466725" cy="699770"/>
            </a:xfrm>
            <a:custGeom>
              <a:avLst/>
              <a:gdLst/>
              <a:ahLst/>
              <a:cxnLst/>
              <a:rect l="l" t="t" r="r" b="b"/>
              <a:pathLst>
                <a:path w="466725" h="699770">
                  <a:moveTo>
                    <a:pt x="423708" y="635526"/>
                  </a:moveTo>
                  <a:lnTo>
                    <a:pt x="389178" y="618261"/>
                  </a:lnTo>
                  <a:lnTo>
                    <a:pt x="0" y="21336"/>
                  </a:lnTo>
                  <a:lnTo>
                    <a:pt x="32004" y="0"/>
                  </a:lnTo>
                  <a:lnTo>
                    <a:pt x="421969" y="598131"/>
                  </a:lnTo>
                  <a:lnTo>
                    <a:pt x="423708" y="635526"/>
                  </a:lnTo>
                  <a:close/>
                </a:path>
                <a:path w="466725" h="699770">
                  <a:moveTo>
                    <a:pt x="465169" y="678180"/>
                  </a:moveTo>
                  <a:lnTo>
                    <a:pt x="428244" y="678180"/>
                  </a:lnTo>
                  <a:lnTo>
                    <a:pt x="460248" y="656844"/>
                  </a:lnTo>
                  <a:lnTo>
                    <a:pt x="421969" y="598131"/>
                  </a:lnTo>
                  <a:lnTo>
                    <a:pt x="419100" y="536448"/>
                  </a:lnTo>
                  <a:lnTo>
                    <a:pt x="420457" y="528851"/>
                  </a:lnTo>
                  <a:lnTo>
                    <a:pt x="424243" y="522541"/>
                  </a:lnTo>
                  <a:lnTo>
                    <a:pt x="430029" y="518231"/>
                  </a:lnTo>
                  <a:lnTo>
                    <a:pt x="437388" y="516636"/>
                  </a:lnTo>
                  <a:lnTo>
                    <a:pt x="444984" y="517326"/>
                  </a:lnTo>
                  <a:lnTo>
                    <a:pt x="451294" y="521017"/>
                  </a:lnTo>
                  <a:lnTo>
                    <a:pt x="455604" y="526708"/>
                  </a:lnTo>
                  <a:lnTo>
                    <a:pt x="457200" y="533400"/>
                  </a:lnTo>
                  <a:lnTo>
                    <a:pt x="465169" y="678180"/>
                  </a:lnTo>
                  <a:close/>
                </a:path>
                <a:path w="466725" h="699770">
                  <a:moveTo>
                    <a:pt x="466344" y="699516"/>
                  </a:moveTo>
                  <a:lnTo>
                    <a:pt x="318516" y="624840"/>
                  </a:lnTo>
                  <a:lnTo>
                    <a:pt x="311943" y="620363"/>
                  </a:lnTo>
                  <a:lnTo>
                    <a:pt x="308229" y="614172"/>
                  </a:lnTo>
                  <a:lnTo>
                    <a:pt x="307371" y="606837"/>
                  </a:lnTo>
                  <a:lnTo>
                    <a:pt x="309372" y="598932"/>
                  </a:lnTo>
                  <a:lnTo>
                    <a:pt x="314063" y="593240"/>
                  </a:lnTo>
                  <a:lnTo>
                    <a:pt x="320611" y="589978"/>
                  </a:lnTo>
                  <a:lnTo>
                    <a:pt x="328017" y="589287"/>
                  </a:lnTo>
                  <a:lnTo>
                    <a:pt x="335280" y="591312"/>
                  </a:lnTo>
                  <a:lnTo>
                    <a:pt x="389178" y="618261"/>
                  </a:lnTo>
                  <a:lnTo>
                    <a:pt x="428244" y="678180"/>
                  </a:lnTo>
                  <a:lnTo>
                    <a:pt x="465169" y="678180"/>
                  </a:lnTo>
                  <a:lnTo>
                    <a:pt x="466344" y="699516"/>
                  </a:lnTo>
                  <a:close/>
                </a:path>
                <a:path w="466725" h="699770">
                  <a:moveTo>
                    <a:pt x="444246" y="667512"/>
                  </a:moveTo>
                  <a:lnTo>
                    <a:pt x="425196" y="667512"/>
                  </a:lnTo>
                  <a:lnTo>
                    <a:pt x="454152" y="650748"/>
                  </a:lnTo>
                  <a:lnTo>
                    <a:pt x="423708" y="635526"/>
                  </a:lnTo>
                  <a:lnTo>
                    <a:pt x="421969" y="598131"/>
                  </a:lnTo>
                  <a:lnTo>
                    <a:pt x="460248" y="656844"/>
                  </a:lnTo>
                  <a:lnTo>
                    <a:pt x="444246" y="667512"/>
                  </a:lnTo>
                  <a:close/>
                </a:path>
                <a:path w="466725" h="699770">
                  <a:moveTo>
                    <a:pt x="428244" y="678180"/>
                  </a:moveTo>
                  <a:lnTo>
                    <a:pt x="389178" y="618261"/>
                  </a:lnTo>
                  <a:lnTo>
                    <a:pt x="423708" y="635526"/>
                  </a:lnTo>
                  <a:lnTo>
                    <a:pt x="425196" y="667512"/>
                  </a:lnTo>
                  <a:lnTo>
                    <a:pt x="444246" y="667512"/>
                  </a:lnTo>
                  <a:lnTo>
                    <a:pt x="428244" y="678180"/>
                  </a:lnTo>
                  <a:close/>
                </a:path>
                <a:path w="466725" h="699770">
                  <a:moveTo>
                    <a:pt x="425196" y="667512"/>
                  </a:moveTo>
                  <a:lnTo>
                    <a:pt x="423708" y="635526"/>
                  </a:lnTo>
                  <a:lnTo>
                    <a:pt x="454152" y="650748"/>
                  </a:lnTo>
                  <a:lnTo>
                    <a:pt x="425196" y="6675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838200" y="2514600"/>
              <a:ext cx="990600" cy="533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835152" y="2511552"/>
              <a:ext cx="998219" cy="541020"/>
            </a:xfrm>
            <a:custGeom>
              <a:avLst/>
              <a:gdLst/>
              <a:ahLst/>
              <a:cxnLst/>
              <a:rect l="l" t="t" r="r" b="b"/>
              <a:pathLst>
                <a:path w="998219" h="541019">
                  <a:moveTo>
                    <a:pt x="524256" y="1524"/>
                  </a:moveTo>
                  <a:lnTo>
                    <a:pt x="473964" y="1524"/>
                  </a:lnTo>
                  <a:lnTo>
                    <a:pt x="498348" y="0"/>
                  </a:lnTo>
                  <a:lnTo>
                    <a:pt x="524256" y="1524"/>
                  </a:lnTo>
                  <a:close/>
                </a:path>
                <a:path w="998219" h="541019">
                  <a:moveTo>
                    <a:pt x="550164" y="539496"/>
                  </a:moveTo>
                  <a:lnTo>
                    <a:pt x="448056" y="539496"/>
                  </a:lnTo>
                  <a:lnTo>
                    <a:pt x="423672" y="537972"/>
                  </a:lnTo>
                  <a:lnTo>
                    <a:pt x="350520" y="528828"/>
                  </a:lnTo>
                  <a:lnTo>
                    <a:pt x="306324" y="519684"/>
                  </a:lnTo>
                  <a:lnTo>
                    <a:pt x="240792" y="501396"/>
                  </a:lnTo>
                  <a:lnTo>
                    <a:pt x="201168" y="487680"/>
                  </a:lnTo>
                  <a:lnTo>
                    <a:pt x="182880" y="478536"/>
                  </a:lnTo>
                  <a:lnTo>
                    <a:pt x="164592" y="470916"/>
                  </a:lnTo>
                  <a:lnTo>
                    <a:pt x="131064" y="452628"/>
                  </a:lnTo>
                  <a:lnTo>
                    <a:pt x="73152" y="411480"/>
                  </a:lnTo>
                  <a:lnTo>
                    <a:pt x="39624" y="376428"/>
                  </a:lnTo>
                  <a:lnTo>
                    <a:pt x="10668" y="324612"/>
                  </a:lnTo>
                  <a:lnTo>
                    <a:pt x="1524" y="284988"/>
                  </a:lnTo>
                  <a:lnTo>
                    <a:pt x="0" y="269748"/>
                  </a:lnTo>
                  <a:lnTo>
                    <a:pt x="3048" y="242316"/>
                  </a:lnTo>
                  <a:lnTo>
                    <a:pt x="6096" y="228600"/>
                  </a:lnTo>
                  <a:lnTo>
                    <a:pt x="10668" y="214884"/>
                  </a:lnTo>
                  <a:lnTo>
                    <a:pt x="16764" y="202692"/>
                  </a:lnTo>
                  <a:lnTo>
                    <a:pt x="22860" y="188976"/>
                  </a:lnTo>
                  <a:lnTo>
                    <a:pt x="50292" y="152400"/>
                  </a:lnTo>
                  <a:lnTo>
                    <a:pt x="100584" y="108204"/>
                  </a:lnTo>
                  <a:lnTo>
                    <a:pt x="164592" y="70104"/>
                  </a:lnTo>
                  <a:lnTo>
                    <a:pt x="182880" y="62484"/>
                  </a:lnTo>
                  <a:lnTo>
                    <a:pt x="201168" y="53340"/>
                  </a:lnTo>
                  <a:lnTo>
                    <a:pt x="240792" y="39624"/>
                  </a:lnTo>
                  <a:lnTo>
                    <a:pt x="283464" y="27432"/>
                  </a:lnTo>
                  <a:lnTo>
                    <a:pt x="327660" y="16764"/>
                  </a:lnTo>
                  <a:lnTo>
                    <a:pt x="423672" y="3048"/>
                  </a:lnTo>
                  <a:lnTo>
                    <a:pt x="448056" y="1524"/>
                  </a:lnTo>
                  <a:lnTo>
                    <a:pt x="550164" y="1524"/>
                  </a:lnTo>
                  <a:lnTo>
                    <a:pt x="574548" y="3048"/>
                  </a:lnTo>
                  <a:lnTo>
                    <a:pt x="611124" y="7620"/>
                  </a:lnTo>
                  <a:lnTo>
                    <a:pt x="448056" y="7620"/>
                  </a:lnTo>
                  <a:lnTo>
                    <a:pt x="423672" y="10668"/>
                  </a:lnTo>
                  <a:lnTo>
                    <a:pt x="352044" y="18288"/>
                  </a:lnTo>
                  <a:lnTo>
                    <a:pt x="306324" y="27432"/>
                  </a:lnTo>
                  <a:lnTo>
                    <a:pt x="263652" y="39624"/>
                  </a:lnTo>
                  <a:lnTo>
                    <a:pt x="243840" y="45720"/>
                  </a:lnTo>
                  <a:lnTo>
                    <a:pt x="222504" y="51816"/>
                  </a:lnTo>
                  <a:lnTo>
                    <a:pt x="224028" y="51816"/>
                  </a:lnTo>
                  <a:lnTo>
                    <a:pt x="204216" y="59436"/>
                  </a:lnTo>
                  <a:lnTo>
                    <a:pt x="185928" y="67056"/>
                  </a:lnTo>
                  <a:lnTo>
                    <a:pt x="167640" y="76200"/>
                  </a:lnTo>
                  <a:lnTo>
                    <a:pt x="134112" y="94488"/>
                  </a:lnTo>
                  <a:lnTo>
                    <a:pt x="118872" y="103632"/>
                  </a:lnTo>
                  <a:lnTo>
                    <a:pt x="105809" y="112776"/>
                  </a:lnTo>
                  <a:lnTo>
                    <a:pt x="103632" y="112776"/>
                  </a:lnTo>
                  <a:lnTo>
                    <a:pt x="89916" y="123444"/>
                  </a:lnTo>
                  <a:lnTo>
                    <a:pt x="77724" y="134112"/>
                  </a:lnTo>
                  <a:lnTo>
                    <a:pt x="54864" y="156972"/>
                  </a:lnTo>
                  <a:lnTo>
                    <a:pt x="37719" y="179832"/>
                  </a:lnTo>
                  <a:lnTo>
                    <a:pt x="36576" y="179832"/>
                  </a:lnTo>
                  <a:lnTo>
                    <a:pt x="29802" y="192024"/>
                  </a:lnTo>
                  <a:lnTo>
                    <a:pt x="28956" y="192024"/>
                  </a:lnTo>
                  <a:lnTo>
                    <a:pt x="22860" y="205740"/>
                  </a:lnTo>
                  <a:lnTo>
                    <a:pt x="16764" y="217932"/>
                  </a:lnTo>
                  <a:lnTo>
                    <a:pt x="12700" y="230124"/>
                  </a:lnTo>
                  <a:lnTo>
                    <a:pt x="12192" y="230124"/>
                  </a:lnTo>
                  <a:lnTo>
                    <a:pt x="9144" y="243840"/>
                  </a:lnTo>
                  <a:lnTo>
                    <a:pt x="7620" y="257556"/>
                  </a:lnTo>
                  <a:lnTo>
                    <a:pt x="7620" y="283464"/>
                  </a:lnTo>
                  <a:lnTo>
                    <a:pt x="9144" y="297180"/>
                  </a:lnTo>
                  <a:lnTo>
                    <a:pt x="12192" y="310896"/>
                  </a:lnTo>
                  <a:lnTo>
                    <a:pt x="12700" y="310896"/>
                  </a:lnTo>
                  <a:lnTo>
                    <a:pt x="16764" y="323088"/>
                  </a:lnTo>
                  <a:lnTo>
                    <a:pt x="22860" y="335280"/>
                  </a:lnTo>
                  <a:lnTo>
                    <a:pt x="28956" y="348996"/>
                  </a:lnTo>
                  <a:lnTo>
                    <a:pt x="29802" y="348996"/>
                  </a:lnTo>
                  <a:lnTo>
                    <a:pt x="36576" y="361188"/>
                  </a:lnTo>
                  <a:lnTo>
                    <a:pt x="37719" y="361188"/>
                  </a:lnTo>
                  <a:lnTo>
                    <a:pt x="54864" y="384048"/>
                  </a:lnTo>
                  <a:lnTo>
                    <a:pt x="77724" y="406908"/>
                  </a:lnTo>
                  <a:lnTo>
                    <a:pt x="89916" y="417576"/>
                  </a:lnTo>
                  <a:lnTo>
                    <a:pt x="103632" y="426720"/>
                  </a:lnTo>
                  <a:lnTo>
                    <a:pt x="118872" y="437388"/>
                  </a:lnTo>
                  <a:lnTo>
                    <a:pt x="167640" y="464820"/>
                  </a:lnTo>
                  <a:lnTo>
                    <a:pt x="204216" y="481584"/>
                  </a:lnTo>
                  <a:lnTo>
                    <a:pt x="224028" y="489204"/>
                  </a:lnTo>
                  <a:lnTo>
                    <a:pt x="222504" y="489204"/>
                  </a:lnTo>
                  <a:lnTo>
                    <a:pt x="243840" y="495300"/>
                  </a:lnTo>
                  <a:lnTo>
                    <a:pt x="263652" y="501396"/>
                  </a:lnTo>
                  <a:lnTo>
                    <a:pt x="306324" y="513588"/>
                  </a:lnTo>
                  <a:lnTo>
                    <a:pt x="352044" y="522732"/>
                  </a:lnTo>
                  <a:lnTo>
                    <a:pt x="399288" y="528828"/>
                  </a:lnTo>
                  <a:lnTo>
                    <a:pt x="423672" y="530352"/>
                  </a:lnTo>
                  <a:lnTo>
                    <a:pt x="448056" y="533400"/>
                  </a:lnTo>
                  <a:lnTo>
                    <a:pt x="611124" y="533400"/>
                  </a:lnTo>
                  <a:lnTo>
                    <a:pt x="574548" y="537972"/>
                  </a:lnTo>
                  <a:lnTo>
                    <a:pt x="550164" y="539496"/>
                  </a:lnTo>
                  <a:close/>
                </a:path>
                <a:path w="998219" h="541019">
                  <a:moveTo>
                    <a:pt x="961644" y="181356"/>
                  </a:moveTo>
                  <a:lnTo>
                    <a:pt x="920496" y="134112"/>
                  </a:lnTo>
                  <a:lnTo>
                    <a:pt x="864108" y="94488"/>
                  </a:lnTo>
                  <a:lnTo>
                    <a:pt x="830580" y="76200"/>
                  </a:lnTo>
                  <a:lnTo>
                    <a:pt x="794004" y="59436"/>
                  </a:lnTo>
                  <a:lnTo>
                    <a:pt x="734568" y="39624"/>
                  </a:lnTo>
                  <a:lnTo>
                    <a:pt x="690372" y="27432"/>
                  </a:lnTo>
                  <a:lnTo>
                    <a:pt x="691896" y="27432"/>
                  </a:lnTo>
                  <a:lnTo>
                    <a:pt x="646176" y="18288"/>
                  </a:lnTo>
                  <a:lnTo>
                    <a:pt x="598932" y="12192"/>
                  </a:lnTo>
                  <a:lnTo>
                    <a:pt x="574548" y="10668"/>
                  </a:lnTo>
                  <a:lnTo>
                    <a:pt x="550164" y="7620"/>
                  </a:lnTo>
                  <a:lnTo>
                    <a:pt x="611124" y="7620"/>
                  </a:lnTo>
                  <a:lnTo>
                    <a:pt x="646176" y="12192"/>
                  </a:lnTo>
                  <a:lnTo>
                    <a:pt x="691896" y="21336"/>
                  </a:lnTo>
                  <a:lnTo>
                    <a:pt x="757428" y="39624"/>
                  </a:lnTo>
                  <a:lnTo>
                    <a:pt x="797052" y="53340"/>
                  </a:lnTo>
                  <a:lnTo>
                    <a:pt x="815340" y="62484"/>
                  </a:lnTo>
                  <a:lnTo>
                    <a:pt x="833628" y="70104"/>
                  </a:lnTo>
                  <a:lnTo>
                    <a:pt x="867156" y="88392"/>
                  </a:lnTo>
                  <a:lnTo>
                    <a:pt x="925068" y="129540"/>
                  </a:lnTo>
                  <a:lnTo>
                    <a:pt x="958596" y="164592"/>
                  </a:lnTo>
                  <a:lnTo>
                    <a:pt x="966216" y="176784"/>
                  </a:lnTo>
                  <a:lnTo>
                    <a:pt x="968502" y="179832"/>
                  </a:lnTo>
                  <a:lnTo>
                    <a:pt x="961644" y="179832"/>
                  </a:lnTo>
                  <a:lnTo>
                    <a:pt x="961644" y="181356"/>
                  </a:lnTo>
                  <a:close/>
                </a:path>
                <a:path w="998219" h="541019">
                  <a:moveTo>
                    <a:pt x="103632" y="114300"/>
                  </a:moveTo>
                  <a:lnTo>
                    <a:pt x="103632" y="112776"/>
                  </a:lnTo>
                  <a:lnTo>
                    <a:pt x="105809" y="112776"/>
                  </a:lnTo>
                  <a:lnTo>
                    <a:pt x="103632" y="114300"/>
                  </a:lnTo>
                  <a:close/>
                </a:path>
                <a:path w="998219" h="541019">
                  <a:moveTo>
                    <a:pt x="36576" y="181356"/>
                  </a:moveTo>
                  <a:lnTo>
                    <a:pt x="36576" y="179832"/>
                  </a:lnTo>
                  <a:lnTo>
                    <a:pt x="37719" y="179832"/>
                  </a:lnTo>
                  <a:lnTo>
                    <a:pt x="36576" y="181356"/>
                  </a:lnTo>
                  <a:close/>
                </a:path>
                <a:path w="998219" h="541019">
                  <a:moveTo>
                    <a:pt x="969264" y="193548"/>
                  </a:moveTo>
                  <a:lnTo>
                    <a:pt x="961644" y="179832"/>
                  </a:lnTo>
                  <a:lnTo>
                    <a:pt x="968502" y="179832"/>
                  </a:lnTo>
                  <a:lnTo>
                    <a:pt x="975360" y="188976"/>
                  </a:lnTo>
                  <a:lnTo>
                    <a:pt x="976714" y="192024"/>
                  </a:lnTo>
                  <a:lnTo>
                    <a:pt x="969264" y="192024"/>
                  </a:lnTo>
                  <a:lnTo>
                    <a:pt x="969264" y="193548"/>
                  </a:lnTo>
                  <a:close/>
                </a:path>
                <a:path w="998219" h="541019">
                  <a:moveTo>
                    <a:pt x="28956" y="193548"/>
                  </a:moveTo>
                  <a:lnTo>
                    <a:pt x="28956" y="192024"/>
                  </a:lnTo>
                  <a:lnTo>
                    <a:pt x="29802" y="192024"/>
                  </a:lnTo>
                  <a:lnTo>
                    <a:pt x="28956" y="193548"/>
                  </a:lnTo>
                  <a:close/>
                </a:path>
                <a:path w="998219" h="541019">
                  <a:moveTo>
                    <a:pt x="986028" y="231648"/>
                  </a:moveTo>
                  <a:lnTo>
                    <a:pt x="981456" y="217932"/>
                  </a:lnTo>
                  <a:lnTo>
                    <a:pt x="975360" y="205740"/>
                  </a:lnTo>
                  <a:lnTo>
                    <a:pt x="969264" y="192024"/>
                  </a:lnTo>
                  <a:lnTo>
                    <a:pt x="976714" y="192024"/>
                  </a:lnTo>
                  <a:lnTo>
                    <a:pt x="981456" y="202692"/>
                  </a:lnTo>
                  <a:lnTo>
                    <a:pt x="987552" y="214884"/>
                  </a:lnTo>
                  <a:lnTo>
                    <a:pt x="992124" y="228600"/>
                  </a:lnTo>
                  <a:lnTo>
                    <a:pt x="992462" y="230124"/>
                  </a:lnTo>
                  <a:lnTo>
                    <a:pt x="986028" y="230124"/>
                  </a:lnTo>
                  <a:lnTo>
                    <a:pt x="986028" y="231648"/>
                  </a:lnTo>
                  <a:close/>
                </a:path>
                <a:path w="998219" h="541019">
                  <a:moveTo>
                    <a:pt x="12192" y="231648"/>
                  </a:moveTo>
                  <a:lnTo>
                    <a:pt x="12192" y="230124"/>
                  </a:lnTo>
                  <a:lnTo>
                    <a:pt x="12700" y="230124"/>
                  </a:lnTo>
                  <a:lnTo>
                    <a:pt x="12192" y="231648"/>
                  </a:lnTo>
                  <a:close/>
                </a:path>
                <a:path w="998219" h="541019">
                  <a:moveTo>
                    <a:pt x="992462" y="310896"/>
                  </a:moveTo>
                  <a:lnTo>
                    <a:pt x="986028" y="310896"/>
                  </a:lnTo>
                  <a:lnTo>
                    <a:pt x="989076" y="297180"/>
                  </a:lnTo>
                  <a:lnTo>
                    <a:pt x="990600" y="283464"/>
                  </a:lnTo>
                  <a:lnTo>
                    <a:pt x="990600" y="257556"/>
                  </a:lnTo>
                  <a:lnTo>
                    <a:pt x="989076" y="243840"/>
                  </a:lnTo>
                  <a:lnTo>
                    <a:pt x="986028" y="230124"/>
                  </a:lnTo>
                  <a:lnTo>
                    <a:pt x="992462" y="230124"/>
                  </a:lnTo>
                  <a:lnTo>
                    <a:pt x="995172" y="242316"/>
                  </a:lnTo>
                  <a:lnTo>
                    <a:pt x="998220" y="269748"/>
                  </a:lnTo>
                  <a:lnTo>
                    <a:pt x="996696" y="284988"/>
                  </a:lnTo>
                  <a:lnTo>
                    <a:pt x="995172" y="298704"/>
                  </a:lnTo>
                  <a:lnTo>
                    <a:pt x="992462" y="310896"/>
                  </a:lnTo>
                  <a:close/>
                </a:path>
                <a:path w="998219" h="541019">
                  <a:moveTo>
                    <a:pt x="12700" y="310896"/>
                  </a:moveTo>
                  <a:lnTo>
                    <a:pt x="12192" y="310896"/>
                  </a:lnTo>
                  <a:lnTo>
                    <a:pt x="12192" y="309372"/>
                  </a:lnTo>
                  <a:lnTo>
                    <a:pt x="12700" y="310896"/>
                  </a:lnTo>
                  <a:close/>
                </a:path>
                <a:path w="998219" h="541019">
                  <a:moveTo>
                    <a:pt x="976714" y="348996"/>
                  </a:moveTo>
                  <a:lnTo>
                    <a:pt x="969264" y="348996"/>
                  </a:lnTo>
                  <a:lnTo>
                    <a:pt x="975360" y="335280"/>
                  </a:lnTo>
                  <a:lnTo>
                    <a:pt x="981456" y="323088"/>
                  </a:lnTo>
                  <a:lnTo>
                    <a:pt x="986028" y="309372"/>
                  </a:lnTo>
                  <a:lnTo>
                    <a:pt x="986028" y="310896"/>
                  </a:lnTo>
                  <a:lnTo>
                    <a:pt x="992462" y="310896"/>
                  </a:lnTo>
                  <a:lnTo>
                    <a:pt x="992124" y="312420"/>
                  </a:lnTo>
                  <a:lnTo>
                    <a:pt x="987552" y="324612"/>
                  </a:lnTo>
                  <a:lnTo>
                    <a:pt x="976714" y="348996"/>
                  </a:lnTo>
                  <a:close/>
                </a:path>
                <a:path w="998219" h="541019">
                  <a:moveTo>
                    <a:pt x="29802" y="348996"/>
                  </a:moveTo>
                  <a:lnTo>
                    <a:pt x="28956" y="348996"/>
                  </a:lnTo>
                  <a:lnTo>
                    <a:pt x="28956" y="347472"/>
                  </a:lnTo>
                  <a:lnTo>
                    <a:pt x="29802" y="348996"/>
                  </a:lnTo>
                  <a:close/>
                </a:path>
                <a:path w="998219" h="541019">
                  <a:moveTo>
                    <a:pt x="968502" y="361188"/>
                  </a:moveTo>
                  <a:lnTo>
                    <a:pt x="961644" y="361188"/>
                  </a:lnTo>
                  <a:lnTo>
                    <a:pt x="969264" y="347472"/>
                  </a:lnTo>
                  <a:lnTo>
                    <a:pt x="969264" y="348996"/>
                  </a:lnTo>
                  <a:lnTo>
                    <a:pt x="976714" y="348996"/>
                  </a:lnTo>
                  <a:lnTo>
                    <a:pt x="975360" y="352044"/>
                  </a:lnTo>
                  <a:lnTo>
                    <a:pt x="968502" y="361188"/>
                  </a:lnTo>
                  <a:close/>
                </a:path>
                <a:path w="998219" h="541019">
                  <a:moveTo>
                    <a:pt x="37719" y="361188"/>
                  </a:moveTo>
                  <a:lnTo>
                    <a:pt x="36576" y="361188"/>
                  </a:lnTo>
                  <a:lnTo>
                    <a:pt x="36576" y="359664"/>
                  </a:lnTo>
                  <a:lnTo>
                    <a:pt x="37719" y="361188"/>
                  </a:lnTo>
                  <a:close/>
                </a:path>
                <a:path w="998219" h="541019">
                  <a:moveTo>
                    <a:pt x="903514" y="428244"/>
                  </a:moveTo>
                  <a:lnTo>
                    <a:pt x="894588" y="428244"/>
                  </a:lnTo>
                  <a:lnTo>
                    <a:pt x="908304" y="417576"/>
                  </a:lnTo>
                  <a:lnTo>
                    <a:pt x="920496" y="406908"/>
                  </a:lnTo>
                  <a:lnTo>
                    <a:pt x="943356" y="384048"/>
                  </a:lnTo>
                  <a:lnTo>
                    <a:pt x="961644" y="359664"/>
                  </a:lnTo>
                  <a:lnTo>
                    <a:pt x="961644" y="361188"/>
                  </a:lnTo>
                  <a:lnTo>
                    <a:pt x="968502" y="361188"/>
                  </a:lnTo>
                  <a:lnTo>
                    <a:pt x="966216" y="364236"/>
                  </a:lnTo>
                  <a:lnTo>
                    <a:pt x="958596" y="376428"/>
                  </a:lnTo>
                  <a:lnTo>
                    <a:pt x="947928" y="388620"/>
                  </a:lnTo>
                  <a:lnTo>
                    <a:pt x="925068" y="411480"/>
                  </a:lnTo>
                  <a:lnTo>
                    <a:pt x="903514" y="428244"/>
                  </a:lnTo>
                  <a:close/>
                </a:path>
                <a:path w="998219" h="541019">
                  <a:moveTo>
                    <a:pt x="611124" y="533400"/>
                  </a:moveTo>
                  <a:lnTo>
                    <a:pt x="524256" y="533400"/>
                  </a:lnTo>
                  <a:lnTo>
                    <a:pt x="598932" y="528828"/>
                  </a:lnTo>
                  <a:lnTo>
                    <a:pt x="646176" y="522732"/>
                  </a:lnTo>
                  <a:lnTo>
                    <a:pt x="691896" y="513588"/>
                  </a:lnTo>
                  <a:lnTo>
                    <a:pt x="690372" y="513588"/>
                  </a:lnTo>
                  <a:lnTo>
                    <a:pt x="713232" y="507492"/>
                  </a:lnTo>
                  <a:lnTo>
                    <a:pt x="774192" y="489204"/>
                  </a:lnTo>
                  <a:lnTo>
                    <a:pt x="812292" y="473964"/>
                  </a:lnTo>
                  <a:lnTo>
                    <a:pt x="864108" y="446532"/>
                  </a:lnTo>
                  <a:lnTo>
                    <a:pt x="894588" y="426720"/>
                  </a:lnTo>
                  <a:lnTo>
                    <a:pt x="894588" y="428244"/>
                  </a:lnTo>
                  <a:lnTo>
                    <a:pt x="903514" y="428244"/>
                  </a:lnTo>
                  <a:lnTo>
                    <a:pt x="897636" y="432816"/>
                  </a:lnTo>
                  <a:lnTo>
                    <a:pt x="882396" y="443484"/>
                  </a:lnTo>
                  <a:lnTo>
                    <a:pt x="867156" y="452628"/>
                  </a:lnTo>
                  <a:lnTo>
                    <a:pt x="833628" y="470916"/>
                  </a:lnTo>
                  <a:lnTo>
                    <a:pt x="815340" y="478536"/>
                  </a:lnTo>
                  <a:lnTo>
                    <a:pt x="797052" y="487680"/>
                  </a:lnTo>
                  <a:lnTo>
                    <a:pt x="757428" y="501396"/>
                  </a:lnTo>
                  <a:lnTo>
                    <a:pt x="714756" y="513588"/>
                  </a:lnTo>
                  <a:lnTo>
                    <a:pt x="670560" y="524256"/>
                  </a:lnTo>
                  <a:lnTo>
                    <a:pt x="646176" y="528828"/>
                  </a:lnTo>
                  <a:lnTo>
                    <a:pt x="611124" y="533400"/>
                  </a:lnTo>
                  <a:close/>
                </a:path>
                <a:path w="998219" h="541019">
                  <a:moveTo>
                    <a:pt x="498348" y="541020"/>
                  </a:moveTo>
                  <a:lnTo>
                    <a:pt x="473964" y="539496"/>
                  </a:lnTo>
                  <a:lnTo>
                    <a:pt x="524256" y="539496"/>
                  </a:lnTo>
                  <a:lnTo>
                    <a:pt x="498348" y="541020"/>
                  </a:lnTo>
                  <a:close/>
                </a:path>
              </a:pathLst>
            </a:custGeom>
            <a:solidFill>
              <a:srgbClr val="70AC4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2395370" y="3496235"/>
            <a:ext cx="1147482" cy="878541"/>
            <a:chOff x="835152" y="3962400"/>
            <a:chExt cx="1300480" cy="995680"/>
          </a:xfrm>
        </p:grpSpPr>
        <p:sp>
          <p:nvSpPr>
            <p:cNvPr id="25" name="object 25"/>
            <p:cNvSpPr/>
            <p:nvPr/>
          </p:nvSpPr>
          <p:spPr>
            <a:xfrm>
              <a:off x="1653539" y="3962400"/>
              <a:ext cx="481965" cy="547370"/>
            </a:xfrm>
            <a:custGeom>
              <a:avLst/>
              <a:gdLst/>
              <a:ahLst/>
              <a:cxnLst/>
              <a:rect l="l" t="t" r="r" b="b"/>
              <a:pathLst>
                <a:path w="481964" h="547370">
                  <a:moveTo>
                    <a:pt x="328922" y="90582"/>
                  </a:moveTo>
                  <a:lnTo>
                    <a:pt x="321754" y="88392"/>
                  </a:lnTo>
                  <a:lnTo>
                    <a:pt x="316015" y="83915"/>
                  </a:lnTo>
                  <a:lnTo>
                    <a:pt x="312420" y="77724"/>
                  </a:lnTo>
                  <a:lnTo>
                    <a:pt x="311538" y="69842"/>
                  </a:lnTo>
                  <a:lnTo>
                    <a:pt x="313372" y="62674"/>
                  </a:lnTo>
                  <a:lnTo>
                    <a:pt x="317777" y="56935"/>
                  </a:lnTo>
                  <a:lnTo>
                    <a:pt x="324612" y="53340"/>
                  </a:lnTo>
                  <a:lnTo>
                    <a:pt x="481584" y="0"/>
                  </a:lnTo>
                  <a:lnTo>
                    <a:pt x="478293" y="16764"/>
                  </a:lnTo>
                  <a:lnTo>
                    <a:pt x="441960" y="16764"/>
                  </a:lnTo>
                  <a:lnTo>
                    <a:pt x="395398" y="69908"/>
                  </a:lnTo>
                  <a:lnTo>
                    <a:pt x="336804" y="89916"/>
                  </a:lnTo>
                  <a:lnTo>
                    <a:pt x="328922" y="90582"/>
                  </a:lnTo>
                  <a:close/>
                </a:path>
                <a:path w="481964" h="547370">
                  <a:moveTo>
                    <a:pt x="395398" y="69908"/>
                  </a:moveTo>
                  <a:lnTo>
                    <a:pt x="441960" y="16764"/>
                  </a:lnTo>
                  <a:lnTo>
                    <a:pt x="452818" y="25908"/>
                  </a:lnTo>
                  <a:lnTo>
                    <a:pt x="437388" y="25908"/>
                  </a:lnTo>
                  <a:lnTo>
                    <a:pt x="431020" y="57744"/>
                  </a:lnTo>
                  <a:lnTo>
                    <a:pt x="395398" y="69908"/>
                  </a:lnTo>
                  <a:close/>
                </a:path>
                <a:path w="481964" h="547370">
                  <a:moveTo>
                    <a:pt x="426720" y="178308"/>
                  </a:moveTo>
                  <a:lnTo>
                    <a:pt x="420266" y="174950"/>
                  </a:lnTo>
                  <a:lnTo>
                    <a:pt x="415099" y="169735"/>
                  </a:lnTo>
                  <a:lnTo>
                    <a:pt x="411931" y="163068"/>
                  </a:lnTo>
                  <a:lnTo>
                    <a:pt x="411480" y="155448"/>
                  </a:lnTo>
                  <a:lnTo>
                    <a:pt x="423478" y="95455"/>
                  </a:lnTo>
                  <a:lnTo>
                    <a:pt x="470916" y="41148"/>
                  </a:lnTo>
                  <a:lnTo>
                    <a:pt x="441960" y="16764"/>
                  </a:lnTo>
                  <a:lnTo>
                    <a:pt x="478293" y="16764"/>
                  </a:lnTo>
                  <a:lnTo>
                    <a:pt x="449569" y="163091"/>
                  </a:lnTo>
                  <a:lnTo>
                    <a:pt x="446865" y="169521"/>
                  </a:lnTo>
                  <a:lnTo>
                    <a:pt x="441579" y="174688"/>
                  </a:lnTo>
                  <a:lnTo>
                    <a:pt x="434578" y="177855"/>
                  </a:lnTo>
                  <a:lnTo>
                    <a:pt x="426720" y="178308"/>
                  </a:lnTo>
                  <a:close/>
                </a:path>
                <a:path w="481964" h="547370">
                  <a:moveTo>
                    <a:pt x="431020" y="57744"/>
                  </a:moveTo>
                  <a:lnTo>
                    <a:pt x="437388" y="25908"/>
                  </a:lnTo>
                  <a:lnTo>
                    <a:pt x="461772" y="47244"/>
                  </a:lnTo>
                  <a:lnTo>
                    <a:pt x="431020" y="57744"/>
                  </a:lnTo>
                  <a:close/>
                </a:path>
                <a:path w="481964" h="547370">
                  <a:moveTo>
                    <a:pt x="423478" y="95455"/>
                  </a:moveTo>
                  <a:lnTo>
                    <a:pt x="431020" y="57744"/>
                  </a:lnTo>
                  <a:lnTo>
                    <a:pt x="461772" y="47244"/>
                  </a:lnTo>
                  <a:lnTo>
                    <a:pt x="437388" y="25908"/>
                  </a:lnTo>
                  <a:lnTo>
                    <a:pt x="452818" y="25908"/>
                  </a:lnTo>
                  <a:lnTo>
                    <a:pt x="470916" y="41148"/>
                  </a:lnTo>
                  <a:lnTo>
                    <a:pt x="423478" y="95455"/>
                  </a:lnTo>
                  <a:close/>
                </a:path>
                <a:path w="481964" h="547370">
                  <a:moveTo>
                    <a:pt x="28956" y="547116"/>
                  </a:moveTo>
                  <a:lnTo>
                    <a:pt x="0" y="521208"/>
                  </a:lnTo>
                  <a:lnTo>
                    <a:pt x="395398" y="69908"/>
                  </a:lnTo>
                  <a:lnTo>
                    <a:pt x="431020" y="57744"/>
                  </a:lnTo>
                  <a:lnTo>
                    <a:pt x="423478" y="95455"/>
                  </a:lnTo>
                  <a:lnTo>
                    <a:pt x="28956" y="5471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838200" y="4419600"/>
              <a:ext cx="990600" cy="533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835152" y="4416552"/>
              <a:ext cx="998219" cy="541020"/>
            </a:xfrm>
            <a:custGeom>
              <a:avLst/>
              <a:gdLst/>
              <a:ahLst/>
              <a:cxnLst/>
              <a:rect l="l" t="t" r="r" b="b"/>
              <a:pathLst>
                <a:path w="998219" h="541020">
                  <a:moveTo>
                    <a:pt x="524256" y="1524"/>
                  </a:moveTo>
                  <a:lnTo>
                    <a:pt x="473964" y="1524"/>
                  </a:lnTo>
                  <a:lnTo>
                    <a:pt x="498348" y="0"/>
                  </a:lnTo>
                  <a:lnTo>
                    <a:pt x="524256" y="1524"/>
                  </a:lnTo>
                  <a:close/>
                </a:path>
                <a:path w="998219" h="541020">
                  <a:moveTo>
                    <a:pt x="550164" y="539496"/>
                  </a:moveTo>
                  <a:lnTo>
                    <a:pt x="448056" y="539496"/>
                  </a:lnTo>
                  <a:lnTo>
                    <a:pt x="423672" y="537972"/>
                  </a:lnTo>
                  <a:lnTo>
                    <a:pt x="350520" y="528828"/>
                  </a:lnTo>
                  <a:lnTo>
                    <a:pt x="306324" y="519684"/>
                  </a:lnTo>
                  <a:lnTo>
                    <a:pt x="240792" y="501396"/>
                  </a:lnTo>
                  <a:lnTo>
                    <a:pt x="201168" y="487680"/>
                  </a:lnTo>
                  <a:lnTo>
                    <a:pt x="182880" y="478536"/>
                  </a:lnTo>
                  <a:lnTo>
                    <a:pt x="164592" y="470916"/>
                  </a:lnTo>
                  <a:lnTo>
                    <a:pt x="131064" y="452628"/>
                  </a:lnTo>
                  <a:lnTo>
                    <a:pt x="73152" y="411480"/>
                  </a:lnTo>
                  <a:lnTo>
                    <a:pt x="39624" y="376428"/>
                  </a:lnTo>
                  <a:lnTo>
                    <a:pt x="10668" y="324612"/>
                  </a:lnTo>
                  <a:lnTo>
                    <a:pt x="1524" y="284988"/>
                  </a:lnTo>
                  <a:lnTo>
                    <a:pt x="0" y="269748"/>
                  </a:lnTo>
                  <a:lnTo>
                    <a:pt x="3048" y="242316"/>
                  </a:lnTo>
                  <a:lnTo>
                    <a:pt x="6096" y="228600"/>
                  </a:lnTo>
                  <a:lnTo>
                    <a:pt x="10668" y="214884"/>
                  </a:lnTo>
                  <a:lnTo>
                    <a:pt x="16764" y="202692"/>
                  </a:lnTo>
                  <a:lnTo>
                    <a:pt x="22860" y="188976"/>
                  </a:lnTo>
                  <a:lnTo>
                    <a:pt x="50292" y="152400"/>
                  </a:lnTo>
                  <a:lnTo>
                    <a:pt x="100584" y="108204"/>
                  </a:lnTo>
                  <a:lnTo>
                    <a:pt x="164592" y="70104"/>
                  </a:lnTo>
                  <a:lnTo>
                    <a:pt x="182880" y="62484"/>
                  </a:lnTo>
                  <a:lnTo>
                    <a:pt x="201168" y="53340"/>
                  </a:lnTo>
                  <a:lnTo>
                    <a:pt x="240792" y="39624"/>
                  </a:lnTo>
                  <a:lnTo>
                    <a:pt x="283464" y="27432"/>
                  </a:lnTo>
                  <a:lnTo>
                    <a:pt x="327660" y="16764"/>
                  </a:lnTo>
                  <a:lnTo>
                    <a:pt x="423672" y="3048"/>
                  </a:lnTo>
                  <a:lnTo>
                    <a:pt x="448056" y="1524"/>
                  </a:lnTo>
                  <a:lnTo>
                    <a:pt x="550164" y="1524"/>
                  </a:lnTo>
                  <a:lnTo>
                    <a:pt x="574548" y="3048"/>
                  </a:lnTo>
                  <a:lnTo>
                    <a:pt x="611124" y="7620"/>
                  </a:lnTo>
                  <a:lnTo>
                    <a:pt x="448056" y="7620"/>
                  </a:lnTo>
                  <a:lnTo>
                    <a:pt x="423672" y="10668"/>
                  </a:lnTo>
                  <a:lnTo>
                    <a:pt x="352044" y="18288"/>
                  </a:lnTo>
                  <a:lnTo>
                    <a:pt x="306324" y="27432"/>
                  </a:lnTo>
                  <a:lnTo>
                    <a:pt x="263652" y="39624"/>
                  </a:lnTo>
                  <a:lnTo>
                    <a:pt x="243840" y="45720"/>
                  </a:lnTo>
                  <a:lnTo>
                    <a:pt x="222504" y="51816"/>
                  </a:lnTo>
                  <a:lnTo>
                    <a:pt x="224028" y="51816"/>
                  </a:lnTo>
                  <a:lnTo>
                    <a:pt x="204216" y="59436"/>
                  </a:lnTo>
                  <a:lnTo>
                    <a:pt x="185928" y="67056"/>
                  </a:lnTo>
                  <a:lnTo>
                    <a:pt x="167640" y="76200"/>
                  </a:lnTo>
                  <a:lnTo>
                    <a:pt x="134112" y="94488"/>
                  </a:lnTo>
                  <a:lnTo>
                    <a:pt x="118872" y="103632"/>
                  </a:lnTo>
                  <a:lnTo>
                    <a:pt x="105809" y="112776"/>
                  </a:lnTo>
                  <a:lnTo>
                    <a:pt x="103632" y="112776"/>
                  </a:lnTo>
                  <a:lnTo>
                    <a:pt x="89916" y="123444"/>
                  </a:lnTo>
                  <a:lnTo>
                    <a:pt x="77724" y="134112"/>
                  </a:lnTo>
                  <a:lnTo>
                    <a:pt x="54864" y="156972"/>
                  </a:lnTo>
                  <a:lnTo>
                    <a:pt x="37719" y="179832"/>
                  </a:lnTo>
                  <a:lnTo>
                    <a:pt x="36576" y="179832"/>
                  </a:lnTo>
                  <a:lnTo>
                    <a:pt x="29802" y="192024"/>
                  </a:lnTo>
                  <a:lnTo>
                    <a:pt x="28956" y="192024"/>
                  </a:lnTo>
                  <a:lnTo>
                    <a:pt x="22860" y="205740"/>
                  </a:lnTo>
                  <a:lnTo>
                    <a:pt x="16764" y="217932"/>
                  </a:lnTo>
                  <a:lnTo>
                    <a:pt x="12700" y="230124"/>
                  </a:lnTo>
                  <a:lnTo>
                    <a:pt x="12192" y="230124"/>
                  </a:lnTo>
                  <a:lnTo>
                    <a:pt x="9144" y="243840"/>
                  </a:lnTo>
                  <a:lnTo>
                    <a:pt x="7620" y="257556"/>
                  </a:lnTo>
                  <a:lnTo>
                    <a:pt x="7620" y="283464"/>
                  </a:lnTo>
                  <a:lnTo>
                    <a:pt x="9144" y="297180"/>
                  </a:lnTo>
                  <a:lnTo>
                    <a:pt x="12192" y="310896"/>
                  </a:lnTo>
                  <a:lnTo>
                    <a:pt x="12700" y="310896"/>
                  </a:lnTo>
                  <a:lnTo>
                    <a:pt x="16764" y="323088"/>
                  </a:lnTo>
                  <a:lnTo>
                    <a:pt x="22860" y="335280"/>
                  </a:lnTo>
                  <a:lnTo>
                    <a:pt x="28956" y="348996"/>
                  </a:lnTo>
                  <a:lnTo>
                    <a:pt x="29802" y="348996"/>
                  </a:lnTo>
                  <a:lnTo>
                    <a:pt x="36576" y="361188"/>
                  </a:lnTo>
                  <a:lnTo>
                    <a:pt x="37719" y="361188"/>
                  </a:lnTo>
                  <a:lnTo>
                    <a:pt x="54864" y="384048"/>
                  </a:lnTo>
                  <a:lnTo>
                    <a:pt x="77724" y="406908"/>
                  </a:lnTo>
                  <a:lnTo>
                    <a:pt x="89916" y="417576"/>
                  </a:lnTo>
                  <a:lnTo>
                    <a:pt x="103632" y="426720"/>
                  </a:lnTo>
                  <a:lnTo>
                    <a:pt x="118872" y="437388"/>
                  </a:lnTo>
                  <a:lnTo>
                    <a:pt x="167640" y="464820"/>
                  </a:lnTo>
                  <a:lnTo>
                    <a:pt x="204216" y="481584"/>
                  </a:lnTo>
                  <a:lnTo>
                    <a:pt x="224028" y="489204"/>
                  </a:lnTo>
                  <a:lnTo>
                    <a:pt x="222504" y="489204"/>
                  </a:lnTo>
                  <a:lnTo>
                    <a:pt x="243840" y="495300"/>
                  </a:lnTo>
                  <a:lnTo>
                    <a:pt x="263652" y="501396"/>
                  </a:lnTo>
                  <a:lnTo>
                    <a:pt x="306324" y="513588"/>
                  </a:lnTo>
                  <a:lnTo>
                    <a:pt x="352044" y="522732"/>
                  </a:lnTo>
                  <a:lnTo>
                    <a:pt x="399288" y="528828"/>
                  </a:lnTo>
                  <a:lnTo>
                    <a:pt x="423672" y="530352"/>
                  </a:lnTo>
                  <a:lnTo>
                    <a:pt x="448056" y="533400"/>
                  </a:lnTo>
                  <a:lnTo>
                    <a:pt x="611124" y="533400"/>
                  </a:lnTo>
                  <a:lnTo>
                    <a:pt x="574548" y="537972"/>
                  </a:lnTo>
                  <a:lnTo>
                    <a:pt x="550164" y="539496"/>
                  </a:lnTo>
                  <a:close/>
                </a:path>
                <a:path w="998219" h="541020">
                  <a:moveTo>
                    <a:pt x="961644" y="181356"/>
                  </a:moveTo>
                  <a:lnTo>
                    <a:pt x="920496" y="134112"/>
                  </a:lnTo>
                  <a:lnTo>
                    <a:pt x="864108" y="94488"/>
                  </a:lnTo>
                  <a:lnTo>
                    <a:pt x="830580" y="76200"/>
                  </a:lnTo>
                  <a:lnTo>
                    <a:pt x="794004" y="59436"/>
                  </a:lnTo>
                  <a:lnTo>
                    <a:pt x="734568" y="39624"/>
                  </a:lnTo>
                  <a:lnTo>
                    <a:pt x="690372" y="27432"/>
                  </a:lnTo>
                  <a:lnTo>
                    <a:pt x="691896" y="27432"/>
                  </a:lnTo>
                  <a:lnTo>
                    <a:pt x="646176" y="18288"/>
                  </a:lnTo>
                  <a:lnTo>
                    <a:pt x="598932" y="12192"/>
                  </a:lnTo>
                  <a:lnTo>
                    <a:pt x="574548" y="10668"/>
                  </a:lnTo>
                  <a:lnTo>
                    <a:pt x="550164" y="7620"/>
                  </a:lnTo>
                  <a:lnTo>
                    <a:pt x="611124" y="7620"/>
                  </a:lnTo>
                  <a:lnTo>
                    <a:pt x="646176" y="12192"/>
                  </a:lnTo>
                  <a:lnTo>
                    <a:pt x="691896" y="21336"/>
                  </a:lnTo>
                  <a:lnTo>
                    <a:pt x="757428" y="39624"/>
                  </a:lnTo>
                  <a:lnTo>
                    <a:pt x="797052" y="53340"/>
                  </a:lnTo>
                  <a:lnTo>
                    <a:pt x="815340" y="62484"/>
                  </a:lnTo>
                  <a:lnTo>
                    <a:pt x="833628" y="70104"/>
                  </a:lnTo>
                  <a:lnTo>
                    <a:pt x="867156" y="88392"/>
                  </a:lnTo>
                  <a:lnTo>
                    <a:pt x="925068" y="129540"/>
                  </a:lnTo>
                  <a:lnTo>
                    <a:pt x="958596" y="164592"/>
                  </a:lnTo>
                  <a:lnTo>
                    <a:pt x="966216" y="176784"/>
                  </a:lnTo>
                  <a:lnTo>
                    <a:pt x="968502" y="179832"/>
                  </a:lnTo>
                  <a:lnTo>
                    <a:pt x="961644" y="179832"/>
                  </a:lnTo>
                  <a:lnTo>
                    <a:pt x="961644" y="181356"/>
                  </a:lnTo>
                  <a:close/>
                </a:path>
                <a:path w="998219" h="541020">
                  <a:moveTo>
                    <a:pt x="103632" y="114300"/>
                  </a:moveTo>
                  <a:lnTo>
                    <a:pt x="103632" y="112776"/>
                  </a:lnTo>
                  <a:lnTo>
                    <a:pt x="105809" y="112776"/>
                  </a:lnTo>
                  <a:lnTo>
                    <a:pt x="103632" y="114300"/>
                  </a:lnTo>
                  <a:close/>
                </a:path>
                <a:path w="998219" h="541020">
                  <a:moveTo>
                    <a:pt x="36576" y="181356"/>
                  </a:moveTo>
                  <a:lnTo>
                    <a:pt x="36576" y="179832"/>
                  </a:lnTo>
                  <a:lnTo>
                    <a:pt x="37719" y="179832"/>
                  </a:lnTo>
                  <a:lnTo>
                    <a:pt x="36576" y="181356"/>
                  </a:lnTo>
                  <a:close/>
                </a:path>
                <a:path w="998219" h="541020">
                  <a:moveTo>
                    <a:pt x="969264" y="193548"/>
                  </a:moveTo>
                  <a:lnTo>
                    <a:pt x="961644" y="179832"/>
                  </a:lnTo>
                  <a:lnTo>
                    <a:pt x="968502" y="179832"/>
                  </a:lnTo>
                  <a:lnTo>
                    <a:pt x="975360" y="188976"/>
                  </a:lnTo>
                  <a:lnTo>
                    <a:pt x="976714" y="192024"/>
                  </a:lnTo>
                  <a:lnTo>
                    <a:pt x="969264" y="192024"/>
                  </a:lnTo>
                  <a:lnTo>
                    <a:pt x="969264" y="193548"/>
                  </a:lnTo>
                  <a:close/>
                </a:path>
                <a:path w="998219" h="541020">
                  <a:moveTo>
                    <a:pt x="28956" y="193548"/>
                  </a:moveTo>
                  <a:lnTo>
                    <a:pt x="28956" y="192024"/>
                  </a:lnTo>
                  <a:lnTo>
                    <a:pt x="29802" y="192024"/>
                  </a:lnTo>
                  <a:lnTo>
                    <a:pt x="28956" y="193548"/>
                  </a:lnTo>
                  <a:close/>
                </a:path>
                <a:path w="998219" h="541020">
                  <a:moveTo>
                    <a:pt x="986028" y="231648"/>
                  </a:moveTo>
                  <a:lnTo>
                    <a:pt x="981456" y="217932"/>
                  </a:lnTo>
                  <a:lnTo>
                    <a:pt x="975360" y="205740"/>
                  </a:lnTo>
                  <a:lnTo>
                    <a:pt x="969264" y="192024"/>
                  </a:lnTo>
                  <a:lnTo>
                    <a:pt x="976714" y="192024"/>
                  </a:lnTo>
                  <a:lnTo>
                    <a:pt x="981456" y="202692"/>
                  </a:lnTo>
                  <a:lnTo>
                    <a:pt x="987552" y="214884"/>
                  </a:lnTo>
                  <a:lnTo>
                    <a:pt x="992124" y="228600"/>
                  </a:lnTo>
                  <a:lnTo>
                    <a:pt x="992462" y="230124"/>
                  </a:lnTo>
                  <a:lnTo>
                    <a:pt x="986028" y="230124"/>
                  </a:lnTo>
                  <a:lnTo>
                    <a:pt x="986028" y="231648"/>
                  </a:lnTo>
                  <a:close/>
                </a:path>
                <a:path w="998219" h="541020">
                  <a:moveTo>
                    <a:pt x="12192" y="231648"/>
                  </a:moveTo>
                  <a:lnTo>
                    <a:pt x="12192" y="230124"/>
                  </a:lnTo>
                  <a:lnTo>
                    <a:pt x="12700" y="230124"/>
                  </a:lnTo>
                  <a:lnTo>
                    <a:pt x="12192" y="231648"/>
                  </a:lnTo>
                  <a:close/>
                </a:path>
                <a:path w="998219" h="541020">
                  <a:moveTo>
                    <a:pt x="992462" y="310896"/>
                  </a:moveTo>
                  <a:lnTo>
                    <a:pt x="986028" y="310896"/>
                  </a:lnTo>
                  <a:lnTo>
                    <a:pt x="989076" y="297180"/>
                  </a:lnTo>
                  <a:lnTo>
                    <a:pt x="990600" y="283464"/>
                  </a:lnTo>
                  <a:lnTo>
                    <a:pt x="990600" y="257556"/>
                  </a:lnTo>
                  <a:lnTo>
                    <a:pt x="989076" y="243840"/>
                  </a:lnTo>
                  <a:lnTo>
                    <a:pt x="986028" y="230124"/>
                  </a:lnTo>
                  <a:lnTo>
                    <a:pt x="992462" y="230124"/>
                  </a:lnTo>
                  <a:lnTo>
                    <a:pt x="995172" y="242316"/>
                  </a:lnTo>
                  <a:lnTo>
                    <a:pt x="998220" y="269748"/>
                  </a:lnTo>
                  <a:lnTo>
                    <a:pt x="996696" y="284988"/>
                  </a:lnTo>
                  <a:lnTo>
                    <a:pt x="995172" y="298704"/>
                  </a:lnTo>
                  <a:lnTo>
                    <a:pt x="992462" y="310896"/>
                  </a:lnTo>
                  <a:close/>
                </a:path>
                <a:path w="998219" h="541020">
                  <a:moveTo>
                    <a:pt x="12700" y="310896"/>
                  </a:moveTo>
                  <a:lnTo>
                    <a:pt x="12192" y="310896"/>
                  </a:lnTo>
                  <a:lnTo>
                    <a:pt x="12192" y="309372"/>
                  </a:lnTo>
                  <a:lnTo>
                    <a:pt x="12700" y="310896"/>
                  </a:lnTo>
                  <a:close/>
                </a:path>
                <a:path w="998219" h="541020">
                  <a:moveTo>
                    <a:pt x="976714" y="348996"/>
                  </a:moveTo>
                  <a:lnTo>
                    <a:pt x="969264" y="348996"/>
                  </a:lnTo>
                  <a:lnTo>
                    <a:pt x="975360" y="335280"/>
                  </a:lnTo>
                  <a:lnTo>
                    <a:pt x="981456" y="323088"/>
                  </a:lnTo>
                  <a:lnTo>
                    <a:pt x="986028" y="309372"/>
                  </a:lnTo>
                  <a:lnTo>
                    <a:pt x="986028" y="310896"/>
                  </a:lnTo>
                  <a:lnTo>
                    <a:pt x="992462" y="310896"/>
                  </a:lnTo>
                  <a:lnTo>
                    <a:pt x="992124" y="312420"/>
                  </a:lnTo>
                  <a:lnTo>
                    <a:pt x="987552" y="324612"/>
                  </a:lnTo>
                  <a:lnTo>
                    <a:pt x="976714" y="348996"/>
                  </a:lnTo>
                  <a:close/>
                </a:path>
                <a:path w="998219" h="541020">
                  <a:moveTo>
                    <a:pt x="29802" y="348996"/>
                  </a:moveTo>
                  <a:lnTo>
                    <a:pt x="28956" y="348996"/>
                  </a:lnTo>
                  <a:lnTo>
                    <a:pt x="28956" y="347472"/>
                  </a:lnTo>
                  <a:lnTo>
                    <a:pt x="29802" y="348996"/>
                  </a:lnTo>
                  <a:close/>
                </a:path>
                <a:path w="998219" h="541020">
                  <a:moveTo>
                    <a:pt x="968502" y="361188"/>
                  </a:moveTo>
                  <a:lnTo>
                    <a:pt x="961644" y="361188"/>
                  </a:lnTo>
                  <a:lnTo>
                    <a:pt x="969264" y="347472"/>
                  </a:lnTo>
                  <a:lnTo>
                    <a:pt x="969264" y="348996"/>
                  </a:lnTo>
                  <a:lnTo>
                    <a:pt x="976714" y="348996"/>
                  </a:lnTo>
                  <a:lnTo>
                    <a:pt x="975360" y="352044"/>
                  </a:lnTo>
                  <a:lnTo>
                    <a:pt x="968502" y="361188"/>
                  </a:lnTo>
                  <a:close/>
                </a:path>
                <a:path w="998219" h="541020">
                  <a:moveTo>
                    <a:pt x="37719" y="361188"/>
                  </a:moveTo>
                  <a:lnTo>
                    <a:pt x="36576" y="361188"/>
                  </a:lnTo>
                  <a:lnTo>
                    <a:pt x="36576" y="359664"/>
                  </a:lnTo>
                  <a:lnTo>
                    <a:pt x="37719" y="361188"/>
                  </a:lnTo>
                  <a:close/>
                </a:path>
                <a:path w="998219" h="541020">
                  <a:moveTo>
                    <a:pt x="903514" y="428244"/>
                  </a:moveTo>
                  <a:lnTo>
                    <a:pt x="894588" y="428244"/>
                  </a:lnTo>
                  <a:lnTo>
                    <a:pt x="908304" y="417576"/>
                  </a:lnTo>
                  <a:lnTo>
                    <a:pt x="920496" y="406908"/>
                  </a:lnTo>
                  <a:lnTo>
                    <a:pt x="943356" y="384048"/>
                  </a:lnTo>
                  <a:lnTo>
                    <a:pt x="961644" y="359664"/>
                  </a:lnTo>
                  <a:lnTo>
                    <a:pt x="961644" y="361188"/>
                  </a:lnTo>
                  <a:lnTo>
                    <a:pt x="968502" y="361188"/>
                  </a:lnTo>
                  <a:lnTo>
                    <a:pt x="966216" y="364236"/>
                  </a:lnTo>
                  <a:lnTo>
                    <a:pt x="958596" y="376428"/>
                  </a:lnTo>
                  <a:lnTo>
                    <a:pt x="947928" y="388620"/>
                  </a:lnTo>
                  <a:lnTo>
                    <a:pt x="925068" y="411480"/>
                  </a:lnTo>
                  <a:lnTo>
                    <a:pt x="903514" y="428244"/>
                  </a:lnTo>
                  <a:close/>
                </a:path>
                <a:path w="998219" h="541020">
                  <a:moveTo>
                    <a:pt x="611124" y="533400"/>
                  </a:moveTo>
                  <a:lnTo>
                    <a:pt x="524256" y="533400"/>
                  </a:lnTo>
                  <a:lnTo>
                    <a:pt x="598932" y="528828"/>
                  </a:lnTo>
                  <a:lnTo>
                    <a:pt x="646176" y="522732"/>
                  </a:lnTo>
                  <a:lnTo>
                    <a:pt x="691896" y="513588"/>
                  </a:lnTo>
                  <a:lnTo>
                    <a:pt x="690372" y="513588"/>
                  </a:lnTo>
                  <a:lnTo>
                    <a:pt x="713232" y="507492"/>
                  </a:lnTo>
                  <a:lnTo>
                    <a:pt x="774192" y="489204"/>
                  </a:lnTo>
                  <a:lnTo>
                    <a:pt x="812292" y="473964"/>
                  </a:lnTo>
                  <a:lnTo>
                    <a:pt x="864108" y="446532"/>
                  </a:lnTo>
                  <a:lnTo>
                    <a:pt x="894588" y="426720"/>
                  </a:lnTo>
                  <a:lnTo>
                    <a:pt x="894588" y="428244"/>
                  </a:lnTo>
                  <a:lnTo>
                    <a:pt x="903514" y="428244"/>
                  </a:lnTo>
                  <a:lnTo>
                    <a:pt x="897636" y="432816"/>
                  </a:lnTo>
                  <a:lnTo>
                    <a:pt x="882396" y="443484"/>
                  </a:lnTo>
                  <a:lnTo>
                    <a:pt x="867156" y="452628"/>
                  </a:lnTo>
                  <a:lnTo>
                    <a:pt x="833628" y="470916"/>
                  </a:lnTo>
                  <a:lnTo>
                    <a:pt x="815340" y="478536"/>
                  </a:lnTo>
                  <a:lnTo>
                    <a:pt x="797052" y="487680"/>
                  </a:lnTo>
                  <a:lnTo>
                    <a:pt x="757428" y="501396"/>
                  </a:lnTo>
                  <a:lnTo>
                    <a:pt x="714756" y="513588"/>
                  </a:lnTo>
                  <a:lnTo>
                    <a:pt x="670560" y="524256"/>
                  </a:lnTo>
                  <a:lnTo>
                    <a:pt x="646176" y="528828"/>
                  </a:lnTo>
                  <a:lnTo>
                    <a:pt x="611124" y="533400"/>
                  </a:lnTo>
                  <a:close/>
                </a:path>
                <a:path w="998219" h="541020">
                  <a:moveTo>
                    <a:pt x="498348" y="541020"/>
                  </a:moveTo>
                  <a:lnTo>
                    <a:pt x="473964" y="539496"/>
                  </a:lnTo>
                  <a:lnTo>
                    <a:pt x="524256" y="539496"/>
                  </a:lnTo>
                  <a:lnTo>
                    <a:pt x="498348" y="541020"/>
                  </a:lnTo>
                  <a:close/>
                </a:path>
              </a:pathLst>
            </a:custGeom>
            <a:solidFill>
              <a:srgbClr val="70AC4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400246" y="1625287"/>
            <a:ext cx="4501068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3103635" algn="l"/>
              </a:tabLst>
            </a:pPr>
            <a:r>
              <a:rPr sz="3177" spc="6" baseline="1157" dirty="0">
                <a:latin typeface="Carlito"/>
                <a:cs typeface="Carlito"/>
              </a:rPr>
              <a:t>P</a:t>
            </a:r>
            <a:r>
              <a:rPr sz="3177" spc="-59" baseline="1157" dirty="0">
                <a:latin typeface="Carlito"/>
                <a:cs typeface="Carlito"/>
              </a:rPr>
              <a:t>r</a:t>
            </a:r>
            <a:r>
              <a:rPr sz="3177" spc="6" baseline="1157" dirty="0">
                <a:latin typeface="Carlito"/>
                <a:cs typeface="Carlito"/>
              </a:rPr>
              <a:t>o</a:t>
            </a:r>
            <a:r>
              <a:rPr sz="3177" spc="-19" baseline="1157" dirty="0">
                <a:latin typeface="Carlito"/>
                <a:cs typeface="Carlito"/>
              </a:rPr>
              <a:t>d</a:t>
            </a:r>
            <a:r>
              <a:rPr sz="3177" spc="13" baseline="1157" dirty="0">
                <a:latin typeface="Carlito"/>
                <a:cs typeface="Carlito"/>
              </a:rPr>
              <a:t>u</a:t>
            </a:r>
            <a:r>
              <a:rPr sz="3177" spc="-13" baseline="1157" dirty="0">
                <a:latin typeface="Carlito"/>
                <a:cs typeface="Carlito"/>
              </a:rPr>
              <a:t>c</a:t>
            </a:r>
            <a:r>
              <a:rPr sz="3177" spc="6" baseline="1157" dirty="0">
                <a:latin typeface="Carlito"/>
                <a:cs typeface="Carlito"/>
              </a:rPr>
              <a:t>e</a:t>
            </a:r>
            <a:r>
              <a:rPr sz="3177" spc="-33" baseline="1157" dirty="0">
                <a:latin typeface="Carlito"/>
                <a:cs typeface="Carlito"/>
              </a:rPr>
              <a:t>r</a:t>
            </a:r>
            <a:r>
              <a:rPr sz="3177" baseline="1157" dirty="0">
                <a:latin typeface="Carlito"/>
                <a:cs typeface="Carlito"/>
              </a:rPr>
              <a:t>s	</a:t>
            </a:r>
            <a:r>
              <a:rPr sz="2118" spc="13" dirty="0">
                <a:latin typeface="Carlito"/>
                <a:cs typeface="Carlito"/>
              </a:rPr>
              <a:t>C</a:t>
            </a:r>
            <a:r>
              <a:rPr sz="2118" spc="-18" dirty="0">
                <a:latin typeface="Carlito"/>
                <a:cs typeface="Carlito"/>
              </a:rPr>
              <a:t>o</a:t>
            </a:r>
            <a:r>
              <a:rPr sz="2118" spc="-13" dirty="0">
                <a:latin typeface="Carlito"/>
                <a:cs typeface="Carlito"/>
              </a:rPr>
              <a:t>n</a:t>
            </a:r>
            <a:r>
              <a:rPr sz="2118" spc="18" dirty="0">
                <a:latin typeface="Carlito"/>
                <a:cs typeface="Carlito"/>
              </a:rPr>
              <a:t>s</a:t>
            </a:r>
            <a:r>
              <a:rPr sz="2118" spc="-13" dirty="0">
                <a:latin typeface="Carlito"/>
                <a:cs typeface="Carlito"/>
              </a:rPr>
              <a:t>u</a:t>
            </a:r>
            <a:r>
              <a:rPr sz="2118" dirty="0">
                <a:latin typeface="Carlito"/>
                <a:cs typeface="Carlito"/>
              </a:rPr>
              <a:t>m</a:t>
            </a:r>
            <a:r>
              <a:rPr sz="2118" spc="4" dirty="0">
                <a:latin typeface="Carlito"/>
                <a:cs typeface="Carlito"/>
              </a:rPr>
              <a:t>e</a:t>
            </a:r>
            <a:r>
              <a:rPr sz="2118" spc="-22" dirty="0">
                <a:latin typeface="Carlito"/>
                <a:cs typeface="Carlito"/>
              </a:rPr>
              <a:t>r</a:t>
            </a:r>
            <a:r>
              <a:rPr sz="2118" dirty="0">
                <a:latin typeface="Carlito"/>
                <a:cs typeface="Carlito"/>
              </a:rPr>
              <a:t>s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689860" y="2270718"/>
            <a:ext cx="291353" cy="541578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33619">
              <a:spcBef>
                <a:spcPts val="93"/>
              </a:spcBef>
            </a:pPr>
            <a:r>
              <a:rPr sz="2030" spc="-4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2118" spc="-6" baseline="-20833" dirty="0">
                <a:latin typeface="Carlito"/>
                <a:cs typeface="Carlito"/>
              </a:rPr>
              <a:t>2</a:t>
            </a:r>
            <a:endParaRPr sz="2118" baseline="-20833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89860" y="3951684"/>
            <a:ext cx="291353" cy="541578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33619">
              <a:spcBef>
                <a:spcPts val="93"/>
              </a:spcBef>
            </a:pPr>
            <a:r>
              <a:rPr sz="2030" spc="-4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2118" spc="-6" baseline="-20833" dirty="0">
                <a:latin typeface="Carlito"/>
                <a:cs typeface="Carlito"/>
              </a:rPr>
              <a:t>1</a:t>
            </a:r>
            <a:endParaRPr sz="2118" baseline="-20833">
              <a:latin typeface="Carlito"/>
              <a:cs typeface="Carli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72076" y="4682027"/>
            <a:ext cx="3664135" cy="1197998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257189" indent="-246543">
              <a:lnSpc>
                <a:spcPts val="2325"/>
              </a:lnSpc>
              <a:spcBef>
                <a:spcPts val="84"/>
              </a:spcBef>
              <a:buAutoNum type="arabicPeriod" startAt="2"/>
              <a:tabLst>
                <a:tab pos="257749" algn="l"/>
              </a:tabLst>
            </a:pPr>
            <a:r>
              <a:rPr sz="1941" b="1" spc="4" dirty="0">
                <a:solidFill>
                  <a:srgbClr val="FFFF00"/>
                </a:solidFill>
                <a:latin typeface="Carlito"/>
                <a:cs typeface="Carlito"/>
              </a:rPr>
              <a:t>Dequeue(Q, </a:t>
            </a:r>
            <a:r>
              <a:rPr sz="1941" b="1" dirty="0">
                <a:solidFill>
                  <a:srgbClr val="FFFF00"/>
                </a:solidFill>
                <a:latin typeface="Carlito"/>
                <a:cs typeface="Carlito"/>
              </a:rPr>
              <a:t>30 </a:t>
            </a:r>
            <a:r>
              <a:rPr sz="1941" b="1" spc="-4" dirty="0">
                <a:solidFill>
                  <a:srgbClr val="FFFF00"/>
                </a:solidFill>
                <a:latin typeface="Carlito"/>
                <a:cs typeface="Carlito"/>
              </a:rPr>
              <a:t>sec) </a:t>
            </a:r>
            <a:r>
              <a:rPr lang="en-US" sz="1941" b="1" spc="-44" dirty="0" smtClean="0">
                <a:solidFill>
                  <a:srgbClr val="FFFF00"/>
                </a:solidFill>
                <a:latin typeface="UnBatang"/>
                <a:cs typeface="Carlito"/>
              </a:rPr>
              <a:t>-&gt;</a:t>
            </a:r>
            <a:r>
              <a:rPr sz="1941" b="1" spc="-44" dirty="0" smtClean="0">
                <a:solidFill>
                  <a:srgbClr val="FFFF00"/>
                </a:solidFill>
                <a:latin typeface="UnBatang"/>
                <a:cs typeface="UnBatang"/>
              </a:rPr>
              <a:t> </a:t>
            </a:r>
            <a:r>
              <a:rPr sz="1941" b="1" spc="-9" dirty="0">
                <a:solidFill>
                  <a:srgbClr val="FFFF00"/>
                </a:solidFill>
                <a:latin typeface="Carlito"/>
                <a:cs typeface="Carlito"/>
              </a:rPr>
              <a:t>msg</a:t>
            </a:r>
            <a:r>
              <a:rPr sz="1941" b="1" spc="31" dirty="0">
                <a:solidFill>
                  <a:srgbClr val="FFFF00"/>
                </a:solidFill>
                <a:latin typeface="Carlito"/>
                <a:cs typeface="Carlito"/>
              </a:rPr>
              <a:t> </a:t>
            </a:r>
            <a:r>
              <a:rPr sz="1941" b="1" spc="-4" dirty="0">
                <a:solidFill>
                  <a:srgbClr val="FFFF00"/>
                </a:solidFill>
                <a:latin typeface="Carlito"/>
                <a:cs typeface="Carlito"/>
              </a:rPr>
              <a:t>2</a:t>
            </a:r>
            <a:endParaRPr sz="1941" dirty="0">
              <a:latin typeface="Carlito"/>
              <a:cs typeface="Carlito"/>
            </a:endParaRPr>
          </a:p>
          <a:p>
            <a:pPr marL="257189" indent="-246543">
              <a:lnSpc>
                <a:spcPts val="2325"/>
              </a:lnSpc>
              <a:buAutoNum type="arabicPeriod" startAt="2"/>
              <a:tabLst>
                <a:tab pos="257749" algn="l"/>
              </a:tabLst>
            </a:pPr>
            <a:r>
              <a:rPr sz="1941" b="1" spc="-4" dirty="0">
                <a:solidFill>
                  <a:srgbClr val="FFFF00"/>
                </a:solidFill>
                <a:latin typeface="Carlito"/>
                <a:cs typeface="Carlito"/>
              </a:rPr>
              <a:t>C2 </a:t>
            </a:r>
            <a:r>
              <a:rPr sz="1941" b="1" spc="-9" dirty="0">
                <a:solidFill>
                  <a:srgbClr val="FFFF00"/>
                </a:solidFill>
                <a:latin typeface="Carlito"/>
                <a:cs typeface="Carlito"/>
              </a:rPr>
              <a:t>consumed msg</a:t>
            </a:r>
            <a:r>
              <a:rPr sz="1941" b="1" spc="22" dirty="0">
                <a:solidFill>
                  <a:srgbClr val="FFFF00"/>
                </a:solidFill>
                <a:latin typeface="Carlito"/>
                <a:cs typeface="Carlito"/>
              </a:rPr>
              <a:t> </a:t>
            </a:r>
            <a:r>
              <a:rPr sz="1941" b="1" spc="-4" dirty="0">
                <a:solidFill>
                  <a:srgbClr val="FFFF00"/>
                </a:solidFill>
                <a:latin typeface="Carlito"/>
                <a:cs typeface="Carlito"/>
              </a:rPr>
              <a:t>2</a:t>
            </a:r>
            <a:endParaRPr sz="1941" dirty="0">
              <a:latin typeface="Carlito"/>
              <a:cs typeface="Carlito"/>
            </a:endParaRPr>
          </a:p>
          <a:p>
            <a:pPr marL="257189" indent="-246543">
              <a:buAutoNum type="arabicPeriod" startAt="2"/>
              <a:tabLst>
                <a:tab pos="257749" algn="l"/>
              </a:tabLst>
            </a:pPr>
            <a:r>
              <a:rPr sz="1941" b="1" dirty="0">
                <a:solidFill>
                  <a:srgbClr val="FFFF00"/>
                </a:solidFill>
                <a:latin typeface="Carlito"/>
                <a:cs typeface="Carlito"/>
              </a:rPr>
              <a:t>Delete(Q, </a:t>
            </a:r>
            <a:r>
              <a:rPr sz="1941" b="1" spc="-9" dirty="0">
                <a:solidFill>
                  <a:srgbClr val="FFFF00"/>
                </a:solidFill>
                <a:latin typeface="Carlito"/>
                <a:cs typeface="Carlito"/>
              </a:rPr>
              <a:t>msg</a:t>
            </a:r>
            <a:r>
              <a:rPr sz="1941" b="1" spc="35" dirty="0">
                <a:solidFill>
                  <a:srgbClr val="FFFF00"/>
                </a:solidFill>
                <a:latin typeface="Carlito"/>
                <a:cs typeface="Carlito"/>
              </a:rPr>
              <a:t> </a:t>
            </a:r>
            <a:r>
              <a:rPr sz="1941" b="1" dirty="0">
                <a:solidFill>
                  <a:srgbClr val="FFFF00"/>
                </a:solidFill>
                <a:latin typeface="Carlito"/>
                <a:cs typeface="Carlito"/>
              </a:rPr>
              <a:t>2)</a:t>
            </a:r>
            <a:endParaRPr sz="1941" dirty="0">
              <a:latin typeface="Carlito"/>
              <a:cs typeface="Carlito"/>
            </a:endParaRPr>
          </a:p>
          <a:p>
            <a:pPr marL="11206">
              <a:spcBef>
                <a:spcPts val="9"/>
              </a:spcBef>
            </a:pPr>
            <a:r>
              <a:rPr sz="1941" b="1" dirty="0">
                <a:solidFill>
                  <a:srgbClr val="FFFF00"/>
                </a:solidFill>
                <a:latin typeface="Carlito"/>
                <a:cs typeface="Carlito"/>
              </a:rPr>
              <a:t>7. </a:t>
            </a:r>
            <a:r>
              <a:rPr sz="1941" b="1" spc="4" dirty="0">
                <a:solidFill>
                  <a:srgbClr val="FFFF00"/>
                </a:solidFill>
                <a:latin typeface="Carlito"/>
                <a:cs typeface="Carlito"/>
              </a:rPr>
              <a:t>Dequeue(Q, </a:t>
            </a:r>
            <a:r>
              <a:rPr sz="1941" b="1" dirty="0">
                <a:solidFill>
                  <a:srgbClr val="FFFF00"/>
                </a:solidFill>
                <a:latin typeface="Carlito"/>
                <a:cs typeface="Carlito"/>
              </a:rPr>
              <a:t>30 </a:t>
            </a:r>
            <a:r>
              <a:rPr sz="1941" b="1" spc="-4" dirty="0">
                <a:solidFill>
                  <a:srgbClr val="FFFF00"/>
                </a:solidFill>
                <a:latin typeface="Carlito"/>
                <a:cs typeface="Carlito"/>
              </a:rPr>
              <a:t>sec) </a:t>
            </a:r>
            <a:r>
              <a:rPr lang="en-US" sz="1941" b="1" spc="-44" dirty="0" smtClean="0">
                <a:solidFill>
                  <a:srgbClr val="FFFF00"/>
                </a:solidFill>
                <a:latin typeface="UnBatang"/>
                <a:cs typeface="Carlito"/>
              </a:rPr>
              <a:t>-&gt;</a:t>
            </a:r>
            <a:r>
              <a:rPr sz="1941" b="1" spc="-44" dirty="0" smtClean="0">
                <a:solidFill>
                  <a:srgbClr val="FFFF00"/>
                </a:solidFill>
                <a:latin typeface="UnBatang"/>
                <a:cs typeface="UnBatang"/>
              </a:rPr>
              <a:t> </a:t>
            </a:r>
            <a:r>
              <a:rPr sz="1941" b="1" spc="-9" dirty="0">
                <a:solidFill>
                  <a:srgbClr val="FFFF00"/>
                </a:solidFill>
                <a:latin typeface="Carlito"/>
                <a:cs typeface="Carlito"/>
              </a:rPr>
              <a:t>msg</a:t>
            </a:r>
            <a:r>
              <a:rPr sz="1941" b="1" spc="22" dirty="0">
                <a:solidFill>
                  <a:srgbClr val="FFFF00"/>
                </a:solidFill>
                <a:latin typeface="Carlito"/>
                <a:cs typeface="Carlito"/>
              </a:rPr>
              <a:t> </a:t>
            </a:r>
            <a:r>
              <a:rPr sz="1941" b="1" spc="-4" dirty="0">
                <a:solidFill>
                  <a:srgbClr val="FFFF00"/>
                </a:solidFill>
                <a:latin typeface="Carlito"/>
                <a:cs typeface="Carlito"/>
              </a:rPr>
              <a:t>1</a:t>
            </a:r>
            <a:endParaRPr sz="1941" dirty="0">
              <a:latin typeface="Carlito"/>
              <a:cs typeface="Carli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748191" y="2234393"/>
            <a:ext cx="3733721" cy="600655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3619">
              <a:lnSpc>
                <a:spcPts val="2325"/>
              </a:lnSpc>
              <a:spcBef>
                <a:spcPts val="84"/>
              </a:spcBef>
            </a:pPr>
            <a:r>
              <a:rPr sz="1941" b="1" dirty="0">
                <a:solidFill>
                  <a:srgbClr val="A5A5A5"/>
                </a:solidFill>
                <a:latin typeface="Carlito"/>
                <a:cs typeface="Carlito"/>
              </a:rPr>
              <a:t>1. </a:t>
            </a:r>
            <a:r>
              <a:rPr sz="1941" b="1" spc="4" dirty="0">
                <a:solidFill>
                  <a:srgbClr val="A5A5A5"/>
                </a:solidFill>
                <a:latin typeface="Carlito"/>
                <a:cs typeface="Carlito"/>
              </a:rPr>
              <a:t>Dequeue(Q, </a:t>
            </a:r>
            <a:r>
              <a:rPr sz="1941" b="1" dirty="0">
                <a:solidFill>
                  <a:srgbClr val="A5A5A5"/>
                </a:solidFill>
                <a:latin typeface="Carlito"/>
                <a:cs typeface="Carlito"/>
              </a:rPr>
              <a:t>30 </a:t>
            </a:r>
            <a:r>
              <a:rPr sz="1941" b="1" spc="-4" dirty="0">
                <a:solidFill>
                  <a:srgbClr val="A5A5A5"/>
                </a:solidFill>
                <a:latin typeface="Carlito"/>
                <a:cs typeface="Carlito"/>
              </a:rPr>
              <a:t>sec) </a:t>
            </a:r>
            <a:r>
              <a:rPr lang="en-US" sz="1941" b="1" spc="-44" dirty="0" smtClean="0">
                <a:solidFill>
                  <a:srgbClr val="A5A5A5"/>
                </a:solidFill>
                <a:latin typeface="UnBatang"/>
                <a:cs typeface="Carlito"/>
              </a:rPr>
              <a:t>-&gt;</a:t>
            </a:r>
            <a:r>
              <a:rPr sz="1941" b="1" spc="-44" dirty="0" smtClean="0">
                <a:solidFill>
                  <a:srgbClr val="A5A5A5"/>
                </a:solidFill>
                <a:latin typeface="UnBatang"/>
                <a:cs typeface="UnBatang"/>
              </a:rPr>
              <a:t> </a:t>
            </a:r>
            <a:r>
              <a:rPr sz="1941" b="1" spc="-9" dirty="0">
                <a:solidFill>
                  <a:srgbClr val="A5A5A5"/>
                </a:solidFill>
                <a:latin typeface="Carlito"/>
                <a:cs typeface="Carlito"/>
              </a:rPr>
              <a:t>msg</a:t>
            </a:r>
            <a:r>
              <a:rPr sz="1941" b="1" spc="26" dirty="0">
                <a:solidFill>
                  <a:srgbClr val="A5A5A5"/>
                </a:solidFill>
                <a:latin typeface="Carlito"/>
                <a:cs typeface="Carlito"/>
              </a:rPr>
              <a:t> </a:t>
            </a:r>
            <a:r>
              <a:rPr sz="1941" b="1" spc="-4" dirty="0">
                <a:solidFill>
                  <a:srgbClr val="A5A5A5"/>
                </a:solidFill>
                <a:latin typeface="Carlito"/>
                <a:cs typeface="Carlito"/>
              </a:rPr>
              <a:t>1</a:t>
            </a:r>
            <a:endParaRPr sz="1941" dirty="0">
              <a:latin typeface="Carlito"/>
              <a:cs typeface="Carlito"/>
            </a:endParaRPr>
          </a:p>
          <a:p>
            <a:pPr marL="33619">
              <a:lnSpc>
                <a:spcPts val="2325"/>
              </a:lnSpc>
            </a:pPr>
            <a:r>
              <a:rPr sz="1941" b="1" dirty="0">
                <a:solidFill>
                  <a:srgbClr val="5B9AD4"/>
                </a:solidFill>
                <a:latin typeface="Carlito"/>
                <a:cs typeface="Carlito"/>
              </a:rPr>
              <a:t>5. C</a:t>
            </a:r>
            <a:r>
              <a:rPr sz="1919" b="1" baseline="-21072" dirty="0">
                <a:solidFill>
                  <a:srgbClr val="5B9AD4"/>
                </a:solidFill>
                <a:latin typeface="Carlito"/>
                <a:cs typeface="Carlito"/>
              </a:rPr>
              <a:t>1</a:t>
            </a:r>
            <a:r>
              <a:rPr sz="1919" b="1" spc="191" baseline="-21072" dirty="0">
                <a:solidFill>
                  <a:srgbClr val="5B9AD4"/>
                </a:solidFill>
                <a:latin typeface="Carlito"/>
                <a:cs typeface="Carlito"/>
              </a:rPr>
              <a:t> </a:t>
            </a:r>
            <a:r>
              <a:rPr sz="1941" b="1" spc="-13" dirty="0">
                <a:solidFill>
                  <a:srgbClr val="5B9AD4"/>
                </a:solidFill>
                <a:latin typeface="Carlito"/>
                <a:cs typeface="Carlito"/>
              </a:rPr>
              <a:t>crashed</a:t>
            </a:r>
            <a:endParaRPr sz="1941" dirty="0">
              <a:latin typeface="Carlito"/>
              <a:cs typeface="Carli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954344" y="3220612"/>
            <a:ext cx="131109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32"/>
              </a:lnSpc>
            </a:pPr>
            <a:r>
              <a:rPr sz="2030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203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009016" y="2955664"/>
            <a:ext cx="1216959" cy="746311"/>
            <a:chOff x="2663951" y="3349752"/>
            <a:chExt cx="1379220" cy="845819"/>
          </a:xfrm>
        </p:grpSpPr>
        <p:sp>
          <p:nvSpPr>
            <p:cNvPr id="35" name="object 35"/>
            <p:cNvSpPr/>
            <p:nvPr/>
          </p:nvSpPr>
          <p:spPr>
            <a:xfrm>
              <a:off x="3121152" y="3349751"/>
              <a:ext cx="464820" cy="846455"/>
            </a:xfrm>
            <a:custGeom>
              <a:avLst/>
              <a:gdLst/>
              <a:ahLst/>
              <a:cxnLst/>
              <a:rect l="l" t="t" r="r" b="b"/>
              <a:pathLst>
                <a:path w="464820" h="846454">
                  <a:moveTo>
                    <a:pt x="464820" y="0"/>
                  </a:moveTo>
                  <a:lnTo>
                    <a:pt x="0" y="0"/>
                  </a:lnTo>
                  <a:lnTo>
                    <a:pt x="0" y="845832"/>
                  </a:lnTo>
                  <a:lnTo>
                    <a:pt x="464820" y="845832"/>
                  </a:lnTo>
                  <a:lnTo>
                    <a:pt x="464820" y="841260"/>
                  </a:lnTo>
                  <a:lnTo>
                    <a:pt x="464820" y="838212"/>
                  </a:lnTo>
                  <a:lnTo>
                    <a:pt x="464820" y="7632"/>
                  </a:lnTo>
                  <a:lnTo>
                    <a:pt x="464820" y="3060"/>
                  </a:lnTo>
                  <a:lnTo>
                    <a:pt x="4648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3581399" y="3352800"/>
              <a:ext cx="457200" cy="838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3578351" y="3349752"/>
              <a:ext cx="464820" cy="845819"/>
            </a:xfrm>
            <a:custGeom>
              <a:avLst/>
              <a:gdLst/>
              <a:ahLst/>
              <a:cxnLst/>
              <a:rect l="l" t="t" r="r" b="b"/>
              <a:pathLst>
                <a:path w="464820" h="845820">
                  <a:moveTo>
                    <a:pt x="464820" y="845820"/>
                  </a:moveTo>
                  <a:lnTo>
                    <a:pt x="0" y="845820"/>
                  </a:lnTo>
                  <a:lnTo>
                    <a:pt x="0" y="0"/>
                  </a:lnTo>
                  <a:lnTo>
                    <a:pt x="464820" y="0"/>
                  </a:lnTo>
                  <a:lnTo>
                    <a:pt x="464820" y="3048"/>
                  </a:lnTo>
                  <a:lnTo>
                    <a:pt x="7620" y="3048"/>
                  </a:lnTo>
                  <a:lnTo>
                    <a:pt x="3048" y="7620"/>
                  </a:lnTo>
                  <a:lnTo>
                    <a:pt x="7620" y="7620"/>
                  </a:lnTo>
                  <a:lnTo>
                    <a:pt x="7620" y="838200"/>
                  </a:lnTo>
                  <a:lnTo>
                    <a:pt x="3048" y="838200"/>
                  </a:lnTo>
                  <a:lnTo>
                    <a:pt x="7620" y="841248"/>
                  </a:lnTo>
                  <a:lnTo>
                    <a:pt x="464820" y="841248"/>
                  </a:lnTo>
                  <a:lnTo>
                    <a:pt x="464820" y="845820"/>
                  </a:lnTo>
                  <a:close/>
                </a:path>
                <a:path w="464820" h="845820">
                  <a:moveTo>
                    <a:pt x="7620" y="7620"/>
                  </a:moveTo>
                  <a:lnTo>
                    <a:pt x="3048" y="7620"/>
                  </a:lnTo>
                  <a:lnTo>
                    <a:pt x="7620" y="3048"/>
                  </a:lnTo>
                  <a:lnTo>
                    <a:pt x="7620" y="7620"/>
                  </a:lnTo>
                  <a:close/>
                </a:path>
                <a:path w="464820" h="845820">
                  <a:moveTo>
                    <a:pt x="457200" y="7620"/>
                  </a:moveTo>
                  <a:lnTo>
                    <a:pt x="7620" y="7620"/>
                  </a:lnTo>
                  <a:lnTo>
                    <a:pt x="7620" y="3048"/>
                  </a:lnTo>
                  <a:lnTo>
                    <a:pt x="457200" y="3048"/>
                  </a:lnTo>
                  <a:lnTo>
                    <a:pt x="457200" y="7620"/>
                  </a:lnTo>
                  <a:close/>
                </a:path>
                <a:path w="464820" h="845820">
                  <a:moveTo>
                    <a:pt x="457200" y="841248"/>
                  </a:moveTo>
                  <a:lnTo>
                    <a:pt x="457200" y="3048"/>
                  </a:lnTo>
                  <a:lnTo>
                    <a:pt x="460248" y="7620"/>
                  </a:lnTo>
                  <a:lnTo>
                    <a:pt x="464820" y="7620"/>
                  </a:lnTo>
                  <a:lnTo>
                    <a:pt x="464820" y="838200"/>
                  </a:lnTo>
                  <a:lnTo>
                    <a:pt x="460248" y="838200"/>
                  </a:lnTo>
                  <a:lnTo>
                    <a:pt x="457200" y="841248"/>
                  </a:lnTo>
                  <a:close/>
                </a:path>
                <a:path w="464820" h="845820">
                  <a:moveTo>
                    <a:pt x="464820" y="7620"/>
                  </a:moveTo>
                  <a:lnTo>
                    <a:pt x="460248" y="7620"/>
                  </a:lnTo>
                  <a:lnTo>
                    <a:pt x="457200" y="3048"/>
                  </a:lnTo>
                  <a:lnTo>
                    <a:pt x="464820" y="3048"/>
                  </a:lnTo>
                  <a:lnTo>
                    <a:pt x="464820" y="7620"/>
                  </a:lnTo>
                  <a:close/>
                </a:path>
                <a:path w="464820" h="845820">
                  <a:moveTo>
                    <a:pt x="7620" y="841248"/>
                  </a:moveTo>
                  <a:lnTo>
                    <a:pt x="3048" y="838200"/>
                  </a:lnTo>
                  <a:lnTo>
                    <a:pt x="7620" y="838200"/>
                  </a:lnTo>
                  <a:lnTo>
                    <a:pt x="7620" y="841248"/>
                  </a:lnTo>
                  <a:close/>
                </a:path>
                <a:path w="464820" h="845820">
                  <a:moveTo>
                    <a:pt x="457200" y="841248"/>
                  </a:moveTo>
                  <a:lnTo>
                    <a:pt x="7620" y="841248"/>
                  </a:lnTo>
                  <a:lnTo>
                    <a:pt x="7620" y="838200"/>
                  </a:lnTo>
                  <a:lnTo>
                    <a:pt x="457200" y="838200"/>
                  </a:lnTo>
                  <a:lnTo>
                    <a:pt x="457200" y="841248"/>
                  </a:lnTo>
                  <a:close/>
                </a:path>
                <a:path w="464820" h="845820">
                  <a:moveTo>
                    <a:pt x="464820" y="841248"/>
                  </a:moveTo>
                  <a:lnTo>
                    <a:pt x="457200" y="841248"/>
                  </a:lnTo>
                  <a:lnTo>
                    <a:pt x="460248" y="838200"/>
                  </a:lnTo>
                  <a:lnTo>
                    <a:pt x="464820" y="838200"/>
                  </a:lnTo>
                  <a:lnTo>
                    <a:pt x="464820" y="841248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2666999" y="3352800"/>
              <a:ext cx="457200" cy="838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2663951" y="3349752"/>
              <a:ext cx="464820" cy="845819"/>
            </a:xfrm>
            <a:custGeom>
              <a:avLst/>
              <a:gdLst/>
              <a:ahLst/>
              <a:cxnLst/>
              <a:rect l="l" t="t" r="r" b="b"/>
              <a:pathLst>
                <a:path w="464819" h="845820">
                  <a:moveTo>
                    <a:pt x="464820" y="845820"/>
                  </a:moveTo>
                  <a:lnTo>
                    <a:pt x="0" y="845820"/>
                  </a:lnTo>
                  <a:lnTo>
                    <a:pt x="0" y="0"/>
                  </a:lnTo>
                  <a:lnTo>
                    <a:pt x="464820" y="0"/>
                  </a:lnTo>
                  <a:lnTo>
                    <a:pt x="464820" y="3048"/>
                  </a:lnTo>
                  <a:lnTo>
                    <a:pt x="7620" y="3048"/>
                  </a:lnTo>
                  <a:lnTo>
                    <a:pt x="3048" y="7620"/>
                  </a:lnTo>
                  <a:lnTo>
                    <a:pt x="7620" y="7620"/>
                  </a:lnTo>
                  <a:lnTo>
                    <a:pt x="7620" y="838200"/>
                  </a:lnTo>
                  <a:lnTo>
                    <a:pt x="3048" y="838200"/>
                  </a:lnTo>
                  <a:lnTo>
                    <a:pt x="7620" y="841248"/>
                  </a:lnTo>
                  <a:lnTo>
                    <a:pt x="464820" y="841248"/>
                  </a:lnTo>
                  <a:lnTo>
                    <a:pt x="464820" y="845820"/>
                  </a:lnTo>
                  <a:close/>
                </a:path>
                <a:path w="464819" h="845820">
                  <a:moveTo>
                    <a:pt x="7620" y="7620"/>
                  </a:moveTo>
                  <a:lnTo>
                    <a:pt x="3048" y="7620"/>
                  </a:lnTo>
                  <a:lnTo>
                    <a:pt x="7620" y="3048"/>
                  </a:lnTo>
                  <a:lnTo>
                    <a:pt x="7620" y="7620"/>
                  </a:lnTo>
                  <a:close/>
                </a:path>
                <a:path w="464819" h="845820">
                  <a:moveTo>
                    <a:pt x="457200" y="7620"/>
                  </a:moveTo>
                  <a:lnTo>
                    <a:pt x="7620" y="7620"/>
                  </a:lnTo>
                  <a:lnTo>
                    <a:pt x="7620" y="3048"/>
                  </a:lnTo>
                  <a:lnTo>
                    <a:pt x="457200" y="3048"/>
                  </a:lnTo>
                  <a:lnTo>
                    <a:pt x="457200" y="7620"/>
                  </a:lnTo>
                  <a:close/>
                </a:path>
                <a:path w="464819" h="845820">
                  <a:moveTo>
                    <a:pt x="457200" y="841248"/>
                  </a:moveTo>
                  <a:lnTo>
                    <a:pt x="457200" y="3048"/>
                  </a:lnTo>
                  <a:lnTo>
                    <a:pt x="460248" y="7620"/>
                  </a:lnTo>
                  <a:lnTo>
                    <a:pt x="464820" y="7620"/>
                  </a:lnTo>
                  <a:lnTo>
                    <a:pt x="464820" y="838200"/>
                  </a:lnTo>
                  <a:lnTo>
                    <a:pt x="460248" y="838200"/>
                  </a:lnTo>
                  <a:lnTo>
                    <a:pt x="457200" y="841248"/>
                  </a:lnTo>
                  <a:close/>
                </a:path>
                <a:path w="464819" h="845820">
                  <a:moveTo>
                    <a:pt x="464820" y="7620"/>
                  </a:moveTo>
                  <a:lnTo>
                    <a:pt x="460248" y="7620"/>
                  </a:lnTo>
                  <a:lnTo>
                    <a:pt x="457200" y="3048"/>
                  </a:lnTo>
                  <a:lnTo>
                    <a:pt x="464820" y="3048"/>
                  </a:lnTo>
                  <a:lnTo>
                    <a:pt x="464820" y="7620"/>
                  </a:lnTo>
                  <a:close/>
                </a:path>
                <a:path w="464819" h="845820">
                  <a:moveTo>
                    <a:pt x="7620" y="841248"/>
                  </a:moveTo>
                  <a:lnTo>
                    <a:pt x="3048" y="838200"/>
                  </a:lnTo>
                  <a:lnTo>
                    <a:pt x="7620" y="838200"/>
                  </a:lnTo>
                  <a:lnTo>
                    <a:pt x="7620" y="841248"/>
                  </a:lnTo>
                  <a:close/>
                </a:path>
                <a:path w="464819" h="845820">
                  <a:moveTo>
                    <a:pt x="457200" y="841248"/>
                  </a:moveTo>
                  <a:lnTo>
                    <a:pt x="7620" y="841248"/>
                  </a:lnTo>
                  <a:lnTo>
                    <a:pt x="7620" y="838200"/>
                  </a:lnTo>
                  <a:lnTo>
                    <a:pt x="457200" y="838200"/>
                  </a:lnTo>
                  <a:lnTo>
                    <a:pt x="457200" y="841248"/>
                  </a:lnTo>
                  <a:close/>
                </a:path>
                <a:path w="464819" h="845820">
                  <a:moveTo>
                    <a:pt x="464820" y="841248"/>
                  </a:moveTo>
                  <a:lnTo>
                    <a:pt x="457200" y="841248"/>
                  </a:lnTo>
                  <a:lnTo>
                    <a:pt x="460248" y="838200"/>
                  </a:lnTo>
                  <a:lnTo>
                    <a:pt x="464820" y="838200"/>
                  </a:lnTo>
                  <a:lnTo>
                    <a:pt x="464820" y="841248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732903" y="3144860"/>
            <a:ext cx="1363756" cy="636667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  <a:tabLst>
                <a:tab pos="414079" algn="l"/>
                <a:tab pos="817513" algn="l"/>
                <a:tab pos="1220946" algn="l"/>
              </a:tabLst>
            </a:pPr>
            <a:r>
              <a:rPr sz="2030" dirty="0">
                <a:solidFill>
                  <a:srgbClr val="FFFFFF"/>
                </a:solidFill>
                <a:latin typeface="Carlito"/>
                <a:cs typeface="Carlito"/>
              </a:rPr>
              <a:t>4	3	2	1</a:t>
            </a:r>
            <a:endParaRPr sz="203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906396" y="2177078"/>
            <a:ext cx="407894" cy="443753"/>
            <a:chOff x="4814315" y="2467355"/>
            <a:chExt cx="462280" cy="502920"/>
          </a:xfrm>
        </p:grpSpPr>
        <p:sp>
          <p:nvSpPr>
            <p:cNvPr id="42" name="object 42"/>
            <p:cNvSpPr/>
            <p:nvPr/>
          </p:nvSpPr>
          <p:spPr>
            <a:xfrm>
              <a:off x="4818887" y="2471927"/>
              <a:ext cx="452628" cy="4953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4814315" y="2467355"/>
              <a:ext cx="462280" cy="502920"/>
            </a:xfrm>
            <a:custGeom>
              <a:avLst/>
              <a:gdLst/>
              <a:ahLst/>
              <a:cxnLst/>
              <a:rect l="l" t="t" r="r" b="b"/>
              <a:pathLst>
                <a:path w="462279" h="502919">
                  <a:moveTo>
                    <a:pt x="126086" y="252210"/>
                  </a:moveTo>
                  <a:lnTo>
                    <a:pt x="0" y="102108"/>
                  </a:lnTo>
                  <a:lnTo>
                    <a:pt x="120396" y="0"/>
                  </a:lnTo>
                  <a:lnTo>
                    <a:pt x="125581" y="6096"/>
                  </a:lnTo>
                  <a:lnTo>
                    <a:pt x="117348" y="6096"/>
                  </a:lnTo>
                  <a:lnTo>
                    <a:pt x="120011" y="9227"/>
                  </a:lnTo>
                  <a:lnTo>
                    <a:pt x="11525" y="100584"/>
                  </a:lnTo>
                  <a:lnTo>
                    <a:pt x="6096" y="100584"/>
                  </a:lnTo>
                  <a:lnTo>
                    <a:pt x="6096" y="105156"/>
                  </a:lnTo>
                  <a:lnTo>
                    <a:pt x="10021" y="105156"/>
                  </a:lnTo>
                  <a:lnTo>
                    <a:pt x="134327" y="249936"/>
                  </a:lnTo>
                  <a:lnTo>
                    <a:pt x="128016" y="249936"/>
                  </a:lnTo>
                  <a:lnTo>
                    <a:pt x="126086" y="252210"/>
                  </a:lnTo>
                  <a:close/>
                </a:path>
                <a:path w="462279" h="502919">
                  <a:moveTo>
                    <a:pt x="235309" y="132588"/>
                  </a:moveTo>
                  <a:lnTo>
                    <a:pt x="233172" y="132588"/>
                  </a:lnTo>
                  <a:lnTo>
                    <a:pt x="230870" y="129882"/>
                  </a:lnTo>
                  <a:lnTo>
                    <a:pt x="339852" y="0"/>
                  </a:lnTo>
                  <a:lnTo>
                    <a:pt x="347130" y="6096"/>
                  </a:lnTo>
                  <a:lnTo>
                    <a:pt x="342900" y="6096"/>
                  </a:lnTo>
                  <a:lnTo>
                    <a:pt x="338328" y="7620"/>
                  </a:lnTo>
                  <a:lnTo>
                    <a:pt x="340247" y="9215"/>
                  </a:lnTo>
                  <a:lnTo>
                    <a:pt x="235309" y="132588"/>
                  </a:lnTo>
                  <a:close/>
                </a:path>
                <a:path w="462279" h="502919">
                  <a:moveTo>
                    <a:pt x="120011" y="9227"/>
                  </a:moveTo>
                  <a:lnTo>
                    <a:pt x="117348" y="6096"/>
                  </a:lnTo>
                  <a:lnTo>
                    <a:pt x="121920" y="7620"/>
                  </a:lnTo>
                  <a:lnTo>
                    <a:pt x="120011" y="9227"/>
                  </a:lnTo>
                  <a:close/>
                </a:path>
                <a:path w="462279" h="502919">
                  <a:moveTo>
                    <a:pt x="230124" y="138684"/>
                  </a:moveTo>
                  <a:lnTo>
                    <a:pt x="120011" y="9227"/>
                  </a:lnTo>
                  <a:lnTo>
                    <a:pt x="121920" y="7620"/>
                  </a:lnTo>
                  <a:lnTo>
                    <a:pt x="117348" y="6096"/>
                  </a:lnTo>
                  <a:lnTo>
                    <a:pt x="125581" y="6096"/>
                  </a:lnTo>
                  <a:lnTo>
                    <a:pt x="230870" y="129882"/>
                  </a:lnTo>
                  <a:lnTo>
                    <a:pt x="228600" y="132588"/>
                  </a:lnTo>
                  <a:lnTo>
                    <a:pt x="235309" y="132588"/>
                  </a:lnTo>
                  <a:lnTo>
                    <a:pt x="230124" y="138684"/>
                  </a:lnTo>
                  <a:close/>
                </a:path>
                <a:path w="462279" h="502919">
                  <a:moveTo>
                    <a:pt x="340247" y="9215"/>
                  </a:moveTo>
                  <a:lnTo>
                    <a:pt x="338328" y="7620"/>
                  </a:lnTo>
                  <a:lnTo>
                    <a:pt x="342900" y="6096"/>
                  </a:lnTo>
                  <a:lnTo>
                    <a:pt x="340247" y="9215"/>
                  </a:lnTo>
                  <a:close/>
                </a:path>
                <a:path w="462279" h="502919">
                  <a:moveTo>
                    <a:pt x="452507" y="102522"/>
                  </a:moveTo>
                  <a:lnTo>
                    <a:pt x="340247" y="9215"/>
                  </a:lnTo>
                  <a:lnTo>
                    <a:pt x="342900" y="6096"/>
                  </a:lnTo>
                  <a:lnTo>
                    <a:pt x="347130" y="6096"/>
                  </a:lnTo>
                  <a:lnTo>
                    <a:pt x="459952" y="100584"/>
                  </a:lnTo>
                  <a:lnTo>
                    <a:pt x="454152" y="100584"/>
                  </a:lnTo>
                  <a:lnTo>
                    <a:pt x="452507" y="102522"/>
                  </a:lnTo>
                  <a:close/>
                </a:path>
                <a:path w="462279" h="502919">
                  <a:moveTo>
                    <a:pt x="6096" y="105156"/>
                  </a:moveTo>
                  <a:lnTo>
                    <a:pt x="6096" y="100584"/>
                  </a:lnTo>
                  <a:lnTo>
                    <a:pt x="8374" y="103237"/>
                  </a:lnTo>
                  <a:lnTo>
                    <a:pt x="6096" y="105156"/>
                  </a:lnTo>
                  <a:close/>
                </a:path>
                <a:path w="462279" h="502919">
                  <a:moveTo>
                    <a:pt x="8374" y="103237"/>
                  </a:moveTo>
                  <a:lnTo>
                    <a:pt x="6096" y="100584"/>
                  </a:lnTo>
                  <a:lnTo>
                    <a:pt x="11525" y="100584"/>
                  </a:lnTo>
                  <a:lnTo>
                    <a:pt x="8374" y="103237"/>
                  </a:lnTo>
                  <a:close/>
                </a:path>
                <a:path w="462279" h="502919">
                  <a:moveTo>
                    <a:pt x="455676" y="105156"/>
                  </a:moveTo>
                  <a:lnTo>
                    <a:pt x="452507" y="102522"/>
                  </a:lnTo>
                  <a:lnTo>
                    <a:pt x="454152" y="100584"/>
                  </a:lnTo>
                  <a:lnTo>
                    <a:pt x="455676" y="105156"/>
                  </a:lnTo>
                  <a:close/>
                </a:path>
                <a:path w="462279" h="502919">
                  <a:moveTo>
                    <a:pt x="459211" y="105156"/>
                  </a:moveTo>
                  <a:lnTo>
                    <a:pt x="455676" y="105156"/>
                  </a:lnTo>
                  <a:lnTo>
                    <a:pt x="454152" y="100584"/>
                  </a:lnTo>
                  <a:lnTo>
                    <a:pt x="459952" y="100584"/>
                  </a:lnTo>
                  <a:lnTo>
                    <a:pt x="461772" y="102108"/>
                  </a:lnTo>
                  <a:lnTo>
                    <a:pt x="459211" y="105156"/>
                  </a:lnTo>
                  <a:close/>
                </a:path>
                <a:path w="462279" h="502919">
                  <a:moveTo>
                    <a:pt x="452527" y="400421"/>
                  </a:moveTo>
                  <a:lnTo>
                    <a:pt x="326136" y="251460"/>
                  </a:lnTo>
                  <a:lnTo>
                    <a:pt x="452507" y="102522"/>
                  </a:lnTo>
                  <a:lnTo>
                    <a:pt x="455676" y="105156"/>
                  </a:lnTo>
                  <a:lnTo>
                    <a:pt x="459211" y="105156"/>
                  </a:lnTo>
                  <a:lnTo>
                    <a:pt x="337596" y="249936"/>
                  </a:lnTo>
                  <a:lnTo>
                    <a:pt x="333756" y="249936"/>
                  </a:lnTo>
                  <a:lnTo>
                    <a:pt x="333756" y="254508"/>
                  </a:lnTo>
                  <a:lnTo>
                    <a:pt x="337635" y="254508"/>
                  </a:lnTo>
                  <a:lnTo>
                    <a:pt x="459185" y="397764"/>
                  </a:lnTo>
                  <a:lnTo>
                    <a:pt x="455676" y="397764"/>
                  </a:lnTo>
                  <a:lnTo>
                    <a:pt x="452527" y="400421"/>
                  </a:lnTo>
                  <a:close/>
                </a:path>
                <a:path w="462279" h="502919">
                  <a:moveTo>
                    <a:pt x="10021" y="105156"/>
                  </a:moveTo>
                  <a:lnTo>
                    <a:pt x="6096" y="105156"/>
                  </a:lnTo>
                  <a:lnTo>
                    <a:pt x="8374" y="103237"/>
                  </a:lnTo>
                  <a:lnTo>
                    <a:pt x="10021" y="105156"/>
                  </a:lnTo>
                  <a:close/>
                </a:path>
                <a:path w="462279" h="502919">
                  <a:moveTo>
                    <a:pt x="233172" y="132588"/>
                  </a:moveTo>
                  <a:lnTo>
                    <a:pt x="228600" y="132588"/>
                  </a:lnTo>
                  <a:lnTo>
                    <a:pt x="230870" y="129882"/>
                  </a:lnTo>
                  <a:lnTo>
                    <a:pt x="233172" y="132588"/>
                  </a:lnTo>
                  <a:close/>
                </a:path>
                <a:path w="462279" h="502919">
                  <a:moveTo>
                    <a:pt x="128016" y="254508"/>
                  </a:moveTo>
                  <a:lnTo>
                    <a:pt x="126086" y="252210"/>
                  </a:lnTo>
                  <a:lnTo>
                    <a:pt x="128016" y="249936"/>
                  </a:lnTo>
                  <a:lnTo>
                    <a:pt x="128016" y="254508"/>
                  </a:lnTo>
                  <a:close/>
                </a:path>
                <a:path w="462279" h="502919">
                  <a:moveTo>
                    <a:pt x="133019" y="254508"/>
                  </a:moveTo>
                  <a:lnTo>
                    <a:pt x="128016" y="254508"/>
                  </a:lnTo>
                  <a:lnTo>
                    <a:pt x="128016" y="249936"/>
                  </a:lnTo>
                  <a:lnTo>
                    <a:pt x="134327" y="249936"/>
                  </a:lnTo>
                  <a:lnTo>
                    <a:pt x="135636" y="251460"/>
                  </a:lnTo>
                  <a:lnTo>
                    <a:pt x="133019" y="254508"/>
                  </a:lnTo>
                  <a:close/>
                </a:path>
                <a:path w="462279" h="502919">
                  <a:moveTo>
                    <a:pt x="333756" y="254508"/>
                  </a:moveTo>
                  <a:lnTo>
                    <a:pt x="333756" y="249936"/>
                  </a:lnTo>
                  <a:lnTo>
                    <a:pt x="335685" y="252210"/>
                  </a:lnTo>
                  <a:lnTo>
                    <a:pt x="333756" y="254508"/>
                  </a:lnTo>
                  <a:close/>
                </a:path>
                <a:path w="462279" h="502919">
                  <a:moveTo>
                    <a:pt x="335685" y="252210"/>
                  </a:moveTo>
                  <a:lnTo>
                    <a:pt x="333756" y="249936"/>
                  </a:lnTo>
                  <a:lnTo>
                    <a:pt x="337596" y="249936"/>
                  </a:lnTo>
                  <a:lnTo>
                    <a:pt x="335685" y="252210"/>
                  </a:lnTo>
                  <a:close/>
                </a:path>
                <a:path w="462279" h="502919">
                  <a:moveTo>
                    <a:pt x="120396" y="502920"/>
                  </a:moveTo>
                  <a:lnTo>
                    <a:pt x="0" y="400812"/>
                  </a:lnTo>
                  <a:lnTo>
                    <a:pt x="126086" y="252210"/>
                  </a:lnTo>
                  <a:lnTo>
                    <a:pt x="128016" y="254508"/>
                  </a:lnTo>
                  <a:lnTo>
                    <a:pt x="133019" y="254508"/>
                  </a:lnTo>
                  <a:lnTo>
                    <a:pt x="10021" y="397764"/>
                  </a:lnTo>
                  <a:lnTo>
                    <a:pt x="6096" y="397764"/>
                  </a:lnTo>
                  <a:lnTo>
                    <a:pt x="6096" y="402336"/>
                  </a:lnTo>
                  <a:lnTo>
                    <a:pt x="11441" y="402336"/>
                  </a:lnTo>
                  <a:lnTo>
                    <a:pt x="119273" y="494560"/>
                  </a:lnTo>
                  <a:lnTo>
                    <a:pt x="117348" y="496824"/>
                  </a:lnTo>
                  <a:lnTo>
                    <a:pt x="125641" y="496824"/>
                  </a:lnTo>
                  <a:lnTo>
                    <a:pt x="120396" y="502920"/>
                  </a:lnTo>
                  <a:close/>
                </a:path>
                <a:path w="462279" h="502919">
                  <a:moveTo>
                    <a:pt x="337635" y="254508"/>
                  </a:moveTo>
                  <a:lnTo>
                    <a:pt x="333756" y="254508"/>
                  </a:lnTo>
                  <a:lnTo>
                    <a:pt x="335685" y="252210"/>
                  </a:lnTo>
                  <a:lnTo>
                    <a:pt x="337635" y="254508"/>
                  </a:lnTo>
                  <a:close/>
                </a:path>
                <a:path w="462279" h="502919">
                  <a:moveTo>
                    <a:pt x="125641" y="496824"/>
                  </a:moveTo>
                  <a:lnTo>
                    <a:pt x="121920" y="496824"/>
                  </a:lnTo>
                  <a:lnTo>
                    <a:pt x="119273" y="494560"/>
                  </a:lnTo>
                  <a:lnTo>
                    <a:pt x="230124" y="364236"/>
                  </a:lnTo>
                  <a:lnTo>
                    <a:pt x="236605" y="371856"/>
                  </a:lnTo>
                  <a:lnTo>
                    <a:pt x="228600" y="371856"/>
                  </a:lnTo>
                  <a:lnTo>
                    <a:pt x="230870" y="374530"/>
                  </a:lnTo>
                  <a:lnTo>
                    <a:pt x="125641" y="496824"/>
                  </a:lnTo>
                  <a:close/>
                </a:path>
                <a:path w="462279" h="502919">
                  <a:moveTo>
                    <a:pt x="230870" y="374530"/>
                  </a:moveTo>
                  <a:lnTo>
                    <a:pt x="228600" y="371856"/>
                  </a:lnTo>
                  <a:lnTo>
                    <a:pt x="233172" y="371856"/>
                  </a:lnTo>
                  <a:lnTo>
                    <a:pt x="230870" y="374530"/>
                  </a:lnTo>
                  <a:close/>
                </a:path>
                <a:path w="462279" h="502919">
                  <a:moveTo>
                    <a:pt x="339852" y="502920"/>
                  </a:moveTo>
                  <a:lnTo>
                    <a:pt x="230870" y="374530"/>
                  </a:lnTo>
                  <a:lnTo>
                    <a:pt x="233172" y="371856"/>
                  </a:lnTo>
                  <a:lnTo>
                    <a:pt x="236605" y="371856"/>
                  </a:lnTo>
                  <a:lnTo>
                    <a:pt x="340989" y="494577"/>
                  </a:lnTo>
                  <a:lnTo>
                    <a:pt x="338328" y="496824"/>
                  </a:lnTo>
                  <a:lnTo>
                    <a:pt x="347130" y="496824"/>
                  </a:lnTo>
                  <a:lnTo>
                    <a:pt x="339852" y="502920"/>
                  </a:lnTo>
                  <a:close/>
                </a:path>
                <a:path w="462279" h="502919">
                  <a:moveTo>
                    <a:pt x="6096" y="402336"/>
                  </a:moveTo>
                  <a:lnTo>
                    <a:pt x="6096" y="397764"/>
                  </a:lnTo>
                  <a:lnTo>
                    <a:pt x="8359" y="399699"/>
                  </a:lnTo>
                  <a:lnTo>
                    <a:pt x="6096" y="402336"/>
                  </a:lnTo>
                  <a:close/>
                </a:path>
                <a:path w="462279" h="502919">
                  <a:moveTo>
                    <a:pt x="8359" y="399699"/>
                  </a:moveTo>
                  <a:lnTo>
                    <a:pt x="6096" y="397764"/>
                  </a:lnTo>
                  <a:lnTo>
                    <a:pt x="10021" y="397764"/>
                  </a:lnTo>
                  <a:lnTo>
                    <a:pt x="8359" y="399699"/>
                  </a:lnTo>
                  <a:close/>
                </a:path>
                <a:path w="462279" h="502919">
                  <a:moveTo>
                    <a:pt x="454152" y="402336"/>
                  </a:moveTo>
                  <a:lnTo>
                    <a:pt x="452527" y="400421"/>
                  </a:lnTo>
                  <a:lnTo>
                    <a:pt x="455676" y="397764"/>
                  </a:lnTo>
                  <a:lnTo>
                    <a:pt x="454152" y="402336"/>
                  </a:lnTo>
                  <a:close/>
                </a:path>
                <a:path w="462279" h="502919">
                  <a:moveTo>
                    <a:pt x="459952" y="402336"/>
                  </a:moveTo>
                  <a:lnTo>
                    <a:pt x="454152" y="402336"/>
                  </a:lnTo>
                  <a:lnTo>
                    <a:pt x="455676" y="397764"/>
                  </a:lnTo>
                  <a:lnTo>
                    <a:pt x="459185" y="397764"/>
                  </a:lnTo>
                  <a:lnTo>
                    <a:pt x="461772" y="400812"/>
                  </a:lnTo>
                  <a:lnTo>
                    <a:pt x="459952" y="402336"/>
                  </a:lnTo>
                  <a:close/>
                </a:path>
                <a:path w="462279" h="502919">
                  <a:moveTo>
                    <a:pt x="11441" y="402336"/>
                  </a:moveTo>
                  <a:lnTo>
                    <a:pt x="6096" y="402336"/>
                  </a:lnTo>
                  <a:lnTo>
                    <a:pt x="8359" y="399699"/>
                  </a:lnTo>
                  <a:lnTo>
                    <a:pt x="11441" y="402336"/>
                  </a:lnTo>
                  <a:close/>
                </a:path>
                <a:path w="462279" h="502919">
                  <a:moveTo>
                    <a:pt x="347130" y="496824"/>
                  </a:moveTo>
                  <a:lnTo>
                    <a:pt x="342900" y="496824"/>
                  </a:lnTo>
                  <a:lnTo>
                    <a:pt x="340989" y="494577"/>
                  </a:lnTo>
                  <a:lnTo>
                    <a:pt x="452527" y="400421"/>
                  </a:lnTo>
                  <a:lnTo>
                    <a:pt x="454152" y="402336"/>
                  </a:lnTo>
                  <a:lnTo>
                    <a:pt x="459952" y="402336"/>
                  </a:lnTo>
                  <a:lnTo>
                    <a:pt x="347130" y="496824"/>
                  </a:lnTo>
                  <a:close/>
                </a:path>
                <a:path w="462279" h="502919">
                  <a:moveTo>
                    <a:pt x="121920" y="496824"/>
                  </a:moveTo>
                  <a:lnTo>
                    <a:pt x="117348" y="496824"/>
                  </a:lnTo>
                  <a:lnTo>
                    <a:pt x="119273" y="494560"/>
                  </a:lnTo>
                  <a:lnTo>
                    <a:pt x="121920" y="496824"/>
                  </a:lnTo>
                  <a:close/>
                </a:path>
                <a:path w="462279" h="502919">
                  <a:moveTo>
                    <a:pt x="342900" y="496824"/>
                  </a:moveTo>
                  <a:lnTo>
                    <a:pt x="338328" y="496824"/>
                  </a:lnTo>
                  <a:lnTo>
                    <a:pt x="340989" y="494577"/>
                  </a:lnTo>
                  <a:lnTo>
                    <a:pt x="342900" y="496824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425817" y="3062749"/>
            <a:ext cx="4224057" cy="60809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941" b="1" dirty="0">
                <a:latin typeface="Carlito"/>
                <a:cs typeface="Carlito"/>
              </a:rPr>
              <a:t>6. </a:t>
            </a:r>
            <a:r>
              <a:rPr sz="1941" b="1" spc="-4" dirty="0">
                <a:latin typeface="Carlito"/>
                <a:cs typeface="Carlito"/>
              </a:rPr>
              <a:t>msg1 visible </a:t>
            </a:r>
            <a:r>
              <a:rPr sz="1941" b="1" spc="-9" dirty="0">
                <a:latin typeface="Carlito"/>
                <a:cs typeface="Carlito"/>
              </a:rPr>
              <a:t>30 seconds </a:t>
            </a:r>
            <a:r>
              <a:rPr sz="1941" b="1" spc="-13" dirty="0">
                <a:latin typeface="Carlito"/>
                <a:cs typeface="Carlito"/>
              </a:rPr>
              <a:t>after</a:t>
            </a:r>
            <a:r>
              <a:rPr sz="1941" b="1" spc="49" dirty="0">
                <a:latin typeface="Carlito"/>
                <a:cs typeface="Carlito"/>
              </a:rPr>
              <a:t> </a:t>
            </a:r>
            <a:r>
              <a:rPr sz="1941" b="1" spc="-9" dirty="0">
                <a:latin typeface="Carlito"/>
                <a:cs typeface="Carlito"/>
              </a:rPr>
              <a:t>Dequeue</a:t>
            </a:r>
            <a:endParaRPr sz="1941"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106753" y="4247505"/>
            <a:ext cx="2402541" cy="192959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382" b="1" i="1" spc="-4" dirty="0">
                <a:latin typeface="Carlito"/>
                <a:cs typeface="Carlito"/>
              </a:rPr>
              <a:t>Benefit:</a:t>
            </a:r>
            <a:endParaRPr sz="2382">
              <a:latin typeface="Carlito"/>
              <a:cs typeface="Carlito"/>
            </a:endParaRPr>
          </a:p>
          <a:p>
            <a:pPr marL="210122" marR="4483" indent="-199475">
              <a:lnSpc>
                <a:spcPts val="2285"/>
              </a:lnSpc>
              <a:spcBef>
                <a:spcPts val="552"/>
              </a:spcBef>
              <a:buFont typeface="Arial"/>
              <a:buChar char="•"/>
              <a:tabLst>
                <a:tab pos="210682" algn="l"/>
              </a:tabLst>
            </a:pPr>
            <a:r>
              <a:rPr sz="2382" i="1" spc="-4" dirty="0">
                <a:latin typeface="Carlito"/>
                <a:cs typeface="Carlito"/>
              </a:rPr>
              <a:t>Insures </a:t>
            </a:r>
            <a:r>
              <a:rPr sz="2382" i="1" dirty="0">
                <a:latin typeface="Carlito"/>
                <a:cs typeface="Carlito"/>
              </a:rPr>
              <a:t>that</a:t>
            </a:r>
            <a:r>
              <a:rPr sz="2382" i="1" spc="-97" dirty="0">
                <a:latin typeface="Carlito"/>
                <a:cs typeface="Carlito"/>
              </a:rPr>
              <a:t> </a:t>
            </a:r>
            <a:r>
              <a:rPr sz="2382" i="1" spc="-4" dirty="0">
                <a:latin typeface="Carlito"/>
                <a:cs typeface="Carlito"/>
              </a:rPr>
              <a:t>every  </a:t>
            </a:r>
            <a:r>
              <a:rPr sz="2382" i="1" dirty="0">
                <a:latin typeface="Carlito"/>
                <a:cs typeface="Carlito"/>
              </a:rPr>
              <a:t>message </a:t>
            </a:r>
            <a:r>
              <a:rPr sz="2382" i="1" spc="-4" dirty="0">
                <a:latin typeface="Carlito"/>
                <a:cs typeface="Carlito"/>
              </a:rPr>
              <a:t>can </a:t>
            </a:r>
            <a:r>
              <a:rPr sz="2382" i="1" spc="4" dirty="0">
                <a:latin typeface="Carlito"/>
                <a:cs typeface="Carlito"/>
              </a:rPr>
              <a:t>be  </a:t>
            </a:r>
            <a:r>
              <a:rPr sz="2382" i="1" spc="-4" dirty="0">
                <a:latin typeface="Carlito"/>
                <a:cs typeface="Carlito"/>
              </a:rPr>
              <a:t>processed </a:t>
            </a:r>
            <a:r>
              <a:rPr sz="2382" i="1" spc="4" dirty="0">
                <a:latin typeface="Carlito"/>
                <a:cs typeface="Carlito"/>
              </a:rPr>
              <a:t>at  </a:t>
            </a:r>
            <a:r>
              <a:rPr sz="2382" i="1" spc="-9" dirty="0">
                <a:latin typeface="Carlito"/>
                <a:cs typeface="Carlito"/>
              </a:rPr>
              <a:t>least</a:t>
            </a:r>
            <a:r>
              <a:rPr sz="2382" i="1" spc="-13" dirty="0">
                <a:latin typeface="Carlito"/>
                <a:cs typeface="Carlito"/>
              </a:rPr>
              <a:t> </a:t>
            </a:r>
            <a:r>
              <a:rPr sz="2382" i="1" spc="-4" dirty="0">
                <a:latin typeface="Carlito"/>
                <a:cs typeface="Carlito"/>
              </a:rPr>
              <a:t>once</a:t>
            </a:r>
            <a:endParaRPr sz="2382">
              <a:latin typeface="Carlito"/>
              <a:cs typeface="Carlito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353722" y="3426310"/>
            <a:ext cx="1216959" cy="7463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56"/>
            <a:ext cx="1371600" cy="1371600"/>
          </a:xfrm>
          <a:prstGeom prst="rect">
            <a:avLst/>
          </a:prstGeom>
        </p:spPr>
      </p:pic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7178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3694"/>
            <a:ext cx="10515600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 algn="ctr">
              <a:lnSpc>
                <a:spcPct val="100000"/>
              </a:lnSpc>
              <a:spcBef>
                <a:spcPts val="88"/>
              </a:spcBef>
            </a:pPr>
            <a:r>
              <a:rPr spc="-124" dirty="0"/>
              <a:t>Summary </a:t>
            </a:r>
            <a:r>
              <a:rPr spc="-141" dirty="0"/>
              <a:t>Of </a:t>
            </a:r>
            <a:r>
              <a:rPr spc="-146" dirty="0"/>
              <a:t>Azure</a:t>
            </a:r>
            <a:r>
              <a:rPr spc="-441" dirty="0"/>
              <a:t> </a:t>
            </a:r>
            <a:r>
              <a:rPr spc="-88" dirty="0"/>
              <a:t>Queues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3054" indent="-152408">
              <a:spcBef>
                <a:spcPts val="296"/>
              </a:spcBef>
              <a:buFont typeface="Arial"/>
              <a:buChar char="•"/>
              <a:tabLst>
                <a:tab pos="163615" algn="l"/>
              </a:tabLst>
            </a:pPr>
            <a:r>
              <a:rPr lang="en-US" spc="-13" dirty="0">
                <a:latin typeface="Carlito"/>
                <a:cs typeface="Carlito"/>
              </a:rPr>
              <a:t>Provide </a:t>
            </a:r>
            <a:r>
              <a:rPr lang="en-US" spc="-4" dirty="0">
                <a:latin typeface="Carlito"/>
                <a:cs typeface="Carlito"/>
              </a:rPr>
              <a:t>reliable message</a:t>
            </a:r>
            <a:r>
              <a:rPr lang="en-US" spc="22" dirty="0">
                <a:latin typeface="Carlito"/>
                <a:cs typeface="Carlito"/>
              </a:rPr>
              <a:t> </a:t>
            </a:r>
            <a:r>
              <a:rPr lang="en-US" spc="-4" dirty="0">
                <a:latin typeface="Carlito"/>
                <a:cs typeface="Carlito"/>
              </a:rPr>
              <a:t>delivery</a:t>
            </a:r>
            <a:endParaRPr lang="en-US" dirty="0">
              <a:latin typeface="Carlito"/>
              <a:cs typeface="Carlito"/>
            </a:endParaRPr>
          </a:p>
          <a:p>
            <a:pPr marL="465629" marR="243181" lvl="1" indent="-152408">
              <a:lnSpc>
                <a:spcPts val="1711"/>
              </a:lnSpc>
              <a:spcBef>
                <a:spcPts val="401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sz="2000" spc="-9" dirty="0">
                <a:latin typeface="Carlito"/>
                <a:cs typeface="Carlito"/>
              </a:rPr>
              <a:t>Allows </a:t>
            </a:r>
            <a:r>
              <a:rPr lang="en-US" sz="2000" spc="-4" dirty="0">
                <a:latin typeface="Carlito"/>
                <a:cs typeface="Carlito"/>
              </a:rPr>
              <a:t>Messages to </a:t>
            </a:r>
            <a:r>
              <a:rPr lang="en-US" sz="2000" dirty="0">
                <a:latin typeface="Carlito"/>
                <a:cs typeface="Carlito"/>
              </a:rPr>
              <a:t>be </a:t>
            </a:r>
            <a:r>
              <a:rPr lang="en-US" sz="2000" spc="-9" dirty="0">
                <a:latin typeface="Carlito"/>
                <a:cs typeface="Carlito"/>
              </a:rPr>
              <a:t>retrieved  </a:t>
            </a:r>
            <a:r>
              <a:rPr lang="en-US" sz="2000" dirty="0">
                <a:latin typeface="Carlito"/>
                <a:cs typeface="Carlito"/>
              </a:rPr>
              <a:t>and </a:t>
            </a:r>
            <a:r>
              <a:rPr lang="en-US" sz="2000" spc="-4" dirty="0">
                <a:latin typeface="Carlito"/>
                <a:cs typeface="Carlito"/>
              </a:rPr>
              <a:t>processed </a:t>
            </a:r>
            <a:r>
              <a:rPr lang="en-US" sz="2000" spc="-9" dirty="0">
                <a:latin typeface="Carlito"/>
                <a:cs typeface="Carlito"/>
              </a:rPr>
              <a:t>at </a:t>
            </a:r>
            <a:r>
              <a:rPr lang="en-US" sz="2000" spc="-4" dirty="0">
                <a:latin typeface="Carlito"/>
                <a:cs typeface="Carlito"/>
              </a:rPr>
              <a:t>least</a:t>
            </a:r>
            <a:r>
              <a:rPr lang="en-US" sz="2000" spc="-9" dirty="0">
                <a:latin typeface="Carlito"/>
                <a:cs typeface="Carlito"/>
              </a:rPr>
              <a:t> </a:t>
            </a:r>
            <a:r>
              <a:rPr lang="en-US" sz="2000" spc="-4" dirty="0">
                <a:latin typeface="Carlito"/>
                <a:cs typeface="Carlito"/>
              </a:rPr>
              <a:t>once</a:t>
            </a:r>
            <a:endParaRPr lang="en-US" sz="2000" dirty="0">
              <a:latin typeface="Carlito"/>
              <a:cs typeface="Carlito"/>
            </a:endParaRPr>
          </a:p>
          <a:p>
            <a:pPr lvl="1">
              <a:spcBef>
                <a:spcPts val="13"/>
              </a:spcBef>
              <a:buFont typeface="Arial"/>
              <a:buChar char="•"/>
            </a:pPr>
            <a:endParaRPr lang="en-US" sz="3200" dirty="0">
              <a:latin typeface="Carlito"/>
              <a:cs typeface="Carlito"/>
            </a:endParaRPr>
          </a:p>
          <a:p>
            <a:pPr marL="163054" marR="516058" indent="-152408">
              <a:lnSpc>
                <a:spcPts val="2003"/>
              </a:lnSpc>
              <a:buFont typeface="Arial"/>
              <a:buChar char="•"/>
              <a:tabLst>
                <a:tab pos="163615" algn="l"/>
              </a:tabLst>
            </a:pPr>
            <a:r>
              <a:rPr lang="en-US" dirty="0">
                <a:latin typeface="Carlito"/>
                <a:cs typeface="Carlito"/>
              </a:rPr>
              <a:t>No limit on number </a:t>
            </a:r>
            <a:r>
              <a:rPr lang="en-US" spc="-9" dirty="0">
                <a:latin typeface="Carlito"/>
                <a:cs typeface="Carlito"/>
              </a:rPr>
              <a:t>of  messages </a:t>
            </a:r>
            <a:r>
              <a:rPr lang="en-US" spc="-13" dirty="0">
                <a:latin typeface="Carlito"/>
                <a:cs typeface="Carlito"/>
              </a:rPr>
              <a:t>stored </a:t>
            </a:r>
            <a:r>
              <a:rPr lang="en-US" spc="-9" dirty="0">
                <a:latin typeface="Carlito"/>
                <a:cs typeface="Carlito"/>
              </a:rPr>
              <a:t>in </a:t>
            </a:r>
            <a:r>
              <a:rPr lang="en-US" dirty="0">
                <a:latin typeface="Carlito"/>
                <a:cs typeface="Carlito"/>
              </a:rPr>
              <a:t>a</a:t>
            </a:r>
            <a:r>
              <a:rPr lang="en-US" spc="22" dirty="0">
                <a:latin typeface="Carlito"/>
                <a:cs typeface="Carlito"/>
              </a:rPr>
              <a:t> </a:t>
            </a:r>
            <a:r>
              <a:rPr lang="en-US" spc="-4" dirty="0">
                <a:latin typeface="Carlito"/>
                <a:cs typeface="Carlito"/>
              </a:rPr>
              <a:t>Queue</a:t>
            </a:r>
            <a:endParaRPr lang="en-US" dirty="0">
              <a:latin typeface="Carlito"/>
              <a:cs typeface="Carlito"/>
            </a:endParaRPr>
          </a:p>
          <a:p>
            <a:pPr>
              <a:spcBef>
                <a:spcPts val="31"/>
              </a:spcBef>
              <a:buFont typeface="Arial"/>
              <a:buChar char="•"/>
            </a:pPr>
            <a:endParaRPr lang="en-US" sz="3600" dirty="0">
              <a:latin typeface="Carlito"/>
              <a:cs typeface="Carlito"/>
            </a:endParaRPr>
          </a:p>
          <a:p>
            <a:pPr marL="163054" indent="-152408">
              <a:buFont typeface="Arial"/>
              <a:buChar char="•"/>
              <a:tabLst>
                <a:tab pos="163615" algn="l"/>
              </a:tabLst>
            </a:pPr>
            <a:r>
              <a:rPr lang="en-US" spc="-9" dirty="0">
                <a:latin typeface="Carlito"/>
                <a:cs typeface="Carlito"/>
              </a:rPr>
              <a:t>Message </a:t>
            </a:r>
            <a:r>
              <a:rPr lang="en-US" spc="-18" dirty="0">
                <a:latin typeface="Carlito"/>
                <a:cs typeface="Carlito"/>
              </a:rPr>
              <a:t>size </a:t>
            </a:r>
            <a:r>
              <a:rPr lang="en-US" dirty="0">
                <a:latin typeface="Carlito"/>
                <a:cs typeface="Carlito"/>
              </a:rPr>
              <a:t>is</a:t>
            </a:r>
            <a:r>
              <a:rPr lang="en-US" spc="75" dirty="0">
                <a:latin typeface="Carlito"/>
                <a:cs typeface="Carlito"/>
              </a:rPr>
              <a:t> </a:t>
            </a:r>
            <a:r>
              <a:rPr lang="en-US" dirty="0">
                <a:latin typeface="Carlito"/>
                <a:cs typeface="Carlito"/>
              </a:rPr>
              <a:t>&lt;=8KB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56"/>
            <a:ext cx="1371600" cy="13716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7461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3694"/>
            <a:ext cx="10515600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 algn="ctr">
              <a:lnSpc>
                <a:spcPct val="100000"/>
              </a:lnSpc>
              <a:spcBef>
                <a:spcPts val="88"/>
              </a:spcBef>
            </a:pPr>
            <a:r>
              <a:rPr spc="-190" dirty="0"/>
              <a:t>File </a:t>
            </a:r>
            <a:r>
              <a:rPr spc="-146" dirty="0"/>
              <a:t>Storage</a:t>
            </a:r>
            <a:r>
              <a:rPr spc="-269" dirty="0"/>
              <a:t> </a:t>
            </a:r>
            <a:r>
              <a:rPr spc="-132" dirty="0"/>
              <a:t>Concepts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054" marR="4483" indent="-152408" algn="just">
              <a:lnSpc>
                <a:spcPts val="2665"/>
              </a:lnSpc>
              <a:spcBef>
                <a:spcPts val="424"/>
              </a:spcBef>
              <a:buFont typeface="Arial"/>
              <a:buChar char="•"/>
              <a:tabLst>
                <a:tab pos="163615" algn="l"/>
              </a:tabLst>
            </a:pPr>
            <a:r>
              <a:rPr lang="en-US" b="1" spc="-4" dirty="0">
                <a:latin typeface="Carlito"/>
                <a:cs typeface="Carlito"/>
              </a:rPr>
              <a:t>File </a:t>
            </a:r>
            <a:r>
              <a:rPr lang="en-US" b="1" spc="-22" dirty="0">
                <a:latin typeface="Carlito"/>
                <a:cs typeface="Carlito"/>
              </a:rPr>
              <a:t>storage </a:t>
            </a:r>
            <a:r>
              <a:rPr lang="en-US" spc="-4" dirty="0">
                <a:latin typeface="Carlito"/>
                <a:cs typeface="Carlito"/>
              </a:rPr>
              <a:t>– </a:t>
            </a:r>
            <a:r>
              <a:rPr lang="en-US" spc="4" dirty="0">
                <a:latin typeface="Carlito"/>
                <a:cs typeface="Carlito"/>
              </a:rPr>
              <a:t>It </a:t>
            </a:r>
            <a:r>
              <a:rPr lang="en-US" spc="-4" dirty="0">
                <a:latin typeface="Carlito"/>
                <a:cs typeface="Carlito"/>
              </a:rPr>
              <a:t>is a fully managed file sharing  service in </a:t>
            </a:r>
            <a:r>
              <a:rPr lang="en-US" spc="-9" dirty="0">
                <a:latin typeface="Carlito"/>
                <a:cs typeface="Carlito"/>
              </a:rPr>
              <a:t>the </a:t>
            </a:r>
            <a:r>
              <a:rPr lang="en-US" spc="-4" dirty="0">
                <a:latin typeface="Carlito"/>
                <a:cs typeface="Carlito"/>
              </a:rPr>
              <a:t>cloud </a:t>
            </a:r>
            <a:r>
              <a:rPr lang="en-US" dirty="0">
                <a:latin typeface="Carlito"/>
                <a:cs typeface="Carlito"/>
              </a:rPr>
              <a:t>or on </a:t>
            </a:r>
            <a:r>
              <a:rPr lang="en-US" spc="-13" dirty="0">
                <a:latin typeface="Carlito"/>
                <a:cs typeface="Carlito"/>
              </a:rPr>
              <a:t>premise </a:t>
            </a:r>
            <a:r>
              <a:rPr lang="en-US" spc="-4" dirty="0">
                <a:latin typeface="Carlito"/>
                <a:cs typeface="Carlito"/>
              </a:rPr>
              <a:t>via </a:t>
            </a:r>
            <a:r>
              <a:rPr lang="en-US" spc="-9" dirty="0">
                <a:latin typeface="Carlito"/>
                <a:cs typeface="Carlito"/>
              </a:rPr>
              <a:t>the Server  Message Block </a:t>
            </a:r>
            <a:r>
              <a:rPr lang="en-US" dirty="0">
                <a:latin typeface="Carlito"/>
                <a:cs typeface="Carlito"/>
              </a:rPr>
              <a:t>(SMB)</a:t>
            </a:r>
            <a:r>
              <a:rPr lang="en-US" spc="22" dirty="0">
                <a:latin typeface="Carlito"/>
                <a:cs typeface="Carlito"/>
              </a:rPr>
              <a:t> </a:t>
            </a:r>
            <a:r>
              <a:rPr lang="en-US" spc="-13" dirty="0">
                <a:latin typeface="Carlito"/>
                <a:cs typeface="Carlito"/>
              </a:rPr>
              <a:t>protocol.</a:t>
            </a:r>
            <a:endParaRPr lang="en-US" dirty="0">
              <a:latin typeface="Carlito"/>
              <a:cs typeface="Carlito"/>
            </a:endParaRPr>
          </a:p>
          <a:p>
            <a:pPr marL="163054" marR="4483" indent="-152408" algn="just">
              <a:lnSpc>
                <a:spcPts val="2003"/>
              </a:lnSpc>
              <a:spcBef>
                <a:spcPts val="741"/>
              </a:spcBef>
              <a:buFont typeface="Arial"/>
              <a:buChar char="•"/>
              <a:tabLst>
                <a:tab pos="163615" algn="l"/>
              </a:tabLst>
            </a:pPr>
            <a:r>
              <a:rPr lang="en-US" sz="2000" dirty="0">
                <a:latin typeface="Carlito"/>
                <a:cs typeface="Carlito"/>
              </a:rPr>
              <a:t>An </a:t>
            </a:r>
            <a:r>
              <a:rPr lang="en-US" sz="2000" spc="-9" dirty="0">
                <a:latin typeface="Carlito"/>
                <a:cs typeface="Carlito"/>
              </a:rPr>
              <a:t>account </a:t>
            </a:r>
            <a:r>
              <a:rPr lang="en-US" sz="2000" spc="-18" dirty="0">
                <a:latin typeface="Carlito"/>
                <a:cs typeface="Carlito"/>
              </a:rPr>
              <a:t>can </a:t>
            </a:r>
            <a:r>
              <a:rPr lang="en-US" sz="2000" spc="-13" dirty="0">
                <a:latin typeface="Carlito"/>
                <a:cs typeface="Carlito"/>
              </a:rPr>
              <a:t>contain </a:t>
            </a:r>
            <a:r>
              <a:rPr lang="en-US" sz="2000" dirty="0">
                <a:latin typeface="Carlito"/>
                <a:cs typeface="Carlito"/>
              </a:rPr>
              <a:t>an </a:t>
            </a:r>
            <a:r>
              <a:rPr lang="en-US" sz="2000" spc="-9" dirty="0">
                <a:latin typeface="Carlito"/>
                <a:cs typeface="Carlito"/>
              </a:rPr>
              <a:t>unlimited number of shares, </a:t>
            </a:r>
            <a:r>
              <a:rPr lang="en-US" sz="2000" dirty="0">
                <a:latin typeface="Carlito"/>
                <a:cs typeface="Carlito"/>
              </a:rPr>
              <a:t>and a </a:t>
            </a:r>
            <a:r>
              <a:rPr lang="en-US" sz="2000" spc="-4" dirty="0">
                <a:latin typeface="Carlito"/>
                <a:cs typeface="Carlito"/>
              </a:rPr>
              <a:t>share  </a:t>
            </a:r>
            <a:r>
              <a:rPr lang="en-US" sz="2000" spc="-9" dirty="0">
                <a:latin typeface="Carlito"/>
                <a:cs typeface="Carlito"/>
              </a:rPr>
              <a:t>can </a:t>
            </a:r>
            <a:r>
              <a:rPr lang="en-US" sz="2000" spc="-18" dirty="0">
                <a:latin typeface="Carlito"/>
                <a:cs typeface="Carlito"/>
              </a:rPr>
              <a:t>store </a:t>
            </a:r>
            <a:r>
              <a:rPr lang="en-US" sz="2000" dirty="0">
                <a:latin typeface="Carlito"/>
                <a:cs typeface="Carlito"/>
              </a:rPr>
              <a:t>an </a:t>
            </a:r>
            <a:r>
              <a:rPr lang="en-US" sz="2000" spc="-9" dirty="0">
                <a:latin typeface="Carlito"/>
                <a:cs typeface="Carlito"/>
              </a:rPr>
              <a:t>unlimited </a:t>
            </a:r>
            <a:r>
              <a:rPr lang="en-US" sz="2000" spc="-4" dirty="0">
                <a:latin typeface="Carlito"/>
                <a:cs typeface="Carlito"/>
              </a:rPr>
              <a:t>number </a:t>
            </a:r>
            <a:r>
              <a:rPr lang="en-US" sz="2000" spc="-9" dirty="0">
                <a:latin typeface="Carlito"/>
                <a:cs typeface="Carlito"/>
              </a:rPr>
              <a:t>of </a:t>
            </a:r>
            <a:r>
              <a:rPr lang="en-US" sz="2000" b="1" spc="-4" dirty="0">
                <a:latin typeface="Carlito"/>
                <a:cs typeface="Carlito"/>
              </a:rPr>
              <a:t>files</a:t>
            </a:r>
            <a:r>
              <a:rPr lang="en-US" sz="2000" spc="-4" dirty="0">
                <a:latin typeface="Carlito"/>
                <a:cs typeface="Carlito"/>
              </a:rPr>
              <a:t>, </a:t>
            </a:r>
            <a:r>
              <a:rPr lang="en-US" sz="2000" spc="-9" dirty="0">
                <a:latin typeface="Carlito"/>
                <a:cs typeface="Carlito"/>
              </a:rPr>
              <a:t>up </a:t>
            </a:r>
            <a:r>
              <a:rPr lang="en-US" sz="2000" spc="-18" dirty="0">
                <a:latin typeface="Carlito"/>
                <a:cs typeface="Carlito"/>
              </a:rPr>
              <a:t>to </a:t>
            </a:r>
            <a:r>
              <a:rPr lang="en-US" sz="2000" spc="4" dirty="0">
                <a:latin typeface="Carlito"/>
                <a:cs typeface="Carlito"/>
              </a:rPr>
              <a:t>the </a:t>
            </a:r>
            <a:r>
              <a:rPr lang="en-US" sz="2000" dirty="0">
                <a:latin typeface="Carlito"/>
                <a:cs typeface="Carlito"/>
              </a:rPr>
              <a:t>5 </a:t>
            </a:r>
            <a:r>
              <a:rPr lang="en-US" sz="2000" spc="-9" dirty="0">
                <a:latin typeface="Carlito"/>
                <a:cs typeface="Carlito"/>
              </a:rPr>
              <a:t>TB </a:t>
            </a:r>
            <a:r>
              <a:rPr lang="en-US" sz="2000" spc="-13" dirty="0">
                <a:latin typeface="Carlito"/>
                <a:cs typeface="Carlito"/>
              </a:rPr>
              <a:t>total </a:t>
            </a:r>
            <a:r>
              <a:rPr lang="en-US" sz="2000" spc="-9" dirty="0">
                <a:latin typeface="Carlito"/>
                <a:cs typeface="Carlito"/>
              </a:rPr>
              <a:t>capacity  </a:t>
            </a:r>
            <a:r>
              <a:rPr lang="en-US" sz="2000" dirty="0">
                <a:latin typeface="Carlito"/>
                <a:cs typeface="Carlito"/>
              </a:rPr>
              <a:t>of </a:t>
            </a:r>
            <a:r>
              <a:rPr lang="en-US" sz="2000" spc="-4" dirty="0">
                <a:latin typeface="Carlito"/>
                <a:cs typeface="Carlito"/>
              </a:rPr>
              <a:t>the </a:t>
            </a:r>
            <a:r>
              <a:rPr lang="en-US" sz="2000" b="1" spc="-4" dirty="0">
                <a:latin typeface="Carlito"/>
                <a:cs typeface="Carlito"/>
              </a:rPr>
              <a:t>file</a:t>
            </a:r>
            <a:r>
              <a:rPr lang="en-US" sz="2000" b="1" spc="-18" dirty="0">
                <a:latin typeface="Carlito"/>
                <a:cs typeface="Carlito"/>
              </a:rPr>
              <a:t> </a:t>
            </a:r>
            <a:r>
              <a:rPr lang="en-US" sz="2000" spc="-9" dirty="0">
                <a:latin typeface="Carlito"/>
                <a:cs typeface="Carlito"/>
              </a:rPr>
              <a:t>share.</a:t>
            </a:r>
            <a:endParaRPr lang="en-US" sz="2000" dirty="0">
              <a:latin typeface="Carlito"/>
              <a:cs typeface="Carlito"/>
            </a:endParaRPr>
          </a:p>
          <a:p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4767431" y="3797449"/>
            <a:ext cx="2657138" cy="2657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56"/>
            <a:ext cx="1371600" cy="137160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4529" y="705365"/>
            <a:ext cx="4888317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 algn="ctr">
              <a:lnSpc>
                <a:spcPct val="100000"/>
              </a:lnSpc>
              <a:spcBef>
                <a:spcPts val="88"/>
              </a:spcBef>
            </a:pPr>
            <a:r>
              <a:rPr spc="-141" dirty="0"/>
              <a:t>Storage </a:t>
            </a:r>
            <a:r>
              <a:rPr spc="-101" dirty="0"/>
              <a:t>vs</a:t>
            </a:r>
            <a:r>
              <a:rPr spc="-371" dirty="0"/>
              <a:t> </a:t>
            </a:r>
            <a:r>
              <a:rPr spc="-93" dirty="0"/>
              <a:t>Database?</a:t>
            </a:r>
          </a:p>
        </p:txBody>
      </p:sp>
      <p:sp>
        <p:nvSpPr>
          <p:cNvPr id="3" name="object 3"/>
          <p:cNvSpPr/>
          <p:nvPr/>
        </p:nvSpPr>
        <p:spPr>
          <a:xfrm>
            <a:off x="2621279" y="2296758"/>
            <a:ext cx="6954819" cy="3281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19565"/>
            <a:ext cx="1371600" cy="13716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1865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3694"/>
            <a:ext cx="10515600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 algn="ctr">
              <a:lnSpc>
                <a:spcPct val="100000"/>
              </a:lnSpc>
              <a:spcBef>
                <a:spcPts val="88"/>
              </a:spcBef>
            </a:pPr>
            <a:r>
              <a:rPr spc="-119" dirty="0"/>
              <a:t>Disk </a:t>
            </a:r>
            <a:r>
              <a:rPr spc="-141" dirty="0"/>
              <a:t>Storage</a:t>
            </a:r>
            <a:r>
              <a:rPr spc="-353" dirty="0"/>
              <a:t> </a:t>
            </a:r>
            <a:r>
              <a:rPr spc="-132" dirty="0"/>
              <a:t>Concepts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054" marR="7284" indent="-152408">
              <a:lnSpc>
                <a:spcPts val="2003"/>
              </a:lnSpc>
              <a:spcBef>
                <a:spcPts val="335"/>
              </a:spcBef>
              <a:buFont typeface="Arial"/>
              <a:buChar char="•"/>
              <a:tabLst>
                <a:tab pos="163615" algn="l"/>
                <a:tab pos="1831698" algn="l"/>
              </a:tabLst>
            </a:pPr>
            <a:r>
              <a:rPr lang="en-US" sz="1853" b="1" spc="-4" dirty="0">
                <a:latin typeface="Carlito"/>
                <a:cs typeface="Carlito"/>
              </a:rPr>
              <a:t>Disk </a:t>
            </a:r>
            <a:r>
              <a:rPr lang="en-US" sz="1853" b="1" dirty="0">
                <a:latin typeface="Carlito"/>
                <a:cs typeface="Carlito"/>
              </a:rPr>
              <a:t> </a:t>
            </a:r>
            <a:r>
              <a:rPr lang="en-US" sz="1853" b="1" spc="-18" dirty="0" smtClean="0">
                <a:latin typeface="Carlito"/>
                <a:cs typeface="Carlito"/>
              </a:rPr>
              <a:t>storage </a:t>
            </a:r>
            <a:r>
              <a:rPr lang="en-US" sz="1853" dirty="0" smtClean="0">
                <a:latin typeface="Carlito"/>
                <a:cs typeface="Carlito"/>
              </a:rPr>
              <a:t>– </a:t>
            </a:r>
            <a:r>
              <a:rPr lang="en-US" sz="1853" spc="-4" dirty="0" smtClean="0">
                <a:latin typeface="Carlito"/>
                <a:cs typeface="Carlito"/>
              </a:rPr>
              <a:t>It </a:t>
            </a:r>
            <a:r>
              <a:rPr lang="en-US" sz="1853" dirty="0">
                <a:latin typeface="Carlito"/>
                <a:cs typeface="Carlito"/>
              </a:rPr>
              <a:t>is a </a:t>
            </a:r>
            <a:r>
              <a:rPr lang="en-US" sz="1853" spc="-4" dirty="0">
                <a:latin typeface="Carlito"/>
                <a:cs typeface="Carlito"/>
              </a:rPr>
              <a:t>virtual </a:t>
            </a:r>
            <a:r>
              <a:rPr lang="en-US" sz="1853" spc="-9" dirty="0">
                <a:latin typeface="Carlito"/>
                <a:cs typeface="Carlito"/>
              </a:rPr>
              <a:t>hard </a:t>
            </a:r>
            <a:r>
              <a:rPr lang="en-US" sz="1853" dirty="0">
                <a:latin typeface="Carlito"/>
                <a:cs typeface="Carlito"/>
              </a:rPr>
              <a:t>disk </a:t>
            </a:r>
            <a:r>
              <a:rPr lang="en-US" sz="1853" spc="-4" dirty="0">
                <a:latin typeface="Carlito"/>
                <a:cs typeface="Carlito"/>
              </a:rPr>
              <a:t>(VHD) which </a:t>
            </a:r>
            <a:r>
              <a:rPr lang="en-US" sz="1853" dirty="0">
                <a:latin typeface="Carlito"/>
                <a:cs typeface="Carlito"/>
              </a:rPr>
              <a:t>is of </a:t>
            </a:r>
            <a:r>
              <a:rPr lang="en-US" sz="1853" spc="-9" dirty="0">
                <a:latin typeface="Carlito"/>
                <a:cs typeface="Carlito"/>
              </a:rPr>
              <a:t>two </a:t>
            </a:r>
            <a:r>
              <a:rPr lang="en-US" sz="1853" spc="-4" dirty="0">
                <a:latin typeface="Carlito"/>
                <a:cs typeface="Carlito"/>
              </a:rPr>
              <a:t>types:  managed </a:t>
            </a:r>
            <a:r>
              <a:rPr lang="en-US" sz="1853" dirty="0">
                <a:latin typeface="Carlito"/>
                <a:cs typeface="Carlito"/>
              </a:rPr>
              <a:t>and</a:t>
            </a:r>
            <a:r>
              <a:rPr lang="en-US" sz="1853" spc="-49" dirty="0">
                <a:latin typeface="Carlito"/>
                <a:cs typeface="Carlito"/>
              </a:rPr>
              <a:t> </a:t>
            </a:r>
            <a:r>
              <a:rPr lang="en-US" sz="1853" spc="-4" dirty="0">
                <a:latin typeface="Carlito"/>
                <a:cs typeface="Carlito"/>
              </a:rPr>
              <a:t>unmanaged.</a:t>
            </a:r>
            <a:endParaRPr lang="en-US" sz="1853" dirty="0">
              <a:latin typeface="Carlito"/>
              <a:cs typeface="Carlito"/>
            </a:endParaRPr>
          </a:p>
          <a:p>
            <a:pPr marL="163054" indent="-152408">
              <a:spcBef>
                <a:spcPts val="446"/>
              </a:spcBef>
              <a:buFont typeface="Arial"/>
              <a:buChar char="•"/>
              <a:tabLst>
                <a:tab pos="163615" algn="l"/>
              </a:tabLst>
            </a:pPr>
            <a:r>
              <a:rPr lang="en-US" sz="1853" spc="-4" dirty="0">
                <a:latin typeface="Carlito"/>
                <a:cs typeface="Carlito"/>
              </a:rPr>
              <a:t>Further divided </a:t>
            </a:r>
            <a:r>
              <a:rPr lang="en-US" sz="1853" spc="-13" dirty="0">
                <a:latin typeface="Carlito"/>
                <a:cs typeface="Carlito"/>
              </a:rPr>
              <a:t>into</a:t>
            </a:r>
            <a:r>
              <a:rPr lang="en-US" sz="1853" spc="-4" dirty="0">
                <a:latin typeface="Carlito"/>
                <a:cs typeface="Carlito"/>
              </a:rPr>
              <a:t> </a:t>
            </a:r>
            <a:r>
              <a:rPr lang="en-US" sz="1853" spc="-13" dirty="0">
                <a:latin typeface="Carlito"/>
                <a:cs typeface="Carlito"/>
              </a:rPr>
              <a:t>two:</a:t>
            </a:r>
            <a:endParaRPr lang="en-US" sz="1853" dirty="0">
              <a:latin typeface="Carlito"/>
              <a:cs typeface="Carlito"/>
            </a:endParaRPr>
          </a:p>
          <a:p>
            <a:pPr marL="465629" lvl="1" indent="-152968">
              <a:spcBef>
                <a:spcPts val="180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sz="1588" spc="-4" dirty="0">
                <a:latin typeface="Carlito"/>
                <a:cs typeface="Carlito"/>
              </a:rPr>
              <a:t>Managed</a:t>
            </a:r>
            <a:endParaRPr lang="en-US" sz="1588" dirty="0">
              <a:latin typeface="Carlito"/>
              <a:cs typeface="Carlito"/>
            </a:endParaRPr>
          </a:p>
          <a:p>
            <a:pPr marL="465629" lvl="1" indent="-152968">
              <a:spcBef>
                <a:spcPts val="172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sz="1588" spc="-4" dirty="0">
                <a:latin typeface="Carlito"/>
                <a:cs typeface="Carlito"/>
              </a:rPr>
              <a:t>Unmanaged</a:t>
            </a:r>
            <a:endParaRPr lang="en-US" sz="1588" dirty="0">
              <a:latin typeface="Carlito"/>
              <a:cs typeface="Carlito"/>
            </a:endParaRPr>
          </a:p>
          <a:p>
            <a:pPr marL="163054" marR="7845" indent="-152408">
              <a:lnSpc>
                <a:spcPts val="2003"/>
              </a:lnSpc>
              <a:spcBef>
                <a:spcPts val="715"/>
              </a:spcBef>
              <a:buFont typeface="Arial"/>
              <a:buChar char="•"/>
              <a:tabLst>
                <a:tab pos="163615" algn="l"/>
              </a:tabLst>
            </a:pPr>
            <a:r>
              <a:rPr lang="en-US" sz="1853" spc="-9" dirty="0">
                <a:latin typeface="Carlito"/>
                <a:cs typeface="Carlito"/>
              </a:rPr>
              <a:t>Azure Managed </a:t>
            </a:r>
            <a:r>
              <a:rPr lang="en-US" sz="1853" dirty="0">
                <a:latin typeface="Carlito"/>
                <a:cs typeface="Carlito"/>
              </a:rPr>
              <a:t>Disk is a </a:t>
            </a:r>
            <a:r>
              <a:rPr lang="en-US" sz="1853" spc="-4" dirty="0">
                <a:latin typeface="Carlito"/>
                <a:cs typeface="Carlito"/>
              </a:rPr>
              <a:t>virtual </a:t>
            </a:r>
            <a:r>
              <a:rPr lang="en-US" sz="1853" spc="-9" dirty="0">
                <a:latin typeface="Carlito"/>
                <a:cs typeface="Carlito"/>
              </a:rPr>
              <a:t>hard </a:t>
            </a:r>
            <a:r>
              <a:rPr lang="en-US" sz="1853" dirty="0">
                <a:latin typeface="Carlito"/>
                <a:cs typeface="Carlito"/>
              </a:rPr>
              <a:t>disk </a:t>
            </a:r>
            <a:r>
              <a:rPr lang="en-US" sz="1853" spc="-9" dirty="0">
                <a:latin typeface="Carlito"/>
                <a:cs typeface="Carlito"/>
              </a:rPr>
              <a:t>which is mostly </a:t>
            </a:r>
            <a:r>
              <a:rPr lang="en-US" sz="1853" spc="-13" dirty="0">
                <a:latin typeface="Carlito"/>
                <a:cs typeface="Carlito"/>
              </a:rPr>
              <a:t>like </a:t>
            </a:r>
            <a:r>
              <a:rPr lang="en-US" sz="1853" dirty="0">
                <a:latin typeface="Carlito"/>
                <a:cs typeface="Carlito"/>
              </a:rPr>
              <a:t>a </a:t>
            </a:r>
            <a:r>
              <a:rPr lang="en-US" sz="1853" spc="-13" dirty="0">
                <a:solidFill>
                  <a:srgbClr val="FF0000"/>
                </a:solidFill>
                <a:latin typeface="Carlito"/>
                <a:cs typeface="Carlito"/>
              </a:rPr>
              <a:t>physical  </a:t>
            </a:r>
            <a:r>
              <a:rPr lang="en-US" sz="1853" spc="-4" dirty="0">
                <a:solidFill>
                  <a:srgbClr val="FF0000"/>
                </a:solidFill>
                <a:latin typeface="Carlito"/>
                <a:cs typeface="Carlito"/>
              </a:rPr>
              <a:t>disk </a:t>
            </a:r>
            <a:r>
              <a:rPr lang="en-US" sz="1853" spc="-9" dirty="0">
                <a:solidFill>
                  <a:srgbClr val="FF0000"/>
                </a:solidFill>
                <a:latin typeface="Carlito"/>
                <a:cs typeface="Carlito"/>
              </a:rPr>
              <a:t>that </a:t>
            </a:r>
            <a:r>
              <a:rPr lang="en-US" sz="1853" dirty="0">
                <a:solidFill>
                  <a:srgbClr val="FF0000"/>
                </a:solidFill>
                <a:latin typeface="Carlito"/>
                <a:cs typeface="Carlito"/>
              </a:rPr>
              <a:t>is</a:t>
            </a:r>
            <a:r>
              <a:rPr lang="en-US" sz="1853" spc="4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lang="en-US" sz="1853" spc="-9" dirty="0">
                <a:solidFill>
                  <a:srgbClr val="FF0000"/>
                </a:solidFill>
                <a:latin typeface="Carlito"/>
                <a:cs typeface="Carlito"/>
              </a:rPr>
              <a:t>virtualized.</a:t>
            </a:r>
            <a:endParaRPr lang="en-US" sz="1853" dirty="0">
              <a:latin typeface="Carlito"/>
              <a:cs typeface="Carlito"/>
            </a:endParaRPr>
          </a:p>
          <a:p>
            <a:pPr marL="163054" marR="4483" indent="-152408">
              <a:lnSpc>
                <a:spcPts val="2003"/>
              </a:lnSpc>
              <a:spcBef>
                <a:spcPts val="697"/>
              </a:spcBef>
              <a:buFont typeface="Arial"/>
              <a:buChar char="•"/>
              <a:tabLst>
                <a:tab pos="163615" algn="l"/>
              </a:tabLst>
            </a:pPr>
            <a:r>
              <a:rPr lang="en-US" sz="1853" spc="-4" dirty="0">
                <a:latin typeface="Carlito"/>
                <a:cs typeface="Carlito"/>
              </a:rPr>
              <a:t>In </a:t>
            </a:r>
            <a:r>
              <a:rPr lang="en-US" sz="1853" spc="-9" dirty="0">
                <a:latin typeface="Carlito"/>
                <a:cs typeface="Carlito"/>
              </a:rPr>
              <a:t>unmanaged disks, </a:t>
            </a:r>
            <a:r>
              <a:rPr lang="en-US" sz="1853" spc="-18" dirty="0">
                <a:latin typeface="Carlito"/>
                <a:cs typeface="Carlito"/>
              </a:rPr>
              <a:t>you </a:t>
            </a:r>
            <a:r>
              <a:rPr lang="en-US" sz="1853" dirty="0">
                <a:solidFill>
                  <a:srgbClr val="FF0000"/>
                </a:solidFill>
                <a:latin typeface="Carlito"/>
                <a:cs typeface="Carlito"/>
              </a:rPr>
              <a:t>need </a:t>
            </a:r>
            <a:r>
              <a:rPr lang="en-US" sz="1853" spc="-18" dirty="0">
                <a:solidFill>
                  <a:srgbClr val="FF0000"/>
                </a:solidFill>
                <a:latin typeface="Carlito"/>
                <a:cs typeface="Carlito"/>
              </a:rPr>
              <a:t>to </a:t>
            </a:r>
            <a:r>
              <a:rPr lang="en-US" sz="1853" spc="-13" dirty="0">
                <a:solidFill>
                  <a:srgbClr val="FF0000"/>
                </a:solidFill>
                <a:latin typeface="Carlito"/>
                <a:cs typeface="Carlito"/>
              </a:rPr>
              <a:t>have </a:t>
            </a:r>
            <a:r>
              <a:rPr lang="en-US" sz="1853" spc="-18" dirty="0">
                <a:solidFill>
                  <a:srgbClr val="FF0000"/>
                </a:solidFill>
                <a:latin typeface="Carlito"/>
                <a:cs typeface="Carlito"/>
              </a:rPr>
              <a:t>storage </a:t>
            </a:r>
            <a:r>
              <a:rPr lang="en-US" sz="1853" spc="-9" dirty="0">
                <a:solidFill>
                  <a:srgbClr val="FF0000"/>
                </a:solidFill>
                <a:latin typeface="Carlito"/>
                <a:cs typeface="Carlito"/>
              </a:rPr>
              <a:t>accounts that </a:t>
            </a:r>
            <a:r>
              <a:rPr lang="en-US" sz="1853" spc="-4" dirty="0">
                <a:solidFill>
                  <a:srgbClr val="FF0000"/>
                </a:solidFill>
                <a:latin typeface="Carlito"/>
                <a:cs typeface="Carlito"/>
              </a:rPr>
              <a:t>can hold the  </a:t>
            </a:r>
            <a:r>
              <a:rPr lang="en-US" sz="1853" spc="-9" dirty="0">
                <a:solidFill>
                  <a:srgbClr val="FF0000"/>
                </a:solidFill>
                <a:latin typeface="Carlito"/>
                <a:cs typeface="Carlito"/>
              </a:rPr>
              <a:t>disks </a:t>
            </a:r>
            <a:r>
              <a:rPr lang="en-US" sz="1853" spc="-18" dirty="0">
                <a:latin typeface="Carlito"/>
                <a:cs typeface="Carlito"/>
              </a:rPr>
              <a:t>for </a:t>
            </a:r>
            <a:r>
              <a:rPr lang="en-US" sz="1853" spc="-9" dirty="0">
                <a:latin typeface="Carlito"/>
                <a:cs typeface="Carlito"/>
              </a:rPr>
              <a:t>Azure</a:t>
            </a:r>
            <a:r>
              <a:rPr lang="en-US" sz="1853" spc="26" dirty="0">
                <a:latin typeface="Carlito"/>
                <a:cs typeface="Carlito"/>
              </a:rPr>
              <a:t> </a:t>
            </a:r>
            <a:r>
              <a:rPr lang="en-US" sz="1853" spc="4" dirty="0">
                <a:latin typeface="Carlito"/>
                <a:cs typeface="Carlito"/>
              </a:rPr>
              <a:t>VM.</a:t>
            </a:r>
            <a:endParaRPr lang="en-US" sz="1853" dirty="0">
              <a:latin typeface="Carlito"/>
              <a:cs typeface="Carlito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56"/>
            <a:ext cx="1371600" cy="13716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0581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3694"/>
            <a:ext cx="10515600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 algn="ctr">
              <a:lnSpc>
                <a:spcPct val="100000"/>
              </a:lnSpc>
              <a:spcBef>
                <a:spcPts val="88"/>
              </a:spcBef>
            </a:pPr>
            <a:r>
              <a:rPr spc="-141" dirty="0"/>
              <a:t>Storage</a:t>
            </a:r>
            <a:r>
              <a:rPr spc="-278" dirty="0"/>
              <a:t> </a:t>
            </a:r>
            <a:r>
              <a:rPr spc="-150" dirty="0"/>
              <a:t>Durability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054" indent="-152408">
              <a:lnSpc>
                <a:spcPts val="2893"/>
              </a:lnSpc>
              <a:spcBef>
                <a:spcPts val="84"/>
              </a:spcBef>
              <a:buFont typeface="Arial"/>
              <a:buChar char="•"/>
              <a:tabLst>
                <a:tab pos="163615" algn="l"/>
              </a:tabLst>
            </a:pPr>
            <a:r>
              <a:rPr lang="en-US" sz="2471" spc="-4" dirty="0">
                <a:latin typeface="Carlito"/>
                <a:cs typeface="Carlito"/>
              </a:rPr>
              <a:t>All </a:t>
            </a:r>
            <a:r>
              <a:rPr lang="en-US" sz="2471" spc="-26" dirty="0">
                <a:latin typeface="Carlito"/>
                <a:cs typeface="Carlito"/>
              </a:rPr>
              <a:t>data </a:t>
            </a:r>
            <a:r>
              <a:rPr lang="en-US" sz="2471" spc="-4" dirty="0">
                <a:latin typeface="Carlito"/>
                <a:cs typeface="Carlito"/>
              </a:rPr>
              <a:t>is </a:t>
            </a:r>
            <a:r>
              <a:rPr lang="en-US" sz="2471" spc="-13" dirty="0">
                <a:latin typeface="Carlito"/>
                <a:cs typeface="Carlito"/>
              </a:rPr>
              <a:t>replicated </a:t>
            </a:r>
            <a:r>
              <a:rPr lang="en-US" sz="2471" spc="-18" dirty="0">
                <a:latin typeface="Carlito"/>
                <a:cs typeface="Carlito"/>
              </a:rPr>
              <a:t>at </a:t>
            </a:r>
            <a:r>
              <a:rPr lang="en-US" sz="2471" spc="-13" dirty="0">
                <a:latin typeface="Carlito"/>
                <a:cs typeface="Carlito"/>
              </a:rPr>
              <a:t>least </a:t>
            </a:r>
            <a:r>
              <a:rPr lang="en-US" sz="2471" spc="-4" dirty="0">
                <a:latin typeface="Carlito"/>
                <a:cs typeface="Carlito"/>
              </a:rPr>
              <a:t>3</a:t>
            </a:r>
            <a:r>
              <a:rPr lang="en-US" sz="2471" spc="93" dirty="0">
                <a:latin typeface="Carlito"/>
                <a:cs typeface="Carlito"/>
              </a:rPr>
              <a:t> </a:t>
            </a:r>
            <a:r>
              <a:rPr lang="en-US" sz="2471" spc="-4" dirty="0">
                <a:latin typeface="Carlito"/>
                <a:cs typeface="Carlito"/>
              </a:rPr>
              <a:t>times</a:t>
            </a:r>
            <a:endParaRPr lang="en-US" sz="2471" dirty="0">
              <a:latin typeface="Carlito"/>
              <a:cs typeface="Carlito"/>
            </a:endParaRPr>
          </a:p>
          <a:p>
            <a:pPr marL="465069" marR="604590" lvl="1" indent="-152408">
              <a:lnSpc>
                <a:spcPct val="80000"/>
              </a:lnSpc>
              <a:spcBef>
                <a:spcPts val="437"/>
              </a:spcBef>
              <a:buFont typeface="Arial"/>
              <a:buChar char="•"/>
              <a:tabLst>
                <a:tab pos="465629" algn="l"/>
              </a:tabLst>
            </a:pPr>
            <a:r>
              <a:rPr lang="en-US" sz="2118" spc="-9" dirty="0">
                <a:latin typeface="Carlito"/>
                <a:cs typeface="Carlito"/>
              </a:rPr>
              <a:t>Replicas </a:t>
            </a:r>
            <a:r>
              <a:rPr lang="en-US" sz="2118" spc="-13" dirty="0">
                <a:latin typeface="Carlito"/>
                <a:cs typeface="Carlito"/>
              </a:rPr>
              <a:t>are </a:t>
            </a:r>
            <a:r>
              <a:rPr lang="en-US" sz="2118" spc="-9" dirty="0">
                <a:latin typeface="Carlito"/>
                <a:cs typeface="Carlito"/>
              </a:rPr>
              <a:t>spread </a:t>
            </a:r>
            <a:r>
              <a:rPr lang="en-US" sz="2118" spc="-4" dirty="0">
                <a:latin typeface="Carlito"/>
                <a:cs typeface="Carlito"/>
              </a:rPr>
              <a:t>out </a:t>
            </a:r>
            <a:r>
              <a:rPr lang="en-US" sz="2118" spc="-13" dirty="0">
                <a:latin typeface="Carlito"/>
                <a:cs typeface="Carlito"/>
              </a:rPr>
              <a:t>over </a:t>
            </a:r>
            <a:r>
              <a:rPr lang="en-US" sz="2118" spc="-18" dirty="0">
                <a:latin typeface="Carlito"/>
                <a:cs typeface="Carlito"/>
              </a:rPr>
              <a:t>different </a:t>
            </a:r>
            <a:r>
              <a:rPr lang="en-US" sz="2118" spc="-13" dirty="0">
                <a:latin typeface="Carlito"/>
                <a:cs typeface="Carlito"/>
              </a:rPr>
              <a:t>fault  </a:t>
            </a:r>
            <a:r>
              <a:rPr lang="en-US" sz="2118" dirty="0">
                <a:latin typeface="Carlito"/>
                <a:cs typeface="Carlito"/>
              </a:rPr>
              <a:t>and </a:t>
            </a:r>
            <a:r>
              <a:rPr lang="en-US" sz="2118" spc="-9" dirty="0">
                <a:latin typeface="Carlito"/>
                <a:cs typeface="Carlito"/>
              </a:rPr>
              <a:t>upgrade </a:t>
            </a:r>
            <a:r>
              <a:rPr lang="en-US" sz="2118" spc="-4" dirty="0">
                <a:latin typeface="Carlito"/>
                <a:cs typeface="Carlito"/>
              </a:rPr>
              <a:t>domains </a:t>
            </a:r>
            <a:r>
              <a:rPr lang="en-US" sz="2118" dirty="0">
                <a:latin typeface="Carlito"/>
                <a:cs typeface="Carlito"/>
              </a:rPr>
              <a:t>in </a:t>
            </a:r>
            <a:r>
              <a:rPr lang="en-US" sz="2118" spc="-4" dirty="0">
                <a:latin typeface="Carlito"/>
                <a:cs typeface="Carlito"/>
              </a:rPr>
              <a:t>same </a:t>
            </a:r>
            <a:r>
              <a:rPr lang="en-US" sz="2118" spc="-13" dirty="0">
                <a:latin typeface="Carlito"/>
                <a:cs typeface="Carlito"/>
              </a:rPr>
              <a:t>data</a:t>
            </a:r>
            <a:r>
              <a:rPr lang="en-US" sz="2118" spc="-62" dirty="0">
                <a:latin typeface="Carlito"/>
                <a:cs typeface="Carlito"/>
              </a:rPr>
              <a:t> </a:t>
            </a:r>
            <a:r>
              <a:rPr lang="en-US" sz="2118" spc="-4" dirty="0">
                <a:latin typeface="Carlito"/>
                <a:cs typeface="Carlito"/>
              </a:rPr>
              <a:t>center</a:t>
            </a:r>
            <a:endParaRPr lang="en-US" sz="2118" dirty="0">
              <a:latin typeface="Carlito"/>
              <a:cs typeface="Carlito"/>
            </a:endParaRPr>
          </a:p>
          <a:p>
            <a:pPr lvl="1">
              <a:spcBef>
                <a:spcPts val="31"/>
              </a:spcBef>
              <a:buFont typeface="Arial"/>
              <a:buChar char="•"/>
            </a:pPr>
            <a:endParaRPr lang="en-US" sz="1941" dirty="0">
              <a:latin typeface="Carlito"/>
              <a:cs typeface="Carlito"/>
            </a:endParaRPr>
          </a:p>
          <a:p>
            <a:pPr marL="465069" marR="804065" lvl="1" indent="-152408">
              <a:lnSpc>
                <a:spcPct val="80000"/>
              </a:lnSpc>
              <a:spcBef>
                <a:spcPts val="4"/>
              </a:spcBef>
              <a:buFont typeface="Arial"/>
              <a:buChar char="•"/>
              <a:tabLst>
                <a:tab pos="465629" algn="l"/>
              </a:tabLst>
            </a:pPr>
            <a:r>
              <a:rPr lang="en-US" sz="2118" dirty="0">
                <a:latin typeface="Carlito"/>
                <a:cs typeface="Carlito"/>
              </a:rPr>
              <a:t>All of </a:t>
            </a:r>
            <a:r>
              <a:rPr lang="en-US" sz="2118" spc="-18" dirty="0">
                <a:latin typeface="Carlito"/>
                <a:cs typeface="Carlito"/>
              </a:rPr>
              <a:t>Storage </a:t>
            </a:r>
            <a:r>
              <a:rPr lang="en-US" sz="2118" spc="-4" dirty="0">
                <a:latin typeface="Carlito"/>
                <a:cs typeface="Carlito"/>
              </a:rPr>
              <a:t>(Blobs, </a:t>
            </a:r>
            <a:r>
              <a:rPr lang="en-US" sz="2118" spc="-31" dirty="0">
                <a:latin typeface="Carlito"/>
                <a:cs typeface="Carlito"/>
              </a:rPr>
              <a:t>Tables </a:t>
            </a:r>
            <a:r>
              <a:rPr lang="en-US" sz="2118" spc="-4" dirty="0">
                <a:latin typeface="Carlito"/>
                <a:cs typeface="Carlito"/>
              </a:rPr>
              <a:t>and </a:t>
            </a:r>
            <a:r>
              <a:rPr lang="en-US" sz="2118" dirty="0">
                <a:latin typeface="Carlito"/>
                <a:cs typeface="Carlito"/>
              </a:rPr>
              <a:t>Queues)  is </a:t>
            </a:r>
            <a:r>
              <a:rPr lang="en-US" sz="2118" spc="-4" dirty="0">
                <a:latin typeface="Carlito"/>
                <a:cs typeface="Carlito"/>
              </a:rPr>
              <a:t>built </a:t>
            </a:r>
            <a:r>
              <a:rPr lang="en-US" sz="2118" dirty="0">
                <a:latin typeface="Carlito"/>
                <a:cs typeface="Carlito"/>
              </a:rPr>
              <a:t>on </a:t>
            </a:r>
            <a:r>
              <a:rPr lang="en-US" sz="2118" spc="-4" dirty="0">
                <a:latin typeface="Carlito"/>
                <a:cs typeface="Carlito"/>
              </a:rPr>
              <a:t>this </a:t>
            </a:r>
            <a:r>
              <a:rPr lang="en-US" sz="2118" spc="-9" dirty="0">
                <a:latin typeface="Carlito"/>
                <a:cs typeface="Carlito"/>
              </a:rPr>
              <a:t>replication</a:t>
            </a:r>
            <a:r>
              <a:rPr lang="en-US" sz="2118" spc="-44" dirty="0">
                <a:latin typeface="Carlito"/>
                <a:cs typeface="Carlito"/>
              </a:rPr>
              <a:t> </a:t>
            </a:r>
            <a:r>
              <a:rPr lang="en-US" sz="2118" spc="-18" dirty="0">
                <a:latin typeface="Carlito"/>
                <a:cs typeface="Carlito"/>
              </a:rPr>
              <a:t>layer</a:t>
            </a:r>
            <a:endParaRPr lang="en-US" sz="2118" dirty="0">
              <a:latin typeface="Carlito"/>
              <a:cs typeface="Carlito"/>
            </a:endParaRPr>
          </a:p>
          <a:p>
            <a:pPr lvl="1">
              <a:spcBef>
                <a:spcPts val="40"/>
              </a:spcBef>
              <a:buFont typeface="Arial"/>
              <a:buChar char="•"/>
            </a:pPr>
            <a:endParaRPr lang="en-US" sz="2471" dirty="0">
              <a:latin typeface="Carlito"/>
              <a:cs typeface="Carlito"/>
            </a:endParaRPr>
          </a:p>
          <a:p>
            <a:pPr marL="163054" marR="1496625" indent="-152408">
              <a:lnSpc>
                <a:spcPts val="2374"/>
              </a:lnSpc>
              <a:buFont typeface="Arial"/>
              <a:buChar char="•"/>
              <a:tabLst>
                <a:tab pos="163615" algn="l"/>
              </a:tabLst>
            </a:pPr>
            <a:r>
              <a:rPr lang="en-US" sz="2471" spc="-9" dirty="0">
                <a:latin typeface="Carlito"/>
                <a:cs typeface="Carlito"/>
              </a:rPr>
              <a:t>Dynamic </a:t>
            </a:r>
            <a:r>
              <a:rPr lang="en-US" sz="2471" spc="-18" dirty="0">
                <a:latin typeface="Carlito"/>
                <a:cs typeface="Carlito"/>
              </a:rPr>
              <a:t>replication </a:t>
            </a:r>
            <a:r>
              <a:rPr lang="en-US" sz="2471" spc="-9" dirty="0">
                <a:latin typeface="Carlito"/>
                <a:cs typeface="Carlito"/>
              </a:rPr>
              <a:t>to </a:t>
            </a:r>
            <a:r>
              <a:rPr lang="en-US" sz="2471" spc="-13" dirty="0">
                <a:latin typeface="Carlito"/>
                <a:cs typeface="Carlito"/>
              </a:rPr>
              <a:t>maintain  </a:t>
            </a:r>
            <a:r>
              <a:rPr lang="en-US" sz="2471" spc="-4" dirty="0">
                <a:latin typeface="Carlito"/>
                <a:cs typeface="Carlito"/>
              </a:rPr>
              <a:t>a </a:t>
            </a:r>
            <a:r>
              <a:rPr lang="en-US" sz="2471" spc="-13" dirty="0">
                <a:latin typeface="Carlito"/>
                <a:cs typeface="Carlito"/>
              </a:rPr>
              <a:t>healthy </a:t>
            </a:r>
            <a:r>
              <a:rPr lang="en-US" sz="2471" spc="-9" dirty="0">
                <a:latin typeface="Carlito"/>
                <a:cs typeface="Carlito"/>
              </a:rPr>
              <a:t>number </a:t>
            </a:r>
            <a:r>
              <a:rPr lang="en-US" sz="2471" spc="-13" dirty="0">
                <a:latin typeface="Carlito"/>
                <a:cs typeface="Carlito"/>
              </a:rPr>
              <a:t>of</a:t>
            </a:r>
            <a:r>
              <a:rPr lang="en-US" sz="2471" spc="79" dirty="0">
                <a:latin typeface="Carlito"/>
                <a:cs typeface="Carlito"/>
              </a:rPr>
              <a:t> </a:t>
            </a:r>
            <a:r>
              <a:rPr lang="en-US" sz="2471" spc="-18" dirty="0">
                <a:latin typeface="Carlito"/>
                <a:cs typeface="Carlito"/>
              </a:rPr>
              <a:t>replicas</a:t>
            </a:r>
            <a:endParaRPr lang="en-US" sz="2471" dirty="0">
              <a:latin typeface="Carlito"/>
              <a:cs typeface="Carlito"/>
            </a:endParaRPr>
          </a:p>
          <a:p>
            <a:pPr marL="465069" lvl="1" indent="-152408">
              <a:lnSpc>
                <a:spcPts val="2338"/>
              </a:lnSpc>
              <a:buFont typeface="Arial"/>
              <a:buChar char="•"/>
              <a:tabLst>
                <a:tab pos="465629" algn="l"/>
              </a:tabLst>
            </a:pPr>
            <a:r>
              <a:rPr lang="en-US" sz="2118" spc="-13" dirty="0">
                <a:latin typeface="Carlito"/>
                <a:cs typeface="Carlito"/>
              </a:rPr>
              <a:t>Recover from </a:t>
            </a:r>
            <a:r>
              <a:rPr lang="en-US" sz="2118" dirty="0">
                <a:latin typeface="Carlito"/>
                <a:cs typeface="Carlito"/>
              </a:rPr>
              <a:t>a </a:t>
            </a:r>
            <a:r>
              <a:rPr lang="en-US" sz="2118" spc="-9" dirty="0">
                <a:latin typeface="Carlito"/>
                <a:cs typeface="Carlito"/>
              </a:rPr>
              <a:t>lost/unresponsive Drive or</a:t>
            </a:r>
            <a:r>
              <a:rPr lang="en-US" sz="2118" spc="13" dirty="0">
                <a:latin typeface="Carlito"/>
                <a:cs typeface="Carlito"/>
              </a:rPr>
              <a:t> </a:t>
            </a:r>
            <a:r>
              <a:rPr lang="en-US" sz="2118" dirty="0">
                <a:latin typeface="Carlito"/>
                <a:cs typeface="Carlito"/>
              </a:rPr>
              <a:t>Node</a:t>
            </a:r>
          </a:p>
          <a:p>
            <a:pPr marL="465069" lvl="1" indent="-152408">
              <a:lnSpc>
                <a:spcPts val="2435"/>
              </a:lnSpc>
              <a:buFont typeface="Arial"/>
              <a:buChar char="•"/>
              <a:tabLst>
                <a:tab pos="465629" algn="l"/>
              </a:tabLst>
            </a:pPr>
            <a:r>
              <a:rPr lang="en-US" sz="2118" spc="-13" dirty="0">
                <a:latin typeface="Carlito"/>
                <a:cs typeface="Carlito"/>
              </a:rPr>
              <a:t>Recover from data </a:t>
            </a:r>
            <a:r>
              <a:rPr lang="en-US" sz="2118" spc="-4" dirty="0">
                <a:latin typeface="Carlito"/>
                <a:cs typeface="Carlito"/>
              </a:rPr>
              <a:t>bit</a:t>
            </a:r>
            <a:r>
              <a:rPr lang="en-US" sz="2118" spc="9" dirty="0">
                <a:latin typeface="Carlito"/>
                <a:cs typeface="Carlito"/>
              </a:rPr>
              <a:t> </a:t>
            </a:r>
            <a:r>
              <a:rPr lang="en-US" sz="2118" spc="-13" dirty="0">
                <a:latin typeface="Carlito"/>
                <a:cs typeface="Carlito"/>
              </a:rPr>
              <a:t>rot</a:t>
            </a:r>
            <a:endParaRPr lang="en-US" sz="2118" dirty="0">
              <a:latin typeface="Carlito"/>
              <a:cs typeface="Carlito"/>
            </a:endParaRPr>
          </a:p>
          <a:p>
            <a:pPr marL="768204" lvl="2" indent="-152408">
              <a:lnSpc>
                <a:spcPts val="2087"/>
              </a:lnSpc>
              <a:buFont typeface="Arial"/>
              <a:buChar char="•"/>
              <a:tabLst>
                <a:tab pos="768204" algn="l"/>
              </a:tabLst>
            </a:pPr>
            <a:r>
              <a:rPr lang="en-US" sz="1765" spc="-9" dirty="0">
                <a:latin typeface="Carlito"/>
                <a:cs typeface="Carlito"/>
              </a:rPr>
              <a:t>Data </a:t>
            </a:r>
            <a:r>
              <a:rPr lang="en-US" sz="1765" spc="-4" dirty="0">
                <a:latin typeface="Carlito"/>
                <a:cs typeface="Carlito"/>
              </a:rPr>
              <a:t>continuously scanned </a:t>
            </a:r>
            <a:r>
              <a:rPr lang="en-US" sz="1765" spc="-9" dirty="0">
                <a:latin typeface="Carlito"/>
                <a:cs typeface="Carlito"/>
              </a:rPr>
              <a:t>against </a:t>
            </a:r>
            <a:r>
              <a:rPr lang="en-US" sz="1765" dirty="0">
                <a:latin typeface="Carlito"/>
                <a:cs typeface="Carlito"/>
              </a:rPr>
              <a:t>bit</a:t>
            </a:r>
            <a:r>
              <a:rPr lang="en-US" sz="1765" spc="-53" dirty="0">
                <a:latin typeface="Carlito"/>
                <a:cs typeface="Carlito"/>
              </a:rPr>
              <a:t> </a:t>
            </a:r>
            <a:r>
              <a:rPr lang="en-US" sz="1765" spc="-13" dirty="0">
                <a:latin typeface="Carlito"/>
                <a:cs typeface="Carlito"/>
              </a:rPr>
              <a:t>rot</a:t>
            </a:r>
            <a:endParaRPr lang="en-US" sz="1765" dirty="0">
              <a:latin typeface="Carlito"/>
              <a:cs typeface="Carlito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56"/>
            <a:ext cx="1371600" cy="13716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086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3694"/>
            <a:ext cx="10515600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 algn="ctr">
              <a:lnSpc>
                <a:spcPct val="100000"/>
              </a:lnSpc>
              <a:spcBef>
                <a:spcPts val="88"/>
              </a:spcBef>
            </a:pPr>
            <a:r>
              <a:rPr spc="-176" dirty="0"/>
              <a:t>Availability </a:t>
            </a:r>
            <a:r>
              <a:rPr spc="-93" dirty="0"/>
              <a:t>And</a:t>
            </a:r>
            <a:r>
              <a:rPr spc="-300" dirty="0"/>
              <a:t> </a:t>
            </a:r>
            <a:r>
              <a:rPr spc="-180" dirty="0"/>
              <a:t>Scalability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054" indent="-152408">
              <a:lnSpc>
                <a:spcPts val="2510"/>
              </a:lnSpc>
              <a:spcBef>
                <a:spcPts val="88"/>
              </a:spcBef>
              <a:buFont typeface="Arial"/>
              <a:buChar char="•"/>
              <a:tabLst>
                <a:tab pos="163615" algn="l"/>
              </a:tabLst>
            </a:pPr>
            <a:r>
              <a:rPr lang="en-US" sz="2118" spc="-13" dirty="0">
                <a:latin typeface="Carlito"/>
                <a:cs typeface="Carlito"/>
              </a:rPr>
              <a:t>Efficient</a:t>
            </a:r>
            <a:r>
              <a:rPr lang="en-US" sz="2118" spc="-9" dirty="0">
                <a:latin typeface="Carlito"/>
                <a:cs typeface="Carlito"/>
              </a:rPr>
              <a:t> </a:t>
            </a:r>
            <a:r>
              <a:rPr lang="en-US" sz="2118" spc="-13" dirty="0">
                <a:latin typeface="Carlito"/>
                <a:cs typeface="Carlito"/>
              </a:rPr>
              <a:t>Failover</a:t>
            </a:r>
            <a:endParaRPr lang="en-US" sz="2118" dirty="0">
              <a:latin typeface="Carlito"/>
              <a:cs typeface="Carlito"/>
            </a:endParaRPr>
          </a:p>
          <a:p>
            <a:pPr marL="465629" marR="1224868" lvl="1" indent="-152408">
              <a:lnSpc>
                <a:spcPct val="80000"/>
              </a:lnSpc>
              <a:spcBef>
                <a:spcPts val="393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sz="1765" spc="-9" dirty="0">
                <a:latin typeface="Carlito"/>
                <a:cs typeface="Carlito"/>
              </a:rPr>
              <a:t>Data </a:t>
            </a:r>
            <a:r>
              <a:rPr lang="en-US" sz="1765" spc="-4" dirty="0">
                <a:latin typeface="Carlito"/>
                <a:cs typeface="Carlito"/>
              </a:rPr>
              <a:t>served </a:t>
            </a:r>
            <a:r>
              <a:rPr lang="en-US" sz="1765" spc="-9" dirty="0">
                <a:latin typeface="Carlito"/>
                <a:cs typeface="Carlito"/>
              </a:rPr>
              <a:t>immediately elsewhere  </a:t>
            </a:r>
            <a:r>
              <a:rPr lang="en-US" sz="1765" spc="-4" dirty="0">
                <a:latin typeface="Carlito"/>
                <a:cs typeface="Carlito"/>
              </a:rPr>
              <a:t>within </a:t>
            </a:r>
            <a:r>
              <a:rPr lang="en-US" sz="1765" spc="-9" dirty="0">
                <a:latin typeface="Carlito"/>
                <a:cs typeface="Carlito"/>
              </a:rPr>
              <a:t>data center </a:t>
            </a:r>
            <a:r>
              <a:rPr lang="en-US" sz="1765" spc="-13" dirty="0">
                <a:latin typeface="Carlito"/>
                <a:cs typeface="Carlito"/>
              </a:rPr>
              <a:t>from </a:t>
            </a:r>
            <a:r>
              <a:rPr lang="en-US" sz="1765" spc="-9" dirty="0">
                <a:latin typeface="Carlito"/>
                <a:cs typeface="Carlito"/>
              </a:rPr>
              <a:t>available</a:t>
            </a:r>
            <a:r>
              <a:rPr lang="en-US" sz="1765" spc="57" dirty="0">
                <a:latin typeface="Carlito"/>
                <a:cs typeface="Carlito"/>
              </a:rPr>
              <a:t> </a:t>
            </a:r>
            <a:r>
              <a:rPr lang="en-US" sz="1765" spc="-9" dirty="0">
                <a:latin typeface="Carlito"/>
                <a:cs typeface="Carlito"/>
              </a:rPr>
              <a:t>replicas</a:t>
            </a:r>
            <a:endParaRPr lang="en-US" sz="1765" dirty="0">
              <a:latin typeface="Carlito"/>
              <a:cs typeface="Carlito"/>
            </a:endParaRPr>
          </a:p>
          <a:p>
            <a:pPr lvl="1">
              <a:spcBef>
                <a:spcPts val="13"/>
              </a:spcBef>
              <a:buFont typeface="Arial"/>
              <a:buChar char="•"/>
            </a:pPr>
            <a:endParaRPr lang="en-US" sz="1677" dirty="0">
              <a:latin typeface="Carlito"/>
              <a:cs typeface="Carlito"/>
            </a:endParaRPr>
          </a:p>
          <a:p>
            <a:pPr marL="163054" indent="-152408">
              <a:lnSpc>
                <a:spcPts val="2515"/>
              </a:lnSpc>
              <a:buFont typeface="Arial"/>
              <a:buChar char="•"/>
              <a:tabLst>
                <a:tab pos="163615" algn="l"/>
              </a:tabLst>
            </a:pPr>
            <a:r>
              <a:rPr lang="en-US" sz="2118" spc="-9" dirty="0">
                <a:latin typeface="Carlito"/>
                <a:cs typeface="Carlito"/>
              </a:rPr>
              <a:t>Automatic </a:t>
            </a:r>
            <a:r>
              <a:rPr lang="en-US" sz="2118" dirty="0">
                <a:latin typeface="Carlito"/>
                <a:cs typeface="Carlito"/>
              </a:rPr>
              <a:t>Load Balancing of </a:t>
            </a:r>
            <a:r>
              <a:rPr lang="en-US" sz="2118" spc="-4" dirty="0">
                <a:latin typeface="Carlito"/>
                <a:cs typeface="Carlito"/>
              </a:rPr>
              <a:t>Hot</a:t>
            </a:r>
            <a:r>
              <a:rPr lang="en-US" sz="2118" spc="-79" dirty="0">
                <a:latin typeface="Carlito"/>
                <a:cs typeface="Carlito"/>
              </a:rPr>
              <a:t> </a:t>
            </a:r>
            <a:r>
              <a:rPr lang="en-US" sz="2118" spc="-13" dirty="0">
                <a:latin typeface="Carlito"/>
                <a:cs typeface="Carlito"/>
              </a:rPr>
              <a:t>Data</a:t>
            </a:r>
            <a:endParaRPr lang="en-US" sz="2118" dirty="0">
              <a:latin typeface="Carlito"/>
              <a:cs typeface="Carlito"/>
            </a:endParaRPr>
          </a:p>
          <a:p>
            <a:pPr marL="465629" lvl="1" indent="-152408">
              <a:lnSpc>
                <a:spcPts val="2082"/>
              </a:lnSpc>
              <a:buFont typeface="Arial"/>
              <a:buChar char="•"/>
              <a:tabLst>
                <a:tab pos="466190" algn="l"/>
              </a:tabLst>
            </a:pPr>
            <a:r>
              <a:rPr lang="en-US" sz="1765" spc="-4" dirty="0">
                <a:latin typeface="Carlito"/>
                <a:cs typeface="Carlito"/>
              </a:rPr>
              <a:t>Monitor </a:t>
            </a:r>
            <a:r>
              <a:rPr lang="en-US" sz="1765" dirty="0">
                <a:latin typeface="Carlito"/>
                <a:cs typeface="Carlito"/>
              </a:rPr>
              <a:t>the usage </a:t>
            </a:r>
            <a:r>
              <a:rPr lang="en-US" sz="1765" spc="-9" dirty="0">
                <a:latin typeface="Carlito"/>
                <a:cs typeface="Carlito"/>
              </a:rPr>
              <a:t>patterns </a:t>
            </a:r>
            <a:r>
              <a:rPr lang="en-US" sz="1765" dirty="0">
                <a:latin typeface="Carlito"/>
                <a:cs typeface="Carlito"/>
              </a:rPr>
              <a:t>and </a:t>
            </a:r>
            <a:r>
              <a:rPr lang="en-US" sz="1765" spc="-4" dirty="0">
                <a:latin typeface="Carlito"/>
                <a:cs typeface="Carlito"/>
              </a:rPr>
              <a:t>load balance access</a:t>
            </a:r>
            <a:r>
              <a:rPr lang="en-US" sz="1765" spc="4" dirty="0">
                <a:latin typeface="Carlito"/>
                <a:cs typeface="Carlito"/>
              </a:rPr>
              <a:t> </a:t>
            </a:r>
            <a:r>
              <a:rPr lang="en-US" sz="1765" spc="-13" dirty="0">
                <a:latin typeface="Carlito"/>
                <a:cs typeface="Carlito"/>
              </a:rPr>
              <a:t>to</a:t>
            </a:r>
            <a:endParaRPr lang="en-US" sz="1765" dirty="0">
              <a:latin typeface="Carlito"/>
              <a:cs typeface="Carlito"/>
            </a:endParaRPr>
          </a:p>
          <a:p>
            <a:pPr marL="768204" lvl="2" indent="-152408">
              <a:lnSpc>
                <a:spcPts val="1853"/>
              </a:lnSpc>
              <a:buFont typeface="Arial"/>
              <a:buChar char="•"/>
              <a:tabLst>
                <a:tab pos="768764" algn="l"/>
              </a:tabLst>
            </a:pPr>
            <a:r>
              <a:rPr lang="en-US" sz="1588" spc="-4" dirty="0">
                <a:latin typeface="Carlito"/>
                <a:cs typeface="Carlito"/>
              </a:rPr>
              <a:t>Blob </a:t>
            </a:r>
            <a:r>
              <a:rPr lang="en-US" sz="1588" spc="-9" dirty="0">
                <a:latin typeface="Carlito"/>
                <a:cs typeface="Carlito"/>
              </a:rPr>
              <a:t>Containers, </a:t>
            </a:r>
            <a:r>
              <a:rPr lang="en-US" sz="1588" spc="-31" dirty="0">
                <a:latin typeface="Carlito"/>
                <a:cs typeface="Carlito"/>
              </a:rPr>
              <a:t>Table </a:t>
            </a:r>
            <a:r>
              <a:rPr lang="en-US" sz="1588" spc="-9" dirty="0">
                <a:latin typeface="Carlito"/>
                <a:cs typeface="Carlito"/>
              </a:rPr>
              <a:t>Partitions </a:t>
            </a:r>
            <a:r>
              <a:rPr lang="en-US" sz="1588" dirty="0">
                <a:latin typeface="Carlito"/>
                <a:cs typeface="Carlito"/>
              </a:rPr>
              <a:t>and</a:t>
            </a:r>
            <a:r>
              <a:rPr lang="en-US" sz="1588" spc="93" dirty="0">
                <a:latin typeface="Carlito"/>
                <a:cs typeface="Carlito"/>
              </a:rPr>
              <a:t> </a:t>
            </a:r>
            <a:r>
              <a:rPr lang="en-US" sz="1588" spc="-4" dirty="0">
                <a:latin typeface="Carlito"/>
                <a:cs typeface="Carlito"/>
              </a:rPr>
              <a:t>Queues</a:t>
            </a:r>
            <a:endParaRPr lang="en-US" sz="1588" dirty="0">
              <a:latin typeface="Carlito"/>
              <a:cs typeface="Carlito"/>
            </a:endParaRPr>
          </a:p>
          <a:p>
            <a:pPr marL="465629" marR="1219265" lvl="1" indent="-152408">
              <a:lnSpc>
                <a:spcPct val="80000"/>
              </a:lnSpc>
              <a:spcBef>
                <a:spcPts val="383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sz="1765" spc="-9" dirty="0">
                <a:latin typeface="Carlito"/>
                <a:cs typeface="Carlito"/>
              </a:rPr>
              <a:t>Distribute </a:t>
            </a:r>
            <a:r>
              <a:rPr lang="en-US" sz="1765" dirty="0">
                <a:latin typeface="Carlito"/>
                <a:cs typeface="Carlito"/>
              </a:rPr>
              <a:t>access </a:t>
            </a:r>
            <a:r>
              <a:rPr lang="en-US" sz="1765" spc="-13" dirty="0">
                <a:latin typeface="Carlito"/>
                <a:cs typeface="Carlito"/>
              </a:rPr>
              <a:t>to </a:t>
            </a:r>
            <a:r>
              <a:rPr lang="en-US" sz="1765" dirty="0">
                <a:latin typeface="Carlito"/>
                <a:cs typeface="Carlito"/>
              </a:rPr>
              <a:t>the </a:t>
            </a:r>
            <a:r>
              <a:rPr lang="en-US" sz="1765" spc="-4" dirty="0">
                <a:latin typeface="Carlito"/>
                <a:cs typeface="Carlito"/>
              </a:rPr>
              <a:t>hot </a:t>
            </a:r>
            <a:r>
              <a:rPr lang="en-US" sz="1765" spc="-13" dirty="0">
                <a:latin typeface="Carlito"/>
                <a:cs typeface="Carlito"/>
              </a:rPr>
              <a:t>data </a:t>
            </a:r>
            <a:r>
              <a:rPr lang="en-US" sz="1765" spc="-9" dirty="0">
                <a:latin typeface="Carlito"/>
                <a:cs typeface="Carlito"/>
              </a:rPr>
              <a:t>over </a:t>
            </a:r>
            <a:r>
              <a:rPr lang="en-US" sz="1765" dirty="0">
                <a:latin typeface="Carlito"/>
                <a:cs typeface="Carlito"/>
              </a:rPr>
              <a:t>the  </a:t>
            </a:r>
            <a:r>
              <a:rPr lang="en-US" sz="1765" spc="-9" dirty="0">
                <a:latin typeface="Carlito"/>
                <a:cs typeface="Carlito"/>
              </a:rPr>
              <a:t>data center </a:t>
            </a:r>
            <a:r>
              <a:rPr lang="en-US" sz="1765" spc="-4" dirty="0">
                <a:latin typeface="Carlito"/>
                <a:cs typeface="Carlito"/>
              </a:rPr>
              <a:t>according to</a:t>
            </a:r>
            <a:r>
              <a:rPr lang="en-US" sz="1765" spc="-26" dirty="0">
                <a:latin typeface="Carlito"/>
                <a:cs typeface="Carlito"/>
              </a:rPr>
              <a:t> </a:t>
            </a:r>
            <a:r>
              <a:rPr lang="en-US" sz="1765" spc="-13" dirty="0">
                <a:latin typeface="Carlito"/>
                <a:cs typeface="Carlito"/>
              </a:rPr>
              <a:t>traffic</a:t>
            </a:r>
            <a:endParaRPr lang="en-US" sz="1765" dirty="0">
              <a:latin typeface="Carlito"/>
              <a:cs typeface="Carlito"/>
            </a:endParaRPr>
          </a:p>
          <a:p>
            <a:pPr lvl="1">
              <a:spcBef>
                <a:spcPts val="13"/>
              </a:spcBef>
              <a:buFont typeface="Arial"/>
              <a:buChar char="•"/>
            </a:pPr>
            <a:endParaRPr lang="en-US" sz="1677" dirty="0">
              <a:latin typeface="Carlito"/>
              <a:cs typeface="Carlito"/>
            </a:endParaRPr>
          </a:p>
          <a:p>
            <a:pPr marL="163054" indent="-152408">
              <a:lnSpc>
                <a:spcPts val="2515"/>
              </a:lnSpc>
              <a:spcBef>
                <a:spcPts val="4"/>
              </a:spcBef>
              <a:buFont typeface="Arial"/>
              <a:buChar char="•"/>
              <a:tabLst>
                <a:tab pos="163615" algn="l"/>
              </a:tabLst>
            </a:pPr>
            <a:r>
              <a:rPr lang="en-US" sz="2118" dirty="0">
                <a:latin typeface="Carlito"/>
                <a:cs typeface="Carlito"/>
              </a:rPr>
              <a:t>Caching </a:t>
            </a:r>
            <a:r>
              <a:rPr lang="en-US" sz="2118" spc="-9" dirty="0">
                <a:latin typeface="Carlito"/>
                <a:cs typeface="Carlito"/>
              </a:rPr>
              <a:t>of </a:t>
            </a:r>
            <a:r>
              <a:rPr lang="en-US" sz="2118" spc="-4" dirty="0">
                <a:latin typeface="Carlito"/>
                <a:cs typeface="Carlito"/>
              </a:rPr>
              <a:t>Hot Blobs, Entities </a:t>
            </a:r>
            <a:r>
              <a:rPr lang="en-US" sz="2118" dirty="0">
                <a:latin typeface="Carlito"/>
                <a:cs typeface="Carlito"/>
              </a:rPr>
              <a:t>and</a:t>
            </a:r>
            <a:r>
              <a:rPr lang="en-US" sz="2118" spc="-35" dirty="0">
                <a:latin typeface="Carlito"/>
                <a:cs typeface="Carlito"/>
              </a:rPr>
              <a:t> </a:t>
            </a:r>
            <a:r>
              <a:rPr lang="en-US" sz="2118" spc="-4" dirty="0">
                <a:latin typeface="Carlito"/>
                <a:cs typeface="Carlito"/>
              </a:rPr>
              <a:t>Queues</a:t>
            </a:r>
            <a:endParaRPr lang="en-US" sz="2118" dirty="0">
              <a:latin typeface="Carlito"/>
              <a:cs typeface="Carlito"/>
            </a:endParaRPr>
          </a:p>
          <a:p>
            <a:pPr marL="465629" lvl="1" indent="-152408">
              <a:lnSpc>
                <a:spcPts val="2056"/>
              </a:lnSpc>
              <a:buFont typeface="Arial"/>
              <a:buChar char="•"/>
              <a:tabLst>
                <a:tab pos="466190" algn="l"/>
              </a:tabLst>
            </a:pPr>
            <a:r>
              <a:rPr lang="en-US" sz="1765" dirty="0">
                <a:latin typeface="Carlito"/>
                <a:cs typeface="Carlito"/>
              </a:rPr>
              <a:t>Hot </a:t>
            </a:r>
            <a:r>
              <a:rPr lang="en-US" sz="1765" spc="-4" dirty="0">
                <a:latin typeface="Carlito"/>
                <a:cs typeface="Carlito"/>
              </a:rPr>
              <a:t>Blobs are cached to scale out </a:t>
            </a:r>
            <a:r>
              <a:rPr lang="en-US" sz="1765" dirty="0">
                <a:latin typeface="Carlito"/>
                <a:cs typeface="Carlito"/>
              </a:rPr>
              <a:t>access </a:t>
            </a:r>
            <a:r>
              <a:rPr lang="en-US" sz="1765" spc="-13" dirty="0">
                <a:latin typeface="Carlito"/>
                <a:cs typeface="Carlito"/>
              </a:rPr>
              <a:t>to</a:t>
            </a:r>
            <a:r>
              <a:rPr lang="en-US" sz="1765" spc="-40" dirty="0">
                <a:latin typeface="Carlito"/>
                <a:cs typeface="Carlito"/>
              </a:rPr>
              <a:t> </a:t>
            </a:r>
            <a:r>
              <a:rPr lang="en-US" sz="1765" dirty="0">
                <a:latin typeface="Carlito"/>
                <a:cs typeface="Carlito"/>
              </a:rPr>
              <a:t>them</a:t>
            </a:r>
          </a:p>
          <a:p>
            <a:pPr marL="465629" marR="1634465" lvl="1" indent="-152408">
              <a:lnSpc>
                <a:spcPct val="80000"/>
              </a:lnSpc>
              <a:spcBef>
                <a:spcPts val="383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sz="1765" dirty="0">
                <a:latin typeface="Carlito"/>
                <a:cs typeface="Carlito"/>
              </a:rPr>
              <a:t>Hot </a:t>
            </a:r>
            <a:r>
              <a:rPr lang="en-US" sz="1765" spc="-4" dirty="0">
                <a:latin typeface="Carlito"/>
                <a:cs typeface="Carlito"/>
              </a:rPr>
              <a:t>Entity and Queue </a:t>
            </a:r>
            <a:r>
              <a:rPr lang="en-US" sz="1765" spc="-9" dirty="0">
                <a:latin typeface="Carlito"/>
                <a:cs typeface="Carlito"/>
              </a:rPr>
              <a:t>data </a:t>
            </a:r>
            <a:r>
              <a:rPr lang="en-US" sz="1765" spc="-4" dirty="0">
                <a:latin typeface="Carlito"/>
                <a:cs typeface="Carlito"/>
              </a:rPr>
              <a:t>pages are  cached </a:t>
            </a:r>
            <a:r>
              <a:rPr lang="en-US" sz="1765" dirty="0">
                <a:latin typeface="Carlito"/>
                <a:cs typeface="Carlito"/>
              </a:rPr>
              <a:t>and </a:t>
            </a:r>
            <a:r>
              <a:rPr lang="en-US" sz="1765" spc="-4" dirty="0">
                <a:latin typeface="Carlito"/>
                <a:cs typeface="Carlito"/>
              </a:rPr>
              <a:t>served </a:t>
            </a:r>
            <a:r>
              <a:rPr lang="en-US" sz="1765" spc="-9" dirty="0">
                <a:latin typeface="Carlito"/>
                <a:cs typeface="Carlito"/>
              </a:rPr>
              <a:t>from</a:t>
            </a:r>
            <a:r>
              <a:rPr lang="en-US" sz="1765" spc="-35" dirty="0">
                <a:latin typeface="Carlito"/>
                <a:cs typeface="Carlito"/>
              </a:rPr>
              <a:t> </a:t>
            </a:r>
            <a:r>
              <a:rPr lang="en-US" sz="1765" spc="-4" dirty="0">
                <a:latin typeface="Carlito"/>
                <a:cs typeface="Carlito"/>
              </a:rPr>
              <a:t>memory</a:t>
            </a:r>
            <a:endParaRPr lang="en-US" sz="1765" dirty="0">
              <a:latin typeface="Carlito"/>
              <a:cs typeface="Carlito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"/>
            <a:ext cx="1371600" cy="13716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8498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3694"/>
            <a:ext cx="10515600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 algn="ctr">
              <a:lnSpc>
                <a:spcPct val="100000"/>
              </a:lnSpc>
              <a:spcBef>
                <a:spcPts val="88"/>
              </a:spcBef>
            </a:pPr>
            <a:r>
              <a:rPr lang="en-US" spc="-150" dirty="0"/>
              <a:t>Azure </a:t>
            </a:r>
            <a:r>
              <a:rPr lang="en-US" spc="-159" dirty="0"/>
              <a:t>Data </a:t>
            </a:r>
            <a:r>
              <a:rPr lang="en-US" spc="-141" dirty="0"/>
              <a:t>Storage</a:t>
            </a:r>
            <a:r>
              <a:rPr lang="en-US" spc="-375" dirty="0"/>
              <a:t> </a:t>
            </a:r>
            <a:r>
              <a:rPr lang="en-US" spc="-132" dirty="0"/>
              <a:t>Concepts</a:t>
            </a:r>
            <a:endParaRPr spc="-18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731" y="1825625"/>
            <a:ext cx="6730537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"/>
            <a:ext cx="1371600" cy="13716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7592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Questions???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447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3694"/>
            <a:ext cx="10515600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 algn="ctr">
              <a:lnSpc>
                <a:spcPct val="100000"/>
              </a:lnSpc>
              <a:spcBef>
                <a:spcPts val="88"/>
              </a:spcBef>
            </a:pPr>
            <a:r>
              <a:rPr spc="-150" dirty="0"/>
              <a:t>Azure</a:t>
            </a:r>
            <a:r>
              <a:rPr spc="-287" dirty="0"/>
              <a:t> </a:t>
            </a:r>
            <a:r>
              <a:rPr spc="-88" dirty="0"/>
              <a:t>Storage?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3054" marR="1322365" indent="-152408">
              <a:lnSpc>
                <a:spcPts val="2003"/>
              </a:lnSpc>
              <a:spcBef>
                <a:spcPts val="335"/>
              </a:spcBef>
              <a:buFont typeface="Arial"/>
              <a:buChar char="•"/>
              <a:tabLst>
                <a:tab pos="163615" algn="l"/>
              </a:tabLst>
            </a:pPr>
            <a:r>
              <a:rPr lang="en-US" sz="3200" spc="-4" dirty="0">
                <a:latin typeface="Carlito"/>
                <a:cs typeface="Carlito"/>
              </a:rPr>
              <a:t>The goal </a:t>
            </a:r>
            <a:r>
              <a:rPr lang="en-US" sz="3200" dirty="0">
                <a:latin typeface="Carlito"/>
                <a:cs typeface="Carlito"/>
              </a:rPr>
              <a:t>is </a:t>
            </a:r>
            <a:r>
              <a:rPr lang="en-US" sz="3200" spc="-9" dirty="0">
                <a:latin typeface="Carlito"/>
                <a:cs typeface="Carlito"/>
              </a:rPr>
              <a:t>to </a:t>
            </a:r>
            <a:r>
              <a:rPr lang="en-US" sz="3200" spc="-4" dirty="0">
                <a:latin typeface="Carlito"/>
                <a:cs typeface="Carlito"/>
              </a:rPr>
              <a:t>allow </a:t>
            </a:r>
            <a:r>
              <a:rPr lang="en-US" sz="3200" spc="-13" dirty="0">
                <a:latin typeface="Carlito"/>
                <a:cs typeface="Carlito"/>
              </a:rPr>
              <a:t>users  </a:t>
            </a:r>
            <a:r>
              <a:rPr lang="en-US" sz="3200" dirty="0">
                <a:latin typeface="Carlito"/>
                <a:cs typeface="Carlito"/>
              </a:rPr>
              <a:t>and </a:t>
            </a:r>
            <a:r>
              <a:rPr lang="en-US" sz="3200" spc="-9" dirty="0">
                <a:latin typeface="Carlito"/>
                <a:cs typeface="Carlito"/>
              </a:rPr>
              <a:t>applications</a:t>
            </a:r>
            <a:r>
              <a:rPr lang="en-US" sz="3200" spc="-26" dirty="0">
                <a:latin typeface="Carlito"/>
                <a:cs typeface="Carlito"/>
              </a:rPr>
              <a:t> </a:t>
            </a:r>
            <a:r>
              <a:rPr lang="en-US" sz="3200" spc="-18" dirty="0">
                <a:latin typeface="Carlito"/>
                <a:cs typeface="Carlito"/>
              </a:rPr>
              <a:t>to</a:t>
            </a:r>
            <a:endParaRPr lang="en-US" sz="3200" dirty="0">
              <a:latin typeface="Carlito"/>
              <a:cs typeface="Carlito"/>
            </a:endParaRPr>
          </a:p>
          <a:p>
            <a:pPr marL="465629" marR="1160431" lvl="1" indent="-152408">
              <a:lnSpc>
                <a:spcPts val="1711"/>
              </a:lnSpc>
              <a:spcBef>
                <a:spcPts val="371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spc="-4" dirty="0">
                <a:latin typeface="Carlito"/>
                <a:cs typeface="Carlito"/>
              </a:rPr>
              <a:t>Access their </a:t>
            </a:r>
            <a:r>
              <a:rPr lang="en-US" spc="-13" dirty="0">
                <a:latin typeface="Carlito"/>
                <a:cs typeface="Carlito"/>
              </a:rPr>
              <a:t>data </a:t>
            </a:r>
            <a:r>
              <a:rPr lang="en-US" spc="-9" dirty="0">
                <a:latin typeface="Carlito"/>
                <a:cs typeface="Carlito"/>
              </a:rPr>
              <a:t>efficiently  from anywhere at</a:t>
            </a:r>
            <a:r>
              <a:rPr lang="en-US" spc="-26" dirty="0">
                <a:latin typeface="Carlito"/>
                <a:cs typeface="Carlito"/>
              </a:rPr>
              <a:t> </a:t>
            </a:r>
            <a:r>
              <a:rPr lang="en-US" spc="-4" dirty="0">
                <a:latin typeface="Carlito"/>
                <a:cs typeface="Carlito"/>
              </a:rPr>
              <a:t>anytime</a:t>
            </a:r>
            <a:endParaRPr lang="en-US" dirty="0">
              <a:latin typeface="Carlito"/>
              <a:cs typeface="Carlito"/>
            </a:endParaRPr>
          </a:p>
          <a:p>
            <a:pPr marL="465629" lvl="1" indent="-152968">
              <a:spcBef>
                <a:spcPts val="137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spc="-9" dirty="0">
                <a:latin typeface="Carlito"/>
                <a:cs typeface="Carlito"/>
              </a:rPr>
              <a:t>Store </a:t>
            </a:r>
            <a:r>
              <a:rPr lang="en-US" spc="-13" dirty="0">
                <a:latin typeface="Carlito"/>
                <a:cs typeface="Carlito"/>
              </a:rPr>
              <a:t>data for </a:t>
            </a:r>
            <a:r>
              <a:rPr lang="en-US" spc="-18" dirty="0">
                <a:latin typeface="Carlito"/>
                <a:cs typeface="Carlito"/>
              </a:rPr>
              <a:t>any </a:t>
            </a:r>
            <a:r>
              <a:rPr lang="en-US" spc="-4" dirty="0">
                <a:latin typeface="Carlito"/>
                <a:cs typeface="Carlito"/>
              </a:rPr>
              <a:t>length </a:t>
            </a:r>
            <a:r>
              <a:rPr lang="en-US" dirty="0">
                <a:latin typeface="Carlito"/>
                <a:cs typeface="Carlito"/>
              </a:rPr>
              <a:t>of</a:t>
            </a:r>
            <a:r>
              <a:rPr lang="en-US" spc="71" dirty="0">
                <a:latin typeface="Carlito"/>
                <a:cs typeface="Carlito"/>
              </a:rPr>
              <a:t> </a:t>
            </a:r>
            <a:r>
              <a:rPr lang="en-US" spc="-4" dirty="0">
                <a:latin typeface="Carlito"/>
                <a:cs typeface="Carlito"/>
              </a:rPr>
              <a:t>time</a:t>
            </a:r>
            <a:endParaRPr lang="en-US" dirty="0">
              <a:latin typeface="Carlito"/>
              <a:cs typeface="Carlito"/>
            </a:endParaRPr>
          </a:p>
          <a:p>
            <a:pPr marL="465629" lvl="1" indent="-152968">
              <a:spcBef>
                <a:spcPts val="159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spc="-4" dirty="0">
                <a:latin typeface="Carlito"/>
                <a:cs typeface="Carlito"/>
              </a:rPr>
              <a:t>Scale to </a:t>
            </a:r>
            <a:r>
              <a:rPr lang="en-US" spc="-13" dirty="0">
                <a:latin typeface="Carlito"/>
                <a:cs typeface="Carlito"/>
              </a:rPr>
              <a:t>store </a:t>
            </a:r>
            <a:r>
              <a:rPr lang="en-US" spc="-18" dirty="0">
                <a:latin typeface="Carlito"/>
                <a:cs typeface="Carlito"/>
              </a:rPr>
              <a:t>any </a:t>
            </a:r>
            <a:r>
              <a:rPr lang="en-US" spc="-4" dirty="0">
                <a:latin typeface="Carlito"/>
                <a:cs typeface="Carlito"/>
              </a:rPr>
              <a:t>amount </a:t>
            </a:r>
            <a:r>
              <a:rPr lang="en-US" spc="-9" dirty="0">
                <a:latin typeface="Carlito"/>
                <a:cs typeface="Carlito"/>
              </a:rPr>
              <a:t>of</a:t>
            </a:r>
            <a:r>
              <a:rPr lang="en-US" spc="49" dirty="0">
                <a:latin typeface="Carlito"/>
                <a:cs typeface="Carlito"/>
              </a:rPr>
              <a:t> </a:t>
            </a:r>
            <a:r>
              <a:rPr lang="en-US" spc="-13" dirty="0">
                <a:latin typeface="Carlito"/>
                <a:cs typeface="Carlito"/>
              </a:rPr>
              <a:t>data</a:t>
            </a:r>
            <a:endParaRPr lang="en-US" dirty="0">
              <a:latin typeface="Carlito"/>
              <a:cs typeface="Carlito"/>
            </a:endParaRPr>
          </a:p>
          <a:p>
            <a:pPr marL="465629" lvl="1" indent="-152968">
              <a:spcBef>
                <a:spcPts val="168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spc="4" dirty="0">
                <a:latin typeface="Carlito"/>
                <a:cs typeface="Carlito"/>
              </a:rPr>
              <a:t>Be </a:t>
            </a:r>
            <a:r>
              <a:rPr lang="en-US" spc="-9" dirty="0">
                <a:latin typeface="Carlito"/>
                <a:cs typeface="Carlito"/>
              </a:rPr>
              <a:t>confident that </a:t>
            </a:r>
            <a:r>
              <a:rPr lang="en-US" spc="-4" dirty="0">
                <a:latin typeface="Carlito"/>
                <a:cs typeface="Carlito"/>
              </a:rPr>
              <a:t>the </a:t>
            </a:r>
            <a:r>
              <a:rPr lang="en-US" spc="-9" dirty="0">
                <a:latin typeface="Carlito"/>
                <a:cs typeface="Carlito"/>
              </a:rPr>
              <a:t>data </a:t>
            </a:r>
            <a:r>
              <a:rPr lang="en-US" spc="-4" dirty="0">
                <a:latin typeface="Carlito"/>
                <a:cs typeface="Carlito"/>
              </a:rPr>
              <a:t>will not </a:t>
            </a:r>
            <a:r>
              <a:rPr lang="en-US" dirty="0">
                <a:latin typeface="Carlito"/>
                <a:cs typeface="Carlito"/>
              </a:rPr>
              <a:t>be</a:t>
            </a:r>
            <a:r>
              <a:rPr lang="en-US" spc="62" dirty="0">
                <a:latin typeface="Carlito"/>
                <a:cs typeface="Carlito"/>
              </a:rPr>
              <a:t> </a:t>
            </a:r>
            <a:r>
              <a:rPr lang="en-US" spc="-9" dirty="0">
                <a:latin typeface="Carlito"/>
                <a:cs typeface="Carlito"/>
              </a:rPr>
              <a:t>lost</a:t>
            </a:r>
            <a:endParaRPr lang="en-US" dirty="0">
              <a:latin typeface="Carlito"/>
              <a:cs typeface="Carlito"/>
            </a:endParaRPr>
          </a:p>
          <a:p>
            <a:pPr marL="465629" lvl="1" indent="-152968">
              <a:spcBef>
                <a:spcPts val="159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spc="-26" dirty="0">
                <a:latin typeface="Carlito"/>
                <a:cs typeface="Carlito"/>
              </a:rPr>
              <a:t>Pay </a:t>
            </a:r>
            <a:r>
              <a:rPr lang="en-US" spc="-9" dirty="0">
                <a:latin typeface="Carlito"/>
                <a:cs typeface="Carlito"/>
              </a:rPr>
              <a:t>for </a:t>
            </a:r>
            <a:r>
              <a:rPr lang="en-US" spc="-4" dirty="0">
                <a:latin typeface="Carlito"/>
                <a:cs typeface="Carlito"/>
              </a:rPr>
              <a:t>only </a:t>
            </a:r>
            <a:r>
              <a:rPr lang="en-US" spc="-9" dirty="0">
                <a:latin typeface="Carlito"/>
                <a:cs typeface="Carlito"/>
              </a:rPr>
              <a:t>what </a:t>
            </a:r>
            <a:r>
              <a:rPr lang="en-US" spc="-4" dirty="0">
                <a:latin typeface="Carlito"/>
                <a:cs typeface="Carlito"/>
              </a:rPr>
              <a:t>they</a:t>
            </a:r>
            <a:r>
              <a:rPr lang="en-US" spc="57" dirty="0">
                <a:latin typeface="Carlito"/>
                <a:cs typeface="Carlito"/>
              </a:rPr>
              <a:t> </a:t>
            </a:r>
            <a:r>
              <a:rPr lang="en-US" spc="-13" dirty="0">
                <a:latin typeface="Carlito"/>
                <a:cs typeface="Carlito"/>
              </a:rPr>
              <a:t>use/store</a:t>
            </a:r>
            <a:endParaRPr lang="en-US" dirty="0">
              <a:latin typeface="Carlito"/>
              <a:cs typeface="Carlit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19565"/>
            <a:ext cx="1371600" cy="13716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806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3694"/>
            <a:ext cx="10515600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 algn="ctr">
              <a:lnSpc>
                <a:spcPct val="100000"/>
              </a:lnSpc>
              <a:spcBef>
                <a:spcPts val="88"/>
              </a:spcBef>
            </a:pPr>
            <a:r>
              <a:rPr spc="-150" dirty="0"/>
              <a:t>Azure</a:t>
            </a:r>
            <a:r>
              <a:rPr spc="-287" dirty="0"/>
              <a:t> </a:t>
            </a:r>
            <a:r>
              <a:rPr spc="-88" dirty="0"/>
              <a:t>Storage?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4770" marR="271757" indent="-354125">
              <a:lnSpc>
                <a:spcPct val="80000"/>
              </a:lnSpc>
              <a:spcBef>
                <a:spcPts val="847"/>
              </a:spcBef>
              <a:buFont typeface="Arial"/>
              <a:buChar char="•"/>
              <a:tabLst>
                <a:tab pos="364211" algn="l"/>
                <a:tab pos="365331" algn="l"/>
              </a:tabLst>
            </a:pPr>
            <a:r>
              <a:rPr lang="en-US" sz="3177" spc="-9" dirty="0">
                <a:latin typeface="Carlito"/>
                <a:cs typeface="Carlito"/>
              </a:rPr>
              <a:t>Azure </a:t>
            </a:r>
            <a:r>
              <a:rPr lang="en-US" sz="3177" spc="-22" dirty="0">
                <a:latin typeface="Carlito"/>
                <a:cs typeface="Carlito"/>
              </a:rPr>
              <a:t>Storage </a:t>
            </a:r>
            <a:r>
              <a:rPr lang="en-US" sz="3177" dirty="0">
                <a:latin typeface="Carlito"/>
                <a:cs typeface="Carlito"/>
              </a:rPr>
              <a:t>is </a:t>
            </a:r>
            <a:r>
              <a:rPr lang="en-US" sz="3177" spc="-4" dirty="0">
                <a:latin typeface="Carlito"/>
                <a:cs typeface="Carlito"/>
              </a:rPr>
              <a:t>the</a:t>
            </a:r>
            <a:r>
              <a:rPr lang="en-US" sz="3177" spc="-62" dirty="0">
                <a:latin typeface="Carlito"/>
                <a:cs typeface="Carlito"/>
              </a:rPr>
              <a:t> </a:t>
            </a:r>
            <a:r>
              <a:rPr lang="en-US" sz="3177" spc="-9" dirty="0">
                <a:latin typeface="Carlito"/>
                <a:cs typeface="Carlito"/>
              </a:rPr>
              <a:t>modern-day  </a:t>
            </a:r>
            <a:r>
              <a:rPr lang="en-US" sz="3177" spc="-4" dirty="0">
                <a:latin typeface="Carlito"/>
                <a:cs typeface="Carlito"/>
              </a:rPr>
              <a:t>solution </a:t>
            </a:r>
            <a:r>
              <a:rPr lang="en-US" sz="3177" spc="-9" dirty="0">
                <a:latin typeface="Carlito"/>
                <a:cs typeface="Carlito"/>
              </a:rPr>
              <a:t>to </a:t>
            </a:r>
            <a:r>
              <a:rPr lang="en-US" sz="3177" dirty="0">
                <a:latin typeface="Carlito"/>
                <a:cs typeface="Carlito"/>
              </a:rPr>
              <a:t>all </a:t>
            </a:r>
            <a:r>
              <a:rPr lang="en-US" sz="3177" dirty="0" smtClean="0">
                <a:latin typeface="Carlito"/>
                <a:cs typeface="Carlito"/>
              </a:rPr>
              <a:t> s</a:t>
            </a:r>
            <a:r>
              <a:rPr lang="en-US" sz="3177" spc="-22" dirty="0" smtClean="0">
                <a:latin typeface="Carlito"/>
                <a:cs typeface="Carlito"/>
              </a:rPr>
              <a:t>torage</a:t>
            </a:r>
            <a:r>
              <a:rPr lang="en-US" sz="3177" spc="-88" dirty="0" smtClean="0">
                <a:latin typeface="Carlito"/>
                <a:cs typeface="Carlito"/>
              </a:rPr>
              <a:t> </a:t>
            </a:r>
            <a:r>
              <a:rPr lang="en-US" sz="3177" spc="-9" dirty="0">
                <a:latin typeface="Carlito"/>
                <a:cs typeface="Carlito"/>
              </a:rPr>
              <a:t>problems.</a:t>
            </a:r>
            <a:endParaRPr lang="en-US" sz="3177" dirty="0">
              <a:latin typeface="Carlito"/>
              <a:cs typeface="Carlito"/>
            </a:endParaRPr>
          </a:p>
          <a:p>
            <a:pPr marL="364770" marR="4483" indent="-354125">
              <a:lnSpc>
                <a:spcPct val="80000"/>
              </a:lnSpc>
              <a:spcBef>
                <a:spcPts val="710"/>
              </a:spcBef>
              <a:buFont typeface="Arial"/>
              <a:buChar char="•"/>
              <a:tabLst>
                <a:tab pos="364211" algn="l"/>
                <a:tab pos="365331" algn="l"/>
              </a:tabLst>
            </a:pPr>
            <a:r>
              <a:rPr lang="en-US" sz="3177" dirty="0">
                <a:latin typeface="Carlito"/>
                <a:cs typeface="Carlito"/>
              </a:rPr>
              <a:t>Cloud </a:t>
            </a:r>
            <a:r>
              <a:rPr lang="en-US" sz="3177" spc="-26" dirty="0">
                <a:latin typeface="Carlito"/>
                <a:cs typeface="Carlito"/>
              </a:rPr>
              <a:t>storage </a:t>
            </a:r>
            <a:r>
              <a:rPr lang="en-US" sz="3177" spc="-4" dirty="0">
                <a:latin typeface="Carlito"/>
                <a:cs typeface="Carlito"/>
              </a:rPr>
              <a:t>solution </a:t>
            </a:r>
            <a:r>
              <a:rPr lang="en-US" sz="3177" spc="-18" dirty="0">
                <a:latin typeface="Carlito"/>
                <a:cs typeface="Carlito"/>
              </a:rPr>
              <a:t>for </a:t>
            </a:r>
            <a:r>
              <a:rPr lang="en-US" sz="3177" spc="-4" dirty="0">
                <a:latin typeface="Carlito"/>
                <a:cs typeface="Carlito"/>
              </a:rPr>
              <a:t>modern  </a:t>
            </a:r>
            <a:r>
              <a:rPr lang="en-US" sz="3177" spc="-4" dirty="0" smtClean="0">
                <a:latin typeface="Carlito"/>
                <a:cs typeface="Carlito"/>
              </a:rPr>
              <a:t>application</a:t>
            </a:r>
          </a:p>
          <a:p>
            <a:pPr marL="364770" marR="4483" indent="-354125">
              <a:lnSpc>
                <a:spcPct val="80000"/>
              </a:lnSpc>
              <a:spcBef>
                <a:spcPts val="710"/>
              </a:spcBef>
              <a:buFont typeface="Arial"/>
              <a:buChar char="•"/>
              <a:tabLst>
                <a:tab pos="364211" algn="l"/>
                <a:tab pos="365331" algn="l"/>
              </a:tabLst>
            </a:pPr>
            <a:r>
              <a:rPr lang="en-US" sz="3177" spc="-31" dirty="0" smtClean="0">
                <a:latin typeface="Carlito"/>
                <a:cs typeface="Carlito"/>
              </a:rPr>
              <a:t>F</a:t>
            </a:r>
            <a:r>
              <a:rPr lang="en-US" sz="3177" spc="-26" dirty="0" smtClean="0">
                <a:latin typeface="Carlito"/>
                <a:cs typeface="Carlito"/>
              </a:rPr>
              <a:t>e</a:t>
            </a:r>
            <a:r>
              <a:rPr lang="en-US" sz="3177" spc="-31" dirty="0" smtClean="0">
                <a:latin typeface="Carlito"/>
                <a:cs typeface="Carlito"/>
              </a:rPr>
              <a:t>a</a:t>
            </a:r>
            <a:r>
              <a:rPr lang="en-US" sz="3177" spc="13" dirty="0" smtClean="0">
                <a:latin typeface="Carlito"/>
                <a:cs typeface="Carlito"/>
              </a:rPr>
              <a:t>t</a:t>
            </a:r>
            <a:r>
              <a:rPr lang="en-US" sz="3177" spc="-18" dirty="0" smtClean="0">
                <a:latin typeface="Carlito"/>
                <a:cs typeface="Carlito"/>
              </a:rPr>
              <a:t>u</a:t>
            </a:r>
            <a:r>
              <a:rPr lang="en-US" sz="3177" spc="-31" dirty="0" smtClean="0">
                <a:latin typeface="Carlito"/>
                <a:cs typeface="Carlito"/>
              </a:rPr>
              <a:t>r</a:t>
            </a:r>
            <a:r>
              <a:rPr lang="en-US" sz="3177" spc="4" dirty="0" smtClean="0">
                <a:latin typeface="Carlito"/>
                <a:cs typeface="Carlito"/>
              </a:rPr>
              <a:t>e</a:t>
            </a:r>
            <a:r>
              <a:rPr lang="en-US" sz="3177" spc="-4" dirty="0" smtClean="0">
                <a:latin typeface="Carlito"/>
                <a:cs typeface="Carlito"/>
              </a:rPr>
              <a:t>s</a:t>
            </a:r>
            <a:r>
              <a:rPr lang="en-US" sz="3177" dirty="0" smtClean="0">
                <a:latin typeface="Carlito"/>
                <a:cs typeface="Carlito"/>
              </a:rPr>
              <a:t>:</a:t>
            </a:r>
          </a:p>
          <a:p>
            <a:pPr marL="821970" marR="4483" lvl="1" indent="-354125">
              <a:lnSpc>
                <a:spcPct val="80000"/>
              </a:lnSpc>
              <a:spcBef>
                <a:spcPts val="710"/>
              </a:spcBef>
              <a:buFont typeface="Arial"/>
              <a:buChar char="•"/>
              <a:tabLst>
                <a:tab pos="364211" algn="l"/>
                <a:tab pos="365331" algn="l"/>
              </a:tabLst>
            </a:pPr>
            <a:r>
              <a:rPr lang="en-US" sz="2424" spc="-18" dirty="0" smtClean="0">
                <a:latin typeface="Carlito"/>
                <a:cs typeface="Carlito"/>
              </a:rPr>
              <a:t>D</a:t>
            </a:r>
            <a:r>
              <a:rPr lang="en-US" sz="2424" spc="9" dirty="0" smtClean="0">
                <a:latin typeface="Carlito"/>
                <a:cs typeface="Carlito"/>
              </a:rPr>
              <a:t>u</a:t>
            </a:r>
            <a:r>
              <a:rPr lang="en-US" sz="2424" spc="-53" dirty="0" smtClean="0">
                <a:latin typeface="Carlito"/>
                <a:cs typeface="Carlito"/>
              </a:rPr>
              <a:t>r</a:t>
            </a:r>
            <a:r>
              <a:rPr lang="en-US" sz="2424" dirty="0" smtClean="0">
                <a:latin typeface="Carlito"/>
                <a:cs typeface="Carlito"/>
              </a:rPr>
              <a:t>a</a:t>
            </a:r>
            <a:r>
              <a:rPr lang="en-US" sz="2424" spc="-18" dirty="0" smtClean="0">
                <a:latin typeface="Carlito"/>
                <a:cs typeface="Carlito"/>
              </a:rPr>
              <a:t>b</a:t>
            </a:r>
            <a:r>
              <a:rPr lang="en-US" sz="2424" dirty="0" smtClean="0">
                <a:latin typeface="Carlito"/>
                <a:cs typeface="Carlito"/>
              </a:rPr>
              <a:t>le</a:t>
            </a:r>
            <a:endParaRPr lang="en-US" sz="2424" dirty="0">
              <a:latin typeface="Carlito"/>
              <a:cs typeface="Carlito"/>
            </a:endParaRPr>
          </a:p>
          <a:p>
            <a:pPr marL="772126" lvl="1" indent="-407916">
              <a:lnSpc>
                <a:spcPts val="3062"/>
              </a:lnSpc>
              <a:buFont typeface="Arial"/>
              <a:buChar char="•"/>
              <a:tabLst>
                <a:tab pos="772126" algn="l"/>
                <a:tab pos="772687" algn="l"/>
              </a:tabLst>
            </a:pPr>
            <a:r>
              <a:rPr lang="en-US" sz="2824" spc="-4" dirty="0">
                <a:latin typeface="Carlito"/>
                <a:cs typeface="Carlito"/>
              </a:rPr>
              <a:t>Scalable (capacity </a:t>
            </a:r>
            <a:r>
              <a:rPr lang="en-US" sz="2824" spc="4" dirty="0">
                <a:latin typeface="Carlito"/>
                <a:cs typeface="Carlito"/>
              </a:rPr>
              <a:t>and</a:t>
            </a:r>
            <a:r>
              <a:rPr lang="en-US" sz="2824" spc="-26" dirty="0">
                <a:latin typeface="Carlito"/>
                <a:cs typeface="Carlito"/>
              </a:rPr>
              <a:t> </a:t>
            </a:r>
            <a:r>
              <a:rPr lang="en-US" sz="2824" spc="-9" dirty="0">
                <a:latin typeface="Carlito"/>
                <a:cs typeface="Carlito"/>
              </a:rPr>
              <a:t>throughput)</a:t>
            </a:r>
            <a:endParaRPr lang="en-US" sz="2824" dirty="0">
              <a:latin typeface="Carlito"/>
              <a:cs typeface="Carlito"/>
            </a:endParaRPr>
          </a:p>
          <a:p>
            <a:pPr marL="772126" lvl="1" indent="-407916">
              <a:lnSpc>
                <a:spcPts val="3066"/>
              </a:lnSpc>
              <a:buFont typeface="Arial"/>
              <a:buChar char="•"/>
              <a:tabLst>
                <a:tab pos="772126" algn="l"/>
                <a:tab pos="772687" algn="l"/>
              </a:tabLst>
            </a:pPr>
            <a:r>
              <a:rPr lang="en-US" sz="2824" spc="-4" dirty="0">
                <a:latin typeface="Carlito"/>
                <a:cs typeface="Carlito"/>
              </a:rPr>
              <a:t>Highly</a:t>
            </a:r>
            <a:r>
              <a:rPr lang="en-US" sz="2824" spc="26" dirty="0">
                <a:latin typeface="Carlito"/>
                <a:cs typeface="Carlito"/>
              </a:rPr>
              <a:t> </a:t>
            </a:r>
            <a:r>
              <a:rPr lang="en-US" sz="2824" spc="-13" dirty="0">
                <a:latin typeface="Carlito"/>
                <a:cs typeface="Carlito"/>
              </a:rPr>
              <a:t>Available</a:t>
            </a:r>
            <a:endParaRPr lang="en-US" sz="2824" dirty="0">
              <a:latin typeface="Carlito"/>
              <a:cs typeface="Carlito"/>
            </a:endParaRPr>
          </a:p>
          <a:p>
            <a:pPr marL="772126" lvl="1" indent="-407916">
              <a:lnSpc>
                <a:spcPts val="3066"/>
              </a:lnSpc>
              <a:buFont typeface="Arial"/>
              <a:buChar char="•"/>
              <a:tabLst>
                <a:tab pos="772126" algn="l"/>
                <a:tab pos="772687" algn="l"/>
              </a:tabLst>
            </a:pPr>
            <a:r>
              <a:rPr lang="en-US" sz="2824" dirty="0">
                <a:latin typeface="Carlito"/>
                <a:cs typeface="Carlito"/>
              </a:rPr>
              <a:t>Security</a:t>
            </a:r>
          </a:p>
          <a:p>
            <a:pPr marL="772126" lvl="1" indent="-407916">
              <a:lnSpc>
                <a:spcPts val="3224"/>
              </a:lnSpc>
              <a:buFont typeface="Arial"/>
              <a:buChar char="•"/>
              <a:tabLst>
                <a:tab pos="772126" algn="l"/>
                <a:tab pos="772687" algn="l"/>
              </a:tabLst>
            </a:pPr>
            <a:r>
              <a:rPr lang="en-US" sz="2824" spc="-13" dirty="0">
                <a:latin typeface="Carlito"/>
                <a:cs typeface="Carlito"/>
              </a:rPr>
              <a:t>Performance</a:t>
            </a:r>
            <a:r>
              <a:rPr lang="en-US" sz="2824" spc="-18" dirty="0">
                <a:latin typeface="Carlito"/>
                <a:cs typeface="Carlito"/>
              </a:rPr>
              <a:t> </a:t>
            </a:r>
            <a:r>
              <a:rPr lang="en-US" sz="2824" spc="-22" dirty="0">
                <a:latin typeface="Carlito"/>
                <a:cs typeface="Carlito"/>
              </a:rPr>
              <a:t>Efficient</a:t>
            </a:r>
            <a:endParaRPr lang="en-US" sz="2824" dirty="0">
              <a:latin typeface="Carlito"/>
              <a:cs typeface="Carlit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"/>
            <a:ext cx="1371600" cy="13716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28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3694"/>
            <a:ext cx="10515600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 algn="ctr">
              <a:lnSpc>
                <a:spcPct val="100000"/>
              </a:lnSpc>
              <a:spcBef>
                <a:spcPts val="88"/>
              </a:spcBef>
            </a:pPr>
            <a:r>
              <a:rPr spc="-150" dirty="0"/>
              <a:t>Azure </a:t>
            </a:r>
            <a:r>
              <a:rPr spc="-141" dirty="0"/>
              <a:t>Storage</a:t>
            </a:r>
            <a:r>
              <a:rPr spc="-326" dirty="0"/>
              <a:t> </a:t>
            </a:r>
            <a:r>
              <a:rPr spc="-137" dirty="0"/>
              <a:t>Account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8562" marR="1332450" indent="-407916">
              <a:lnSpc>
                <a:spcPts val="2003"/>
              </a:lnSpc>
              <a:spcBef>
                <a:spcPts val="335"/>
              </a:spcBef>
              <a:buFont typeface="Arial"/>
              <a:buChar char="•"/>
              <a:tabLst>
                <a:tab pos="418562" algn="l"/>
                <a:tab pos="419122" algn="l"/>
              </a:tabLst>
            </a:pPr>
            <a:r>
              <a:rPr lang="en-US" sz="3200" spc="-4" dirty="0">
                <a:latin typeface="Carlito"/>
                <a:cs typeface="Carlito"/>
              </a:rPr>
              <a:t>User </a:t>
            </a:r>
            <a:r>
              <a:rPr lang="en-US" sz="3200" spc="-13" dirty="0">
                <a:latin typeface="Carlito"/>
                <a:cs typeface="Carlito"/>
              </a:rPr>
              <a:t>creates </a:t>
            </a:r>
            <a:r>
              <a:rPr lang="en-US" sz="3200" dirty="0">
                <a:latin typeface="Carlito"/>
                <a:cs typeface="Carlito"/>
              </a:rPr>
              <a:t>a </a:t>
            </a:r>
            <a:r>
              <a:rPr lang="en-US" sz="3200" spc="-4" dirty="0">
                <a:latin typeface="Carlito"/>
                <a:cs typeface="Carlito"/>
              </a:rPr>
              <a:t>globally  unique </a:t>
            </a:r>
            <a:r>
              <a:rPr lang="en-US" sz="3200" spc="-18" dirty="0">
                <a:latin typeface="Carlito"/>
                <a:cs typeface="Carlito"/>
              </a:rPr>
              <a:t>storage </a:t>
            </a:r>
            <a:r>
              <a:rPr lang="en-US" sz="3200" spc="-9" dirty="0">
                <a:latin typeface="Carlito"/>
                <a:cs typeface="Carlito"/>
              </a:rPr>
              <a:t>account</a:t>
            </a:r>
            <a:r>
              <a:rPr lang="en-US" sz="3200" spc="-22" dirty="0">
                <a:latin typeface="Carlito"/>
                <a:cs typeface="Carlito"/>
              </a:rPr>
              <a:t> </a:t>
            </a:r>
            <a:r>
              <a:rPr lang="en-US" sz="3200" spc="-4" dirty="0">
                <a:latin typeface="Carlito"/>
                <a:cs typeface="Carlito"/>
              </a:rPr>
              <a:t>name</a:t>
            </a:r>
            <a:endParaRPr lang="en-US" sz="3200" dirty="0">
              <a:latin typeface="Carlito"/>
              <a:cs typeface="Carlito"/>
            </a:endParaRPr>
          </a:p>
          <a:p>
            <a:pPr marL="418562" indent="-407916">
              <a:spcBef>
                <a:spcPts val="446"/>
              </a:spcBef>
              <a:buFont typeface="Arial"/>
              <a:buChar char="•"/>
              <a:tabLst>
                <a:tab pos="418562" algn="l"/>
                <a:tab pos="419122" algn="l"/>
              </a:tabLst>
            </a:pPr>
            <a:r>
              <a:rPr lang="en-US" sz="3200" spc="-9" dirty="0">
                <a:latin typeface="Carlito"/>
                <a:cs typeface="Carlito"/>
              </a:rPr>
              <a:t>Provides </a:t>
            </a:r>
            <a:r>
              <a:rPr lang="en-US" sz="3200" spc="-4" dirty="0">
                <a:latin typeface="Carlito"/>
                <a:cs typeface="Carlito"/>
              </a:rPr>
              <a:t>security </a:t>
            </a:r>
            <a:r>
              <a:rPr lang="en-US" sz="3200" spc="-18" dirty="0">
                <a:latin typeface="Carlito"/>
                <a:cs typeface="Carlito"/>
              </a:rPr>
              <a:t>for </a:t>
            </a:r>
            <a:r>
              <a:rPr lang="en-US" sz="3200" spc="-4" dirty="0">
                <a:latin typeface="Carlito"/>
                <a:cs typeface="Carlito"/>
              </a:rPr>
              <a:t>accessing the</a:t>
            </a:r>
            <a:r>
              <a:rPr lang="en-US" sz="3200" spc="71" dirty="0">
                <a:latin typeface="Carlito"/>
                <a:cs typeface="Carlito"/>
              </a:rPr>
              <a:t> </a:t>
            </a:r>
            <a:r>
              <a:rPr lang="en-US" sz="3200" spc="-13" dirty="0">
                <a:latin typeface="Carlito"/>
                <a:cs typeface="Carlito"/>
              </a:rPr>
              <a:t>store</a:t>
            </a:r>
            <a:endParaRPr lang="en-US" sz="3200" dirty="0">
              <a:latin typeface="Carlito"/>
              <a:cs typeface="Carlito"/>
            </a:endParaRPr>
          </a:p>
          <a:p>
            <a:pPr marL="163054" indent="-152408">
              <a:spcBef>
                <a:spcPts val="490"/>
              </a:spcBef>
              <a:buFont typeface="Arial"/>
              <a:buChar char="•"/>
              <a:tabLst>
                <a:tab pos="163615" algn="l"/>
              </a:tabLst>
            </a:pPr>
            <a:r>
              <a:rPr lang="en-US" sz="3200" spc="-9" dirty="0">
                <a:latin typeface="Carlito"/>
                <a:cs typeface="Carlito"/>
              </a:rPr>
              <a:t>Azure </a:t>
            </a:r>
            <a:r>
              <a:rPr lang="en-US" sz="3200" spc="-13" dirty="0">
                <a:latin typeface="Carlito"/>
                <a:cs typeface="Carlito"/>
              </a:rPr>
              <a:t>Storage</a:t>
            </a:r>
            <a:r>
              <a:rPr lang="en-US" sz="3200" spc="4" dirty="0">
                <a:latin typeface="Carlito"/>
                <a:cs typeface="Carlito"/>
              </a:rPr>
              <a:t> </a:t>
            </a:r>
            <a:r>
              <a:rPr lang="en-US" sz="3200" spc="-4" dirty="0">
                <a:latin typeface="Carlito"/>
                <a:cs typeface="Carlito"/>
              </a:rPr>
              <a:t>types:</a:t>
            </a:r>
            <a:endParaRPr lang="en-US" sz="3200" dirty="0">
              <a:latin typeface="Carlito"/>
              <a:cs typeface="Carlito"/>
            </a:endParaRPr>
          </a:p>
          <a:p>
            <a:pPr marL="465629" lvl="1" indent="-152968">
              <a:spcBef>
                <a:spcPts val="176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b="1" dirty="0">
                <a:latin typeface="Carlito"/>
                <a:cs typeface="Carlito"/>
              </a:rPr>
              <a:t>Blob</a:t>
            </a:r>
            <a:r>
              <a:rPr lang="en-US" b="1" spc="-9" dirty="0">
                <a:latin typeface="Carlito"/>
                <a:cs typeface="Carlito"/>
              </a:rPr>
              <a:t> </a:t>
            </a:r>
            <a:r>
              <a:rPr lang="en-US" b="1" spc="-18" dirty="0">
                <a:latin typeface="Carlito"/>
                <a:cs typeface="Carlito"/>
              </a:rPr>
              <a:t>storage</a:t>
            </a:r>
            <a:endParaRPr lang="en-US" dirty="0">
              <a:latin typeface="Carlito"/>
              <a:cs typeface="Carlito"/>
            </a:endParaRPr>
          </a:p>
          <a:p>
            <a:pPr marL="465629" lvl="1" indent="-152968">
              <a:spcBef>
                <a:spcPts val="159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b="1" spc="-26" dirty="0">
                <a:latin typeface="Carlito"/>
                <a:cs typeface="Carlito"/>
              </a:rPr>
              <a:t>Table</a:t>
            </a:r>
            <a:r>
              <a:rPr lang="en-US" b="1" spc="-22" dirty="0">
                <a:latin typeface="Carlito"/>
                <a:cs typeface="Carlito"/>
              </a:rPr>
              <a:t> </a:t>
            </a:r>
            <a:r>
              <a:rPr lang="en-US" b="1" spc="-18" dirty="0">
                <a:latin typeface="Carlito"/>
                <a:cs typeface="Carlito"/>
              </a:rPr>
              <a:t>storage</a:t>
            </a:r>
            <a:endParaRPr lang="en-US" dirty="0">
              <a:latin typeface="Carlito"/>
              <a:cs typeface="Carlito"/>
            </a:endParaRPr>
          </a:p>
          <a:p>
            <a:pPr marL="465629" lvl="1" indent="-152968">
              <a:spcBef>
                <a:spcPts val="172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b="1" spc="-4" dirty="0">
                <a:latin typeface="Carlito"/>
                <a:cs typeface="Carlito"/>
              </a:rPr>
              <a:t>File</a:t>
            </a:r>
            <a:r>
              <a:rPr lang="en-US" b="1" spc="-22" dirty="0">
                <a:latin typeface="Carlito"/>
                <a:cs typeface="Carlito"/>
              </a:rPr>
              <a:t> </a:t>
            </a:r>
            <a:r>
              <a:rPr lang="en-US" b="1" spc="-13" dirty="0">
                <a:latin typeface="Carlito"/>
                <a:cs typeface="Carlito"/>
              </a:rPr>
              <a:t>storage</a:t>
            </a:r>
            <a:endParaRPr lang="en-US" dirty="0">
              <a:latin typeface="Carlito"/>
              <a:cs typeface="Carlito"/>
            </a:endParaRPr>
          </a:p>
          <a:p>
            <a:pPr marL="465629" lvl="1" indent="-152968">
              <a:spcBef>
                <a:spcPts val="159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b="1" dirty="0">
                <a:latin typeface="Carlito"/>
                <a:cs typeface="Carlito"/>
              </a:rPr>
              <a:t>Queue</a:t>
            </a:r>
            <a:r>
              <a:rPr lang="en-US" b="1" spc="-22" dirty="0">
                <a:latin typeface="Carlito"/>
                <a:cs typeface="Carlito"/>
              </a:rPr>
              <a:t> </a:t>
            </a:r>
            <a:r>
              <a:rPr lang="en-US" b="1" spc="-18" dirty="0">
                <a:latin typeface="Carlito"/>
                <a:cs typeface="Carlito"/>
              </a:rPr>
              <a:t>storage</a:t>
            </a:r>
            <a:endParaRPr lang="en-US" dirty="0">
              <a:latin typeface="Carlito"/>
              <a:cs typeface="Carlito"/>
            </a:endParaRPr>
          </a:p>
          <a:p>
            <a:pPr marL="465629" lvl="1" indent="-152968">
              <a:spcBef>
                <a:spcPts val="159"/>
              </a:spcBef>
              <a:buFont typeface="Arial"/>
              <a:buChar char="•"/>
              <a:tabLst>
                <a:tab pos="466190" algn="l"/>
              </a:tabLst>
            </a:pPr>
            <a:r>
              <a:rPr lang="en-US" b="1" dirty="0">
                <a:latin typeface="Carlito"/>
                <a:cs typeface="Carlito"/>
              </a:rPr>
              <a:t>Disk</a:t>
            </a:r>
            <a:r>
              <a:rPr lang="en-US" b="1" spc="-18" dirty="0">
                <a:latin typeface="Carlito"/>
                <a:cs typeface="Carlito"/>
              </a:rPr>
              <a:t> storage</a:t>
            </a:r>
            <a:endParaRPr lang="en-US" dirty="0">
              <a:latin typeface="Carlito"/>
              <a:cs typeface="Carlito"/>
            </a:endParaRPr>
          </a:p>
          <a:p>
            <a:pPr marL="364770" indent="-354125">
              <a:spcBef>
                <a:spcPts val="468"/>
              </a:spcBef>
              <a:buFont typeface="Arial"/>
              <a:buChar char="•"/>
              <a:tabLst>
                <a:tab pos="364770" algn="l"/>
                <a:tab pos="365331" algn="l"/>
              </a:tabLst>
            </a:pPr>
            <a:r>
              <a:rPr lang="en-US" sz="3200" spc="-4" dirty="0">
                <a:latin typeface="Carlito"/>
                <a:cs typeface="Carlito"/>
              </a:rPr>
              <a:t>Simple </a:t>
            </a:r>
            <a:r>
              <a:rPr lang="en-US" sz="3200" dirty="0">
                <a:latin typeface="Carlito"/>
                <a:cs typeface="Carlito"/>
              </a:rPr>
              <a:t>and </a:t>
            </a:r>
            <a:r>
              <a:rPr lang="en-US" sz="3200" spc="-13" dirty="0">
                <a:latin typeface="Carlito"/>
                <a:cs typeface="Carlito"/>
              </a:rPr>
              <a:t>Familiar Programming</a:t>
            </a:r>
            <a:r>
              <a:rPr lang="en-US" sz="3200" spc="84" dirty="0">
                <a:latin typeface="Carlito"/>
                <a:cs typeface="Carlito"/>
              </a:rPr>
              <a:t> </a:t>
            </a:r>
            <a:r>
              <a:rPr lang="en-US" sz="3200" spc="-13" dirty="0">
                <a:latin typeface="Carlito"/>
                <a:cs typeface="Carlito"/>
              </a:rPr>
              <a:t>Interfaces</a:t>
            </a:r>
            <a:endParaRPr lang="en-US" sz="3200" dirty="0">
              <a:latin typeface="Carlito"/>
              <a:cs typeface="Carlito"/>
            </a:endParaRPr>
          </a:p>
          <a:p>
            <a:pPr marL="772126" lvl="1" indent="-407916">
              <a:spcBef>
                <a:spcPts val="176"/>
              </a:spcBef>
              <a:buFont typeface="Arial"/>
              <a:buChar char="•"/>
              <a:tabLst>
                <a:tab pos="772126" algn="l"/>
                <a:tab pos="772687" algn="l"/>
              </a:tabLst>
            </a:pPr>
            <a:r>
              <a:rPr lang="en-US" spc="-13" dirty="0">
                <a:latin typeface="Carlito"/>
                <a:cs typeface="Carlito"/>
              </a:rPr>
              <a:t>REST </a:t>
            </a:r>
            <a:r>
              <a:rPr lang="en-US" spc="-4" dirty="0">
                <a:latin typeface="Carlito"/>
                <a:cs typeface="Carlito"/>
              </a:rPr>
              <a:t>Accessible </a:t>
            </a:r>
            <a:r>
              <a:rPr lang="en-US" dirty="0">
                <a:latin typeface="Carlito"/>
                <a:cs typeface="Carlito"/>
              </a:rPr>
              <a:t>and</a:t>
            </a:r>
            <a:r>
              <a:rPr lang="en-US" spc="40" dirty="0">
                <a:latin typeface="Carlito"/>
                <a:cs typeface="Carlito"/>
              </a:rPr>
              <a:t> </a:t>
            </a:r>
            <a:r>
              <a:rPr lang="en-US" spc="-9" dirty="0">
                <a:latin typeface="Carlito"/>
                <a:cs typeface="Carlito"/>
              </a:rPr>
              <a:t>ADO.NET</a:t>
            </a:r>
            <a:endParaRPr lang="en-US" dirty="0">
              <a:latin typeface="Carlito"/>
              <a:cs typeface="Carlit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"/>
            <a:ext cx="1371600" cy="13716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840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93319"/>
            <a:ext cx="10515600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 algn="ctr">
              <a:lnSpc>
                <a:spcPct val="100000"/>
              </a:lnSpc>
              <a:spcBef>
                <a:spcPts val="88"/>
              </a:spcBef>
            </a:pPr>
            <a:r>
              <a:rPr spc="-115" dirty="0"/>
              <a:t>Blob </a:t>
            </a:r>
            <a:r>
              <a:rPr spc="-141" dirty="0"/>
              <a:t>Storage</a:t>
            </a:r>
            <a:r>
              <a:rPr spc="-393" dirty="0"/>
              <a:t> </a:t>
            </a:r>
            <a:r>
              <a:rPr spc="-132" dirty="0"/>
              <a:t>Concepts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054" indent="-152408">
              <a:spcBef>
                <a:spcPts val="88"/>
              </a:spcBef>
              <a:buFont typeface="Arial"/>
              <a:buChar char="•"/>
              <a:tabLst>
                <a:tab pos="163615" algn="l"/>
                <a:tab pos="950870" algn="l"/>
                <a:tab pos="2081604" algn="l"/>
                <a:tab pos="2467107" algn="l"/>
                <a:tab pos="2878384" algn="l"/>
                <a:tab pos="3298627" algn="l"/>
                <a:tab pos="4714006" algn="l"/>
                <a:tab pos="5201488" algn="l"/>
                <a:tab pos="6044775" algn="l"/>
              </a:tabLst>
            </a:pPr>
            <a:r>
              <a:rPr lang="en-US" b="1" spc="-4" dirty="0" smtClean="0">
                <a:latin typeface="Carlito"/>
                <a:cs typeface="Carlito"/>
              </a:rPr>
              <a:t>B</a:t>
            </a:r>
            <a:r>
              <a:rPr lang="en-US" b="1" spc="9" dirty="0" smtClean="0">
                <a:latin typeface="Carlito"/>
                <a:cs typeface="Carlito"/>
              </a:rPr>
              <a:t>l</a:t>
            </a:r>
            <a:r>
              <a:rPr lang="en-US" b="1" spc="4" dirty="0" smtClean="0">
                <a:latin typeface="Carlito"/>
                <a:cs typeface="Carlito"/>
              </a:rPr>
              <a:t>o</a:t>
            </a:r>
            <a:r>
              <a:rPr lang="en-US" b="1" dirty="0" smtClean="0">
                <a:latin typeface="Carlito"/>
                <a:cs typeface="Carlito"/>
              </a:rPr>
              <a:t>b </a:t>
            </a:r>
            <a:r>
              <a:rPr lang="en-US" b="1" spc="-22" dirty="0" smtClean="0">
                <a:latin typeface="Carlito"/>
                <a:cs typeface="Carlito"/>
              </a:rPr>
              <a:t>s</a:t>
            </a:r>
            <a:r>
              <a:rPr lang="en-US" b="1" spc="-18" dirty="0" smtClean="0">
                <a:latin typeface="Carlito"/>
                <a:cs typeface="Carlito"/>
              </a:rPr>
              <a:t>t</a:t>
            </a:r>
            <a:r>
              <a:rPr lang="en-US" b="1" spc="4" dirty="0" smtClean="0">
                <a:latin typeface="Carlito"/>
                <a:cs typeface="Carlito"/>
              </a:rPr>
              <a:t>o</a:t>
            </a:r>
            <a:r>
              <a:rPr lang="en-US" b="1" spc="-84" dirty="0" smtClean="0">
                <a:latin typeface="Carlito"/>
                <a:cs typeface="Carlito"/>
              </a:rPr>
              <a:t>r</a:t>
            </a:r>
            <a:r>
              <a:rPr lang="en-US" b="1" spc="13" dirty="0" smtClean="0">
                <a:latin typeface="Carlito"/>
                <a:cs typeface="Carlito"/>
              </a:rPr>
              <a:t>a</a:t>
            </a:r>
            <a:r>
              <a:rPr lang="en-US" b="1" spc="-35" dirty="0" smtClean="0">
                <a:latin typeface="Carlito"/>
                <a:cs typeface="Carlito"/>
              </a:rPr>
              <a:t>g</a:t>
            </a:r>
            <a:r>
              <a:rPr lang="en-US" b="1" dirty="0" smtClean="0">
                <a:latin typeface="Carlito"/>
                <a:cs typeface="Carlito"/>
              </a:rPr>
              <a:t>e </a:t>
            </a:r>
            <a:r>
              <a:rPr lang="en-US" dirty="0" smtClean="0">
                <a:latin typeface="Carlito"/>
                <a:cs typeface="Carlito"/>
              </a:rPr>
              <a:t>– </a:t>
            </a:r>
          </a:p>
          <a:p>
            <a:pPr marL="620254" lvl="1" indent="-152408">
              <a:spcBef>
                <a:spcPts val="88"/>
              </a:spcBef>
              <a:buFont typeface="Arial"/>
              <a:buChar char="•"/>
              <a:tabLst>
                <a:tab pos="163615" algn="l"/>
                <a:tab pos="950870" algn="l"/>
                <a:tab pos="2081604" algn="l"/>
                <a:tab pos="2467107" algn="l"/>
                <a:tab pos="2878384" algn="l"/>
                <a:tab pos="3298627" algn="l"/>
                <a:tab pos="4714006" algn="l"/>
                <a:tab pos="5201488" algn="l"/>
                <a:tab pos="6044775" algn="l"/>
              </a:tabLst>
            </a:pPr>
            <a:r>
              <a:rPr lang="en-US" spc="-9" dirty="0" smtClean="0">
                <a:latin typeface="Carlito"/>
                <a:cs typeface="Carlito"/>
              </a:rPr>
              <a:t>It is a service that stores unstructured data in the cloud as objects/blobs.</a:t>
            </a:r>
          </a:p>
          <a:p>
            <a:pPr marL="620254" lvl="1" indent="-152408">
              <a:spcBef>
                <a:spcPts val="88"/>
              </a:spcBef>
              <a:buFont typeface="Arial"/>
              <a:buChar char="•"/>
              <a:tabLst>
                <a:tab pos="163615" algn="l"/>
                <a:tab pos="950870" algn="l"/>
                <a:tab pos="2081604" algn="l"/>
                <a:tab pos="2467107" algn="l"/>
                <a:tab pos="2878384" algn="l"/>
                <a:tab pos="3298627" algn="l"/>
                <a:tab pos="4714006" algn="l"/>
                <a:tab pos="5201488" algn="l"/>
                <a:tab pos="6044775" algn="l"/>
              </a:tabLst>
            </a:pPr>
            <a:r>
              <a:rPr lang="en-US" spc="-9" dirty="0" smtClean="0">
                <a:latin typeface="Carlito"/>
                <a:cs typeface="Carlito"/>
              </a:rPr>
              <a:t>I</a:t>
            </a:r>
            <a:r>
              <a:rPr lang="en-US" dirty="0" smtClean="0">
                <a:latin typeface="Carlito"/>
                <a:cs typeface="Carlito"/>
              </a:rPr>
              <a:t>t is </a:t>
            </a:r>
            <a:r>
              <a:rPr lang="en-US" spc="4" dirty="0" smtClean="0">
                <a:latin typeface="Carlito"/>
                <a:cs typeface="Carlito"/>
              </a:rPr>
              <a:t>o</a:t>
            </a:r>
            <a:r>
              <a:rPr lang="en-US" spc="-13" dirty="0" smtClean="0">
                <a:latin typeface="Carlito"/>
                <a:cs typeface="Carlito"/>
              </a:rPr>
              <a:t>pt</a:t>
            </a:r>
            <a:r>
              <a:rPr lang="en-US" dirty="0" smtClean="0">
                <a:latin typeface="Carlito"/>
                <a:cs typeface="Carlito"/>
              </a:rPr>
              <a:t>imi</a:t>
            </a:r>
            <a:r>
              <a:rPr lang="en-US" spc="-62" dirty="0" smtClean="0">
                <a:latin typeface="Carlito"/>
                <a:cs typeface="Carlito"/>
              </a:rPr>
              <a:t>z</a:t>
            </a:r>
            <a:r>
              <a:rPr lang="en-US" spc="-18" dirty="0" smtClean="0">
                <a:latin typeface="Carlito"/>
                <a:cs typeface="Carlito"/>
              </a:rPr>
              <a:t>e</a:t>
            </a:r>
            <a:r>
              <a:rPr lang="en-US" dirty="0" smtClean="0">
                <a:latin typeface="Carlito"/>
                <a:cs typeface="Carlito"/>
              </a:rPr>
              <a:t>d</a:t>
            </a:r>
            <a:r>
              <a:rPr lang="en-US" dirty="0">
                <a:latin typeface="Carlito"/>
                <a:cs typeface="Carlito"/>
              </a:rPr>
              <a:t> </a:t>
            </a:r>
            <a:r>
              <a:rPr lang="en-US" spc="-13" dirty="0" smtClean="0">
                <a:latin typeface="Carlito"/>
                <a:cs typeface="Carlito"/>
              </a:rPr>
              <a:t>t</a:t>
            </a:r>
            <a:r>
              <a:rPr lang="en-US" dirty="0" smtClean="0">
                <a:latin typeface="Carlito"/>
                <a:cs typeface="Carlito"/>
              </a:rPr>
              <a:t>o </a:t>
            </a:r>
            <a:r>
              <a:rPr lang="en-US" spc="-26" dirty="0" smtClean="0">
                <a:latin typeface="Carlito"/>
                <a:cs typeface="Carlito"/>
              </a:rPr>
              <a:t>s</a:t>
            </a:r>
            <a:r>
              <a:rPr lang="en-US" spc="-13" dirty="0" smtClean="0">
                <a:latin typeface="Carlito"/>
                <a:cs typeface="Carlito"/>
              </a:rPr>
              <a:t>t</a:t>
            </a:r>
            <a:r>
              <a:rPr lang="en-US" spc="-18" dirty="0" smtClean="0">
                <a:latin typeface="Carlito"/>
                <a:cs typeface="Carlito"/>
              </a:rPr>
              <a:t>o</a:t>
            </a:r>
            <a:r>
              <a:rPr lang="en-US" spc="-22" dirty="0" smtClean="0">
                <a:latin typeface="Carlito"/>
                <a:cs typeface="Carlito"/>
              </a:rPr>
              <a:t>r</a:t>
            </a:r>
            <a:r>
              <a:rPr lang="en-US" dirty="0" smtClean="0">
                <a:latin typeface="Carlito"/>
                <a:cs typeface="Carlito"/>
              </a:rPr>
              <a:t>e </a:t>
            </a:r>
            <a:r>
              <a:rPr lang="en-US" spc="-13" dirty="0" smtClean="0">
                <a:latin typeface="Carlito"/>
                <a:cs typeface="Carlito"/>
              </a:rPr>
              <a:t>h</a:t>
            </a:r>
            <a:r>
              <a:rPr lang="en-US" spc="9" dirty="0" smtClean="0">
                <a:latin typeface="Carlito"/>
                <a:cs typeface="Carlito"/>
              </a:rPr>
              <a:t>u</a:t>
            </a:r>
            <a:r>
              <a:rPr lang="en-US" spc="-49" dirty="0" smtClean="0">
                <a:latin typeface="Carlito"/>
                <a:cs typeface="Carlito"/>
              </a:rPr>
              <a:t>g</a:t>
            </a:r>
            <a:r>
              <a:rPr lang="en-US" dirty="0" smtClean="0">
                <a:latin typeface="Carlito"/>
                <a:cs typeface="Carlito"/>
              </a:rPr>
              <a:t>e </a:t>
            </a:r>
            <a:r>
              <a:rPr lang="en-US" spc="-9" dirty="0">
                <a:latin typeface="Carlito"/>
                <a:cs typeface="Carlito"/>
              </a:rPr>
              <a:t>unstructured data</a:t>
            </a:r>
            <a:r>
              <a:rPr lang="en-US" spc="-9" dirty="0" smtClean="0">
                <a:latin typeface="Carlito"/>
                <a:cs typeface="Carlito"/>
              </a:rPr>
              <a:t>. </a:t>
            </a:r>
          </a:p>
          <a:p>
            <a:pPr marL="620254" lvl="1" indent="-152408">
              <a:spcBef>
                <a:spcPts val="88"/>
              </a:spcBef>
              <a:buFont typeface="Arial"/>
              <a:buChar char="•"/>
              <a:tabLst>
                <a:tab pos="163615" algn="l"/>
                <a:tab pos="950870" algn="l"/>
                <a:tab pos="2081604" algn="l"/>
                <a:tab pos="2467107" algn="l"/>
                <a:tab pos="2878384" algn="l"/>
                <a:tab pos="3298627" algn="l"/>
                <a:tab pos="4714006" algn="l"/>
                <a:tab pos="5201488" algn="l"/>
                <a:tab pos="6044775" algn="l"/>
              </a:tabLst>
            </a:pPr>
            <a:r>
              <a:rPr lang="en-US" spc="-13" dirty="0" smtClean="0">
                <a:latin typeface="Carlito"/>
                <a:cs typeface="Carlito"/>
              </a:rPr>
              <a:t>Storage </a:t>
            </a:r>
            <a:r>
              <a:rPr lang="en-US" dirty="0">
                <a:latin typeface="Carlito"/>
                <a:cs typeface="Carlito"/>
              </a:rPr>
              <a:t>is in </a:t>
            </a:r>
            <a:r>
              <a:rPr lang="en-US" spc="-13" dirty="0">
                <a:latin typeface="Carlito"/>
                <a:cs typeface="Carlito"/>
              </a:rPr>
              <a:t>terms </a:t>
            </a:r>
            <a:r>
              <a:rPr lang="en-US" dirty="0">
                <a:latin typeface="Carlito"/>
                <a:cs typeface="Carlito"/>
              </a:rPr>
              <a:t>of binary </a:t>
            </a:r>
            <a:r>
              <a:rPr lang="en-US" spc="-13" dirty="0">
                <a:latin typeface="Carlito"/>
                <a:cs typeface="Carlito"/>
              </a:rPr>
              <a:t>large  </a:t>
            </a:r>
            <a:r>
              <a:rPr lang="en-US" dirty="0">
                <a:latin typeface="Carlito"/>
                <a:cs typeface="Carlito"/>
              </a:rPr>
              <a:t>objects</a:t>
            </a:r>
            <a:r>
              <a:rPr lang="en-US" spc="-22" dirty="0">
                <a:latin typeface="Carlito"/>
                <a:cs typeface="Carlito"/>
              </a:rPr>
              <a:t> </a:t>
            </a:r>
            <a:r>
              <a:rPr lang="en-US" spc="-9" dirty="0">
                <a:latin typeface="Carlito"/>
                <a:cs typeface="Carlito"/>
              </a:rPr>
              <a:t>(BLOBs</a:t>
            </a:r>
            <a:r>
              <a:rPr lang="en-US" spc="-9" dirty="0" smtClean="0">
                <a:latin typeface="Carlito"/>
                <a:cs typeface="Carlito"/>
              </a:rPr>
              <a:t>).</a:t>
            </a:r>
          </a:p>
          <a:p>
            <a:pPr marL="620254" lvl="1" indent="-152408">
              <a:spcBef>
                <a:spcPts val="88"/>
              </a:spcBef>
              <a:buFont typeface="Arial"/>
              <a:buChar char="•"/>
              <a:tabLst>
                <a:tab pos="163615" algn="l"/>
                <a:tab pos="950870" algn="l"/>
                <a:tab pos="2081604" algn="l"/>
                <a:tab pos="2467107" algn="l"/>
                <a:tab pos="2878384" algn="l"/>
                <a:tab pos="3298627" algn="l"/>
                <a:tab pos="4714006" algn="l"/>
                <a:tab pos="5201488" algn="l"/>
                <a:tab pos="6044775" algn="l"/>
              </a:tabLst>
            </a:pPr>
            <a:r>
              <a:rPr lang="en-US" spc="-9" dirty="0" smtClean="0">
                <a:latin typeface="Carlito"/>
                <a:cs typeface="Carlito"/>
              </a:rPr>
              <a:t>It can store any type of text or binary data, such as document, media file, or application installer. </a:t>
            </a:r>
            <a:endParaRPr lang="en-US" dirty="0">
              <a:latin typeface="Carlito"/>
              <a:cs typeface="Carlito"/>
            </a:endParaRPr>
          </a:p>
          <a:p>
            <a:pPr marL="163054" indent="-152408">
              <a:spcBef>
                <a:spcPts val="88"/>
              </a:spcBef>
              <a:buFont typeface="Arial"/>
              <a:buChar char="•"/>
              <a:tabLst>
                <a:tab pos="163615" algn="l"/>
                <a:tab pos="950870" algn="l"/>
                <a:tab pos="2081604" algn="l"/>
                <a:tab pos="2467107" algn="l"/>
                <a:tab pos="2878384" algn="l"/>
                <a:tab pos="3298627" algn="l"/>
                <a:tab pos="4714006" algn="l"/>
                <a:tab pos="5201488" algn="l"/>
                <a:tab pos="6044775" algn="l"/>
              </a:tabLst>
            </a:pPr>
            <a:endParaRPr lang="en-US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09676" y="4106445"/>
            <a:ext cx="6723529" cy="2268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"/>
            <a:ext cx="1371600" cy="137160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01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3694"/>
            <a:ext cx="10515600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 algn="ctr">
              <a:lnSpc>
                <a:spcPct val="100000"/>
              </a:lnSpc>
              <a:spcBef>
                <a:spcPts val="88"/>
              </a:spcBef>
            </a:pPr>
            <a:r>
              <a:rPr spc="-115" dirty="0"/>
              <a:t>Blob </a:t>
            </a:r>
            <a:r>
              <a:rPr spc="-141" dirty="0"/>
              <a:t>Storage</a:t>
            </a:r>
            <a:r>
              <a:rPr spc="-393" dirty="0"/>
              <a:t> </a:t>
            </a:r>
            <a:r>
              <a:rPr spc="-132" dirty="0"/>
              <a:t>Concepts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97183" y="1874519"/>
            <a:ext cx="2038910" cy="4241426"/>
            <a:chOff x="6617207" y="2124455"/>
            <a:chExt cx="2310765" cy="4806950"/>
          </a:xfrm>
        </p:grpSpPr>
        <p:sp>
          <p:nvSpPr>
            <p:cNvPr id="4" name="object 4"/>
            <p:cNvSpPr/>
            <p:nvPr/>
          </p:nvSpPr>
          <p:spPr>
            <a:xfrm>
              <a:off x="6620255" y="2127503"/>
              <a:ext cx="2304288" cy="4800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6617207" y="2124455"/>
              <a:ext cx="2310765" cy="4806950"/>
            </a:xfrm>
            <a:custGeom>
              <a:avLst/>
              <a:gdLst/>
              <a:ahLst/>
              <a:cxnLst/>
              <a:rect l="l" t="t" r="r" b="b"/>
              <a:pathLst>
                <a:path w="2310765" h="4806950">
                  <a:moveTo>
                    <a:pt x="2087880" y="4806696"/>
                  </a:moveTo>
                  <a:lnTo>
                    <a:pt x="220980" y="4806696"/>
                  </a:lnTo>
                  <a:lnTo>
                    <a:pt x="210312" y="4805172"/>
                  </a:lnTo>
                  <a:lnTo>
                    <a:pt x="185928" y="4802124"/>
                  </a:lnTo>
                  <a:lnTo>
                    <a:pt x="141732" y="4788408"/>
                  </a:lnTo>
                  <a:lnTo>
                    <a:pt x="102108" y="4767072"/>
                  </a:lnTo>
                  <a:lnTo>
                    <a:pt x="68580" y="4738116"/>
                  </a:lnTo>
                  <a:lnTo>
                    <a:pt x="39624" y="4704588"/>
                  </a:lnTo>
                  <a:lnTo>
                    <a:pt x="18288" y="4664964"/>
                  </a:lnTo>
                  <a:lnTo>
                    <a:pt x="4572" y="4620768"/>
                  </a:lnTo>
                  <a:lnTo>
                    <a:pt x="3048" y="4608576"/>
                  </a:lnTo>
                  <a:lnTo>
                    <a:pt x="1524" y="4597908"/>
                  </a:lnTo>
                  <a:lnTo>
                    <a:pt x="0" y="4585716"/>
                  </a:lnTo>
                  <a:lnTo>
                    <a:pt x="0" y="220980"/>
                  </a:lnTo>
                  <a:lnTo>
                    <a:pt x="1524" y="210312"/>
                  </a:lnTo>
                  <a:lnTo>
                    <a:pt x="4572" y="185928"/>
                  </a:lnTo>
                  <a:lnTo>
                    <a:pt x="18288" y="143256"/>
                  </a:lnTo>
                  <a:lnTo>
                    <a:pt x="39624" y="103632"/>
                  </a:lnTo>
                  <a:lnTo>
                    <a:pt x="68580" y="68580"/>
                  </a:lnTo>
                  <a:lnTo>
                    <a:pt x="102108" y="39624"/>
                  </a:lnTo>
                  <a:lnTo>
                    <a:pt x="141732" y="18288"/>
                  </a:lnTo>
                  <a:lnTo>
                    <a:pt x="185928" y="4572"/>
                  </a:lnTo>
                  <a:lnTo>
                    <a:pt x="210312" y="1524"/>
                  </a:lnTo>
                  <a:lnTo>
                    <a:pt x="220980" y="0"/>
                  </a:lnTo>
                  <a:lnTo>
                    <a:pt x="2087880" y="0"/>
                  </a:lnTo>
                  <a:lnTo>
                    <a:pt x="2112264" y="3048"/>
                  </a:lnTo>
                  <a:lnTo>
                    <a:pt x="2122932" y="4572"/>
                  </a:lnTo>
                  <a:lnTo>
                    <a:pt x="2128647" y="6096"/>
                  </a:lnTo>
                  <a:lnTo>
                    <a:pt x="222504" y="6096"/>
                  </a:lnTo>
                  <a:lnTo>
                    <a:pt x="198120" y="9144"/>
                  </a:lnTo>
                  <a:lnTo>
                    <a:pt x="199644" y="9144"/>
                  </a:lnTo>
                  <a:lnTo>
                    <a:pt x="187452" y="10668"/>
                  </a:lnTo>
                  <a:lnTo>
                    <a:pt x="166116" y="16764"/>
                  </a:lnTo>
                  <a:lnTo>
                    <a:pt x="124968" y="33528"/>
                  </a:lnTo>
                  <a:lnTo>
                    <a:pt x="88392" y="57912"/>
                  </a:lnTo>
                  <a:lnTo>
                    <a:pt x="59297" y="88392"/>
                  </a:lnTo>
                  <a:lnTo>
                    <a:pt x="57912" y="88392"/>
                  </a:lnTo>
                  <a:lnTo>
                    <a:pt x="44196" y="106680"/>
                  </a:lnTo>
                  <a:lnTo>
                    <a:pt x="45720" y="106680"/>
                  </a:lnTo>
                  <a:lnTo>
                    <a:pt x="33528" y="124968"/>
                  </a:lnTo>
                  <a:lnTo>
                    <a:pt x="24384" y="144780"/>
                  </a:lnTo>
                  <a:lnTo>
                    <a:pt x="16764" y="166116"/>
                  </a:lnTo>
                  <a:lnTo>
                    <a:pt x="10668" y="187452"/>
                  </a:lnTo>
                  <a:lnTo>
                    <a:pt x="9144" y="199644"/>
                  </a:lnTo>
                  <a:lnTo>
                    <a:pt x="7620" y="210312"/>
                  </a:lnTo>
                  <a:lnTo>
                    <a:pt x="6096" y="222504"/>
                  </a:lnTo>
                  <a:lnTo>
                    <a:pt x="6096" y="4585716"/>
                  </a:lnTo>
                  <a:lnTo>
                    <a:pt x="7620" y="4596384"/>
                  </a:lnTo>
                  <a:lnTo>
                    <a:pt x="9144" y="4608576"/>
                  </a:lnTo>
                  <a:lnTo>
                    <a:pt x="24384" y="4661916"/>
                  </a:lnTo>
                  <a:lnTo>
                    <a:pt x="45720" y="4700016"/>
                  </a:lnTo>
                  <a:lnTo>
                    <a:pt x="44196" y="4700016"/>
                  </a:lnTo>
                  <a:lnTo>
                    <a:pt x="88392" y="4748784"/>
                  </a:lnTo>
                  <a:lnTo>
                    <a:pt x="124968" y="4773168"/>
                  </a:lnTo>
                  <a:lnTo>
                    <a:pt x="166116" y="4789932"/>
                  </a:lnTo>
                  <a:lnTo>
                    <a:pt x="199644" y="4797552"/>
                  </a:lnTo>
                  <a:lnTo>
                    <a:pt x="198120" y="4797552"/>
                  </a:lnTo>
                  <a:lnTo>
                    <a:pt x="222504" y="4800600"/>
                  </a:lnTo>
                  <a:lnTo>
                    <a:pt x="2128647" y="4800600"/>
                  </a:lnTo>
                  <a:lnTo>
                    <a:pt x="2122932" y="4802124"/>
                  </a:lnTo>
                  <a:lnTo>
                    <a:pt x="2112264" y="4803648"/>
                  </a:lnTo>
                  <a:lnTo>
                    <a:pt x="2087880" y="4806696"/>
                  </a:lnTo>
                  <a:close/>
                </a:path>
                <a:path w="2310765" h="4806950">
                  <a:moveTo>
                    <a:pt x="2260473" y="89916"/>
                  </a:moveTo>
                  <a:lnTo>
                    <a:pt x="2252472" y="89916"/>
                  </a:lnTo>
                  <a:lnTo>
                    <a:pt x="2237232" y="73152"/>
                  </a:lnTo>
                  <a:lnTo>
                    <a:pt x="2220468" y="57912"/>
                  </a:lnTo>
                  <a:lnTo>
                    <a:pt x="2203704" y="45720"/>
                  </a:lnTo>
                  <a:lnTo>
                    <a:pt x="2183892" y="33528"/>
                  </a:lnTo>
                  <a:lnTo>
                    <a:pt x="2185416" y="33528"/>
                  </a:lnTo>
                  <a:lnTo>
                    <a:pt x="2164080" y="24384"/>
                  </a:lnTo>
                  <a:lnTo>
                    <a:pt x="2165604" y="24384"/>
                  </a:lnTo>
                  <a:lnTo>
                    <a:pt x="2144268" y="16764"/>
                  </a:lnTo>
                  <a:lnTo>
                    <a:pt x="2121408" y="10668"/>
                  </a:lnTo>
                  <a:lnTo>
                    <a:pt x="2122932" y="10668"/>
                  </a:lnTo>
                  <a:lnTo>
                    <a:pt x="2110740" y="9144"/>
                  </a:lnTo>
                  <a:lnTo>
                    <a:pt x="2100072" y="7620"/>
                  </a:lnTo>
                  <a:lnTo>
                    <a:pt x="2087880" y="6096"/>
                  </a:lnTo>
                  <a:lnTo>
                    <a:pt x="2128647" y="6096"/>
                  </a:lnTo>
                  <a:lnTo>
                    <a:pt x="2167128" y="18288"/>
                  </a:lnTo>
                  <a:lnTo>
                    <a:pt x="2206752" y="39624"/>
                  </a:lnTo>
                  <a:lnTo>
                    <a:pt x="2241804" y="68580"/>
                  </a:lnTo>
                  <a:lnTo>
                    <a:pt x="2257044" y="85344"/>
                  </a:lnTo>
                  <a:lnTo>
                    <a:pt x="2260473" y="89916"/>
                  </a:lnTo>
                  <a:close/>
                </a:path>
                <a:path w="2310765" h="4806950">
                  <a:moveTo>
                    <a:pt x="57912" y="89916"/>
                  </a:moveTo>
                  <a:lnTo>
                    <a:pt x="57912" y="88392"/>
                  </a:lnTo>
                  <a:lnTo>
                    <a:pt x="59297" y="88392"/>
                  </a:lnTo>
                  <a:lnTo>
                    <a:pt x="57912" y="89916"/>
                  </a:lnTo>
                  <a:close/>
                </a:path>
                <a:path w="2310765" h="4806950">
                  <a:moveTo>
                    <a:pt x="2128647" y="4800600"/>
                  </a:moveTo>
                  <a:lnTo>
                    <a:pt x="2087880" y="4800600"/>
                  </a:lnTo>
                  <a:lnTo>
                    <a:pt x="2100072" y="4799076"/>
                  </a:lnTo>
                  <a:lnTo>
                    <a:pt x="2110740" y="4797552"/>
                  </a:lnTo>
                  <a:lnTo>
                    <a:pt x="2122932" y="4796028"/>
                  </a:lnTo>
                  <a:lnTo>
                    <a:pt x="2121408" y="4796028"/>
                  </a:lnTo>
                  <a:lnTo>
                    <a:pt x="2144268" y="4789932"/>
                  </a:lnTo>
                  <a:lnTo>
                    <a:pt x="2165604" y="4782312"/>
                  </a:lnTo>
                  <a:lnTo>
                    <a:pt x="2164080" y="4782312"/>
                  </a:lnTo>
                  <a:lnTo>
                    <a:pt x="2185416" y="4773168"/>
                  </a:lnTo>
                  <a:lnTo>
                    <a:pt x="2183892" y="4773168"/>
                  </a:lnTo>
                  <a:lnTo>
                    <a:pt x="2203704" y="4762500"/>
                  </a:lnTo>
                  <a:lnTo>
                    <a:pt x="2220468" y="4748784"/>
                  </a:lnTo>
                  <a:lnTo>
                    <a:pt x="2237232" y="4733544"/>
                  </a:lnTo>
                  <a:lnTo>
                    <a:pt x="2252472" y="4718304"/>
                  </a:lnTo>
                  <a:lnTo>
                    <a:pt x="2250948" y="4718304"/>
                  </a:lnTo>
                  <a:lnTo>
                    <a:pt x="2264664" y="4700016"/>
                  </a:lnTo>
                  <a:lnTo>
                    <a:pt x="2286000" y="4661916"/>
                  </a:lnTo>
                  <a:lnTo>
                    <a:pt x="2299716" y="4619244"/>
                  </a:lnTo>
                  <a:lnTo>
                    <a:pt x="2302764" y="4596384"/>
                  </a:lnTo>
                  <a:lnTo>
                    <a:pt x="2302764" y="4585716"/>
                  </a:lnTo>
                  <a:lnTo>
                    <a:pt x="2304288" y="4573524"/>
                  </a:lnTo>
                  <a:lnTo>
                    <a:pt x="2304288" y="233172"/>
                  </a:lnTo>
                  <a:lnTo>
                    <a:pt x="2302764" y="222504"/>
                  </a:lnTo>
                  <a:lnTo>
                    <a:pt x="2302764" y="210312"/>
                  </a:lnTo>
                  <a:lnTo>
                    <a:pt x="2301240" y="199644"/>
                  </a:lnTo>
                  <a:lnTo>
                    <a:pt x="2299716" y="187452"/>
                  </a:lnTo>
                  <a:lnTo>
                    <a:pt x="2293620" y="166116"/>
                  </a:lnTo>
                  <a:lnTo>
                    <a:pt x="2286000" y="144780"/>
                  </a:lnTo>
                  <a:lnTo>
                    <a:pt x="2276856" y="124968"/>
                  </a:lnTo>
                  <a:lnTo>
                    <a:pt x="2264664" y="106680"/>
                  </a:lnTo>
                  <a:lnTo>
                    <a:pt x="2250948" y="88392"/>
                  </a:lnTo>
                  <a:lnTo>
                    <a:pt x="2252472" y="89916"/>
                  </a:lnTo>
                  <a:lnTo>
                    <a:pt x="2260473" y="89916"/>
                  </a:lnTo>
                  <a:lnTo>
                    <a:pt x="2270760" y="103632"/>
                  </a:lnTo>
                  <a:lnTo>
                    <a:pt x="2292096" y="143256"/>
                  </a:lnTo>
                  <a:lnTo>
                    <a:pt x="2305812" y="185928"/>
                  </a:lnTo>
                  <a:lnTo>
                    <a:pt x="2308860" y="210312"/>
                  </a:lnTo>
                  <a:lnTo>
                    <a:pt x="2310384" y="220980"/>
                  </a:lnTo>
                  <a:lnTo>
                    <a:pt x="2310384" y="4585716"/>
                  </a:lnTo>
                  <a:lnTo>
                    <a:pt x="2308860" y="4597908"/>
                  </a:lnTo>
                  <a:lnTo>
                    <a:pt x="2307336" y="4608576"/>
                  </a:lnTo>
                  <a:lnTo>
                    <a:pt x="2305812" y="4620768"/>
                  </a:lnTo>
                  <a:lnTo>
                    <a:pt x="2292096" y="4664964"/>
                  </a:lnTo>
                  <a:lnTo>
                    <a:pt x="2270760" y="4704588"/>
                  </a:lnTo>
                  <a:lnTo>
                    <a:pt x="2241804" y="4738116"/>
                  </a:lnTo>
                  <a:lnTo>
                    <a:pt x="2206752" y="4767072"/>
                  </a:lnTo>
                  <a:lnTo>
                    <a:pt x="2167128" y="4788408"/>
                  </a:lnTo>
                  <a:lnTo>
                    <a:pt x="2145792" y="4796028"/>
                  </a:lnTo>
                  <a:lnTo>
                    <a:pt x="2128647" y="48006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072916" y="2217028"/>
            <a:ext cx="885834" cy="48651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3088" spc="-13" dirty="0">
                <a:latin typeface="Carlito"/>
                <a:cs typeface="Carlito"/>
              </a:rPr>
              <a:t>B</a:t>
            </a:r>
            <a:r>
              <a:rPr sz="3088" dirty="0">
                <a:latin typeface="Carlito"/>
                <a:cs typeface="Carlito"/>
              </a:rPr>
              <a:t>l</a:t>
            </a:r>
            <a:r>
              <a:rPr sz="3088" spc="4" dirty="0">
                <a:latin typeface="Carlito"/>
                <a:cs typeface="Carlito"/>
              </a:rPr>
              <a:t>o</a:t>
            </a:r>
            <a:r>
              <a:rPr sz="3088" dirty="0">
                <a:latin typeface="Carlito"/>
                <a:cs typeface="Carlito"/>
              </a:rPr>
              <a:t>b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5125122" y="1874519"/>
            <a:ext cx="2038910" cy="4241426"/>
            <a:chOff x="3928871" y="2124455"/>
            <a:chExt cx="2310765" cy="4806950"/>
          </a:xfrm>
        </p:grpSpPr>
        <p:sp>
          <p:nvSpPr>
            <p:cNvPr id="8" name="object 8"/>
            <p:cNvSpPr/>
            <p:nvPr/>
          </p:nvSpPr>
          <p:spPr>
            <a:xfrm>
              <a:off x="3931919" y="2127503"/>
              <a:ext cx="2304288" cy="4800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3928871" y="2124455"/>
              <a:ext cx="2310765" cy="4806950"/>
            </a:xfrm>
            <a:custGeom>
              <a:avLst/>
              <a:gdLst/>
              <a:ahLst/>
              <a:cxnLst/>
              <a:rect l="l" t="t" r="r" b="b"/>
              <a:pathLst>
                <a:path w="2310765" h="4806950">
                  <a:moveTo>
                    <a:pt x="2089404" y="4806696"/>
                  </a:moveTo>
                  <a:lnTo>
                    <a:pt x="222504" y="4806696"/>
                  </a:lnTo>
                  <a:lnTo>
                    <a:pt x="198120" y="4803648"/>
                  </a:lnTo>
                  <a:lnTo>
                    <a:pt x="143256" y="4788408"/>
                  </a:lnTo>
                  <a:lnTo>
                    <a:pt x="103632" y="4767072"/>
                  </a:lnTo>
                  <a:lnTo>
                    <a:pt x="68580" y="4738116"/>
                  </a:lnTo>
                  <a:lnTo>
                    <a:pt x="39624" y="4704588"/>
                  </a:lnTo>
                  <a:lnTo>
                    <a:pt x="18288" y="4664964"/>
                  </a:lnTo>
                  <a:lnTo>
                    <a:pt x="4572" y="4620768"/>
                  </a:lnTo>
                  <a:lnTo>
                    <a:pt x="3048" y="4608576"/>
                  </a:lnTo>
                  <a:lnTo>
                    <a:pt x="1524" y="4597908"/>
                  </a:lnTo>
                  <a:lnTo>
                    <a:pt x="1524" y="4585716"/>
                  </a:lnTo>
                  <a:lnTo>
                    <a:pt x="0" y="4573524"/>
                  </a:lnTo>
                  <a:lnTo>
                    <a:pt x="0" y="233172"/>
                  </a:lnTo>
                  <a:lnTo>
                    <a:pt x="1524" y="220980"/>
                  </a:lnTo>
                  <a:lnTo>
                    <a:pt x="1524" y="210312"/>
                  </a:lnTo>
                  <a:lnTo>
                    <a:pt x="4572" y="185928"/>
                  </a:lnTo>
                  <a:lnTo>
                    <a:pt x="18288" y="143256"/>
                  </a:lnTo>
                  <a:lnTo>
                    <a:pt x="39624" y="103632"/>
                  </a:lnTo>
                  <a:lnTo>
                    <a:pt x="68580" y="68580"/>
                  </a:lnTo>
                  <a:lnTo>
                    <a:pt x="103632" y="39624"/>
                  </a:lnTo>
                  <a:lnTo>
                    <a:pt x="143256" y="18288"/>
                  </a:lnTo>
                  <a:lnTo>
                    <a:pt x="187452" y="4572"/>
                  </a:lnTo>
                  <a:lnTo>
                    <a:pt x="222504" y="0"/>
                  </a:lnTo>
                  <a:lnTo>
                    <a:pt x="2089404" y="0"/>
                  </a:lnTo>
                  <a:lnTo>
                    <a:pt x="2101596" y="1524"/>
                  </a:lnTo>
                  <a:lnTo>
                    <a:pt x="2112264" y="3048"/>
                  </a:lnTo>
                  <a:lnTo>
                    <a:pt x="2124456" y="4572"/>
                  </a:lnTo>
                  <a:lnTo>
                    <a:pt x="2129790" y="6096"/>
                  </a:lnTo>
                  <a:lnTo>
                    <a:pt x="222504" y="6096"/>
                  </a:lnTo>
                  <a:lnTo>
                    <a:pt x="210312" y="7620"/>
                  </a:lnTo>
                  <a:lnTo>
                    <a:pt x="199644" y="9144"/>
                  </a:lnTo>
                  <a:lnTo>
                    <a:pt x="187452" y="10668"/>
                  </a:lnTo>
                  <a:lnTo>
                    <a:pt x="188976" y="10668"/>
                  </a:lnTo>
                  <a:lnTo>
                    <a:pt x="166116" y="16764"/>
                  </a:lnTo>
                  <a:lnTo>
                    <a:pt x="144780" y="24384"/>
                  </a:lnTo>
                  <a:lnTo>
                    <a:pt x="146304" y="24384"/>
                  </a:lnTo>
                  <a:lnTo>
                    <a:pt x="124968" y="33528"/>
                  </a:lnTo>
                  <a:lnTo>
                    <a:pt x="126492" y="33528"/>
                  </a:lnTo>
                  <a:lnTo>
                    <a:pt x="106680" y="45720"/>
                  </a:lnTo>
                  <a:lnTo>
                    <a:pt x="89916" y="57912"/>
                  </a:lnTo>
                  <a:lnTo>
                    <a:pt x="73152" y="73152"/>
                  </a:lnTo>
                  <a:lnTo>
                    <a:pt x="57912" y="89916"/>
                  </a:lnTo>
                  <a:lnTo>
                    <a:pt x="58293" y="89916"/>
                  </a:lnTo>
                  <a:lnTo>
                    <a:pt x="45720" y="106680"/>
                  </a:lnTo>
                  <a:lnTo>
                    <a:pt x="33528" y="124968"/>
                  </a:lnTo>
                  <a:lnTo>
                    <a:pt x="35052" y="124968"/>
                  </a:lnTo>
                  <a:lnTo>
                    <a:pt x="24384" y="144780"/>
                  </a:lnTo>
                  <a:lnTo>
                    <a:pt x="16764" y="166116"/>
                  </a:lnTo>
                  <a:lnTo>
                    <a:pt x="10668" y="187452"/>
                  </a:lnTo>
                  <a:lnTo>
                    <a:pt x="12192" y="187452"/>
                  </a:lnTo>
                  <a:lnTo>
                    <a:pt x="9144" y="199644"/>
                  </a:lnTo>
                  <a:lnTo>
                    <a:pt x="7620" y="210312"/>
                  </a:lnTo>
                  <a:lnTo>
                    <a:pt x="7620" y="222504"/>
                  </a:lnTo>
                  <a:lnTo>
                    <a:pt x="6096" y="233172"/>
                  </a:lnTo>
                  <a:lnTo>
                    <a:pt x="6096" y="4573524"/>
                  </a:lnTo>
                  <a:lnTo>
                    <a:pt x="7620" y="4585716"/>
                  </a:lnTo>
                  <a:lnTo>
                    <a:pt x="7620" y="4596384"/>
                  </a:lnTo>
                  <a:lnTo>
                    <a:pt x="9144" y="4608576"/>
                  </a:lnTo>
                  <a:lnTo>
                    <a:pt x="12192" y="4619244"/>
                  </a:lnTo>
                  <a:lnTo>
                    <a:pt x="10668" y="4619244"/>
                  </a:lnTo>
                  <a:lnTo>
                    <a:pt x="16764" y="4640580"/>
                  </a:lnTo>
                  <a:lnTo>
                    <a:pt x="24384" y="4661916"/>
                  </a:lnTo>
                  <a:lnTo>
                    <a:pt x="35052" y="4681728"/>
                  </a:lnTo>
                  <a:lnTo>
                    <a:pt x="33528" y="4681728"/>
                  </a:lnTo>
                  <a:lnTo>
                    <a:pt x="45720" y="4700016"/>
                  </a:lnTo>
                  <a:lnTo>
                    <a:pt x="59436" y="4718304"/>
                  </a:lnTo>
                  <a:lnTo>
                    <a:pt x="57912" y="4718304"/>
                  </a:lnTo>
                  <a:lnTo>
                    <a:pt x="73152" y="4733544"/>
                  </a:lnTo>
                  <a:lnTo>
                    <a:pt x="89916" y="4748784"/>
                  </a:lnTo>
                  <a:lnTo>
                    <a:pt x="106680" y="4762500"/>
                  </a:lnTo>
                  <a:lnTo>
                    <a:pt x="126492" y="4773168"/>
                  </a:lnTo>
                  <a:lnTo>
                    <a:pt x="124968" y="4773168"/>
                  </a:lnTo>
                  <a:lnTo>
                    <a:pt x="146304" y="4782312"/>
                  </a:lnTo>
                  <a:lnTo>
                    <a:pt x="144780" y="4782312"/>
                  </a:lnTo>
                  <a:lnTo>
                    <a:pt x="166116" y="4789932"/>
                  </a:lnTo>
                  <a:lnTo>
                    <a:pt x="188976" y="4796028"/>
                  </a:lnTo>
                  <a:lnTo>
                    <a:pt x="187452" y="4796028"/>
                  </a:lnTo>
                  <a:lnTo>
                    <a:pt x="199644" y="4797552"/>
                  </a:lnTo>
                  <a:lnTo>
                    <a:pt x="210312" y="4799076"/>
                  </a:lnTo>
                  <a:lnTo>
                    <a:pt x="222504" y="4800600"/>
                  </a:lnTo>
                  <a:lnTo>
                    <a:pt x="2129790" y="4800600"/>
                  </a:lnTo>
                  <a:lnTo>
                    <a:pt x="2124456" y="4802124"/>
                  </a:lnTo>
                  <a:lnTo>
                    <a:pt x="2112264" y="4803648"/>
                  </a:lnTo>
                  <a:lnTo>
                    <a:pt x="2101596" y="4805172"/>
                  </a:lnTo>
                  <a:lnTo>
                    <a:pt x="2089404" y="4806696"/>
                  </a:lnTo>
                  <a:close/>
                </a:path>
                <a:path w="2310765" h="4806950">
                  <a:moveTo>
                    <a:pt x="2252472" y="89916"/>
                  </a:moveTo>
                  <a:lnTo>
                    <a:pt x="2221992" y="57912"/>
                  </a:lnTo>
                  <a:lnTo>
                    <a:pt x="2185416" y="33528"/>
                  </a:lnTo>
                  <a:lnTo>
                    <a:pt x="2144268" y="16764"/>
                  </a:lnTo>
                  <a:lnTo>
                    <a:pt x="2087880" y="6096"/>
                  </a:lnTo>
                  <a:lnTo>
                    <a:pt x="2129790" y="6096"/>
                  </a:lnTo>
                  <a:lnTo>
                    <a:pt x="2168652" y="18288"/>
                  </a:lnTo>
                  <a:lnTo>
                    <a:pt x="2208276" y="39624"/>
                  </a:lnTo>
                  <a:lnTo>
                    <a:pt x="2241804" y="68580"/>
                  </a:lnTo>
                  <a:lnTo>
                    <a:pt x="2259330" y="88392"/>
                  </a:lnTo>
                  <a:lnTo>
                    <a:pt x="2252472" y="88392"/>
                  </a:lnTo>
                  <a:lnTo>
                    <a:pt x="2252472" y="89916"/>
                  </a:lnTo>
                  <a:close/>
                </a:path>
                <a:path w="2310765" h="4806950">
                  <a:moveTo>
                    <a:pt x="58293" y="89916"/>
                  </a:moveTo>
                  <a:lnTo>
                    <a:pt x="57912" y="89916"/>
                  </a:lnTo>
                  <a:lnTo>
                    <a:pt x="59436" y="88392"/>
                  </a:lnTo>
                  <a:lnTo>
                    <a:pt x="58293" y="89916"/>
                  </a:lnTo>
                  <a:close/>
                </a:path>
                <a:path w="2310765" h="4806950">
                  <a:moveTo>
                    <a:pt x="2129790" y="4800600"/>
                  </a:moveTo>
                  <a:lnTo>
                    <a:pt x="2087880" y="4800600"/>
                  </a:lnTo>
                  <a:lnTo>
                    <a:pt x="2112264" y="4797552"/>
                  </a:lnTo>
                  <a:lnTo>
                    <a:pt x="2122932" y="4796028"/>
                  </a:lnTo>
                  <a:lnTo>
                    <a:pt x="2165604" y="4782312"/>
                  </a:lnTo>
                  <a:lnTo>
                    <a:pt x="2203704" y="4762500"/>
                  </a:lnTo>
                  <a:lnTo>
                    <a:pt x="2252472" y="4718304"/>
                  </a:lnTo>
                  <a:lnTo>
                    <a:pt x="2266188" y="4700016"/>
                  </a:lnTo>
                  <a:lnTo>
                    <a:pt x="2264664" y="4700016"/>
                  </a:lnTo>
                  <a:lnTo>
                    <a:pt x="2276856" y="4681728"/>
                  </a:lnTo>
                  <a:lnTo>
                    <a:pt x="2293620" y="4640580"/>
                  </a:lnTo>
                  <a:lnTo>
                    <a:pt x="2302764" y="4596384"/>
                  </a:lnTo>
                  <a:lnTo>
                    <a:pt x="2304288" y="4585716"/>
                  </a:lnTo>
                  <a:lnTo>
                    <a:pt x="2304288" y="222504"/>
                  </a:lnTo>
                  <a:lnTo>
                    <a:pt x="2302764" y="210312"/>
                  </a:lnTo>
                  <a:lnTo>
                    <a:pt x="2301240" y="199644"/>
                  </a:lnTo>
                  <a:lnTo>
                    <a:pt x="2299716" y="187452"/>
                  </a:lnTo>
                  <a:lnTo>
                    <a:pt x="2293620" y="166116"/>
                  </a:lnTo>
                  <a:lnTo>
                    <a:pt x="2286000" y="144780"/>
                  </a:lnTo>
                  <a:lnTo>
                    <a:pt x="2276856" y="124968"/>
                  </a:lnTo>
                  <a:lnTo>
                    <a:pt x="2264664" y="106680"/>
                  </a:lnTo>
                  <a:lnTo>
                    <a:pt x="2266188" y="106680"/>
                  </a:lnTo>
                  <a:lnTo>
                    <a:pt x="2252472" y="88392"/>
                  </a:lnTo>
                  <a:lnTo>
                    <a:pt x="2259330" y="88392"/>
                  </a:lnTo>
                  <a:lnTo>
                    <a:pt x="2282952" y="121920"/>
                  </a:lnTo>
                  <a:lnTo>
                    <a:pt x="2299716" y="164592"/>
                  </a:lnTo>
                  <a:lnTo>
                    <a:pt x="2308860" y="210312"/>
                  </a:lnTo>
                  <a:lnTo>
                    <a:pt x="2310384" y="220980"/>
                  </a:lnTo>
                  <a:lnTo>
                    <a:pt x="2310384" y="4585716"/>
                  </a:lnTo>
                  <a:lnTo>
                    <a:pt x="2308860" y="4597908"/>
                  </a:lnTo>
                  <a:lnTo>
                    <a:pt x="2307336" y="4608576"/>
                  </a:lnTo>
                  <a:lnTo>
                    <a:pt x="2305812" y="4620768"/>
                  </a:lnTo>
                  <a:lnTo>
                    <a:pt x="2292096" y="4664964"/>
                  </a:lnTo>
                  <a:lnTo>
                    <a:pt x="2270760" y="4704588"/>
                  </a:lnTo>
                  <a:lnTo>
                    <a:pt x="2241804" y="4738116"/>
                  </a:lnTo>
                  <a:lnTo>
                    <a:pt x="2208276" y="4767072"/>
                  </a:lnTo>
                  <a:lnTo>
                    <a:pt x="2168652" y="4788408"/>
                  </a:lnTo>
                  <a:lnTo>
                    <a:pt x="2145792" y="4796028"/>
                  </a:lnTo>
                  <a:lnTo>
                    <a:pt x="2129790" y="48006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254940" y="2217028"/>
            <a:ext cx="1749215" cy="48651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3088" spc="-13" dirty="0">
                <a:latin typeface="Carlito"/>
                <a:cs typeface="Carlito"/>
              </a:rPr>
              <a:t>C</a:t>
            </a:r>
            <a:r>
              <a:rPr sz="3088" spc="4" dirty="0">
                <a:latin typeface="Carlito"/>
                <a:cs typeface="Carlito"/>
              </a:rPr>
              <a:t>o</a:t>
            </a:r>
            <a:r>
              <a:rPr sz="3088" spc="-18" dirty="0">
                <a:latin typeface="Carlito"/>
                <a:cs typeface="Carlito"/>
              </a:rPr>
              <a:t>n</a:t>
            </a:r>
            <a:r>
              <a:rPr sz="3088" spc="-49" dirty="0">
                <a:latin typeface="Carlito"/>
                <a:cs typeface="Carlito"/>
              </a:rPr>
              <a:t>t</a:t>
            </a:r>
            <a:r>
              <a:rPr sz="3088" dirty="0">
                <a:latin typeface="Carlito"/>
                <a:cs typeface="Carlito"/>
              </a:rPr>
              <a:t>ai</a:t>
            </a:r>
            <a:r>
              <a:rPr sz="3088" spc="-18" dirty="0">
                <a:latin typeface="Carlito"/>
                <a:cs typeface="Carlito"/>
              </a:rPr>
              <a:t>n</a:t>
            </a:r>
            <a:r>
              <a:rPr sz="3088" spc="4" dirty="0">
                <a:latin typeface="Carlito"/>
                <a:cs typeface="Carlito"/>
              </a:rPr>
              <a:t>e</a:t>
            </a:r>
            <a:r>
              <a:rPr sz="3088" dirty="0">
                <a:latin typeface="Carlito"/>
                <a:cs typeface="Carlito"/>
              </a:rPr>
              <a:t>r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2676413" y="1874519"/>
            <a:ext cx="2038910" cy="4241426"/>
            <a:chOff x="1153667" y="2124455"/>
            <a:chExt cx="2310765" cy="4806950"/>
          </a:xfrm>
        </p:grpSpPr>
        <p:sp>
          <p:nvSpPr>
            <p:cNvPr id="12" name="object 12"/>
            <p:cNvSpPr/>
            <p:nvPr/>
          </p:nvSpPr>
          <p:spPr>
            <a:xfrm>
              <a:off x="1156715" y="2127503"/>
              <a:ext cx="2304288" cy="4800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1153667" y="2124455"/>
              <a:ext cx="2310765" cy="4806950"/>
            </a:xfrm>
            <a:custGeom>
              <a:avLst/>
              <a:gdLst/>
              <a:ahLst/>
              <a:cxnLst/>
              <a:rect l="l" t="t" r="r" b="b"/>
              <a:pathLst>
                <a:path w="2310765" h="4806950">
                  <a:moveTo>
                    <a:pt x="2087880" y="4806696"/>
                  </a:moveTo>
                  <a:lnTo>
                    <a:pt x="220980" y="4806696"/>
                  </a:lnTo>
                  <a:lnTo>
                    <a:pt x="210312" y="4805172"/>
                  </a:lnTo>
                  <a:lnTo>
                    <a:pt x="185928" y="4802124"/>
                  </a:lnTo>
                  <a:lnTo>
                    <a:pt x="143256" y="4788408"/>
                  </a:lnTo>
                  <a:lnTo>
                    <a:pt x="103632" y="4767072"/>
                  </a:lnTo>
                  <a:lnTo>
                    <a:pt x="68580" y="4738116"/>
                  </a:lnTo>
                  <a:lnTo>
                    <a:pt x="39624" y="4704588"/>
                  </a:lnTo>
                  <a:lnTo>
                    <a:pt x="18288" y="4664964"/>
                  </a:lnTo>
                  <a:lnTo>
                    <a:pt x="4572" y="4620768"/>
                  </a:lnTo>
                  <a:lnTo>
                    <a:pt x="3048" y="4608576"/>
                  </a:lnTo>
                  <a:lnTo>
                    <a:pt x="1524" y="4597908"/>
                  </a:lnTo>
                  <a:lnTo>
                    <a:pt x="0" y="4585716"/>
                  </a:lnTo>
                  <a:lnTo>
                    <a:pt x="0" y="220980"/>
                  </a:lnTo>
                  <a:lnTo>
                    <a:pt x="1524" y="210312"/>
                  </a:lnTo>
                  <a:lnTo>
                    <a:pt x="4572" y="185928"/>
                  </a:lnTo>
                  <a:lnTo>
                    <a:pt x="18288" y="143256"/>
                  </a:lnTo>
                  <a:lnTo>
                    <a:pt x="39624" y="103632"/>
                  </a:lnTo>
                  <a:lnTo>
                    <a:pt x="68580" y="68580"/>
                  </a:lnTo>
                  <a:lnTo>
                    <a:pt x="103632" y="39624"/>
                  </a:lnTo>
                  <a:lnTo>
                    <a:pt x="143256" y="18288"/>
                  </a:lnTo>
                  <a:lnTo>
                    <a:pt x="185928" y="4572"/>
                  </a:lnTo>
                  <a:lnTo>
                    <a:pt x="210312" y="1524"/>
                  </a:lnTo>
                  <a:lnTo>
                    <a:pt x="220980" y="0"/>
                  </a:lnTo>
                  <a:lnTo>
                    <a:pt x="2087880" y="0"/>
                  </a:lnTo>
                  <a:lnTo>
                    <a:pt x="2124456" y="4572"/>
                  </a:lnTo>
                  <a:lnTo>
                    <a:pt x="2129790" y="6096"/>
                  </a:lnTo>
                  <a:lnTo>
                    <a:pt x="222504" y="6096"/>
                  </a:lnTo>
                  <a:lnTo>
                    <a:pt x="210312" y="7620"/>
                  </a:lnTo>
                  <a:lnTo>
                    <a:pt x="199644" y="9144"/>
                  </a:lnTo>
                  <a:lnTo>
                    <a:pt x="187452" y="10668"/>
                  </a:lnTo>
                  <a:lnTo>
                    <a:pt x="166116" y="16764"/>
                  </a:lnTo>
                  <a:lnTo>
                    <a:pt x="144780" y="24384"/>
                  </a:lnTo>
                  <a:lnTo>
                    <a:pt x="124968" y="33528"/>
                  </a:lnTo>
                  <a:lnTo>
                    <a:pt x="88392" y="57912"/>
                  </a:lnTo>
                  <a:lnTo>
                    <a:pt x="89916" y="57912"/>
                  </a:lnTo>
                  <a:lnTo>
                    <a:pt x="73152" y="73152"/>
                  </a:lnTo>
                  <a:lnTo>
                    <a:pt x="59297" y="88392"/>
                  </a:lnTo>
                  <a:lnTo>
                    <a:pt x="57912" y="88392"/>
                  </a:lnTo>
                  <a:lnTo>
                    <a:pt x="33528" y="124968"/>
                  </a:lnTo>
                  <a:lnTo>
                    <a:pt x="24384" y="144780"/>
                  </a:lnTo>
                  <a:lnTo>
                    <a:pt x="16764" y="166116"/>
                  </a:lnTo>
                  <a:lnTo>
                    <a:pt x="10668" y="187452"/>
                  </a:lnTo>
                  <a:lnTo>
                    <a:pt x="9144" y="199644"/>
                  </a:lnTo>
                  <a:lnTo>
                    <a:pt x="7620" y="210312"/>
                  </a:lnTo>
                  <a:lnTo>
                    <a:pt x="6096" y="222504"/>
                  </a:lnTo>
                  <a:lnTo>
                    <a:pt x="6096" y="4585716"/>
                  </a:lnTo>
                  <a:lnTo>
                    <a:pt x="7620" y="4596384"/>
                  </a:lnTo>
                  <a:lnTo>
                    <a:pt x="9144" y="4608576"/>
                  </a:lnTo>
                  <a:lnTo>
                    <a:pt x="24384" y="4661916"/>
                  </a:lnTo>
                  <a:lnTo>
                    <a:pt x="57912" y="4718304"/>
                  </a:lnTo>
                  <a:lnTo>
                    <a:pt x="89916" y="4748784"/>
                  </a:lnTo>
                  <a:lnTo>
                    <a:pt x="88392" y="4748784"/>
                  </a:lnTo>
                  <a:lnTo>
                    <a:pt x="124968" y="4773168"/>
                  </a:lnTo>
                  <a:lnTo>
                    <a:pt x="166116" y="4789932"/>
                  </a:lnTo>
                  <a:lnTo>
                    <a:pt x="199644" y="4797552"/>
                  </a:lnTo>
                  <a:lnTo>
                    <a:pt x="210312" y="4799076"/>
                  </a:lnTo>
                  <a:lnTo>
                    <a:pt x="222504" y="4800600"/>
                  </a:lnTo>
                  <a:lnTo>
                    <a:pt x="2129790" y="4800600"/>
                  </a:lnTo>
                  <a:lnTo>
                    <a:pt x="2124456" y="4802124"/>
                  </a:lnTo>
                  <a:lnTo>
                    <a:pt x="2087880" y="4806696"/>
                  </a:lnTo>
                  <a:close/>
                </a:path>
                <a:path w="2310765" h="4806950">
                  <a:moveTo>
                    <a:pt x="2252472" y="89916"/>
                  </a:moveTo>
                  <a:lnTo>
                    <a:pt x="2237232" y="73152"/>
                  </a:lnTo>
                  <a:lnTo>
                    <a:pt x="2220468" y="57912"/>
                  </a:lnTo>
                  <a:lnTo>
                    <a:pt x="2221992" y="57912"/>
                  </a:lnTo>
                  <a:lnTo>
                    <a:pt x="2185416" y="33528"/>
                  </a:lnTo>
                  <a:lnTo>
                    <a:pt x="2144268" y="16764"/>
                  </a:lnTo>
                  <a:lnTo>
                    <a:pt x="2110740" y="9144"/>
                  </a:lnTo>
                  <a:lnTo>
                    <a:pt x="2100072" y="7620"/>
                  </a:lnTo>
                  <a:lnTo>
                    <a:pt x="2087880" y="6096"/>
                  </a:lnTo>
                  <a:lnTo>
                    <a:pt x="2129790" y="6096"/>
                  </a:lnTo>
                  <a:lnTo>
                    <a:pt x="2167128" y="18288"/>
                  </a:lnTo>
                  <a:lnTo>
                    <a:pt x="2206752" y="39624"/>
                  </a:lnTo>
                  <a:lnTo>
                    <a:pt x="2241804" y="68580"/>
                  </a:lnTo>
                  <a:lnTo>
                    <a:pt x="2259330" y="88392"/>
                  </a:lnTo>
                  <a:lnTo>
                    <a:pt x="2252472" y="88392"/>
                  </a:lnTo>
                  <a:lnTo>
                    <a:pt x="2252472" y="89916"/>
                  </a:lnTo>
                  <a:close/>
                </a:path>
                <a:path w="2310765" h="4806950">
                  <a:moveTo>
                    <a:pt x="57912" y="89916"/>
                  </a:moveTo>
                  <a:lnTo>
                    <a:pt x="57912" y="88392"/>
                  </a:lnTo>
                  <a:lnTo>
                    <a:pt x="59297" y="88392"/>
                  </a:lnTo>
                  <a:lnTo>
                    <a:pt x="57912" y="89916"/>
                  </a:lnTo>
                  <a:close/>
                </a:path>
                <a:path w="2310765" h="4806950">
                  <a:moveTo>
                    <a:pt x="2129790" y="4800600"/>
                  </a:moveTo>
                  <a:lnTo>
                    <a:pt x="2087880" y="4800600"/>
                  </a:lnTo>
                  <a:lnTo>
                    <a:pt x="2100072" y="4799076"/>
                  </a:lnTo>
                  <a:lnTo>
                    <a:pt x="2110740" y="4797552"/>
                  </a:lnTo>
                  <a:lnTo>
                    <a:pt x="2165604" y="4782312"/>
                  </a:lnTo>
                  <a:lnTo>
                    <a:pt x="2203704" y="4762500"/>
                  </a:lnTo>
                  <a:lnTo>
                    <a:pt x="2221992" y="4748784"/>
                  </a:lnTo>
                  <a:lnTo>
                    <a:pt x="2220468" y="4748784"/>
                  </a:lnTo>
                  <a:lnTo>
                    <a:pt x="2237232" y="4733544"/>
                  </a:lnTo>
                  <a:lnTo>
                    <a:pt x="2276856" y="4681728"/>
                  </a:lnTo>
                  <a:lnTo>
                    <a:pt x="2293620" y="4640580"/>
                  </a:lnTo>
                  <a:lnTo>
                    <a:pt x="2302764" y="4596384"/>
                  </a:lnTo>
                  <a:lnTo>
                    <a:pt x="2304288" y="4585716"/>
                  </a:lnTo>
                  <a:lnTo>
                    <a:pt x="2304288" y="222504"/>
                  </a:lnTo>
                  <a:lnTo>
                    <a:pt x="2302764" y="210312"/>
                  </a:lnTo>
                  <a:lnTo>
                    <a:pt x="2301240" y="199644"/>
                  </a:lnTo>
                  <a:lnTo>
                    <a:pt x="2299716" y="187452"/>
                  </a:lnTo>
                  <a:lnTo>
                    <a:pt x="2293620" y="166116"/>
                  </a:lnTo>
                  <a:lnTo>
                    <a:pt x="2286000" y="144780"/>
                  </a:lnTo>
                  <a:lnTo>
                    <a:pt x="2276856" y="124968"/>
                  </a:lnTo>
                  <a:lnTo>
                    <a:pt x="2252472" y="88392"/>
                  </a:lnTo>
                  <a:lnTo>
                    <a:pt x="2259330" y="88392"/>
                  </a:lnTo>
                  <a:lnTo>
                    <a:pt x="2281428" y="121920"/>
                  </a:lnTo>
                  <a:lnTo>
                    <a:pt x="2299716" y="164592"/>
                  </a:lnTo>
                  <a:lnTo>
                    <a:pt x="2308860" y="210312"/>
                  </a:lnTo>
                  <a:lnTo>
                    <a:pt x="2310384" y="220980"/>
                  </a:lnTo>
                  <a:lnTo>
                    <a:pt x="2310384" y="4585716"/>
                  </a:lnTo>
                  <a:lnTo>
                    <a:pt x="2308860" y="4597908"/>
                  </a:lnTo>
                  <a:lnTo>
                    <a:pt x="2307336" y="4608576"/>
                  </a:lnTo>
                  <a:lnTo>
                    <a:pt x="2305812" y="4620768"/>
                  </a:lnTo>
                  <a:lnTo>
                    <a:pt x="2292096" y="4664964"/>
                  </a:lnTo>
                  <a:lnTo>
                    <a:pt x="2270760" y="4704588"/>
                  </a:lnTo>
                  <a:lnTo>
                    <a:pt x="2241804" y="4738116"/>
                  </a:lnTo>
                  <a:lnTo>
                    <a:pt x="2206752" y="4767072"/>
                  </a:lnTo>
                  <a:lnTo>
                    <a:pt x="2167128" y="4788408"/>
                  </a:lnTo>
                  <a:lnTo>
                    <a:pt x="2145792" y="4796028"/>
                  </a:lnTo>
                  <a:lnTo>
                    <a:pt x="2129790" y="48006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984330" y="2217028"/>
            <a:ext cx="1492153" cy="48651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3088" spc="-13" dirty="0">
                <a:latin typeface="Carlito"/>
                <a:cs typeface="Carlito"/>
              </a:rPr>
              <a:t>Account</a:t>
            </a:r>
            <a:endParaRPr sz="3088" dirty="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864671" y="2950284"/>
            <a:ext cx="6501653" cy="2265829"/>
            <a:chOff x="1367027" y="3343655"/>
            <a:chExt cx="7368540" cy="2567940"/>
          </a:xfrm>
        </p:grpSpPr>
        <p:sp>
          <p:nvSpPr>
            <p:cNvPr id="16" name="object 16"/>
            <p:cNvSpPr/>
            <p:nvPr/>
          </p:nvSpPr>
          <p:spPr>
            <a:xfrm>
              <a:off x="1370075" y="4948427"/>
              <a:ext cx="1920239" cy="9601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1367027" y="4945380"/>
              <a:ext cx="1926589" cy="966469"/>
            </a:xfrm>
            <a:custGeom>
              <a:avLst/>
              <a:gdLst/>
              <a:ahLst/>
              <a:cxnLst/>
              <a:rect l="l" t="t" r="r" b="b"/>
              <a:pathLst>
                <a:path w="1926589" h="966470">
                  <a:moveTo>
                    <a:pt x="1827276" y="966216"/>
                  </a:moveTo>
                  <a:lnTo>
                    <a:pt x="99060" y="966216"/>
                  </a:lnTo>
                  <a:lnTo>
                    <a:pt x="89916" y="964692"/>
                  </a:lnTo>
                  <a:lnTo>
                    <a:pt x="79248" y="963168"/>
                  </a:lnTo>
                  <a:lnTo>
                    <a:pt x="28956" y="937260"/>
                  </a:lnTo>
                  <a:lnTo>
                    <a:pt x="7620" y="905256"/>
                  </a:lnTo>
                  <a:lnTo>
                    <a:pt x="1524" y="876300"/>
                  </a:lnTo>
                  <a:lnTo>
                    <a:pt x="0" y="867156"/>
                  </a:lnTo>
                  <a:lnTo>
                    <a:pt x="0" y="99060"/>
                  </a:lnTo>
                  <a:lnTo>
                    <a:pt x="1524" y="88392"/>
                  </a:lnTo>
                  <a:lnTo>
                    <a:pt x="4572" y="70104"/>
                  </a:lnTo>
                  <a:lnTo>
                    <a:pt x="7620" y="59436"/>
                  </a:lnTo>
                  <a:lnTo>
                    <a:pt x="12192" y="51816"/>
                  </a:lnTo>
                  <a:lnTo>
                    <a:pt x="16764" y="42672"/>
                  </a:lnTo>
                  <a:lnTo>
                    <a:pt x="51816" y="12192"/>
                  </a:lnTo>
                  <a:lnTo>
                    <a:pt x="89916" y="0"/>
                  </a:lnTo>
                  <a:lnTo>
                    <a:pt x="1837944" y="0"/>
                  </a:lnTo>
                  <a:lnTo>
                    <a:pt x="1847088" y="1524"/>
                  </a:lnTo>
                  <a:lnTo>
                    <a:pt x="1856232" y="4572"/>
                  </a:lnTo>
                  <a:lnTo>
                    <a:pt x="1861566" y="6096"/>
                  </a:lnTo>
                  <a:lnTo>
                    <a:pt x="89916" y="6096"/>
                  </a:lnTo>
                  <a:lnTo>
                    <a:pt x="80772" y="7620"/>
                  </a:lnTo>
                  <a:lnTo>
                    <a:pt x="71628" y="10668"/>
                  </a:lnTo>
                  <a:lnTo>
                    <a:pt x="64008" y="13716"/>
                  </a:lnTo>
                  <a:lnTo>
                    <a:pt x="54864" y="16764"/>
                  </a:lnTo>
                  <a:lnTo>
                    <a:pt x="56388" y="16764"/>
                  </a:lnTo>
                  <a:lnTo>
                    <a:pt x="47244" y="21336"/>
                  </a:lnTo>
                  <a:lnTo>
                    <a:pt x="41148" y="27432"/>
                  </a:lnTo>
                  <a:lnTo>
                    <a:pt x="13716" y="62484"/>
                  </a:lnTo>
                  <a:lnTo>
                    <a:pt x="9398" y="79248"/>
                  </a:lnTo>
                  <a:lnTo>
                    <a:pt x="9144" y="79248"/>
                  </a:lnTo>
                  <a:lnTo>
                    <a:pt x="7837" y="88392"/>
                  </a:lnTo>
                  <a:lnTo>
                    <a:pt x="7620" y="88392"/>
                  </a:lnTo>
                  <a:lnTo>
                    <a:pt x="7620" y="876300"/>
                  </a:lnTo>
                  <a:lnTo>
                    <a:pt x="22860" y="918972"/>
                  </a:lnTo>
                  <a:lnTo>
                    <a:pt x="56388" y="947928"/>
                  </a:lnTo>
                  <a:lnTo>
                    <a:pt x="54864" y="947928"/>
                  </a:lnTo>
                  <a:lnTo>
                    <a:pt x="64008" y="952500"/>
                  </a:lnTo>
                  <a:lnTo>
                    <a:pt x="71628" y="955548"/>
                  </a:lnTo>
                  <a:lnTo>
                    <a:pt x="89916" y="958596"/>
                  </a:lnTo>
                  <a:lnTo>
                    <a:pt x="100584" y="960120"/>
                  </a:lnTo>
                  <a:lnTo>
                    <a:pt x="1861566" y="960120"/>
                  </a:lnTo>
                  <a:lnTo>
                    <a:pt x="1856232" y="961644"/>
                  </a:lnTo>
                  <a:lnTo>
                    <a:pt x="1837944" y="964692"/>
                  </a:lnTo>
                  <a:lnTo>
                    <a:pt x="1827276" y="966216"/>
                  </a:lnTo>
                  <a:close/>
                </a:path>
                <a:path w="1926589" h="966470">
                  <a:moveTo>
                    <a:pt x="1918716" y="80772"/>
                  </a:moveTo>
                  <a:lnTo>
                    <a:pt x="1898904" y="39624"/>
                  </a:lnTo>
                  <a:lnTo>
                    <a:pt x="1863852" y="13716"/>
                  </a:lnTo>
                  <a:lnTo>
                    <a:pt x="1845564" y="7620"/>
                  </a:lnTo>
                  <a:lnTo>
                    <a:pt x="1847088" y="7620"/>
                  </a:lnTo>
                  <a:lnTo>
                    <a:pt x="1836420" y="6096"/>
                  </a:lnTo>
                  <a:lnTo>
                    <a:pt x="1861566" y="6096"/>
                  </a:lnTo>
                  <a:lnTo>
                    <a:pt x="1866900" y="7620"/>
                  </a:lnTo>
                  <a:lnTo>
                    <a:pt x="1874520" y="12192"/>
                  </a:lnTo>
                  <a:lnTo>
                    <a:pt x="1883664" y="16764"/>
                  </a:lnTo>
                  <a:lnTo>
                    <a:pt x="1891284" y="22860"/>
                  </a:lnTo>
                  <a:lnTo>
                    <a:pt x="1903476" y="35052"/>
                  </a:lnTo>
                  <a:lnTo>
                    <a:pt x="1909572" y="42672"/>
                  </a:lnTo>
                  <a:lnTo>
                    <a:pt x="1914144" y="51816"/>
                  </a:lnTo>
                  <a:lnTo>
                    <a:pt x="1918716" y="59436"/>
                  </a:lnTo>
                  <a:lnTo>
                    <a:pt x="1921764" y="70104"/>
                  </a:lnTo>
                  <a:lnTo>
                    <a:pt x="1924812" y="79248"/>
                  </a:lnTo>
                  <a:lnTo>
                    <a:pt x="1918716" y="79248"/>
                  </a:lnTo>
                  <a:lnTo>
                    <a:pt x="1918716" y="80772"/>
                  </a:lnTo>
                  <a:close/>
                </a:path>
                <a:path w="1926589" h="966470">
                  <a:moveTo>
                    <a:pt x="9144" y="80772"/>
                  </a:moveTo>
                  <a:lnTo>
                    <a:pt x="9144" y="79248"/>
                  </a:lnTo>
                  <a:lnTo>
                    <a:pt x="9398" y="79248"/>
                  </a:lnTo>
                  <a:lnTo>
                    <a:pt x="9144" y="80772"/>
                  </a:lnTo>
                  <a:close/>
                </a:path>
                <a:path w="1926589" h="966470">
                  <a:moveTo>
                    <a:pt x="1920240" y="89916"/>
                  </a:moveTo>
                  <a:lnTo>
                    <a:pt x="1918716" y="79248"/>
                  </a:lnTo>
                  <a:lnTo>
                    <a:pt x="1924812" y="79248"/>
                  </a:lnTo>
                  <a:lnTo>
                    <a:pt x="1926336" y="88392"/>
                  </a:lnTo>
                  <a:lnTo>
                    <a:pt x="1920240" y="88392"/>
                  </a:lnTo>
                  <a:lnTo>
                    <a:pt x="1920240" y="89916"/>
                  </a:lnTo>
                  <a:close/>
                </a:path>
                <a:path w="1926589" h="966470">
                  <a:moveTo>
                    <a:pt x="7620" y="89916"/>
                  </a:moveTo>
                  <a:lnTo>
                    <a:pt x="7620" y="88392"/>
                  </a:lnTo>
                  <a:lnTo>
                    <a:pt x="7837" y="88392"/>
                  </a:lnTo>
                  <a:lnTo>
                    <a:pt x="7620" y="89916"/>
                  </a:lnTo>
                  <a:close/>
                </a:path>
                <a:path w="1926589" h="966470">
                  <a:moveTo>
                    <a:pt x="1861566" y="960120"/>
                  </a:moveTo>
                  <a:lnTo>
                    <a:pt x="1827276" y="960120"/>
                  </a:lnTo>
                  <a:lnTo>
                    <a:pt x="1837944" y="958596"/>
                  </a:lnTo>
                  <a:lnTo>
                    <a:pt x="1836420" y="958596"/>
                  </a:lnTo>
                  <a:lnTo>
                    <a:pt x="1847088" y="957072"/>
                  </a:lnTo>
                  <a:lnTo>
                    <a:pt x="1845564" y="957072"/>
                  </a:lnTo>
                  <a:lnTo>
                    <a:pt x="1854708" y="955548"/>
                  </a:lnTo>
                  <a:lnTo>
                    <a:pt x="1863852" y="952500"/>
                  </a:lnTo>
                  <a:lnTo>
                    <a:pt x="1886712" y="938784"/>
                  </a:lnTo>
                  <a:lnTo>
                    <a:pt x="1892808" y="932688"/>
                  </a:lnTo>
                  <a:lnTo>
                    <a:pt x="1898904" y="925068"/>
                  </a:lnTo>
                  <a:lnTo>
                    <a:pt x="1905000" y="918972"/>
                  </a:lnTo>
                  <a:lnTo>
                    <a:pt x="1909572" y="911352"/>
                  </a:lnTo>
                  <a:lnTo>
                    <a:pt x="1912620" y="902208"/>
                  </a:lnTo>
                  <a:lnTo>
                    <a:pt x="1915668" y="894588"/>
                  </a:lnTo>
                  <a:lnTo>
                    <a:pt x="1918716" y="885444"/>
                  </a:lnTo>
                  <a:lnTo>
                    <a:pt x="1920240" y="876300"/>
                  </a:lnTo>
                  <a:lnTo>
                    <a:pt x="1920240" y="88392"/>
                  </a:lnTo>
                  <a:lnTo>
                    <a:pt x="1926336" y="88392"/>
                  </a:lnTo>
                  <a:lnTo>
                    <a:pt x="1926336" y="876300"/>
                  </a:lnTo>
                  <a:lnTo>
                    <a:pt x="1924812" y="886968"/>
                  </a:lnTo>
                  <a:lnTo>
                    <a:pt x="1909572" y="922020"/>
                  </a:lnTo>
                  <a:lnTo>
                    <a:pt x="1874520" y="954024"/>
                  </a:lnTo>
                  <a:lnTo>
                    <a:pt x="1866900" y="958596"/>
                  </a:lnTo>
                  <a:lnTo>
                    <a:pt x="1861566" y="960120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3285744" y="4431791"/>
              <a:ext cx="844550" cy="1000125"/>
            </a:xfrm>
            <a:custGeom>
              <a:avLst/>
              <a:gdLst/>
              <a:ahLst/>
              <a:cxnLst/>
              <a:rect l="l" t="t" r="r" b="b"/>
              <a:pathLst>
                <a:path w="844550" h="1000125">
                  <a:moveTo>
                    <a:pt x="9144" y="999744"/>
                  </a:moveTo>
                  <a:lnTo>
                    <a:pt x="0" y="992124"/>
                  </a:lnTo>
                  <a:lnTo>
                    <a:pt x="833628" y="0"/>
                  </a:lnTo>
                  <a:lnTo>
                    <a:pt x="844296" y="9144"/>
                  </a:lnTo>
                  <a:lnTo>
                    <a:pt x="9144" y="999744"/>
                  </a:lnTo>
                  <a:close/>
                </a:path>
              </a:pathLst>
            </a:custGeom>
            <a:solidFill>
              <a:srgbClr val="7E6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3656076" y="4881372"/>
              <a:ext cx="102108" cy="1021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4123944" y="3956304"/>
              <a:ext cx="1920239" cy="9601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4120895" y="3953255"/>
              <a:ext cx="1926589" cy="966469"/>
            </a:xfrm>
            <a:custGeom>
              <a:avLst/>
              <a:gdLst/>
              <a:ahLst/>
              <a:cxnLst/>
              <a:rect l="l" t="t" r="r" b="b"/>
              <a:pathLst>
                <a:path w="1926589" h="966470">
                  <a:moveTo>
                    <a:pt x="1837944" y="966216"/>
                  </a:moveTo>
                  <a:lnTo>
                    <a:pt x="89916" y="966216"/>
                  </a:lnTo>
                  <a:lnTo>
                    <a:pt x="79248" y="964692"/>
                  </a:lnTo>
                  <a:lnTo>
                    <a:pt x="44196" y="949452"/>
                  </a:lnTo>
                  <a:lnTo>
                    <a:pt x="16764" y="922020"/>
                  </a:lnTo>
                  <a:lnTo>
                    <a:pt x="1524" y="877824"/>
                  </a:lnTo>
                  <a:lnTo>
                    <a:pt x="0" y="867156"/>
                  </a:lnTo>
                  <a:lnTo>
                    <a:pt x="0" y="99060"/>
                  </a:lnTo>
                  <a:lnTo>
                    <a:pt x="7620" y="60960"/>
                  </a:lnTo>
                  <a:lnTo>
                    <a:pt x="28956" y="28956"/>
                  </a:lnTo>
                  <a:lnTo>
                    <a:pt x="60960" y="7620"/>
                  </a:lnTo>
                  <a:lnTo>
                    <a:pt x="89916" y="0"/>
                  </a:lnTo>
                  <a:lnTo>
                    <a:pt x="1837944" y="0"/>
                  </a:lnTo>
                  <a:lnTo>
                    <a:pt x="1847088" y="1524"/>
                  </a:lnTo>
                  <a:lnTo>
                    <a:pt x="1860804" y="6096"/>
                  </a:lnTo>
                  <a:lnTo>
                    <a:pt x="99060" y="6096"/>
                  </a:lnTo>
                  <a:lnTo>
                    <a:pt x="89916" y="7620"/>
                  </a:lnTo>
                  <a:lnTo>
                    <a:pt x="80772" y="7620"/>
                  </a:lnTo>
                  <a:lnTo>
                    <a:pt x="71628" y="10668"/>
                  </a:lnTo>
                  <a:lnTo>
                    <a:pt x="33528" y="33528"/>
                  </a:lnTo>
                  <a:lnTo>
                    <a:pt x="28651" y="39624"/>
                  </a:lnTo>
                  <a:lnTo>
                    <a:pt x="27432" y="39624"/>
                  </a:lnTo>
                  <a:lnTo>
                    <a:pt x="18288" y="54864"/>
                  </a:lnTo>
                  <a:lnTo>
                    <a:pt x="14478" y="62484"/>
                  </a:lnTo>
                  <a:lnTo>
                    <a:pt x="13716" y="62484"/>
                  </a:lnTo>
                  <a:lnTo>
                    <a:pt x="10668" y="71628"/>
                  </a:lnTo>
                  <a:lnTo>
                    <a:pt x="6096" y="99060"/>
                  </a:lnTo>
                  <a:lnTo>
                    <a:pt x="6096" y="867156"/>
                  </a:lnTo>
                  <a:lnTo>
                    <a:pt x="27432" y="926592"/>
                  </a:lnTo>
                  <a:lnTo>
                    <a:pt x="41148" y="938784"/>
                  </a:lnTo>
                  <a:lnTo>
                    <a:pt x="47244" y="944880"/>
                  </a:lnTo>
                  <a:lnTo>
                    <a:pt x="49149" y="944880"/>
                  </a:lnTo>
                  <a:lnTo>
                    <a:pt x="54864" y="949452"/>
                  </a:lnTo>
                  <a:lnTo>
                    <a:pt x="64008" y="952500"/>
                  </a:lnTo>
                  <a:lnTo>
                    <a:pt x="71628" y="955548"/>
                  </a:lnTo>
                  <a:lnTo>
                    <a:pt x="80772" y="958596"/>
                  </a:lnTo>
                  <a:lnTo>
                    <a:pt x="89916" y="960120"/>
                  </a:lnTo>
                  <a:lnTo>
                    <a:pt x="1860804" y="960120"/>
                  </a:lnTo>
                  <a:lnTo>
                    <a:pt x="1847088" y="964692"/>
                  </a:lnTo>
                  <a:lnTo>
                    <a:pt x="1837944" y="966216"/>
                  </a:lnTo>
                  <a:close/>
                </a:path>
                <a:path w="1926589" h="966470">
                  <a:moveTo>
                    <a:pt x="1845564" y="9144"/>
                  </a:moveTo>
                  <a:lnTo>
                    <a:pt x="1827276" y="6096"/>
                  </a:lnTo>
                  <a:lnTo>
                    <a:pt x="1860804" y="6096"/>
                  </a:lnTo>
                  <a:lnTo>
                    <a:pt x="1865376" y="7620"/>
                  </a:lnTo>
                  <a:lnTo>
                    <a:pt x="1845564" y="7620"/>
                  </a:lnTo>
                  <a:lnTo>
                    <a:pt x="1845564" y="9144"/>
                  </a:lnTo>
                  <a:close/>
                </a:path>
                <a:path w="1926589" h="966470">
                  <a:moveTo>
                    <a:pt x="80772" y="9144"/>
                  </a:moveTo>
                  <a:lnTo>
                    <a:pt x="80772" y="7620"/>
                  </a:lnTo>
                  <a:lnTo>
                    <a:pt x="89916" y="7620"/>
                  </a:lnTo>
                  <a:lnTo>
                    <a:pt x="80772" y="9144"/>
                  </a:lnTo>
                  <a:close/>
                </a:path>
                <a:path w="1926589" h="966470">
                  <a:moveTo>
                    <a:pt x="1912620" y="64008"/>
                  </a:moveTo>
                  <a:lnTo>
                    <a:pt x="1886712" y="27432"/>
                  </a:lnTo>
                  <a:lnTo>
                    <a:pt x="1845564" y="7620"/>
                  </a:lnTo>
                  <a:lnTo>
                    <a:pt x="1865376" y="7620"/>
                  </a:lnTo>
                  <a:lnTo>
                    <a:pt x="1897380" y="28956"/>
                  </a:lnTo>
                  <a:lnTo>
                    <a:pt x="1918716" y="60960"/>
                  </a:lnTo>
                  <a:lnTo>
                    <a:pt x="1919224" y="62484"/>
                  </a:lnTo>
                  <a:lnTo>
                    <a:pt x="1912620" y="62484"/>
                  </a:lnTo>
                  <a:lnTo>
                    <a:pt x="1912620" y="64008"/>
                  </a:lnTo>
                  <a:close/>
                </a:path>
                <a:path w="1926589" h="966470">
                  <a:moveTo>
                    <a:pt x="27432" y="41148"/>
                  </a:moveTo>
                  <a:lnTo>
                    <a:pt x="27432" y="39624"/>
                  </a:lnTo>
                  <a:lnTo>
                    <a:pt x="28651" y="39624"/>
                  </a:lnTo>
                  <a:lnTo>
                    <a:pt x="27432" y="41148"/>
                  </a:lnTo>
                  <a:close/>
                </a:path>
                <a:path w="1926589" h="966470">
                  <a:moveTo>
                    <a:pt x="13716" y="64008"/>
                  </a:moveTo>
                  <a:lnTo>
                    <a:pt x="13716" y="62484"/>
                  </a:lnTo>
                  <a:lnTo>
                    <a:pt x="14478" y="62484"/>
                  </a:lnTo>
                  <a:lnTo>
                    <a:pt x="13716" y="64008"/>
                  </a:lnTo>
                  <a:close/>
                </a:path>
                <a:path w="1926589" h="966470">
                  <a:moveTo>
                    <a:pt x="1888998" y="944880"/>
                  </a:moveTo>
                  <a:lnTo>
                    <a:pt x="1879092" y="944880"/>
                  </a:lnTo>
                  <a:lnTo>
                    <a:pt x="1886712" y="938784"/>
                  </a:lnTo>
                  <a:lnTo>
                    <a:pt x="1898904" y="926592"/>
                  </a:lnTo>
                  <a:lnTo>
                    <a:pt x="1918716" y="885444"/>
                  </a:lnTo>
                  <a:lnTo>
                    <a:pt x="1920240" y="876300"/>
                  </a:lnTo>
                  <a:lnTo>
                    <a:pt x="1920240" y="89916"/>
                  </a:lnTo>
                  <a:lnTo>
                    <a:pt x="1918716" y="80772"/>
                  </a:lnTo>
                  <a:lnTo>
                    <a:pt x="1912620" y="62484"/>
                  </a:lnTo>
                  <a:lnTo>
                    <a:pt x="1919224" y="62484"/>
                  </a:lnTo>
                  <a:lnTo>
                    <a:pt x="1924812" y="79248"/>
                  </a:lnTo>
                  <a:lnTo>
                    <a:pt x="1926336" y="88392"/>
                  </a:lnTo>
                  <a:lnTo>
                    <a:pt x="1926336" y="877824"/>
                  </a:lnTo>
                  <a:lnTo>
                    <a:pt x="1914144" y="914400"/>
                  </a:lnTo>
                  <a:lnTo>
                    <a:pt x="1891284" y="943356"/>
                  </a:lnTo>
                  <a:lnTo>
                    <a:pt x="1888998" y="944880"/>
                  </a:lnTo>
                  <a:close/>
                </a:path>
                <a:path w="1926589" h="966470">
                  <a:moveTo>
                    <a:pt x="49149" y="944880"/>
                  </a:moveTo>
                  <a:lnTo>
                    <a:pt x="47244" y="944880"/>
                  </a:lnTo>
                  <a:lnTo>
                    <a:pt x="47244" y="943356"/>
                  </a:lnTo>
                  <a:lnTo>
                    <a:pt x="49149" y="944880"/>
                  </a:lnTo>
                  <a:close/>
                </a:path>
                <a:path w="1926589" h="966470">
                  <a:moveTo>
                    <a:pt x="1860804" y="960120"/>
                  </a:moveTo>
                  <a:lnTo>
                    <a:pt x="1836420" y="960120"/>
                  </a:lnTo>
                  <a:lnTo>
                    <a:pt x="1845564" y="958596"/>
                  </a:lnTo>
                  <a:lnTo>
                    <a:pt x="1863852" y="952500"/>
                  </a:lnTo>
                  <a:lnTo>
                    <a:pt x="1871472" y="949452"/>
                  </a:lnTo>
                  <a:lnTo>
                    <a:pt x="1879092" y="943356"/>
                  </a:lnTo>
                  <a:lnTo>
                    <a:pt x="1879092" y="944880"/>
                  </a:lnTo>
                  <a:lnTo>
                    <a:pt x="1888998" y="944880"/>
                  </a:lnTo>
                  <a:lnTo>
                    <a:pt x="1882140" y="949452"/>
                  </a:lnTo>
                  <a:lnTo>
                    <a:pt x="1874520" y="954024"/>
                  </a:lnTo>
                  <a:lnTo>
                    <a:pt x="1865376" y="958596"/>
                  </a:lnTo>
                  <a:lnTo>
                    <a:pt x="1860804" y="960120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6039612" y="3822191"/>
              <a:ext cx="777240" cy="619125"/>
            </a:xfrm>
            <a:custGeom>
              <a:avLst/>
              <a:gdLst/>
              <a:ahLst/>
              <a:cxnLst/>
              <a:rect l="l" t="t" r="r" b="b"/>
              <a:pathLst>
                <a:path w="777240" h="619125">
                  <a:moveTo>
                    <a:pt x="9143" y="618744"/>
                  </a:moveTo>
                  <a:lnTo>
                    <a:pt x="0" y="609600"/>
                  </a:lnTo>
                  <a:lnTo>
                    <a:pt x="768095" y="0"/>
                  </a:lnTo>
                  <a:lnTo>
                    <a:pt x="777239" y="9144"/>
                  </a:lnTo>
                  <a:lnTo>
                    <a:pt x="9143" y="618744"/>
                  </a:lnTo>
                  <a:close/>
                </a:path>
              </a:pathLst>
            </a:custGeom>
            <a:solidFill>
              <a:srgbClr val="7E6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6388607" y="4091940"/>
              <a:ext cx="79248" cy="792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6812280" y="3346703"/>
              <a:ext cx="1920239" cy="9601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6809231" y="3343655"/>
              <a:ext cx="1926589" cy="966469"/>
            </a:xfrm>
            <a:custGeom>
              <a:avLst/>
              <a:gdLst/>
              <a:ahLst/>
              <a:cxnLst/>
              <a:rect l="l" t="t" r="r" b="b"/>
              <a:pathLst>
                <a:path w="1926590" h="966470">
                  <a:moveTo>
                    <a:pt x="1836420" y="966216"/>
                  </a:moveTo>
                  <a:lnTo>
                    <a:pt x="88392" y="966216"/>
                  </a:lnTo>
                  <a:lnTo>
                    <a:pt x="79248" y="964692"/>
                  </a:lnTo>
                  <a:lnTo>
                    <a:pt x="44196" y="949452"/>
                  </a:lnTo>
                  <a:lnTo>
                    <a:pt x="16764" y="922020"/>
                  </a:lnTo>
                  <a:lnTo>
                    <a:pt x="1524" y="886968"/>
                  </a:lnTo>
                  <a:lnTo>
                    <a:pt x="0" y="877824"/>
                  </a:lnTo>
                  <a:lnTo>
                    <a:pt x="0" y="88392"/>
                  </a:lnTo>
                  <a:lnTo>
                    <a:pt x="12192" y="51816"/>
                  </a:lnTo>
                  <a:lnTo>
                    <a:pt x="44196" y="16764"/>
                  </a:lnTo>
                  <a:lnTo>
                    <a:pt x="79248" y="1524"/>
                  </a:lnTo>
                  <a:lnTo>
                    <a:pt x="88392" y="0"/>
                  </a:lnTo>
                  <a:lnTo>
                    <a:pt x="1836420" y="0"/>
                  </a:lnTo>
                  <a:lnTo>
                    <a:pt x="1847088" y="1524"/>
                  </a:lnTo>
                  <a:lnTo>
                    <a:pt x="1860804" y="6096"/>
                  </a:lnTo>
                  <a:lnTo>
                    <a:pt x="99060" y="6096"/>
                  </a:lnTo>
                  <a:lnTo>
                    <a:pt x="89916" y="7620"/>
                  </a:lnTo>
                  <a:lnTo>
                    <a:pt x="80772" y="7620"/>
                  </a:lnTo>
                  <a:lnTo>
                    <a:pt x="62484" y="13716"/>
                  </a:lnTo>
                  <a:lnTo>
                    <a:pt x="27432" y="39624"/>
                  </a:lnTo>
                  <a:lnTo>
                    <a:pt x="14224" y="62484"/>
                  </a:lnTo>
                  <a:lnTo>
                    <a:pt x="13716" y="62484"/>
                  </a:lnTo>
                  <a:lnTo>
                    <a:pt x="7620" y="80772"/>
                  </a:lnTo>
                  <a:lnTo>
                    <a:pt x="6096" y="89916"/>
                  </a:lnTo>
                  <a:lnTo>
                    <a:pt x="6096" y="876300"/>
                  </a:lnTo>
                  <a:lnTo>
                    <a:pt x="21336" y="918972"/>
                  </a:lnTo>
                  <a:lnTo>
                    <a:pt x="47244" y="944880"/>
                  </a:lnTo>
                  <a:lnTo>
                    <a:pt x="49149" y="944880"/>
                  </a:lnTo>
                  <a:lnTo>
                    <a:pt x="54864" y="949452"/>
                  </a:lnTo>
                  <a:lnTo>
                    <a:pt x="62484" y="952500"/>
                  </a:lnTo>
                  <a:lnTo>
                    <a:pt x="80772" y="958596"/>
                  </a:lnTo>
                  <a:lnTo>
                    <a:pt x="89916" y="960120"/>
                  </a:lnTo>
                  <a:lnTo>
                    <a:pt x="1860804" y="960120"/>
                  </a:lnTo>
                  <a:lnTo>
                    <a:pt x="1847088" y="964692"/>
                  </a:lnTo>
                  <a:lnTo>
                    <a:pt x="1836420" y="966216"/>
                  </a:lnTo>
                  <a:close/>
                </a:path>
                <a:path w="1926590" h="966470">
                  <a:moveTo>
                    <a:pt x="1845564" y="9144"/>
                  </a:moveTo>
                  <a:lnTo>
                    <a:pt x="1827276" y="6096"/>
                  </a:lnTo>
                  <a:lnTo>
                    <a:pt x="1860804" y="6096"/>
                  </a:lnTo>
                  <a:lnTo>
                    <a:pt x="1865376" y="7620"/>
                  </a:lnTo>
                  <a:lnTo>
                    <a:pt x="1845564" y="7620"/>
                  </a:lnTo>
                  <a:lnTo>
                    <a:pt x="1845564" y="9144"/>
                  </a:lnTo>
                  <a:close/>
                </a:path>
                <a:path w="1926590" h="966470">
                  <a:moveTo>
                    <a:pt x="80772" y="9144"/>
                  </a:moveTo>
                  <a:lnTo>
                    <a:pt x="80772" y="7620"/>
                  </a:lnTo>
                  <a:lnTo>
                    <a:pt x="89916" y="7620"/>
                  </a:lnTo>
                  <a:lnTo>
                    <a:pt x="80772" y="9144"/>
                  </a:lnTo>
                  <a:close/>
                </a:path>
                <a:path w="1926590" h="966470">
                  <a:moveTo>
                    <a:pt x="1912620" y="64008"/>
                  </a:moveTo>
                  <a:lnTo>
                    <a:pt x="1908048" y="54864"/>
                  </a:lnTo>
                  <a:lnTo>
                    <a:pt x="1898904" y="39624"/>
                  </a:lnTo>
                  <a:lnTo>
                    <a:pt x="1892808" y="33528"/>
                  </a:lnTo>
                  <a:lnTo>
                    <a:pt x="1885188" y="27432"/>
                  </a:lnTo>
                  <a:lnTo>
                    <a:pt x="1886712" y="27432"/>
                  </a:lnTo>
                  <a:lnTo>
                    <a:pt x="1871472" y="18288"/>
                  </a:lnTo>
                  <a:lnTo>
                    <a:pt x="1862328" y="13716"/>
                  </a:lnTo>
                  <a:lnTo>
                    <a:pt x="1854708" y="10668"/>
                  </a:lnTo>
                  <a:lnTo>
                    <a:pt x="1845564" y="7620"/>
                  </a:lnTo>
                  <a:lnTo>
                    <a:pt x="1865376" y="7620"/>
                  </a:lnTo>
                  <a:lnTo>
                    <a:pt x="1897380" y="28956"/>
                  </a:lnTo>
                  <a:lnTo>
                    <a:pt x="1918716" y="60960"/>
                  </a:lnTo>
                  <a:lnTo>
                    <a:pt x="1919224" y="62484"/>
                  </a:lnTo>
                  <a:lnTo>
                    <a:pt x="1912620" y="62484"/>
                  </a:lnTo>
                  <a:lnTo>
                    <a:pt x="1912620" y="64008"/>
                  </a:lnTo>
                  <a:close/>
                </a:path>
                <a:path w="1926590" h="966470">
                  <a:moveTo>
                    <a:pt x="13716" y="64008"/>
                  </a:moveTo>
                  <a:lnTo>
                    <a:pt x="13716" y="62484"/>
                  </a:lnTo>
                  <a:lnTo>
                    <a:pt x="14224" y="62484"/>
                  </a:lnTo>
                  <a:lnTo>
                    <a:pt x="13716" y="64008"/>
                  </a:lnTo>
                  <a:close/>
                </a:path>
                <a:path w="1926590" h="966470">
                  <a:moveTo>
                    <a:pt x="1887855" y="944880"/>
                  </a:moveTo>
                  <a:lnTo>
                    <a:pt x="1879092" y="944880"/>
                  </a:lnTo>
                  <a:lnTo>
                    <a:pt x="1886712" y="938784"/>
                  </a:lnTo>
                  <a:lnTo>
                    <a:pt x="1885188" y="938784"/>
                  </a:lnTo>
                  <a:lnTo>
                    <a:pt x="1912620" y="903732"/>
                  </a:lnTo>
                  <a:lnTo>
                    <a:pt x="1920240" y="867156"/>
                  </a:lnTo>
                  <a:lnTo>
                    <a:pt x="1920240" y="99060"/>
                  </a:lnTo>
                  <a:lnTo>
                    <a:pt x="1915668" y="71628"/>
                  </a:lnTo>
                  <a:lnTo>
                    <a:pt x="1912620" y="62484"/>
                  </a:lnTo>
                  <a:lnTo>
                    <a:pt x="1919224" y="62484"/>
                  </a:lnTo>
                  <a:lnTo>
                    <a:pt x="1921764" y="70104"/>
                  </a:lnTo>
                  <a:lnTo>
                    <a:pt x="1924812" y="88392"/>
                  </a:lnTo>
                  <a:lnTo>
                    <a:pt x="1926336" y="99060"/>
                  </a:lnTo>
                  <a:lnTo>
                    <a:pt x="1926336" y="867156"/>
                  </a:lnTo>
                  <a:lnTo>
                    <a:pt x="1918716" y="905256"/>
                  </a:lnTo>
                  <a:lnTo>
                    <a:pt x="1897380" y="937260"/>
                  </a:lnTo>
                  <a:lnTo>
                    <a:pt x="1887855" y="944880"/>
                  </a:lnTo>
                  <a:close/>
                </a:path>
                <a:path w="1926590" h="966470">
                  <a:moveTo>
                    <a:pt x="49149" y="944880"/>
                  </a:moveTo>
                  <a:lnTo>
                    <a:pt x="47244" y="944880"/>
                  </a:lnTo>
                  <a:lnTo>
                    <a:pt x="47244" y="943356"/>
                  </a:lnTo>
                  <a:lnTo>
                    <a:pt x="49149" y="944880"/>
                  </a:lnTo>
                  <a:close/>
                </a:path>
                <a:path w="1926590" h="966470">
                  <a:moveTo>
                    <a:pt x="1860804" y="960120"/>
                  </a:moveTo>
                  <a:lnTo>
                    <a:pt x="1836420" y="960120"/>
                  </a:lnTo>
                  <a:lnTo>
                    <a:pt x="1845564" y="958596"/>
                  </a:lnTo>
                  <a:lnTo>
                    <a:pt x="1854708" y="955548"/>
                  </a:lnTo>
                  <a:lnTo>
                    <a:pt x="1862328" y="952500"/>
                  </a:lnTo>
                  <a:lnTo>
                    <a:pt x="1871472" y="949452"/>
                  </a:lnTo>
                  <a:lnTo>
                    <a:pt x="1879092" y="943356"/>
                  </a:lnTo>
                  <a:lnTo>
                    <a:pt x="1879092" y="944880"/>
                  </a:lnTo>
                  <a:lnTo>
                    <a:pt x="1887855" y="944880"/>
                  </a:lnTo>
                  <a:lnTo>
                    <a:pt x="1882140" y="949452"/>
                  </a:lnTo>
                  <a:lnTo>
                    <a:pt x="1874520" y="954024"/>
                  </a:lnTo>
                  <a:lnTo>
                    <a:pt x="1865376" y="958596"/>
                  </a:lnTo>
                  <a:lnTo>
                    <a:pt x="1860804" y="960120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6041136" y="4431791"/>
              <a:ext cx="774700" cy="542925"/>
            </a:xfrm>
            <a:custGeom>
              <a:avLst/>
              <a:gdLst/>
              <a:ahLst/>
              <a:cxnLst/>
              <a:rect l="l" t="t" r="r" b="b"/>
              <a:pathLst>
                <a:path w="774700" h="542925">
                  <a:moveTo>
                    <a:pt x="768095" y="542544"/>
                  </a:moveTo>
                  <a:lnTo>
                    <a:pt x="0" y="9144"/>
                  </a:lnTo>
                  <a:lnTo>
                    <a:pt x="6095" y="0"/>
                  </a:lnTo>
                  <a:lnTo>
                    <a:pt x="774191" y="533400"/>
                  </a:lnTo>
                  <a:lnTo>
                    <a:pt x="768095" y="542544"/>
                  </a:lnTo>
                  <a:close/>
                </a:path>
              </a:pathLst>
            </a:custGeom>
            <a:solidFill>
              <a:srgbClr val="7E6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6390131" y="4664963"/>
              <a:ext cx="76200" cy="762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6812280" y="4489703"/>
              <a:ext cx="1920239" cy="9601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6809231" y="4486655"/>
              <a:ext cx="1926589" cy="966469"/>
            </a:xfrm>
            <a:custGeom>
              <a:avLst/>
              <a:gdLst/>
              <a:ahLst/>
              <a:cxnLst/>
              <a:rect l="l" t="t" r="r" b="b"/>
              <a:pathLst>
                <a:path w="1926590" h="966470">
                  <a:moveTo>
                    <a:pt x="1836420" y="966216"/>
                  </a:moveTo>
                  <a:lnTo>
                    <a:pt x="88392" y="966216"/>
                  </a:lnTo>
                  <a:lnTo>
                    <a:pt x="79248" y="964692"/>
                  </a:lnTo>
                  <a:lnTo>
                    <a:pt x="44196" y="949452"/>
                  </a:lnTo>
                  <a:lnTo>
                    <a:pt x="16764" y="922020"/>
                  </a:lnTo>
                  <a:lnTo>
                    <a:pt x="1524" y="886968"/>
                  </a:lnTo>
                  <a:lnTo>
                    <a:pt x="0" y="877824"/>
                  </a:lnTo>
                  <a:lnTo>
                    <a:pt x="0" y="88392"/>
                  </a:lnTo>
                  <a:lnTo>
                    <a:pt x="12192" y="51816"/>
                  </a:lnTo>
                  <a:lnTo>
                    <a:pt x="44196" y="16764"/>
                  </a:lnTo>
                  <a:lnTo>
                    <a:pt x="79248" y="1524"/>
                  </a:lnTo>
                  <a:lnTo>
                    <a:pt x="88392" y="0"/>
                  </a:lnTo>
                  <a:lnTo>
                    <a:pt x="1836420" y="0"/>
                  </a:lnTo>
                  <a:lnTo>
                    <a:pt x="1847088" y="1524"/>
                  </a:lnTo>
                  <a:lnTo>
                    <a:pt x="1860804" y="6096"/>
                  </a:lnTo>
                  <a:lnTo>
                    <a:pt x="99060" y="6096"/>
                  </a:lnTo>
                  <a:lnTo>
                    <a:pt x="89916" y="7620"/>
                  </a:lnTo>
                  <a:lnTo>
                    <a:pt x="80772" y="7620"/>
                  </a:lnTo>
                  <a:lnTo>
                    <a:pt x="62484" y="13716"/>
                  </a:lnTo>
                  <a:lnTo>
                    <a:pt x="39624" y="27432"/>
                  </a:lnTo>
                  <a:lnTo>
                    <a:pt x="33528" y="33528"/>
                  </a:lnTo>
                  <a:lnTo>
                    <a:pt x="28651" y="39624"/>
                  </a:lnTo>
                  <a:lnTo>
                    <a:pt x="27432" y="39624"/>
                  </a:lnTo>
                  <a:lnTo>
                    <a:pt x="21336" y="47244"/>
                  </a:lnTo>
                  <a:lnTo>
                    <a:pt x="16764" y="54864"/>
                  </a:lnTo>
                  <a:lnTo>
                    <a:pt x="14224" y="62484"/>
                  </a:lnTo>
                  <a:lnTo>
                    <a:pt x="13716" y="62484"/>
                  </a:lnTo>
                  <a:lnTo>
                    <a:pt x="7620" y="80772"/>
                  </a:lnTo>
                  <a:lnTo>
                    <a:pt x="6096" y="89916"/>
                  </a:lnTo>
                  <a:lnTo>
                    <a:pt x="6096" y="876300"/>
                  </a:lnTo>
                  <a:lnTo>
                    <a:pt x="21336" y="918972"/>
                  </a:lnTo>
                  <a:lnTo>
                    <a:pt x="47244" y="944880"/>
                  </a:lnTo>
                  <a:lnTo>
                    <a:pt x="49149" y="944880"/>
                  </a:lnTo>
                  <a:lnTo>
                    <a:pt x="54864" y="949452"/>
                  </a:lnTo>
                  <a:lnTo>
                    <a:pt x="62484" y="952500"/>
                  </a:lnTo>
                  <a:lnTo>
                    <a:pt x="80772" y="958596"/>
                  </a:lnTo>
                  <a:lnTo>
                    <a:pt x="89916" y="960120"/>
                  </a:lnTo>
                  <a:lnTo>
                    <a:pt x="1860804" y="960120"/>
                  </a:lnTo>
                  <a:lnTo>
                    <a:pt x="1847088" y="964692"/>
                  </a:lnTo>
                  <a:lnTo>
                    <a:pt x="1836420" y="966216"/>
                  </a:lnTo>
                  <a:close/>
                </a:path>
                <a:path w="1926590" h="966470">
                  <a:moveTo>
                    <a:pt x="1845564" y="9144"/>
                  </a:moveTo>
                  <a:lnTo>
                    <a:pt x="1827276" y="6096"/>
                  </a:lnTo>
                  <a:lnTo>
                    <a:pt x="1860804" y="6096"/>
                  </a:lnTo>
                  <a:lnTo>
                    <a:pt x="1865376" y="7620"/>
                  </a:lnTo>
                  <a:lnTo>
                    <a:pt x="1845564" y="7620"/>
                  </a:lnTo>
                  <a:lnTo>
                    <a:pt x="1845564" y="9144"/>
                  </a:lnTo>
                  <a:close/>
                </a:path>
                <a:path w="1926590" h="966470">
                  <a:moveTo>
                    <a:pt x="80772" y="9144"/>
                  </a:moveTo>
                  <a:lnTo>
                    <a:pt x="80772" y="7620"/>
                  </a:lnTo>
                  <a:lnTo>
                    <a:pt x="89916" y="7620"/>
                  </a:lnTo>
                  <a:lnTo>
                    <a:pt x="80772" y="9144"/>
                  </a:lnTo>
                  <a:close/>
                </a:path>
                <a:path w="1926590" h="966470">
                  <a:moveTo>
                    <a:pt x="1912620" y="64008"/>
                  </a:moveTo>
                  <a:lnTo>
                    <a:pt x="1908048" y="54864"/>
                  </a:lnTo>
                  <a:lnTo>
                    <a:pt x="1898904" y="39624"/>
                  </a:lnTo>
                  <a:lnTo>
                    <a:pt x="1892808" y="33528"/>
                  </a:lnTo>
                  <a:lnTo>
                    <a:pt x="1885188" y="27432"/>
                  </a:lnTo>
                  <a:lnTo>
                    <a:pt x="1886712" y="27432"/>
                  </a:lnTo>
                  <a:lnTo>
                    <a:pt x="1871472" y="18288"/>
                  </a:lnTo>
                  <a:lnTo>
                    <a:pt x="1862328" y="13716"/>
                  </a:lnTo>
                  <a:lnTo>
                    <a:pt x="1854708" y="10668"/>
                  </a:lnTo>
                  <a:lnTo>
                    <a:pt x="1845564" y="7620"/>
                  </a:lnTo>
                  <a:lnTo>
                    <a:pt x="1865376" y="7620"/>
                  </a:lnTo>
                  <a:lnTo>
                    <a:pt x="1897380" y="28956"/>
                  </a:lnTo>
                  <a:lnTo>
                    <a:pt x="1918716" y="60960"/>
                  </a:lnTo>
                  <a:lnTo>
                    <a:pt x="1919224" y="62484"/>
                  </a:lnTo>
                  <a:lnTo>
                    <a:pt x="1912620" y="62484"/>
                  </a:lnTo>
                  <a:lnTo>
                    <a:pt x="1912620" y="64008"/>
                  </a:lnTo>
                  <a:close/>
                </a:path>
                <a:path w="1926590" h="966470">
                  <a:moveTo>
                    <a:pt x="27432" y="41148"/>
                  </a:moveTo>
                  <a:lnTo>
                    <a:pt x="27432" y="39624"/>
                  </a:lnTo>
                  <a:lnTo>
                    <a:pt x="28651" y="39624"/>
                  </a:lnTo>
                  <a:lnTo>
                    <a:pt x="27432" y="41148"/>
                  </a:lnTo>
                  <a:close/>
                </a:path>
                <a:path w="1926590" h="966470">
                  <a:moveTo>
                    <a:pt x="13716" y="64008"/>
                  </a:moveTo>
                  <a:lnTo>
                    <a:pt x="13716" y="62484"/>
                  </a:lnTo>
                  <a:lnTo>
                    <a:pt x="14224" y="62484"/>
                  </a:lnTo>
                  <a:lnTo>
                    <a:pt x="13716" y="64008"/>
                  </a:lnTo>
                  <a:close/>
                </a:path>
                <a:path w="1926590" h="966470">
                  <a:moveTo>
                    <a:pt x="1887855" y="944880"/>
                  </a:moveTo>
                  <a:lnTo>
                    <a:pt x="1879092" y="944880"/>
                  </a:lnTo>
                  <a:lnTo>
                    <a:pt x="1886712" y="938784"/>
                  </a:lnTo>
                  <a:lnTo>
                    <a:pt x="1885188" y="938784"/>
                  </a:lnTo>
                  <a:lnTo>
                    <a:pt x="1912620" y="903732"/>
                  </a:lnTo>
                  <a:lnTo>
                    <a:pt x="1920240" y="867156"/>
                  </a:lnTo>
                  <a:lnTo>
                    <a:pt x="1920240" y="99060"/>
                  </a:lnTo>
                  <a:lnTo>
                    <a:pt x="1915668" y="71628"/>
                  </a:lnTo>
                  <a:lnTo>
                    <a:pt x="1912620" y="62484"/>
                  </a:lnTo>
                  <a:lnTo>
                    <a:pt x="1919224" y="62484"/>
                  </a:lnTo>
                  <a:lnTo>
                    <a:pt x="1921764" y="70104"/>
                  </a:lnTo>
                  <a:lnTo>
                    <a:pt x="1924812" y="88392"/>
                  </a:lnTo>
                  <a:lnTo>
                    <a:pt x="1926336" y="99060"/>
                  </a:lnTo>
                  <a:lnTo>
                    <a:pt x="1926336" y="867156"/>
                  </a:lnTo>
                  <a:lnTo>
                    <a:pt x="1918716" y="905256"/>
                  </a:lnTo>
                  <a:lnTo>
                    <a:pt x="1897380" y="937260"/>
                  </a:lnTo>
                  <a:lnTo>
                    <a:pt x="1887855" y="944880"/>
                  </a:lnTo>
                  <a:close/>
                </a:path>
                <a:path w="1926590" h="966470">
                  <a:moveTo>
                    <a:pt x="49149" y="944880"/>
                  </a:moveTo>
                  <a:lnTo>
                    <a:pt x="47244" y="944880"/>
                  </a:lnTo>
                  <a:lnTo>
                    <a:pt x="47244" y="943356"/>
                  </a:lnTo>
                  <a:lnTo>
                    <a:pt x="49149" y="944880"/>
                  </a:lnTo>
                  <a:close/>
                </a:path>
                <a:path w="1926590" h="966470">
                  <a:moveTo>
                    <a:pt x="1860804" y="960120"/>
                  </a:moveTo>
                  <a:lnTo>
                    <a:pt x="1836420" y="960120"/>
                  </a:lnTo>
                  <a:lnTo>
                    <a:pt x="1845564" y="958596"/>
                  </a:lnTo>
                  <a:lnTo>
                    <a:pt x="1854708" y="955548"/>
                  </a:lnTo>
                  <a:lnTo>
                    <a:pt x="1862328" y="952500"/>
                  </a:lnTo>
                  <a:lnTo>
                    <a:pt x="1871472" y="949452"/>
                  </a:lnTo>
                  <a:lnTo>
                    <a:pt x="1879092" y="943356"/>
                  </a:lnTo>
                  <a:lnTo>
                    <a:pt x="1879092" y="944880"/>
                  </a:lnTo>
                  <a:lnTo>
                    <a:pt x="1887855" y="944880"/>
                  </a:lnTo>
                  <a:lnTo>
                    <a:pt x="1882140" y="949452"/>
                  </a:lnTo>
                  <a:lnTo>
                    <a:pt x="1874520" y="954024"/>
                  </a:lnTo>
                  <a:lnTo>
                    <a:pt x="1865376" y="958596"/>
                  </a:lnTo>
                  <a:lnTo>
                    <a:pt x="1860804" y="960120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441385" y="2484780"/>
            <a:ext cx="5880846" cy="2798051"/>
          </a:xfrm>
          <a:prstGeom prst="rect">
            <a:avLst/>
          </a:prstGeom>
        </p:spPr>
        <p:txBody>
          <a:bodyPr vert="horz" wrap="square" lIns="0" tIns="172571" rIns="0" bIns="0" rtlCol="0">
            <a:spAutoFit/>
          </a:bodyPr>
          <a:lstStyle/>
          <a:p>
            <a:pPr marL="4308892">
              <a:spcBef>
                <a:spcPts val="1359"/>
              </a:spcBef>
            </a:pPr>
            <a:endParaRPr lang="en-US" sz="2471" spc="-4" dirty="0" smtClean="0">
              <a:solidFill>
                <a:srgbClr val="FFFFFF"/>
              </a:solidFill>
              <a:latin typeface="Carlito"/>
              <a:cs typeface="Carlito"/>
            </a:endParaRPr>
          </a:p>
          <a:p>
            <a:pPr marL="4308892">
              <a:spcBef>
                <a:spcPts val="1359"/>
              </a:spcBef>
            </a:pPr>
            <a:r>
              <a:rPr sz="2000" spc="-4" dirty="0" smtClean="0">
                <a:solidFill>
                  <a:srgbClr val="FFFFFF"/>
                </a:solidFill>
                <a:latin typeface="Carlito"/>
                <a:cs typeface="Carlito"/>
              </a:rPr>
              <a:t>IMG001.JPG</a:t>
            </a:r>
            <a:endParaRPr sz="2471" dirty="0">
              <a:latin typeface="Carlito"/>
              <a:cs typeface="Carlito"/>
            </a:endParaRPr>
          </a:p>
          <a:p>
            <a:pPr marR="435372" algn="ctr">
              <a:spcBef>
                <a:spcPts val="1271"/>
              </a:spcBef>
            </a:pPr>
            <a:r>
              <a:rPr sz="2471" spc="-9" dirty="0">
                <a:solidFill>
                  <a:srgbClr val="FFFFFF"/>
                </a:solidFill>
                <a:latin typeface="Carlito"/>
                <a:cs typeface="Carlito"/>
              </a:rPr>
              <a:t>pictures</a:t>
            </a:r>
            <a:endParaRPr sz="2471" dirty="0">
              <a:latin typeface="Carlito"/>
              <a:cs typeface="Carlito"/>
            </a:endParaRPr>
          </a:p>
          <a:p>
            <a:pPr marL="4308892">
              <a:spcBef>
                <a:spcPts val="741"/>
              </a:spcBef>
            </a:pPr>
            <a:r>
              <a:rPr sz="2000" spc="-4" dirty="0">
                <a:solidFill>
                  <a:srgbClr val="FFFFFF"/>
                </a:solidFill>
                <a:latin typeface="Carlito"/>
                <a:cs typeface="Carlito"/>
              </a:rPr>
              <a:t>IMG002.JPG</a:t>
            </a:r>
            <a:endParaRPr sz="2471" dirty="0">
              <a:latin typeface="Carlito"/>
              <a:cs typeface="Carlito"/>
            </a:endParaRPr>
          </a:p>
          <a:p>
            <a:pPr marL="11206">
              <a:spcBef>
                <a:spcPts val="212"/>
              </a:spcBef>
            </a:pPr>
            <a:r>
              <a:rPr lang="en-US" sz="2471" spc="-4" dirty="0" err="1" smtClean="0">
                <a:solidFill>
                  <a:srgbClr val="FFFFFF"/>
                </a:solidFill>
                <a:latin typeface="Carlito"/>
                <a:cs typeface="Carlito"/>
              </a:rPr>
              <a:t>Azuure</a:t>
            </a:r>
            <a:r>
              <a:rPr lang="en-US" sz="2471" spc="-4" dirty="0" smtClean="0">
                <a:solidFill>
                  <a:srgbClr val="FFFFFF"/>
                </a:solidFill>
                <a:latin typeface="Carlito"/>
                <a:cs typeface="Carlito"/>
              </a:rPr>
              <a:t> </a:t>
            </a:r>
          </a:p>
          <a:p>
            <a:pPr marL="11206">
              <a:spcBef>
                <a:spcPts val="212"/>
              </a:spcBef>
            </a:pPr>
            <a:r>
              <a:rPr lang="en-US" sz="2471" spc="-4" dirty="0" smtClean="0">
                <a:solidFill>
                  <a:srgbClr val="FFFFFF"/>
                </a:solidFill>
                <a:latin typeface="Carlito"/>
                <a:cs typeface="Carlito"/>
              </a:rPr>
              <a:t>Demo</a:t>
            </a:r>
            <a:endParaRPr sz="2471" dirty="0">
              <a:latin typeface="Carlito"/>
              <a:cs typeface="Carlito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557657" y="4785808"/>
            <a:ext cx="2436719" cy="1160929"/>
            <a:chOff x="3285744" y="5423915"/>
            <a:chExt cx="2761615" cy="1315720"/>
          </a:xfrm>
        </p:grpSpPr>
        <p:sp>
          <p:nvSpPr>
            <p:cNvPr id="32" name="object 32"/>
            <p:cNvSpPr/>
            <p:nvPr/>
          </p:nvSpPr>
          <p:spPr>
            <a:xfrm>
              <a:off x="3285744" y="5423915"/>
              <a:ext cx="843280" cy="836930"/>
            </a:xfrm>
            <a:custGeom>
              <a:avLst/>
              <a:gdLst/>
              <a:ahLst/>
              <a:cxnLst/>
              <a:rect l="l" t="t" r="r" b="b"/>
              <a:pathLst>
                <a:path w="843279" h="836929">
                  <a:moveTo>
                    <a:pt x="833628" y="836675"/>
                  </a:moveTo>
                  <a:lnTo>
                    <a:pt x="0" y="9143"/>
                  </a:lnTo>
                  <a:lnTo>
                    <a:pt x="9144" y="0"/>
                  </a:lnTo>
                  <a:lnTo>
                    <a:pt x="842772" y="827531"/>
                  </a:lnTo>
                  <a:lnTo>
                    <a:pt x="833628" y="836675"/>
                  </a:lnTo>
                  <a:close/>
                </a:path>
              </a:pathLst>
            </a:custGeom>
            <a:solidFill>
              <a:srgbClr val="7E6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3660648" y="5795771"/>
              <a:ext cx="92964" cy="9296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4123944" y="5775959"/>
              <a:ext cx="1920239" cy="96012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4120896" y="5772911"/>
              <a:ext cx="1926589" cy="966469"/>
            </a:xfrm>
            <a:custGeom>
              <a:avLst/>
              <a:gdLst/>
              <a:ahLst/>
              <a:cxnLst/>
              <a:rect l="l" t="t" r="r" b="b"/>
              <a:pathLst>
                <a:path w="1926589" h="966470">
                  <a:moveTo>
                    <a:pt x="1837944" y="966216"/>
                  </a:moveTo>
                  <a:lnTo>
                    <a:pt x="89916" y="966216"/>
                  </a:lnTo>
                  <a:lnTo>
                    <a:pt x="79248" y="964692"/>
                  </a:lnTo>
                  <a:lnTo>
                    <a:pt x="44196" y="949452"/>
                  </a:lnTo>
                  <a:lnTo>
                    <a:pt x="16764" y="922020"/>
                  </a:lnTo>
                  <a:lnTo>
                    <a:pt x="1524" y="877824"/>
                  </a:lnTo>
                  <a:lnTo>
                    <a:pt x="0" y="867156"/>
                  </a:lnTo>
                  <a:lnTo>
                    <a:pt x="0" y="99060"/>
                  </a:lnTo>
                  <a:lnTo>
                    <a:pt x="7620" y="60960"/>
                  </a:lnTo>
                  <a:lnTo>
                    <a:pt x="28956" y="28956"/>
                  </a:lnTo>
                  <a:lnTo>
                    <a:pt x="60960" y="7620"/>
                  </a:lnTo>
                  <a:lnTo>
                    <a:pt x="89916" y="0"/>
                  </a:lnTo>
                  <a:lnTo>
                    <a:pt x="1837944" y="0"/>
                  </a:lnTo>
                  <a:lnTo>
                    <a:pt x="1847088" y="1524"/>
                  </a:lnTo>
                  <a:lnTo>
                    <a:pt x="1860804" y="6096"/>
                  </a:lnTo>
                  <a:lnTo>
                    <a:pt x="89916" y="6096"/>
                  </a:lnTo>
                  <a:lnTo>
                    <a:pt x="80772" y="7620"/>
                  </a:lnTo>
                  <a:lnTo>
                    <a:pt x="71628" y="10668"/>
                  </a:lnTo>
                  <a:lnTo>
                    <a:pt x="64008" y="13716"/>
                  </a:lnTo>
                  <a:lnTo>
                    <a:pt x="57912" y="16764"/>
                  </a:lnTo>
                  <a:lnTo>
                    <a:pt x="54864" y="16764"/>
                  </a:lnTo>
                  <a:lnTo>
                    <a:pt x="49149" y="21336"/>
                  </a:lnTo>
                  <a:lnTo>
                    <a:pt x="47244" y="21336"/>
                  </a:lnTo>
                  <a:lnTo>
                    <a:pt x="41148" y="27432"/>
                  </a:lnTo>
                  <a:lnTo>
                    <a:pt x="13716" y="62484"/>
                  </a:lnTo>
                  <a:lnTo>
                    <a:pt x="6096" y="99060"/>
                  </a:lnTo>
                  <a:lnTo>
                    <a:pt x="6096" y="867156"/>
                  </a:lnTo>
                  <a:lnTo>
                    <a:pt x="27432" y="926592"/>
                  </a:lnTo>
                  <a:lnTo>
                    <a:pt x="47244" y="943356"/>
                  </a:lnTo>
                  <a:lnTo>
                    <a:pt x="54864" y="949452"/>
                  </a:lnTo>
                  <a:lnTo>
                    <a:pt x="57912" y="949452"/>
                  </a:lnTo>
                  <a:lnTo>
                    <a:pt x="64008" y="952500"/>
                  </a:lnTo>
                  <a:lnTo>
                    <a:pt x="71628" y="955548"/>
                  </a:lnTo>
                  <a:lnTo>
                    <a:pt x="80772" y="958596"/>
                  </a:lnTo>
                  <a:lnTo>
                    <a:pt x="89916" y="960120"/>
                  </a:lnTo>
                  <a:lnTo>
                    <a:pt x="1860804" y="960120"/>
                  </a:lnTo>
                  <a:lnTo>
                    <a:pt x="1847088" y="964692"/>
                  </a:lnTo>
                  <a:lnTo>
                    <a:pt x="1837944" y="966216"/>
                  </a:lnTo>
                  <a:close/>
                </a:path>
                <a:path w="1926589" h="966470">
                  <a:moveTo>
                    <a:pt x="1871472" y="18288"/>
                  </a:moveTo>
                  <a:lnTo>
                    <a:pt x="1863852" y="13716"/>
                  </a:lnTo>
                  <a:lnTo>
                    <a:pt x="1845564" y="7620"/>
                  </a:lnTo>
                  <a:lnTo>
                    <a:pt x="1836420" y="6096"/>
                  </a:lnTo>
                  <a:lnTo>
                    <a:pt x="1860804" y="6096"/>
                  </a:lnTo>
                  <a:lnTo>
                    <a:pt x="1865376" y="7620"/>
                  </a:lnTo>
                  <a:lnTo>
                    <a:pt x="1874520" y="12192"/>
                  </a:lnTo>
                  <a:lnTo>
                    <a:pt x="1882140" y="16764"/>
                  </a:lnTo>
                  <a:lnTo>
                    <a:pt x="1871472" y="16764"/>
                  </a:lnTo>
                  <a:lnTo>
                    <a:pt x="1871472" y="18288"/>
                  </a:lnTo>
                  <a:close/>
                </a:path>
                <a:path w="1926589" h="966470">
                  <a:moveTo>
                    <a:pt x="54864" y="18288"/>
                  </a:moveTo>
                  <a:lnTo>
                    <a:pt x="54864" y="16764"/>
                  </a:lnTo>
                  <a:lnTo>
                    <a:pt x="57912" y="16764"/>
                  </a:lnTo>
                  <a:lnTo>
                    <a:pt x="54864" y="18288"/>
                  </a:lnTo>
                  <a:close/>
                </a:path>
                <a:path w="1926589" h="966470">
                  <a:moveTo>
                    <a:pt x="1879092" y="22860"/>
                  </a:moveTo>
                  <a:lnTo>
                    <a:pt x="1871472" y="16764"/>
                  </a:lnTo>
                  <a:lnTo>
                    <a:pt x="1882140" y="16764"/>
                  </a:lnTo>
                  <a:lnTo>
                    <a:pt x="1888998" y="21336"/>
                  </a:lnTo>
                  <a:lnTo>
                    <a:pt x="1879092" y="21336"/>
                  </a:lnTo>
                  <a:lnTo>
                    <a:pt x="1879092" y="22860"/>
                  </a:lnTo>
                  <a:close/>
                </a:path>
                <a:path w="1926589" h="966470">
                  <a:moveTo>
                    <a:pt x="47244" y="22860"/>
                  </a:moveTo>
                  <a:lnTo>
                    <a:pt x="47244" y="21336"/>
                  </a:lnTo>
                  <a:lnTo>
                    <a:pt x="49149" y="21336"/>
                  </a:lnTo>
                  <a:lnTo>
                    <a:pt x="47244" y="22860"/>
                  </a:lnTo>
                  <a:close/>
                </a:path>
                <a:path w="1926589" h="966470">
                  <a:moveTo>
                    <a:pt x="1882140" y="949452"/>
                  </a:moveTo>
                  <a:lnTo>
                    <a:pt x="1871472" y="949452"/>
                  </a:lnTo>
                  <a:lnTo>
                    <a:pt x="1879092" y="943356"/>
                  </a:lnTo>
                  <a:lnTo>
                    <a:pt x="1886712" y="938784"/>
                  </a:lnTo>
                  <a:lnTo>
                    <a:pt x="1898904" y="926592"/>
                  </a:lnTo>
                  <a:lnTo>
                    <a:pt x="1918716" y="885444"/>
                  </a:lnTo>
                  <a:lnTo>
                    <a:pt x="1920240" y="876300"/>
                  </a:lnTo>
                  <a:lnTo>
                    <a:pt x="1920240" y="89916"/>
                  </a:lnTo>
                  <a:lnTo>
                    <a:pt x="1905000" y="47244"/>
                  </a:lnTo>
                  <a:lnTo>
                    <a:pt x="1879092" y="21336"/>
                  </a:lnTo>
                  <a:lnTo>
                    <a:pt x="1888998" y="21336"/>
                  </a:lnTo>
                  <a:lnTo>
                    <a:pt x="1914144" y="51816"/>
                  </a:lnTo>
                  <a:lnTo>
                    <a:pt x="1926336" y="88392"/>
                  </a:lnTo>
                  <a:lnTo>
                    <a:pt x="1926336" y="877824"/>
                  </a:lnTo>
                  <a:lnTo>
                    <a:pt x="1914144" y="914400"/>
                  </a:lnTo>
                  <a:lnTo>
                    <a:pt x="1891284" y="943356"/>
                  </a:lnTo>
                  <a:lnTo>
                    <a:pt x="1882140" y="949452"/>
                  </a:lnTo>
                  <a:close/>
                </a:path>
                <a:path w="1926589" h="966470">
                  <a:moveTo>
                    <a:pt x="57912" y="949452"/>
                  </a:moveTo>
                  <a:lnTo>
                    <a:pt x="54864" y="949452"/>
                  </a:lnTo>
                  <a:lnTo>
                    <a:pt x="54864" y="947928"/>
                  </a:lnTo>
                  <a:lnTo>
                    <a:pt x="57912" y="949452"/>
                  </a:lnTo>
                  <a:close/>
                </a:path>
                <a:path w="1926589" h="966470">
                  <a:moveTo>
                    <a:pt x="1860804" y="960120"/>
                  </a:moveTo>
                  <a:lnTo>
                    <a:pt x="1836420" y="960120"/>
                  </a:lnTo>
                  <a:lnTo>
                    <a:pt x="1845564" y="958596"/>
                  </a:lnTo>
                  <a:lnTo>
                    <a:pt x="1863852" y="952500"/>
                  </a:lnTo>
                  <a:lnTo>
                    <a:pt x="1871472" y="947928"/>
                  </a:lnTo>
                  <a:lnTo>
                    <a:pt x="1871472" y="949452"/>
                  </a:lnTo>
                  <a:lnTo>
                    <a:pt x="1882140" y="949452"/>
                  </a:lnTo>
                  <a:lnTo>
                    <a:pt x="1874520" y="954024"/>
                  </a:lnTo>
                  <a:lnTo>
                    <a:pt x="1865376" y="958596"/>
                  </a:lnTo>
                  <a:lnTo>
                    <a:pt x="1860804" y="960120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468473" y="5281538"/>
            <a:ext cx="1139942" cy="39098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471" spc="-4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z="2471" spc="-26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2471" spc="-9" dirty="0">
                <a:solidFill>
                  <a:srgbClr val="FFFFFF"/>
                </a:solidFill>
                <a:latin typeface="Carlito"/>
                <a:cs typeface="Carlito"/>
              </a:rPr>
              <a:t>v</a:t>
            </a:r>
            <a:r>
              <a:rPr sz="2471" spc="-4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2471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2471" spc="-4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endParaRPr sz="2471" dirty="0">
              <a:latin typeface="Carlito"/>
              <a:cs typeface="Carlito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991574" y="5093745"/>
            <a:ext cx="2375087" cy="852767"/>
            <a:chOff x="6044184" y="5772911"/>
            <a:chExt cx="2691765" cy="966469"/>
          </a:xfrm>
        </p:grpSpPr>
        <p:sp>
          <p:nvSpPr>
            <p:cNvPr id="38" name="object 38"/>
            <p:cNvSpPr/>
            <p:nvPr/>
          </p:nvSpPr>
          <p:spPr>
            <a:xfrm>
              <a:off x="6044171" y="6231635"/>
              <a:ext cx="768350" cy="48895"/>
            </a:xfrm>
            <a:custGeom>
              <a:avLst/>
              <a:gdLst/>
              <a:ahLst/>
              <a:cxnLst/>
              <a:rect l="l" t="t" r="r" b="b"/>
              <a:pathLst>
                <a:path w="768350" h="48895">
                  <a:moveTo>
                    <a:pt x="768108" y="18288"/>
                  </a:moveTo>
                  <a:lnTo>
                    <a:pt x="408444" y="18288"/>
                  </a:lnTo>
                  <a:lnTo>
                    <a:pt x="408444" y="9156"/>
                  </a:lnTo>
                  <a:lnTo>
                    <a:pt x="408444" y="4584"/>
                  </a:lnTo>
                  <a:lnTo>
                    <a:pt x="408444" y="3048"/>
                  </a:lnTo>
                  <a:lnTo>
                    <a:pt x="405396" y="0"/>
                  </a:lnTo>
                  <a:lnTo>
                    <a:pt x="362724" y="0"/>
                  </a:lnTo>
                  <a:lnTo>
                    <a:pt x="359676" y="3048"/>
                  </a:lnTo>
                  <a:lnTo>
                    <a:pt x="359676" y="18288"/>
                  </a:lnTo>
                  <a:lnTo>
                    <a:pt x="0" y="18288"/>
                  </a:lnTo>
                  <a:lnTo>
                    <a:pt x="0" y="30492"/>
                  </a:lnTo>
                  <a:lnTo>
                    <a:pt x="359676" y="30492"/>
                  </a:lnTo>
                  <a:lnTo>
                    <a:pt x="359676" y="45732"/>
                  </a:lnTo>
                  <a:lnTo>
                    <a:pt x="362724" y="48780"/>
                  </a:lnTo>
                  <a:lnTo>
                    <a:pt x="405396" y="48780"/>
                  </a:lnTo>
                  <a:lnTo>
                    <a:pt x="408444" y="45732"/>
                  </a:lnTo>
                  <a:lnTo>
                    <a:pt x="408444" y="44208"/>
                  </a:lnTo>
                  <a:lnTo>
                    <a:pt x="408444" y="38112"/>
                  </a:lnTo>
                  <a:lnTo>
                    <a:pt x="408444" y="30492"/>
                  </a:lnTo>
                  <a:lnTo>
                    <a:pt x="768108" y="30492"/>
                  </a:lnTo>
                  <a:lnTo>
                    <a:pt x="768108" y="18288"/>
                  </a:lnTo>
                  <a:close/>
                </a:path>
              </a:pathLst>
            </a:custGeom>
            <a:solidFill>
              <a:srgbClr val="7E6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6812280" y="5775959"/>
              <a:ext cx="1920239" cy="96012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6809232" y="5772911"/>
              <a:ext cx="1926336" cy="96621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6836664" y="5800343"/>
              <a:ext cx="1870075" cy="911860"/>
            </a:xfrm>
            <a:custGeom>
              <a:avLst/>
              <a:gdLst/>
              <a:ahLst/>
              <a:cxnLst/>
              <a:rect l="l" t="t" r="r" b="b"/>
              <a:pathLst>
                <a:path w="1870075" h="911859">
                  <a:moveTo>
                    <a:pt x="1869948" y="911352"/>
                  </a:moveTo>
                  <a:lnTo>
                    <a:pt x="0" y="911352"/>
                  </a:lnTo>
                  <a:lnTo>
                    <a:pt x="0" y="0"/>
                  </a:lnTo>
                  <a:lnTo>
                    <a:pt x="1869948" y="0"/>
                  </a:lnTo>
                  <a:lnTo>
                    <a:pt x="1869948" y="3048"/>
                  </a:lnTo>
                  <a:lnTo>
                    <a:pt x="6096" y="3048"/>
                  </a:lnTo>
                  <a:lnTo>
                    <a:pt x="3048" y="7620"/>
                  </a:lnTo>
                  <a:lnTo>
                    <a:pt x="6096" y="7620"/>
                  </a:lnTo>
                  <a:lnTo>
                    <a:pt x="6096" y="903732"/>
                  </a:lnTo>
                  <a:lnTo>
                    <a:pt x="3048" y="903732"/>
                  </a:lnTo>
                  <a:lnTo>
                    <a:pt x="6096" y="906780"/>
                  </a:lnTo>
                  <a:lnTo>
                    <a:pt x="1869948" y="906780"/>
                  </a:lnTo>
                  <a:lnTo>
                    <a:pt x="1869948" y="911352"/>
                  </a:lnTo>
                  <a:close/>
                </a:path>
                <a:path w="1870075" h="911859">
                  <a:moveTo>
                    <a:pt x="6096" y="7620"/>
                  </a:moveTo>
                  <a:lnTo>
                    <a:pt x="3048" y="7620"/>
                  </a:lnTo>
                  <a:lnTo>
                    <a:pt x="6096" y="3048"/>
                  </a:lnTo>
                  <a:lnTo>
                    <a:pt x="6096" y="7620"/>
                  </a:lnTo>
                  <a:close/>
                </a:path>
                <a:path w="1870075" h="911859">
                  <a:moveTo>
                    <a:pt x="1863852" y="7620"/>
                  </a:moveTo>
                  <a:lnTo>
                    <a:pt x="6096" y="7620"/>
                  </a:lnTo>
                  <a:lnTo>
                    <a:pt x="6096" y="3048"/>
                  </a:lnTo>
                  <a:lnTo>
                    <a:pt x="1863852" y="3048"/>
                  </a:lnTo>
                  <a:lnTo>
                    <a:pt x="1863852" y="7620"/>
                  </a:lnTo>
                  <a:close/>
                </a:path>
                <a:path w="1870075" h="911859">
                  <a:moveTo>
                    <a:pt x="1863852" y="906780"/>
                  </a:moveTo>
                  <a:lnTo>
                    <a:pt x="1863852" y="3048"/>
                  </a:lnTo>
                  <a:lnTo>
                    <a:pt x="1866900" y="7620"/>
                  </a:lnTo>
                  <a:lnTo>
                    <a:pt x="1869948" y="7620"/>
                  </a:lnTo>
                  <a:lnTo>
                    <a:pt x="1869948" y="903732"/>
                  </a:lnTo>
                  <a:lnTo>
                    <a:pt x="1866900" y="903732"/>
                  </a:lnTo>
                  <a:lnTo>
                    <a:pt x="1863852" y="906780"/>
                  </a:lnTo>
                  <a:close/>
                </a:path>
                <a:path w="1870075" h="911859">
                  <a:moveTo>
                    <a:pt x="1869948" y="7620"/>
                  </a:moveTo>
                  <a:lnTo>
                    <a:pt x="1866900" y="7620"/>
                  </a:lnTo>
                  <a:lnTo>
                    <a:pt x="1863852" y="3048"/>
                  </a:lnTo>
                  <a:lnTo>
                    <a:pt x="1869948" y="3048"/>
                  </a:lnTo>
                  <a:lnTo>
                    <a:pt x="1869948" y="7620"/>
                  </a:lnTo>
                  <a:close/>
                </a:path>
                <a:path w="1870075" h="911859">
                  <a:moveTo>
                    <a:pt x="6096" y="906780"/>
                  </a:moveTo>
                  <a:lnTo>
                    <a:pt x="3048" y="903732"/>
                  </a:lnTo>
                  <a:lnTo>
                    <a:pt x="6096" y="903732"/>
                  </a:lnTo>
                  <a:lnTo>
                    <a:pt x="6096" y="906780"/>
                  </a:lnTo>
                  <a:close/>
                </a:path>
                <a:path w="1870075" h="911859">
                  <a:moveTo>
                    <a:pt x="1863852" y="906780"/>
                  </a:moveTo>
                  <a:lnTo>
                    <a:pt x="6096" y="906780"/>
                  </a:lnTo>
                  <a:lnTo>
                    <a:pt x="6096" y="903732"/>
                  </a:lnTo>
                  <a:lnTo>
                    <a:pt x="1863852" y="903732"/>
                  </a:lnTo>
                  <a:lnTo>
                    <a:pt x="1863852" y="906780"/>
                  </a:lnTo>
                  <a:close/>
                </a:path>
                <a:path w="1870075" h="911859">
                  <a:moveTo>
                    <a:pt x="1869948" y="906780"/>
                  </a:moveTo>
                  <a:lnTo>
                    <a:pt x="1863852" y="906780"/>
                  </a:lnTo>
                  <a:lnTo>
                    <a:pt x="1866900" y="903732"/>
                  </a:lnTo>
                  <a:lnTo>
                    <a:pt x="1869948" y="903732"/>
                  </a:lnTo>
                  <a:lnTo>
                    <a:pt x="1869948" y="906780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847683" y="5281538"/>
            <a:ext cx="1336301" cy="318527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000" spc="-22" dirty="0">
                <a:solidFill>
                  <a:srgbClr val="FFFFFF"/>
                </a:solidFill>
                <a:latin typeface="Carlito"/>
                <a:cs typeface="Carlito"/>
              </a:rPr>
              <a:t>MOV1.AVI</a:t>
            </a:r>
            <a:endParaRPr sz="2000" dirty="0">
              <a:latin typeface="Carlito"/>
              <a:cs typeface="Carlito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"/>
            <a:ext cx="1371600" cy="1371600"/>
          </a:xfrm>
          <a:prstGeom prst="rect">
            <a:avLst/>
          </a:prstGeom>
        </p:spPr>
      </p:pic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37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2852</TotalTime>
  <Words>1934</Words>
  <Application>Microsoft Office PowerPoint</Application>
  <PresentationFormat>Widescreen</PresentationFormat>
  <Paragraphs>449</Paragraphs>
  <Slides>44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Calibri Light</vt:lpstr>
      <vt:lpstr>Carlito</vt:lpstr>
      <vt:lpstr>Times New Roman</vt:lpstr>
      <vt:lpstr>Trebuchet MS</vt:lpstr>
      <vt:lpstr>UnBatang</vt:lpstr>
      <vt:lpstr>Office Theme</vt:lpstr>
      <vt:lpstr>Distributed &amp; Cloud Computing</vt:lpstr>
      <vt:lpstr>Cloud Storage</vt:lpstr>
      <vt:lpstr>Why do we need Storage?</vt:lpstr>
      <vt:lpstr>Storage vs Database?</vt:lpstr>
      <vt:lpstr>Azure Storage?</vt:lpstr>
      <vt:lpstr>Azure Storage?</vt:lpstr>
      <vt:lpstr>Azure Storage Account</vt:lpstr>
      <vt:lpstr>Blob Storage Concepts</vt:lpstr>
      <vt:lpstr>Blob Storage Concepts</vt:lpstr>
      <vt:lpstr>Blob Storage Concepts</vt:lpstr>
      <vt:lpstr>Blob Storage Concepts</vt:lpstr>
      <vt:lpstr>Blob Storage Concepts</vt:lpstr>
      <vt:lpstr>Blob Storage Concepts</vt:lpstr>
      <vt:lpstr>Storage Account And Blob Containers</vt:lpstr>
      <vt:lpstr>Blob Namespace</vt:lpstr>
      <vt:lpstr>Blob Features And Functions</vt:lpstr>
      <vt:lpstr>Blob Storage Concepts – Adding Blocks</vt:lpstr>
      <vt:lpstr>Blob As A List Of Blocks</vt:lpstr>
      <vt:lpstr>BlockList Operations</vt:lpstr>
      <vt:lpstr>REST PutBlock                      Account                        Container Blob Name</vt:lpstr>
      <vt:lpstr>REST PutBlockList                      Account                        Container Blob Name</vt:lpstr>
      <vt:lpstr>REST GetBlob</vt:lpstr>
      <vt:lpstr>Summary Of Azure Blobs</vt:lpstr>
      <vt:lpstr>Table Storage Concepts</vt:lpstr>
      <vt:lpstr>Table Storage Concepts</vt:lpstr>
      <vt:lpstr>Table Storage Concepts</vt:lpstr>
      <vt:lpstr>Table Data Model</vt:lpstr>
      <vt:lpstr>Partition Key And Partitions</vt:lpstr>
      <vt:lpstr>Partition Example</vt:lpstr>
      <vt:lpstr>Summary Of Azure Tables</vt:lpstr>
      <vt:lpstr>Queue Storage Concepts</vt:lpstr>
      <vt:lpstr>Queue Storage Concepts</vt:lpstr>
      <vt:lpstr>Windows Azure Queues</vt:lpstr>
      <vt:lpstr>Account, Queues And Messages</vt:lpstr>
      <vt:lpstr>Queue Programming API</vt:lpstr>
      <vt:lpstr>Dequeue And Delete Messages</vt:lpstr>
      <vt:lpstr>Dequeue And Delete Messages</vt:lpstr>
      <vt:lpstr>Summary Of Azure Queues</vt:lpstr>
      <vt:lpstr>File Storage Concepts</vt:lpstr>
      <vt:lpstr>Disk Storage Concepts</vt:lpstr>
      <vt:lpstr>Storage Durability</vt:lpstr>
      <vt:lpstr>Availability And Scalability</vt:lpstr>
      <vt:lpstr>Azure Data Storage Concepts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</dc:title>
  <dc:creator>Adil Soomro</dc:creator>
  <cp:lastModifiedBy>Adil Khan</cp:lastModifiedBy>
  <cp:revision>579</cp:revision>
  <dcterms:created xsi:type="dcterms:W3CDTF">2018-08-05T16:50:42Z</dcterms:created>
  <dcterms:modified xsi:type="dcterms:W3CDTF">2021-12-05T10:18:19Z</dcterms:modified>
</cp:coreProperties>
</file>