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jpg" ContentType="image/jpg"/>
  <Override PartName="/ppt/media/image3.jpg" ContentType="image/jpg"/>
  <Override PartName="/ppt/media/image4.jpg" ContentType="image/jpg"/>
  <Override PartName="/ppt/media/image5.jpg" ContentType="image/jpg"/>
  <Override PartName="/ppt/media/image6.jpg" ContentType="image/jp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7.jpg" ContentType="image/jpg"/>
  <Override PartName="/ppt/media/image8.jpg" ContentType="image/jpg"/>
  <Override PartName="/ppt/media/image9.jpg" ContentType="image/jpg"/>
  <Override PartName="/ppt/media/image10.jpg" ContentType="image/jpg"/>
  <Override PartName="/ppt/media/image11.jpg" ContentType="image/jpg"/>
  <Override PartName="/ppt/media/image12.jpg" ContentType="image/jpg"/>
  <Override PartName="/ppt/media/image13.jpg" ContentType="image/jpg"/>
  <Override PartName="/ppt/media/image14.jpg" ContentType="image/jpg"/>
  <Override PartName="/ppt/media/image15.jpg" ContentType="image/jpg"/>
  <Override PartName="/ppt/media/image16.jpg" ContentType="image/jpg"/>
  <Override PartName="/ppt/media/image17.jpg" ContentType="image/jpg"/>
  <Override PartName="/ppt/media/image18.jpg" ContentType="image/jpg"/>
  <Override PartName="/ppt/media/image19.jpg" ContentType="image/jpg"/>
  <Override PartName="/ppt/media/image20.jpg" ContentType="image/jpg"/>
  <Override PartName="/ppt/media/image21.jpg" ContentType="image/jpg"/>
  <Override PartName="/ppt/media/image22.jpg" ContentType="image/jpg"/>
  <Override PartName="/ppt/media/image23.jpg" ContentType="image/jpg"/>
  <Override PartName="/ppt/media/image24.jpg" ContentType="image/jp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1"/>
  </p:notesMasterIdLst>
  <p:sldIdLst>
    <p:sldId id="256" r:id="rId2"/>
    <p:sldId id="341" r:id="rId3"/>
    <p:sldId id="392" r:id="rId4"/>
    <p:sldId id="405" r:id="rId5"/>
    <p:sldId id="406" r:id="rId6"/>
    <p:sldId id="407" r:id="rId7"/>
    <p:sldId id="408" r:id="rId8"/>
    <p:sldId id="409" r:id="rId9"/>
    <p:sldId id="439" r:id="rId10"/>
    <p:sldId id="378" r:id="rId11"/>
    <p:sldId id="404" r:id="rId12"/>
    <p:sldId id="379" r:id="rId13"/>
    <p:sldId id="415" r:id="rId14"/>
    <p:sldId id="416" r:id="rId15"/>
    <p:sldId id="417" r:id="rId16"/>
    <p:sldId id="380" r:id="rId17"/>
    <p:sldId id="410" r:id="rId18"/>
    <p:sldId id="411" r:id="rId19"/>
    <p:sldId id="418" r:id="rId20"/>
    <p:sldId id="412" r:id="rId21"/>
    <p:sldId id="413" r:id="rId22"/>
    <p:sldId id="414" r:id="rId23"/>
    <p:sldId id="419" r:id="rId24"/>
    <p:sldId id="424" r:id="rId25"/>
    <p:sldId id="420" r:id="rId26"/>
    <p:sldId id="421" r:id="rId27"/>
    <p:sldId id="422" r:id="rId28"/>
    <p:sldId id="423" r:id="rId29"/>
    <p:sldId id="425" r:id="rId30"/>
    <p:sldId id="426" r:id="rId31"/>
    <p:sldId id="427" r:id="rId32"/>
    <p:sldId id="428" r:id="rId33"/>
    <p:sldId id="429" r:id="rId34"/>
    <p:sldId id="430" r:id="rId35"/>
    <p:sldId id="431" r:id="rId36"/>
    <p:sldId id="432" r:id="rId37"/>
    <p:sldId id="440" r:id="rId38"/>
    <p:sldId id="444" r:id="rId39"/>
    <p:sldId id="445" r:id="rId40"/>
    <p:sldId id="446" r:id="rId41"/>
    <p:sldId id="447" r:id="rId42"/>
    <p:sldId id="448" r:id="rId43"/>
    <p:sldId id="449" r:id="rId44"/>
    <p:sldId id="450" r:id="rId45"/>
    <p:sldId id="451" r:id="rId46"/>
    <p:sldId id="452" r:id="rId47"/>
    <p:sldId id="453" r:id="rId48"/>
    <p:sldId id="454" r:id="rId49"/>
    <p:sldId id="278"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283" autoAdjust="0"/>
  </p:normalViewPr>
  <p:slideViewPr>
    <p:cSldViewPr snapToGrid="0">
      <p:cViewPr varScale="1">
        <p:scale>
          <a:sx n="78" d="100"/>
          <a:sy n="78" d="100"/>
        </p:scale>
        <p:origin x="77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E66F9-3D7B-49D0-B83D-490C3005C8CA}" type="datetimeFigureOut">
              <a:rPr lang="en-GB" smtClean="0"/>
              <a:t>15/10/2021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2A64F-D846-4562-9B1C-493B3418D95F}" type="slidenum">
              <a:rPr lang="en-GB" smtClean="0"/>
              <a:t>‹#›</a:t>
            </a:fld>
            <a:endParaRPr lang="en-GB"/>
          </a:p>
        </p:txBody>
      </p:sp>
    </p:spTree>
    <p:extLst>
      <p:ext uri="{BB962C8B-B14F-4D97-AF65-F5344CB8AC3E}">
        <p14:creationId xmlns:p14="http://schemas.microsoft.com/office/powerpoint/2010/main" val="274924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6F2A64F-D846-4562-9B1C-493B3418D95F}" type="slidenum">
              <a:rPr lang="en-GB" smtClean="0"/>
              <a:t>1</a:t>
            </a:fld>
            <a:endParaRPr lang="en-GB"/>
          </a:p>
        </p:txBody>
      </p:sp>
    </p:spTree>
    <p:extLst>
      <p:ext uri="{BB962C8B-B14F-4D97-AF65-F5344CB8AC3E}">
        <p14:creationId xmlns:p14="http://schemas.microsoft.com/office/powerpoint/2010/main" val="4088710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218836" rtl="0" eaLnBrk="1" fontAlgn="base" latinLnBrk="0" hangingPunct="1">
              <a:lnSpc>
                <a:spcPct val="100000"/>
              </a:lnSpc>
              <a:spcBef>
                <a:spcPts val="0"/>
              </a:spcBef>
              <a:spcAft>
                <a:spcPct val="0"/>
              </a:spcAft>
              <a:buClrTx/>
              <a:buSzTx/>
              <a:buFontTx/>
              <a:buNone/>
              <a:tabLst/>
              <a:defRPr/>
            </a:pPr>
            <a:r>
              <a:rPr lang="en-US" sz="1200" b="1" i="0" kern="1200" dirty="0">
                <a:solidFill>
                  <a:schemeClr val="tx1"/>
                </a:solidFill>
                <a:effectLst/>
                <a:latin typeface="+mn-lt"/>
                <a:ea typeface="+mn-ea"/>
                <a:cs typeface="+mn-cs"/>
              </a:rPr>
              <a:t>Notes:</a:t>
            </a:r>
          </a:p>
          <a:p>
            <a:pPr marL="171450" lvl="1" indent="-171450" defTabSz="1218836" fontAlgn="base">
              <a:spcAft>
                <a:spcPct val="0"/>
              </a:spcAft>
              <a:buFont typeface="Arial"/>
              <a:buChar char="•"/>
            </a:pPr>
            <a:r>
              <a:rPr lang="en-US" sz="1200" dirty="0">
                <a:solidFill>
                  <a:schemeClr val="tx1">
                    <a:alpha val="99000"/>
                  </a:schemeClr>
                </a:solidFill>
                <a:ea typeface="Kozuka Gothic Pro R" pitchFamily="34" charset="-128"/>
              </a:rPr>
              <a:t>Predictable bursting:</a:t>
            </a:r>
            <a:r>
              <a:rPr lang="en-US" sz="1200" baseline="0" dirty="0">
                <a:solidFill>
                  <a:schemeClr val="tx1">
                    <a:alpha val="99000"/>
                  </a:schemeClr>
                </a:solidFill>
                <a:ea typeface="Kozuka Gothic Pro R" pitchFamily="34" charset="-128"/>
              </a:rPr>
              <a:t> Services may have micro-seasonality trends, experiencing peaks due to periodically increased demand. </a:t>
            </a:r>
          </a:p>
          <a:p>
            <a:pPr marL="628650" lvl="2" indent="-171450" defTabSz="1218836" fontAlgn="base">
              <a:spcAft>
                <a:spcPct val="0"/>
              </a:spcAft>
              <a:buFont typeface="Arial"/>
              <a:buChar char="•"/>
            </a:pPr>
            <a:r>
              <a:rPr lang="en-US" sz="1200" baseline="0" dirty="0">
                <a:solidFill>
                  <a:schemeClr val="tx1">
                    <a:alpha val="99000"/>
                  </a:schemeClr>
                </a:solidFill>
                <a:ea typeface="Kozuka Gothic Pro R" pitchFamily="34" charset="-128"/>
              </a:rPr>
              <a:t>This adds to IT complexity and results in wasted capacity.  </a:t>
            </a:r>
          </a:p>
          <a:p>
            <a:pPr marL="628650" lvl="2" indent="-171450" defTabSz="1218836" fontAlgn="base">
              <a:spcAft>
                <a:spcPct val="0"/>
              </a:spcAft>
              <a:buFont typeface="Arial"/>
              <a:buChar char="•"/>
            </a:pPr>
            <a:r>
              <a:rPr lang="en-US" sz="1200" baseline="0" dirty="0">
                <a:solidFill>
                  <a:schemeClr val="tx1">
                    <a:alpha val="99000"/>
                  </a:schemeClr>
                </a:solidFill>
                <a:ea typeface="Kozuka Gothic Pro R" pitchFamily="34" charset="-128"/>
              </a:rPr>
              <a:t>This pattern is very challenging for management and the IT department since both hardware/software resources as well as human resources to manage these additional resources are necessary.  </a:t>
            </a:r>
          </a:p>
          <a:p>
            <a:pPr marL="0" lvl="1" defTabSz="1218836" fontAlgn="base">
              <a:spcAft>
                <a:spcPct val="0"/>
              </a:spcAft>
            </a:pPr>
            <a:r>
              <a:rPr lang="en-US" sz="1200" dirty="0">
                <a:solidFill>
                  <a:schemeClr val="tx1">
                    <a:alpha val="99000"/>
                  </a:schemeClr>
                </a:solidFill>
                <a:ea typeface="Kozuka Gothic Pro R" pitchFamily="34" charset="-128"/>
              </a:rPr>
              <a:t>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41</a:t>
            </a:fld>
            <a:endParaRPr lang="en-US"/>
          </a:p>
        </p:txBody>
      </p:sp>
    </p:spTree>
    <p:extLst>
      <p:ext uri="{BB962C8B-B14F-4D97-AF65-F5344CB8AC3E}">
        <p14:creationId xmlns:p14="http://schemas.microsoft.com/office/powerpoint/2010/main" val="42683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These</a:t>
            </a:r>
            <a:r>
              <a:rPr lang="en-US" b="0" baseline="0" dirty="0" smtClean="0"/>
              <a:t> are all different scenarios in which cloud computing becomes necessary for efficiency. </a:t>
            </a:r>
          </a:p>
          <a:p>
            <a:pPr marL="171450" indent="-171450">
              <a:buFont typeface="Arial"/>
              <a:buChar char="•"/>
            </a:pPr>
            <a:r>
              <a:rPr lang="en-US" b="0" baseline="0" dirty="0" err="1" smtClean="0"/>
              <a:t>Walmart’s</a:t>
            </a:r>
            <a:r>
              <a:rPr lang="en-US" b="0" baseline="0" dirty="0" smtClean="0"/>
              <a:t> </a:t>
            </a:r>
            <a:r>
              <a:rPr lang="en-US" b="0" baseline="0" dirty="0" err="1" smtClean="0"/>
              <a:t>OneOps</a:t>
            </a:r>
            <a:r>
              <a:rPr lang="en-US" b="0" baseline="0" dirty="0" smtClean="0"/>
              <a:t> is a great example of this exact principle. MS Azure allows for the same flexibility.</a:t>
            </a:r>
          </a:p>
          <a:p>
            <a:pPr marL="171450" indent="-171450">
              <a:buFont typeface="Arial"/>
              <a:buChar char="•"/>
            </a:pPr>
            <a:r>
              <a:rPr lang="en-US" b="0" baseline="0" dirty="0" smtClean="0"/>
              <a:t>The second example (viral buzz) provides a great example of why paying only for what you use is useful</a:t>
            </a:r>
          </a:p>
          <a:p>
            <a:pPr marL="628650" lvl="1" indent="-171450">
              <a:buFont typeface="Arial"/>
              <a:buChar char="•"/>
            </a:pPr>
            <a:r>
              <a:rPr lang="en-US" b="0" baseline="0" dirty="0" smtClean="0"/>
              <a:t>Cloud computing has a built in scalability that is impossible to replicate in your own servers, </a:t>
            </a:r>
          </a:p>
          <a:p>
            <a:pPr marL="1085850" lvl="2" indent="-171450">
              <a:buFont typeface="Arial"/>
              <a:buChar char="•"/>
            </a:pPr>
            <a:r>
              <a:rPr lang="en-US" b="0" baseline="0" dirty="0" smtClean="0"/>
              <a:t>you cannot change your hardware rapidly enough to accommodate something like viral buzz</a:t>
            </a:r>
          </a:p>
          <a:p>
            <a:pPr marL="1085850" lvl="2" indent="-171450">
              <a:buFont typeface="Arial"/>
              <a:buChar char="•"/>
            </a:pPr>
            <a:r>
              <a:rPr lang="en-US" b="0" baseline="0" dirty="0" smtClean="0"/>
              <a:t>Cloud computing allows you to scale up and down as needed</a:t>
            </a:r>
          </a:p>
          <a:p>
            <a:pPr marL="171450" lvl="0" indent="-171450">
              <a:buFont typeface="Arial"/>
              <a:buChar char="•"/>
            </a:pPr>
            <a:r>
              <a:rPr lang="en-US" b="0" baseline="0" dirty="0" smtClean="0"/>
              <a:t>It is very useful to run simulations using cloud computing, you can have dozens of cores simultaneously running your simulations making the process incredibly fast</a:t>
            </a:r>
          </a:p>
          <a:p>
            <a:pPr marL="171450" lvl="0" indent="-171450">
              <a:buFont typeface="Arial"/>
              <a:buChar char="•"/>
            </a:pPr>
            <a:r>
              <a:rPr lang="en-US" b="0" baseline="0" dirty="0" smtClean="0"/>
              <a:t>Cloud computing’s scalability really allows global applications</a:t>
            </a:r>
          </a:p>
          <a:p>
            <a:pPr marL="628650" lvl="1" indent="-171450">
              <a:buFont typeface="Arial"/>
              <a:buChar char="•"/>
            </a:pPr>
            <a:r>
              <a:rPr lang="en-US" b="0" baseline="0" dirty="0" smtClean="0"/>
              <a:t>There must be a server within the vicinity that allows the service to host and stream their content to the user. Without this, the company would loose customers for disappointing streaming speeds and unreliability.</a:t>
            </a:r>
          </a:p>
        </p:txBody>
      </p:sp>
      <p:sp>
        <p:nvSpPr>
          <p:cNvPr id="4" name="Slide Number Placeholder 3"/>
          <p:cNvSpPr>
            <a:spLocks noGrp="1"/>
          </p:cNvSpPr>
          <p:nvPr>
            <p:ph type="sldNum" sz="quarter" idx="10"/>
          </p:nvPr>
        </p:nvSpPr>
        <p:spPr/>
        <p:txBody>
          <a:bodyPr/>
          <a:lstStyle/>
          <a:p>
            <a:fld id="{BC60BE34-BC89-4C98-A56B-79B7A098D024}" type="slidenum">
              <a:rPr lang="en-US" smtClean="0"/>
              <a:pPr/>
              <a:t>42</a:t>
            </a:fld>
            <a:endParaRPr lang="en-US"/>
          </a:p>
        </p:txBody>
      </p:sp>
    </p:spTree>
    <p:extLst>
      <p:ext uri="{BB962C8B-B14F-4D97-AF65-F5344CB8AC3E}">
        <p14:creationId xmlns:p14="http://schemas.microsoft.com/office/powerpoint/2010/main" val="1334577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Notes:</a:t>
            </a:r>
          </a:p>
          <a:p>
            <a:pPr marL="171450" indent="-171450">
              <a:buFont typeface="Arial"/>
              <a:buChar char="•"/>
            </a:pPr>
            <a:r>
              <a:rPr lang="en-US" dirty="0"/>
              <a:t>This </a:t>
            </a:r>
            <a:r>
              <a:rPr lang="en-US" baseline="0" dirty="0"/>
              <a:t>slide summarizes many of the subjects we have discussed so far.  </a:t>
            </a:r>
          </a:p>
          <a:p>
            <a:pPr marL="628650" lvl="1" indent="-171450">
              <a:buFont typeface="Arial"/>
              <a:buChar char="•"/>
            </a:pPr>
            <a:r>
              <a:rPr lang="en-US" baseline="0" dirty="0"/>
              <a:t>Reiterates the three service models and the services provided by each, as well as the different ways the cloud can be accessed.  </a:t>
            </a:r>
          </a:p>
          <a:p>
            <a:pPr marL="628650" lvl="1" indent="-171450">
              <a:buFont typeface="Arial"/>
              <a:buChar char="•"/>
            </a:pPr>
            <a:endParaRPr lang="en-US" baseline="0" dirty="0"/>
          </a:p>
          <a:p>
            <a:pPr marL="171450" lvl="0" indent="-171450">
              <a:buFont typeface="Arial"/>
              <a:buChar char="•"/>
            </a:pPr>
            <a:r>
              <a:rPr lang="en-US" dirty="0"/>
              <a:t>Cloud Computing:  (Events</a:t>
            </a:r>
            <a:r>
              <a:rPr lang="en-US" baseline="0" dirty="0"/>
              <a:t> in / properties of)</a:t>
            </a:r>
            <a:endParaRPr lang="en-US" dirty="0"/>
          </a:p>
          <a:p>
            <a:pPr marL="628650" lvl="1" indent="-171450">
              <a:buFont typeface="Arial"/>
              <a:buChar char="•"/>
            </a:pPr>
            <a:r>
              <a:rPr lang="en-US" dirty="0"/>
              <a:t>Application:</a:t>
            </a:r>
          </a:p>
          <a:p>
            <a:pPr marL="1085850" lvl="2" indent="-171450">
              <a:buFont typeface="Arial"/>
              <a:buChar char="•"/>
            </a:pPr>
            <a:r>
              <a:rPr lang="en-US" dirty="0"/>
              <a:t>Monitoring</a:t>
            </a:r>
          </a:p>
          <a:p>
            <a:pPr marL="1085850" lvl="2" indent="-171450">
              <a:buFont typeface="Arial"/>
              <a:buChar char="•"/>
            </a:pPr>
            <a:r>
              <a:rPr lang="en-US" dirty="0"/>
              <a:t>Content</a:t>
            </a:r>
          </a:p>
          <a:p>
            <a:pPr marL="1085850" lvl="2" indent="-171450">
              <a:buFont typeface="Arial"/>
              <a:buChar char="•"/>
            </a:pPr>
            <a:r>
              <a:rPr lang="en-US" dirty="0"/>
              <a:t>Collaboration</a:t>
            </a:r>
          </a:p>
          <a:p>
            <a:pPr marL="1085850" lvl="2" indent="-171450">
              <a:buFont typeface="Arial"/>
              <a:buChar char="•"/>
            </a:pPr>
            <a:r>
              <a:rPr lang="en-US" dirty="0"/>
              <a:t>Communication</a:t>
            </a:r>
          </a:p>
          <a:p>
            <a:pPr marL="1085850" lvl="2" indent="-171450">
              <a:buFont typeface="Arial"/>
              <a:buChar char="•"/>
            </a:pPr>
            <a:r>
              <a:rPr lang="en-US" dirty="0"/>
              <a:t>Finance</a:t>
            </a:r>
          </a:p>
          <a:p>
            <a:pPr marL="628650" lvl="1" indent="-171450">
              <a:buFont typeface="Arial"/>
              <a:buChar char="•"/>
            </a:pPr>
            <a:r>
              <a:rPr lang="en-US" dirty="0"/>
              <a:t>Platform:</a:t>
            </a:r>
          </a:p>
          <a:p>
            <a:pPr marL="1085850" lvl="2" indent="-171450">
              <a:buFont typeface="Arial"/>
              <a:buChar char="•"/>
            </a:pPr>
            <a:r>
              <a:rPr lang="en-US" dirty="0"/>
              <a:t>Object</a:t>
            </a:r>
            <a:r>
              <a:rPr lang="en-US" baseline="0" dirty="0"/>
              <a:t> Storage</a:t>
            </a:r>
          </a:p>
          <a:p>
            <a:pPr marL="1085850" lvl="2" indent="-171450">
              <a:buFont typeface="Arial"/>
              <a:buChar char="•"/>
            </a:pPr>
            <a:r>
              <a:rPr lang="en-US" baseline="0" dirty="0"/>
              <a:t>Identity</a:t>
            </a:r>
          </a:p>
          <a:p>
            <a:pPr marL="1085850" lvl="2" indent="-171450">
              <a:buFont typeface="Arial"/>
              <a:buChar char="•"/>
            </a:pPr>
            <a:r>
              <a:rPr lang="en-US" baseline="0" dirty="0"/>
              <a:t>Runtime</a:t>
            </a:r>
          </a:p>
          <a:p>
            <a:pPr marL="1085850" lvl="2" indent="-171450">
              <a:buFont typeface="Arial"/>
              <a:buChar char="•"/>
            </a:pPr>
            <a:r>
              <a:rPr lang="en-US" baseline="0" dirty="0"/>
              <a:t>Queue</a:t>
            </a:r>
          </a:p>
          <a:p>
            <a:pPr marL="1085850" lvl="2" indent="-171450">
              <a:buFont typeface="Arial"/>
              <a:buChar char="•"/>
            </a:pPr>
            <a:r>
              <a:rPr lang="en-US" baseline="0" dirty="0"/>
              <a:t>Database</a:t>
            </a:r>
          </a:p>
          <a:p>
            <a:pPr marL="628650" lvl="1" indent="-171450">
              <a:buFont typeface="Arial"/>
              <a:buChar char="•"/>
            </a:pPr>
            <a:r>
              <a:rPr lang="en-US" baseline="0" dirty="0"/>
              <a:t>Infrastructure</a:t>
            </a:r>
          </a:p>
          <a:p>
            <a:pPr marL="1085850" lvl="2" indent="-171450">
              <a:buFont typeface="Arial"/>
              <a:buChar char="•"/>
            </a:pPr>
            <a:r>
              <a:rPr lang="en-US" baseline="0" dirty="0"/>
              <a:t>Compute</a:t>
            </a:r>
          </a:p>
          <a:p>
            <a:pPr marL="1085850" lvl="2" indent="-171450">
              <a:buFont typeface="Arial"/>
              <a:buChar char="•"/>
            </a:pPr>
            <a:r>
              <a:rPr lang="en-US" baseline="0" dirty="0"/>
              <a:t>Block Storage</a:t>
            </a:r>
          </a:p>
          <a:p>
            <a:pPr marL="1085850" lvl="2" indent="-171450">
              <a:buFont typeface="Arial"/>
              <a:buChar char="•"/>
            </a:pPr>
            <a:r>
              <a:rPr lang="en-US" baseline="0" dirty="0"/>
              <a:t>Network</a:t>
            </a:r>
          </a:p>
          <a:p>
            <a:pPr marL="914400" lvl="2" indent="0">
              <a:buFont typeface="Arial"/>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43</a:t>
            </a:fld>
            <a:endParaRPr lang="en-US"/>
          </a:p>
        </p:txBody>
      </p:sp>
    </p:spTree>
    <p:extLst>
      <p:ext uri="{BB962C8B-B14F-4D97-AF65-F5344CB8AC3E}">
        <p14:creationId xmlns:p14="http://schemas.microsoft.com/office/powerpoint/2010/main" val="2652410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F2A64F-D846-4562-9B1C-493B3418D95F}" type="slidenum">
              <a:rPr lang="en-GB" smtClean="0"/>
              <a:t>2</a:t>
            </a:fld>
            <a:endParaRPr lang="en-GB"/>
          </a:p>
        </p:txBody>
      </p:sp>
    </p:spTree>
    <p:extLst>
      <p:ext uri="{BB962C8B-B14F-4D97-AF65-F5344CB8AC3E}">
        <p14:creationId xmlns:p14="http://schemas.microsoft.com/office/powerpoint/2010/main" val="16559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b="0" dirty="0"/>
              <a:t>Cloud computing is becoming very popular because they are flexible, reliable and cost effective. Items in this slide are categorized into one of these characteristics below:</a:t>
            </a:r>
            <a:endParaRPr lang="en-US" dirty="0"/>
          </a:p>
          <a:p>
            <a:pPr marL="628650" lvl="1" indent="-171450">
              <a:buFont typeface="Arial"/>
              <a:buChar char="•"/>
            </a:pPr>
            <a:r>
              <a:rPr lang="en-US" dirty="0"/>
              <a:t>Flexibility</a:t>
            </a:r>
          </a:p>
          <a:p>
            <a:pPr marL="1085850" lvl="2" indent="-171450">
              <a:buFont typeface="Arial"/>
              <a:buChar char="•"/>
            </a:pPr>
            <a:r>
              <a:rPr lang="en-US" dirty="0"/>
              <a:t>Scale up and down to meet organization requirements</a:t>
            </a:r>
            <a:r>
              <a:rPr lang="en-US" baseline="0" dirty="0"/>
              <a:t> and pay as you go</a:t>
            </a:r>
          </a:p>
          <a:p>
            <a:pPr marL="1085850" lvl="2" indent="-171450">
              <a:buFont typeface="Arial"/>
              <a:buChar char="•"/>
            </a:pPr>
            <a:r>
              <a:rPr lang="en-US" baseline="0" dirty="0"/>
              <a:t>Charge for services on a fine grain level such as usage hours, </a:t>
            </a:r>
            <a:r>
              <a:rPr lang="en-US" baseline="0" dirty="0" err="1"/>
              <a:t>Gbytes</a:t>
            </a:r>
            <a:r>
              <a:rPr lang="en-US" baseline="0" dirty="0"/>
              <a:t> used, etc.</a:t>
            </a:r>
          </a:p>
          <a:p>
            <a:pPr marL="1085850" lvl="2" indent="-171450">
              <a:buFont typeface="Arial"/>
              <a:buChar char="•"/>
            </a:pPr>
            <a:r>
              <a:rPr lang="en-US" baseline="0" dirty="0"/>
              <a:t>Easy and agile to deploy</a:t>
            </a:r>
          </a:p>
          <a:p>
            <a:pPr marL="1085850" lvl="2" indent="-171450">
              <a:buFont typeface="Arial"/>
              <a:buChar char="•"/>
            </a:pPr>
            <a:r>
              <a:rPr lang="en-US" baseline="0" dirty="0"/>
              <a:t>Highly automated</a:t>
            </a:r>
          </a:p>
          <a:p>
            <a:pPr marL="1085850" lvl="2" indent="-171450">
              <a:buFont typeface="Arial"/>
              <a:buChar char="•"/>
            </a:pPr>
            <a:r>
              <a:rPr lang="en-US" baseline="0" dirty="0"/>
              <a:t>Device- and location-independent</a:t>
            </a:r>
          </a:p>
          <a:p>
            <a:pPr marL="1085850" lvl="2" indent="-171450">
              <a:buFont typeface="Arial"/>
              <a:buChar char="•"/>
            </a:pPr>
            <a:endParaRPr lang="en-US" dirty="0"/>
          </a:p>
          <a:p>
            <a:pPr marL="628650" lvl="1" indent="-171450">
              <a:buFont typeface="Arial"/>
              <a:buChar char="•"/>
            </a:pPr>
            <a:r>
              <a:rPr lang="en-US" dirty="0"/>
              <a:t>Reliability</a:t>
            </a:r>
          </a:p>
          <a:p>
            <a:pPr marL="1085850" lvl="2" indent="-171450">
              <a:buFont typeface="Arial"/>
              <a:buChar char="•"/>
            </a:pPr>
            <a:r>
              <a:rPr lang="en-US" dirty="0"/>
              <a:t>24x7 support</a:t>
            </a:r>
          </a:p>
          <a:p>
            <a:pPr marL="1085850" lvl="2" indent="-171450">
              <a:buFont typeface="Arial"/>
              <a:buChar char="•"/>
            </a:pPr>
            <a:r>
              <a:rPr lang="en-US" dirty="0"/>
              <a:t>Vendor responsible for hardware</a:t>
            </a:r>
            <a:r>
              <a:rPr lang="en-US" baseline="0" dirty="0"/>
              <a:t> maintenance</a:t>
            </a:r>
          </a:p>
          <a:p>
            <a:pPr marL="1085850" lvl="2" indent="-171450">
              <a:buFont typeface="Arial"/>
              <a:buChar char="•"/>
            </a:pPr>
            <a:r>
              <a:rPr lang="en-US" baseline="0" dirty="0"/>
              <a:t>Vendor responsible for software updates and maintenance for </a:t>
            </a:r>
            <a:r>
              <a:rPr lang="en-US" baseline="0" dirty="0" err="1"/>
              <a:t>SaaS</a:t>
            </a:r>
            <a:r>
              <a:rPr lang="en-US" baseline="0" dirty="0"/>
              <a:t> model</a:t>
            </a:r>
            <a:endParaRPr lang="en-US" dirty="0"/>
          </a:p>
          <a:p>
            <a:pPr marL="628650" lvl="1" indent="-171450">
              <a:buFont typeface="Arial"/>
              <a:buChar char="•"/>
            </a:pPr>
            <a:r>
              <a:rPr lang="en-US" dirty="0"/>
              <a:t>Cost</a:t>
            </a:r>
          </a:p>
          <a:p>
            <a:pPr marL="1085850" lvl="2" indent="-171450">
              <a:buFont typeface="Arial"/>
              <a:buChar char="•"/>
            </a:pPr>
            <a:r>
              <a:rPr lang="en-US" dirty="0"/>
              <a:t>Reduce total cost of ownership (TCO)</a:t>
            </a:r>
          </a:p>
          <a:p>
            <a:pPr marL="1085850" lvl="2" indent="-171450">
              <a:buFont typeface="Arial"/>
              <a:buChar char="•"/>
            </a:pPr>
            <a:r>
              <a:rPr lang="en-US" dirty="0"/>
              <a:t>Free up internal resources</a:t>
            </a:r>
          </a:p>
          <a:p>
            <a:pPr marL="1085850" lvl="2" indent="-171450">
              <a:buFont typeface="Arial"/>
              <a:buChar char="•"/>
            </a:pPr>
            <a:r>
              <a:rPr lang="en-US" dirty="0"/>
              <a:t>Lower capital expenditure</a:t>
            </a:r>
          </a:p>
          <a:p>
            <a:pPr lvl="1"/>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962304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Ubiquitous computing (pervasive</a:t>
            </a:r>
            <a:r>
              <a:rPr lang="en-US" sz="1200" b="0" i="0" kern="1200" baseline="0" dirty="0" smtClean="0">
                <a:solidFill>
                  <a:schemeClr val="tx1"/>
                </a:solidFill>
                <a:effectLst/>
                <a:latin typeface="+mn-lt"/>
                <a:ea typeface="+mn-ea"/>
                <a:cs typeface="+mn-cs"/>
              </a:rPr>
              <a:t> computing) </a:t>
            </a:r>
            <a:r>
              <a:rPr lang="en-US" sz="1200" b="0" i="0" kern="1200" dirty="0" smtClean="0">
                <a:solidFill>
                  <a:schemeClr val="tx1"/>
                </a:solidFill>
                <a:effectLst/>
                <a:latin typeface="+mn-lt"/>
                <a:ea typeface="+mn-ea"/>
                <a:cs typeface="+mn-cs"/>
              </a:rPr>
              <a:t>is a concept in software engineering and computer science where computing is made to appear anytime and everywhere. In contrast to desktop computing, ubiquitous computing can occur using any device, in any location, and in any format.</a:t>
            </a:r>
            <a:endParaRPr lang="en-US" dirty="0"/>
          </a:p>
        </p:txBody>
      </p:sp>
      <p:sp>
        <p:nvSpPr>
          <p:cNvPr id="4" name="Slide Number Placeholder 3"/>
          <p:cNvSpPr>
            <a:spLocks noGrp="1"/>
          </p:cNvSpPr>
          <p:nvPr>
            <p:ph type="sldNum" sz="quarter" idx="10"/>
          </p:nvPr>
        </p:nvSpPr>
        <p:spPr/>
        <p:txBody>
          <a:bodyPr/>
          <a:lstStyle/>
          <a:p>
            <a:fld id="{C6F2A64F-D846-4562-9B1C-493B3418D95F}" type="slidenum">
              <a:rPr lang="en-GB" smtClean="0"/>
              <a:t>11</a:t>
            </a:fld>
            <a:endParaRPr lang="en-GB"/>
          </a:p>
        </p:txBody>
      </p:sp>
    </p:spTree>
    <p:extLst>
      <p:ext uri="{BB962C8B-B14F-4D97-AF65-F5344CB8AC3E}">
        <p14:creationId xmlns:p14="http://schemas.microsoft.com/office/powerpoint/2010/main" val="4062980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Ubiquitous availability of </a:t>
            </a:r>
            <a:r>
              <a:rPr lang="en-US" dirty="0">
                <a:solidFill>
                  <a:srgbClr val="0070C0"/>
                </a:solidFill>
              </a:rPr>
              <a:t>fast wide-area networks</a:t>
            </a:r>
          </a:p>
          <a:p>
            <a:pPr marL="628650" lvl="1" indent="-171450">
              <a:buFont typeface="Arial"/>
              <a:buChar char="•"/>
            </a:pPr>
            <a:r>
              <a:rPr lang="en-US" dirty="0"/>
              <a:t>Widespread adoption of broadband access</a:t>
            </a:r>
          </a:p>
          <a:p>
            <a:pPr marL="171450" indent="-171450">
              <a:buFont typeface="Arial"/>
              <a:buChar char="•"/>
            </a:pPr>
            <a:r>
              <a:rPr lang="en-US" dirty="0"/>
              <a:t>Powerful and inexpensive </a:t>
            </a:r>
            <a:r>
              <a:rPr lang="en-US" dirty="0">
                <a:solidFill>
                  <a:srgbClr val="0070C0"/>
                </a:solidFill>
              </a:rPr>
              <a:t>server</a:t>
            </a:r>
            <a:r>
              <a:rPr lang="en-US" dirty="0"/>
              <a:t> computers</a:t>
            </a:r>
          </a:p>
          <a:p>
            <a:pPr marL="628650" lvl="1" indent="-171450">
              <a:buFont typeface="Arial"/>
              <a:buChar char="•"/>
            </a:pPr>
            <a:r>
              <a:rPr lang="en-US" dirty="0"/>
              <a:t>Hardware cost has reduced exponentially over the past few decades</a:t>
            </a:r>
          </a:p>
          <a:p>
            <a:pPr marL="628650" lvl="1" indent="-171450">
              <a:buFont typeface="Arial"/>
              <a:buChar char="•"/>
            </a:pPr>
            <a:r>
              <a:rPr lang="en-US" dirty="0"/>
              <a:t>Multi-Core / Multi-thread</a:t>
            </a:r>
          </a:p>
          <a:p>
            <a:pPr marL="171450" indent="-171450">
              <a:buFont typeface="Arial"/>
              <a:buChar char="•"/>
            </a:pPr>
            <a:r>
              <a:rPr lang="en-US" dirty="0"/>
              <a:t>High-performance </a:t>
            </a:r>
            <a:r>
              <a:rPr lang="en-US" dirty="0">
                <a:solidFill>
                  <a:srgbClr val="0070C0"/>
                </a:solidFill>
              </a:rPr>
              <a:t>virtualization</a:t>
            </a:r>
            <a:r>
              <a:rPr lang="en-US" dirty="0"/>
              <a:t> technology</a:t>
            </a:r>
          </a:p>
          <a:p>
            <a:pPr marL="628650" lvl="1" indent="-171450">
              <a:buFont typeface="Arial"/>
              <a:buChar char="•"/>
            </a:pPr>
            <a:r>
              <a:rPr lang="en-US" dirty="0"/>
              <a:t>Separates hardware from the operating system through the use of an abstraction layer (hypervisor)</a:t>
            </a:r>
          </a:p>
          <a:p>
            <a:pPr marL="628650" lvl="1" indent="-171450">
              <a:buFont typeface="Arial"/>
              <a:buChar char="•"/>
            </a:pPr>
            <a:r>
              <a:rPr lang="en-US" dirty="0"/>
              <a:t>Virtualization gives users the illusion of full access to a system of resources which may actually be shared by multiple users</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3905325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On demand self-service: </a:t>
            </a:r>
          </a:p>
          <a:p>
            <a:pPr marL="628650" lvl="1" indent="-171450">
              <a:buFont typeface="Arial"/>
              <a:buChar char="•"/>
            </a:pPr>
            <a:r>
              <a:rPr lang="en-US" dirty="0"/>
              <a:t>This characteristic provides users with full control over their provisioned resources.  </a:t>
            </a:r>
          </a:p>
          <a:p>
            <a:pPr marL="628650" lvl="1" indent="-171450">
              <a:buFont typeface="Arial"/>
              <a:buChar char="•"/>
            </a:pPr>
            <a:r>
              <a:rPr lang="en-US" dirty="0"/>
              <a:t>They should be able to power-up, increase, decrease,  shutdown, or modify any other characteristics of their utilized resources without requiring assistance from the service provider.</a:t>
            </a:r>
          </a:p>
          <a:p>
            <a:pPr marL="0" indent="0">
              <a:buFont typeface="Arial"/>
              <a:buNone/>
            </a:pPr>
            <a:r>
              <a:rPr lang="en-US" dirty="0"/>
              <a:t> </a:t>
            </a:r>
          </a:p>
          <a:p>
            <a:pPr marL="171450" indent="-171450">
              <a:buFont typeface="Arial"/>
              <a:buChar char="•"/>
            </a:pPr>
            <a:r>
              <a:rPr lang="en-US" dirty="0"/>
              <a:t>Ubiquitous network access:  </a:t>
            </a:r>
          </a:p>
          <a:p>
            <a:pPr marL="628650" lvl="1" indent="-171450">
              <a:buFont typeface="Arial"/>
              <a:buChar char="•"/>
            </a:pPr>
            <a:r>
              <a:rPr lang="en-US" dirty="0"/>
              <a:t>This characteristic refers to the widespread availability of broadband access to the Internet.  </a:t>
            </a:r>
          </a:p>
          <a:p>
            <a:pPr marL="628650" lvl="1" indent="-171450">
              <a:buFont typeface="Arial"/>
              <a:buChar char="•"/>
            </a:pPr>
            <a:r>
              <a:rPr lang="en-US" dirty="0"/>
              <a:t>Further, the cloud should be accessible by various devices such as mobile phones, tablets, laptops, and workstations.</a:t>
            </a:r>
          </a:p>
          <a:p>
            <a:pPr marL="457200" lvl="1" indent="0">
              <a:buFont typeface="Arial"/>
              <a:buNone/>
            </a:pPr>
            <a:r>
              <a:rPr lang="en-US" dirty="0"/>
              <a:t> </a:t>
            </a:r>
          </a:p>
          <a:p>
            <a:pPr marL="171450" indent="-171450">
              <a:buFont typeface="Arial"/>
              <a:buChar char="•"/>
            </a:pPr>
            <a:r>
              <a:rPr lang="en-US" dirty="0"/>
              <a:t>Location-independent resource pooling:  </a:t>
            </a:r>
          </a:p>
          <a:p>
            <a:pPr marL="628650" lvl="1" indent="-171450">
              <a:buFont typeface="Arial"/>
              <a:buChar char="•"/>
            </a:pPr>
            <a:r>
              <a:rPr lang="en-US" dirty="0"/>
              <a:t>Cloud computing clients come from all over the world.  </a:t>
            </a:r>
          </a:p>
          <a:p>
            <a:pPr marL="1085850" lvl="2" indent="-171450">
              <a:buFont typeface="Arial"/>
              <a:buChar char="•"/>
            </a:pPr>
            <a:r>
              <a:rPr lang="en-US" dirty="0"/>
              <a:t>Service providers should be able to serve each of these clients equally well.  </a:t>
            </a:r>
          </a:p>
          <a:p>
            <a:pPr marL="1085850" lvl="2" indent="-171450">
              <a:buFont typeface="Arial"/>
              <a:buChar char="•"/>
            </a:pPr>
            <a:r>
              <a:rPr lang="en-US" dirty="0"/>
              <a:t>The quality of services or resources consumed by the client should not be dependent on the location of the client.  </a:t>
            </a:r>
          </a:p>
          <a:p>
            <a:pPr marL="628650" lvl="1" indent="-171450">
              <a:buFont typeface="Arial"/>
              <a:buChar char="•"/>
            </a:pPr>
            <a:r>
              <a:rPr lang="en-US" dirty="0"/>
              <a:t>Service providers should be able to dynamically pool resources that may be geographically separated to create the illusion of a single unified service to the client.</a:t>
            </a:r>
          </a:p>
          <a:p>
            <a:pPr marL="0" indent="0">
              <a:buFont typeface="Arial"/>
              <a:buNone/>
            </a:pPr>
            <a:endParaRPr lang="en-US" dirty="0"/>
          </a:p>
          <a:p>
            <a:pPr marL="171450" indent="-171450">
              <a:buFont typeface="Arial"/>
              <a:buChar char="•"/>
            </a:pPr>
            <a:r>
              <a:rPr lang="en-US" dirty="0"/>
              <a:t>Rapid elasticity: </a:t>
            </a:r>
          </a:p>
          <a:p>
            <a:pPr marL="628650" lvl="1" indent="-171450">
              <a:buFont typeface="Arial"/>
              <a:buChar char="•"/>
            </a:pPr>
            <a:r>
              <a:rPr lang="en-US" dirty="0"/>
              <a:t>The cloud service provider should be flexible in the provision of resources to meet the fluctuating demands of their customers.</a:t>
            </a:r>
          </a:p>
          <a:p>
            <a:pPr marL="171450" indent="-171450">
              <a:buFont typeface="Arial"/>
              <a:buChar char="•"/>
            </a:pPr>
            <a:endParaRPr lang="en-US" baseline="0" dirty="0"/>
          </a:p>
          <a:p>
            <a:pPr marL="171450" indent="-171450">
              <a:buFont typeface="Arial"/>
              <a:buChar char="•"/>
            </a:pPr>
            <a:r>
              <a:rPr lang="en-US" baseline="0" dirty="0"/>
              <a:t>Pay per use: </a:t>
            </a:r>
          </a:p>
          <a:p>
            <a:pPr marL="628650" lvl="1" indent="-171450">
              <a:buFont typeface="Arial"/>
              <a:buChar char="•"/>
            </a:pPr>
            <a:r>
              <a:rPr lang="en-US" baseline="0" dirty="0"/>
              <a:t>Expanding on the concept of utility computing, customers of cloud computing service providers are charged only for the resources they use.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1820385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kern="1200" dirty="0">
                <a:solidFill>
                  <a:schemeClr val="tx1"/>
                </a:solidFill>
                <a:effectLst/>
                <a:latin typeface="+mn-lt"/>
                <a:ea typeface="+mn-ea"/>
                <a:cs typeface="+mn-cs"/>
              </a:rPr>
              <a:t>Notes:</a:t>
            </a:r>
          </a:p>
          <a:p>
            <a:pPr marL="171450" indent="-171450">
              <a:buFont typeface="Arial"/>
              <a:buChar char="•"/>
            </a:pPr>
            <a:r>
              <a:rPr lang="en-US" sz="1200" b="0" i="0" kern="1200" dirty="0">
                <a:solidFill>
                  <a:schemeClr val="tx1"/>
                </a:solidFill>
                <a:effectLst/>
                <a:latin typeface="+mn-lt"/>
                <a:ea typeface="+mn-ea"/>
                <a:cs typeface="+mn-cs"/>
              </a:rPr>
              <a:t>This slide and the next three show typical</a:t>
            </a:r>
            <a:r>
              <a:rPr lang="en-US" sz="1200" b="0" i="0" kern="1200" baseline="0" dirty="0">
                <a:solidFill>
                  <a:schemeClr val="tx1"/>
                </a:solidFill>
                <a:effectLst/>
                <a:latin typeface="+mn-lt"/>
                <a:ea typeface="+mn-ea"/>
                <a:cs typeface="+mn-cs"/>
              </a:rPr>
              <a:t> computing patterns of enterprise organizations. In-house resources are often detrimentally affected by these patterns of usage. </a:t>
            </a:r>
            <a:r>
              <a:rPr lang="en-US" sz="1200" baseline="0" dirty="0">
                <a:solidFill>
                  <a:schemeClr val="tx1">
                    <a:alpha val="99000"/>
                  </a:schemeClr>
                </a:solidFill>
                <a:ea typeface="Kozuka Gothic Pro R" pitchFamily="34" charset="-128"/>
              </a:rPr>
              <a:t>These computing patterns illustrate the advantages of organizations moving to cloud computing services to meet their IT resource requirements.</a:t>
            </a:r>
            <a:r>
              <a:rPr lang="en-US" sz="1200" dirty="0">
                <a:solidFill>
                  <a:schemeClr val="tx1">
                    <a:alpha val="99000"/>
                  </a:schemeClr>
                </a:solidFill>
                <a:ea typeface="Kozuka Gothic Pro R" pitchFamily="34" charset="-128"/>
              </a:rPr>
              <a:t> </a:t>
            </a:r>
          </a:p>
          <a:p>
            <a:pPr marL="171450" indent="-171450">
              <a:buFont typeface="Arial"/>
              <a:buChar char="•"/>
            </a:pPr>
            <a:endParaRPr lang="en-US" sz="1200" b="0" i="0" kern="1200" baseline="0" dirty="0">
              <a:solidFill>
                <a:schemeClr val="tx1"/>
              </a:solidFill>
              <a:effectLst/>
              <a:latin typeface="+mn-lt"/>
              <a:ea typeface="+mn-ea"/>
              <a:cs typeface="+mn-cs"/>
            </a:endParaRPr>
          </a:p>
          <a:p>
            <a:pPr marL="171450" indent="-171450">
              <a:buFont typeface="Arial"/>
              <a:buChar char="•"/>
            </a:pPr>
            <a:r>
              <a:rPr lang="en-US" sz="1200" b="0" i="0" kern="1200" baseline="0" dirty="0">
                <a:solidFill>
                  <a:schemeClr val="tx1"/>
                </a:solidFill>
                <a:effectLst/>
                <a:latin typeface="+mn-lt"/>
                <a:ea typeface="+mn-ea"/>
                <a:cs typeface="+mn-cs"/>
              </a:rPr>
              <a:t>On and off workloads (e.g., batch jobs):</a:t>
            </a:r>
            <a:r>
              <a:rPr lang="en-US" sz="1200" dirty="0">
                <a:solidFill>
                  <a:schemeClr val="tx1">
                    <a:alpha val="99000"/>
                  </a:schemeClr>
                </a:solidFill>
                <a:ea typeface="Kozuka Gothic Pro R" pitchFamily="34" charset="-128"/>
              </a:rPr>
              <a:t>Over-provisioned capacity is wasted. Time to market can be cumbersome.</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38</a:t>
            </a:fld>
            <a:endParaRPr lang="en-US"/>
          </a:p>
        </p:txBody>
      </p:sp>
    </p:spTree>
    <p:extLst>
      <p:ext uri="{BB962C8B-B14F-4D97-AF65-F5344CB8AC3E}">
        <p14:creationId xmlns:p14="http://schemas.microsoft.com/office/powerpoint/2010/main" val="542668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218836" rtl="0" eaLnBrk="1" fontAlgn="base" latinLnBrk="0" hangingPunct="1">
              <a:lnSpc>
                <a:spcPct val="100000"/>
              </a:lnSpc>
              <a:spcBef>
                <a:spcPts val="0"/>
              </a:spcBef>
              <a:spcAft>
                <a:spcPct val="0"/>
              </a:spcAft>
              <a:buClrTx/>
              <a:buSzTx/>
              <a:buFontTx/>
              <a:buNone/>
              <a:tabLst/>
              <a:defRPr/>
            </a:pPr>
            <a:r>
              <a:rPr lang="en-US" sz="1200" b="1" i="0" kern="1200" dirty="0">
                <a:solidFill>
                  <a:schemeClr val="tx1"/>
                </a:solidFill>
                <a:effectLst/>
                <a:latin typeface="+mn-lt"/>
                <a:ea typeface="+mn-ea"/>
                <a:cs typeface="+mn-cs"/>
              </a:rPr>
              <a:t>Notes:</a:t>
            </a:r>
            <a:endParaRPr lang="en-US" sz="1200" dirty="0">
              <a:solidFill>
                <a:schemeClr val="tx1">
                  <a:alpha val="99000"/>
                </a:schemeClr>
              </a:solidFill>
              <a:ea typeface="Kozuka Gothic Pro R" pitchFamily="34" charset="-128"/>
            </a:endParaRPr>
          </a:p>
          <a:p>
            <a:pPr marL="171450" lvl="1" indent="-171450" defTabSz="1218836" fontAlgn="base">
              <a:spcAft>
                <a:spcPct val="0"/>
              </a:spcAft>
              <a:buFont typeface="Arial"/>
              <a:buChar char="•"/>
            </a:pPr>
            <a:r>
              <a:rPr lang="en-US" sz="1200" dirty="0">
                <a:solidFill>
                  <a:schemeClr val="tx1">
                    <a:alpha val="99000"/>
                  </a:schemeClr>
                </a:solidFill>
                <a:ea typeface="Kozuka Gothic Pro R" pitchFamily="34" charset="-128"/>
              </a:rPr>
              <a:t>Rapid</a:t>
            </a:r>
            <a:r>
              <a:rPr lang="en-US" sz="1200" baseline="0" dirty="0">
                <a:solidFill>
                  <a:schemeClr val="tx1">
                    <a:alpha val="99000"/>
                  </a:schemeClr>
                </a:solidFill>
                <a:ea typeface="Kozuka Gothic Pro R" pitchFamily="34" charset="-128"/>
              </a:rPr>
              <a:t> growth:</a:t>
            </a:r>
            <a:r>
              <a:rPr lang="en-US" sz="1200" dirty="0">
                <a:solidFill>
                  <a:schemeClr val="tx1">
                    <a:alpha val="99000"/>
                  </a:schemeClr>
                </a:solidFill>
                <a:ea typeface="Kozuka Gothic Pro R" pitchFamily="34" charset="-128"/>
              </a:rPr>
              <a:t> </a:t>
            </a:r>
          </a:p>
          <a:p>
            <a:pPr marL="628650" lvl="2" indent="-171450" defTabSz="1218836" fontAlgn="base">
              <a:spcAft>
                <a:spcPct val="0"/>
              </a:spcAft>
              <a:buFont typeface="Arial"/>
              <a:buChar char="•"/>
            </a:pPr>
            <a:r>
              <a:rPr lang="en-US" sz="1200" dirty="0">
                <a:solidFill>
                  <a:schemeClr val="tx1">
                    <a:alpha val="99000"/>
                  </a:schemeClr>
                </a:solidFill>
                <a:ea typeface="Kozuka Gothic Pro R" pitchFamily="34" charset="-128"/>
              </a:rPr>
              <a:t>Successful services need to grow/scale, but keeping up with growth is a major challenge for organization’s IT departments. </a:t>
            </a:r>
          </a:p>
          <a:p>
            <a:pPr marL="628650" lvl="2" indent="-171450" defTabSz="1218836" fontAlgn="base">
              <a:spcAft>
                <a:spcPct val="0"/>
              </a:spcAft>
              <a:buFont typeface="Arial"/>
              <a:buChar char="•"/>
            </a:pPr>
            <a:r>
              <a:rPr lang="en-US" sz="1200" dirty="0">
                <a:solidFill>
                  <a:schemeClr val="tx1">
                    <a:alpha val="99000"/>
                  </a:schemeClr>
                </a:solidFill>
                <a:ea typeface="Kozuka Gothic Pro R" pitchFamily="34" charset="-128"/>
              </a:rPr>
              <a:t>Often, hardware</a:t>
            </a:r>
            <a:r>
              <a:rPr lang="en-US" sz="1200" baseline="0" dirty="0">
                <a:solidFill>
                  <a:schemeClr val="tx1">
                    <a:alpha val="99000"/>
                  </a:schemeClr>
                </a:solidFill>
                <a:ea typeface="Kozuka Gothic Pro R" pitchFamily="34" charset="-128"/>
              </a:rPr>
              <a:t> cannot be provisioned fast enough and software cannot be patched and updated as necessary.  </a:t>
            </a:r>
          </a:p>
          <a:p>
            <a:pPr marL="1085850" lvl="3" indent="-171450" defTabSz="1218836" fontAlgn="base">
              <a:spcAft>
                <a:spcPct val="0"/>
              </a:spcAft>
              <a:buFont typeface="Arial"/>
              <a:buChar char="•"/>
            </a:pPr>
            <a:r>
              <a:rPr lang="en-US" sz="1200" baseline="0" dirty="0">
                <a:solidFill>
                  <a:schemeClr val="tx1">
                    <a:alpha val="99000"/>
                  </a:schemeClr>
                </a:solidFill>
                <a:ea typeface="Kozuka Gothic Pro R" pitchFamily="34" charset="-128"/>
              </a:rPr>
              <a:t>this can lead to potential loss of business opportunities as well as customer dissatisfaction</a:t>
            </a:r>
            <a:endParaRPr lang="en-US" sz="1200" dirty="0">
              <a:solidFill>
                <a:schemeClr val="tx1">
                  <a:alpha val="99000"/>
                </a:schemeClr>
              </a:solidFill>
              <a:ea typeface="Kozuka Gothic Pro R" pitchFamily="34" charset="-128"/>
            </a:endParaRPr>
          </a:p>
          <a:p>
            <a:pPr marL="0" marR="0" lvl="1" indent="0" algn="l" defTabSz="1218836" rtl="0" eaLnBrk="1" fontAlgn="base" latinLnBrk="0" hangingPunct="1">
              <a:lnSpc>
                <a:spcPct val="100000"/>
              </a:lnSpc>
              <a:spcBef>
                <a:spcPts val="0"/>
              </a:spcBef>
              <a:spcAft>
                <a:spcPct val="0"/>
              </a:spcAft>
              <a:buClrTx/>
              <a:buSzTx/>
              <a:buFontTx/>
              <a:buNone/>
              <a:tabLst/>
              <a:defRPr/>
            </a:pPr>
            <a:r>
              <a:rPr lang="en-US" sz="1200" dirty="0">
                <a:solidFill>
                  <a:schemeClr val="tx1">
                    <a:alpha val="99000"/>
                  </a:schemeClr>
                </a:solidFill>
                <a:ea typeface="Kozuka Gothic Pro R" pitchFamily="34" charset="-128"/>
              </a:rPr>
              <a:t> </a:t>
            </a:r>
          </a:p>
          <a:p>
            <a:pPr marL="0" lvl="1" defTabSz="1218836" fontAlgn="base">
              <a:spcAft>
                <a:spcPct val="0"/>
              </a:spcAft>
            </a:pPr>
            <a:endParaRPr lang="en-US" sz="1200" dirty="0">
              <a:solidFill>
                <a:schemeClr val="tx1">
                  <a:alpha val="99000"/>
                </a:schemeClr>
              </a:solidFill>
              <a:ea typeface="Kozuka Gothic Pro R" pitchFamily="34" charset="-128"/>
            </a:endParaRP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39</a:t>
            </a:fld>
            <a:endParaRPr lang="en-US"/>
          </a:p>
        </p:txBody>
      </p:sp>
    </p:spTree>
    <p:extLst>
      <p:ext uri="{BB962C8B-B14F-4D97-AF65-F5344CB8AC3E}">
        <p14:creationId xmlns:p14="http://schemas.microsoft.com/office/powerpoint/2010/main" val="1341620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1218836" fontAlgn="base">
              <a:spcAft>
                <a:spcPct val="0"/>
              </a:spcAft>
            </a:pPr>
            <a:r>
              <a:rPr lang="en-US" sz="1200" b="1" dirty="0">
                <a:solidFill>
                  <a:schemeClr val="tx1">
                    <a:alpha val="99000"/>
                  </a:schemeClr>
                </a:solidFill>
                <a:ea typeface="Kozuka Gothic Pro R" pitchFamily="34" charset="-128"/>
              </a:rPr>
              <a:t>Notes:</a:t>
            </a:r>
          </a:p>
          <a:p>
            <a:pPr marL="171450" lvl="1" indent="-171450" defTabSz="1218836" fontAlgn="base">
              <a:spcAft>
                <a:spcPct val="0"/>
              </a:spcAft>
              <a:buFont typeface="Arial"/>
              <a:buChar char="•"/>
            </a:pPr>
            <a:r>
              <a:rPr lang="en-US" sz="1200" dirty="0">
                <a:solidFill>
                  <a:schemeClr val="tx1">
                    <a:alpha val="99000"/>
                  </a:schemeClr>
                </a:solidFill>
                <a:ea typeface="Kozuka Gothic Pro R" pitchFamily="34" charset="-128"/>
              </a:rPr>
              <a:t>Unpredictable bursting:</a:t>
            </a:r>
            <a:r>
              <a:rPr lang="en-US" sz="1200" baseline="0" dirty="0">
                <a:solidFill>
                  <a:schemeClr val="tx1">
                    <a:alpha val="99000"/>
                  </a:schemeClr>
                </a:solidFill>
                <a:ea typeface="Kozuka Gothic Pro R" pitchFamily="34" charset="-128"/>
              </a:rPr>
              <a:t> </a:t>
            </a:r>
          </a:p>
          <a:p>
            <a:pPr marL="628650" lvl="2" indent="-171450" defTabSz="1218836" fontAlgn="base">
              <a:spcAft>
                <a:spcPct val="0"/>
              </a:spcAft>
              <a:buFont typeface="Arial"/>
              <a:buChar char="•"/>
            </a:pPr>
            <a:r>
              <a:rPr lang="en-US" sz="1200" dirty="0">
                <a:solidFill>
                  <a:schemeClr val="tx1">
                    <a:alpha val="99000"/>
                  </a:schemeClr>
                </a:solidFill>
                <a:ea typeface="Kozuka Gothic Pro R" pitchFamily="34" charset="-128"/>
              </a:rPr>
              <a:t>Unexpected/unplanned peaks in demand can</a:t>
            </a:r>
            <a:r>
              <a:rPr lang="en-US" sz="1200" baseline="0" dirty="0">
                <a:solidFill>
                  <a:schemeClr val="tx1">
                    <a:alpha val="99000"/>
                  </a:schemeClr>
                </a:solidFill>
                <a:ea typeface="Kozuka Gothic Pro R" pitchFamily="34" charset="-128"/>
              </a:rPr>
              <a:t> cause sudden spikes, which impact performance.  </a:t>
            </a:r>
          </a:p>
          <a:p>
            <a:pPr marL="628650" lvl="2" indent="-171450" defTabSz="1218836" fontAlgn="base">
              <a:spcAft>
                <a:spcPct val="0"/>
              </a:spcAft>
              <a:buFont typeface="Arial"/>
              <a:buChar char="•"/>
            </a:pPr>
            <a:r>
              <a:rPr lang="en-US" sz="1200" baseline="0" dirty="0">
                <a:solidFill>
                  <a:schemeClr val="tx1">
                    <a:alpha val="99000"/>
                  </a:schemeClr>
                </a:solidFill>
                <a:ea typeface="Kozuka Gothic Pro R" pitchFamily="34" charset="-128"/>
              </a:rPr>
              <a:t>Perhaps there is a sudden demand for a particular item.  Using in-house resources, IT is unable to over-provision for extreme cases.</a:t>
            </a:r>
            <a:endParaRPr lang="en-US" sz="1200" dirty="0">
              <a:solidFill>
                <a:schemeClr val="tx1">
                  <a:alpha val="99000"/>
                </a:schemeClr>
              </a:solidFill>
              <a:ea typeface="Kozuka Gothic Pro R" pitchFamily="34" charset="-128"/>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alpha val="99000"/>
                  </a:schemeClr>
                </a:solidFill>
                <a:ea typeface="Kozuka Gothic Pro R" pitchFamily="34" charset="-128"/>
              </a:rPr>
              <a:t>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40</a:t>
            </a:fld>
            <a:endParaRPr lang="en-US"/>
          </a:p>
        </p:txBody>
      </p:sp>
    </p:spTree>
    <p:extLst>
      <p:ext uri="{BB962C8B-B14F-4D97-AF65-F5344CB8AC3E}">
        <p14:creationId xmlns:p14="http://schemas.microsoft.com/office/powerpoint/2010/main" val="1233522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0ACCB3-C1C0-4E71-85C2-B5BFD6C665D3}" type="datetime1">
              <a:rPr lang="en-US" smtClean="0"/>
              <a:t>10/15/2021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819DD1-B99B-4BD9-BDC1-30A89D54C246}" type="datetime1">
              <a:rPr lang="en-US" smtClean="0"/>
              <a:t>10/15/2021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45C62F-0F75-45D5-B44E-6B3B843AD678}" type="datetime1">
              <a:rPr lang="en-US" smtClean="0"/>
              <a:t>10/15/2021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BBD4E2-49C9-4B69-983B-29E28A17AD0C}" type="datetime1">
              <a:rPr lang="en-US" smtClean="0"/>
              <a:t>10/15/2021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8A4033-AA07-4603-82C7-33A47AA75BAB}" type="datetime1">
              <a:rPr lang="en-US" smtClean="0"/>
              <a:t>10/15/2021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A637CB-F1E1-48E8-9A96-099ADBD6F1FE}" type="datetime1">
              <a:rPr lang="en-US" smtClean="0"/>
              <a:t>10/15/2021</a:t>
            </a:fld>
            <a:endParaRPr lang="en-US" dirty="0"/>
          </a:p>
        </p:txBody>
      </p:sp>
      <p:sp>
        <p:nvSpPr>
          <p:cNvPr id="6" name="Footer Placeholder 5"/>
          <p:cNvSpPr>
            <a:spLocks noGrp="1"/>
          </p:cNvSpPr>
          <p:nvPr>
            <p:ph type="ftr" sz="quarter" idx="11"/>
          </p:nvPr>
        </p:nvSpPr>
        <p:spPr/>
        <p:txBody>
          <a:bodyPr/>
          <a:lstStyle/>
          <a:p>
            <a:r>
              <a:rPr lang="en-US" smtClean="0"/>
              <a:t>Designed by, Adil Khan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96E9E6-475B-4467-BBCA-8D37788F98AA}" type="datetime1">
              <a:rPr lang="en-US" smtClean="0"/>
              <a:t>10/15/2021</a:t>
            </a:fld>
            <a:endParaRPr lang="en-US" dirty="0"/>
          </a:p>
        </p:txBody>
      </p:sp>
      <p:sp>
        <p:nvSpPr>
          <p:cNvPr id="8" name="Footer Placeholder 7"/>
          <p:cNvSpPr>
            <a:spLocks noGrp="1"/>
          </p:cNvSpPr>
          <p:nvPr>
            <p:ph type="ftr" sz="quarter" idx="11"/>
          </p:nvPr>
        </p:nvSpPr>
        <p:spPr/>
        <p:txBody>
          <a:bodyPr/>
          <a:lstStyle/>
          <a:p>
            <a:r>
              <a:rPr lang="en-US" smtClean="0"/>
              <a:t>Designed by, Adil Khan</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CFFD15F-0F15-4EAE-8698-1E50EF40B371}" type="datetime1">
              <a:rPr lang="en-US" smtClean="0"/>
              <a:t>10/15/2021</a:t>
            </a:fld>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8859C-F4CF-4B94-9F89-22439E96C559}" type="datetime1">
              <a:rPr lang="en-US" smtClean="0"/>
              <a:t>10/15/2021</a:t>
            </a:fld>
            <a:endParaRPr lang="en-US" dirty="0"/>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91FCB3-105D-4465-BC6A-6801EDF6C47E}" type="datetime1">
              <a:rPr lang="en-US" smtClean="0"/>
              <a:t>10/15/2021</a:t>
            </a:fld>
            <a:endParaRPr lang="en-US" dirty="0"/>
          </a:p>
        </p:txBody>
      </p:sp>
      <p:sp>
        <p:nvSpPr>
          <p:cNvPr id="6" name="Footer Placeholder 5"/>
          <p:cNvSpPr>
            <a:spLocks noGrp="1"/>
          </p:cNvSpPr>
          <p:nvPr>
            <p:ph type="ftr" sz="quarter" idx="11"/>
          </p:nvPr>
        </p:nvSpPr>
        <p:spPr/>
        <p:txBody>
          <a:bodyPr/>
          <a:lstStyle/>
          <a:p>
            <a:r>
              <a:rPr lang="en-US" smtClean="0"/>
              <a:t>Designed by, Adil Khan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6ADA2-B2EC-4967-80BB-BD53267CF900}" type="datetime1">
              <a:rPr lang="en-US" smtClean="0"/>
              <a:t>10/15/2021</a:t>
            </a:fld>
            <a:endParaRPr lang="en-US" dirty="0"/>
          </a:p>
        </p:txBody>
      </p:sp>
      <p:sp>
        <p:nvSpPr>
          <p:cNvPr id="6" name="Footer Placeholder 5"/>
          <p:cNvSpPr>
            <a:spLocks noGrp="1"/>
          </p:cNvSpPr>
          <p:nvPr>
            <p:ph type="ftr" sz="quarter" idx="11"/>
          </p:nvPr>
        </p:nvSpPr>
        <p:spPr/>
        <p:txBody>
          <a:bodyPr/>
          <a:lstStyle/>
          <a:p>
            <a:r>
              <a:rPr lang="en-US" smtClean="0"/>
              <a:t>Designed by, Adil Khan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C80C29-606B-49F6-9723-F89454674E34}" type="datetime1">
              <a:rPr lang="en-US" smtClean="0"/>
              <a:t>10/15/2021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Designed by, Adil Khan</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41818"/>
            <a:ext cx="9144000" cy="2387600"/>
          </a:xfrm>
        </p:spPr>
        <p:txBody>
          <a:bodyPr/>
          <a:lstStyle/>
          <a:p>
            <a:r>
              <a:rPr lang="en-US" dirty="0" smtClean="0"/>
              <a:t>Distributed &amp; Cloud Computing</a:t>
            </a:r>
            <a:endParaRPr lang="en-GB"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Subtitle 2"/>
          <p:cNvSpPr txBox="1">
            <a:spLocks/>
          </p:cNvSpPr>
          <p:nvPr/>
        </p:nvSpPr>
        <p:spPr>
          <a:xfrm>
            <a:off x="1524000" y="3602037"/>
            <a:ext cx="9144000" cy="2311083"/>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Welcome</a:t>
            </a:r>
          </a:p>
          <a:p>
            <a:r>
              <a:rPr lang="en-US" dirty="0" smtClean="0">
                <a:latin typeface="Times New Roman" panose="02020603050405020304" pitchFamily="18" charset="0"/>
                <a:cs typeface="Times New Roman" panose="02020603050405020304" pitchFamily="18" charset="0"/>
              </a:rPr>
              <a:t>Class: BS(CS)-VII</a:t>
            </a:r>
          </a:p>
          <a:p>
            <a:r>
              <a:rPr lang="en-US" dirty="0" smtClean="0">
                <a:latin typeface="Times New Roman" panose="02020603050405020304" pitchFamily="18" charset="0"/>
                <a:cs typeface="Times New Roman" panose="02020603050405020304" pitchFamily="18" charset="0"/>
              </a:rPr>
              <a:t>Sukkur IBA University – Kandhkot Campus</a:t>
            </a:r>
          </a:p>
          <a:p>
            <a:r>
              <a:rPr lang="en-US" dirty="0" smtClean="0">
                <a:latin typeface="Times New Roman" panose="02020603050405020304" pitchFamily="18" charset="0"/>
                <a:cs typeface="Times New Roman" panose="02020603050405020304" pitchFamily="18" charset="0"/>
              </a:rPr>
              <a:t>Week - 02</a:t>
            </a:r>
          </a:p>
          <a:p>
            <a:r>
              <a:rPr lang="en-US" dirty="0" smtClean="0">
                <a:latin typeface="Times New Roman" panose="02020603050405020304" pitchFamily="18" charset="0"/>
                <a:cs typeface="Times New Roman" panose="02020603050405020304" pitchFamily="18" charset="0"/>
              </a:rPr>
              <a:t>Lecture </a:t>
            </a:r>
            <a:r>
              <a:rPr lang="en-US"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03 &amp; 04</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Your Facilitator, Adil Khan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417269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What is Cloud Computing?</a:t>
            </a:r>
            <a:endParaRPr lang="en-US" dirty="0"/>
          </a:p>
        </p:txBody>
      </p:sp>
      <p:sp>
        <p:nvSpPr>
          <p:cNvPr id="2" name="Content Placeholder 1"/>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practice of using a network of </a:t>
            </a:r>
            <a:r>
              <a:rPr lang="en-US" dirty="0">
                <a:solidFill>
                  <a:srgbClr val="C00000"/>
                </a:solidFill>
                <a:latin typeface="Times New Roman" panose="02020603050405020304" pitchFamily="18" charset="0"/>
                <a:cs typeface="Times New Roman" panose="02020603050405020304" pitchFamily="18" charset="0"/>
              </a:rPr>
              <a:t>remote servers </a:t>
            </a:r>
            <a:r>
              <a:rPr lang="en-US" dirty="0">
                <a:latin typeface="Times New Roman" panose="02020603050405020304" pitchFamily="18" charset="0"/>
                <a:cs typeface="Times New Roman" panose="02020603050405020304" pitchFamily="18" charset="0"/>
              </a:rPr>
              <a:t>hosted on the Internet to </a:t>
            </a:r>
            <a:r>
              <a:rPr lang="en-US" dirty="0">
                <a:solidFill>
                  <a:srgbClr val="C00000"/>
                </a:solidFill>
                <a:latin typeface="Times New Roman" panose="02020603050405020304" pitchFamily="18" charset="0"/>
                <a:cs typeface="Times New Roman" panose="02020603050405020304" pitchFamily="18" charset="0"/>
              </a:rPr>
              <a:t>store, manage, and process data, </a:t>
            </a:r>
            <a:r>
              <a:rPr lang="en-US" dirty="0">
                <a:latin typeface="Times New Roman" panose="02020603050405020304" pitchFamily="18" charset="0"/>
                <a:cs typeface="Times New Roman" panose="02020603050405020304" pitchFamily="18" charset="0"/>
              </a:rPr>
              <a:t>rather than a local server or a personal computer.”</a:t>
            </a:r>
          </a:p>
          <a:p>
            <a:pPr algn="r"/>
            <a:r>
              <a:rPr lang="en-US" dirty="0">
                <a:latin typeface="Times New Roman" panose="02020603050405020304" pitchFamily="18" charset="0"/>
                <a:cs typeface="Times New Roman" panose="02020603050405020304" pitchFamily="18" charset="0"/>
              </a:rPr>
              <a:t>Oxford </a:t>
            </a:r>
            <a:r>
              <a:rPr lang="en-US" dirty="0" smtClean="0">
                <a:latin typeface="Times New Roman" panose="02020603050405020304" pitchFamily="18" charset="0"/>
                <a:cs typeface="Times New Roman" panose="02020603050405020304" pitchFamily="18" charset="0"/>
              </a:rPr>
              <a:t>Dictionary</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The practice of </a:t>
            </a:r>
            <a:r>
              <a:rPr lang="en-US" dirty="0">
                <a:solidFill>
                  <a:srgbClr val="C00000"/>
                </a:solidFill>
                <a:latin typeface="Times New Roman" panose="02020603050405020304" pitchFamily="18" charset="0"/>
                <a:cs typeface="Times New Roman" panose="02020603050405020304" pitchFamily="18" charset="0"/>
              </a:rPr>
              <a:t>storing</a:t>
            </a:r>
            <a:r>
              <a:rPr lang="en-US" dirty="0">
                <a:latin typeface="Times New Roman" panose="02020603050405020304" pitchFamily="18" charset="0"/>
                <a:cs typeface="Times New Roman" panose="02020603050405020304" pitchFamily="18" charset="0"/>
              </a:rPr>
              <a:t> regularly used computer </a:t>
            </a:r>
            <a:r>
              <a:rPr lang="en-US" dirty="0">
                <a:solidFill>
                  <a:srgbClr val="C00000"/>
                </a:solidFill>
                <a:latin typeface="Times New Roman" panose="02020603050405020304" pitchFamily="18" charset="0"/>
                <a:cs typeface="Times New Roman" panose="02020603050405020304" pitchFamily="18" charset="0"/>
              </a:rPr>
              <a:t>data on multiple servers </a:t>
            </a:r>
            <a:r>
              <a:rPr lang="en-US" dirty="0">
                <a:latin typeface="Times New Roman" panose="02020603050405020304" pitchFamily="18" charset="0"/>
                <a:cs typeface="Times New Roman" panose="02020603050405020304" pitchFamily="18" charset="0"/>
              </a:rPr>
              <a:t>that can be accessed through the Internet.”</a:t>
            </a:r>
          </a:p>
          <a:p>
            <a:pPr algn="r"/>
            <a:r>
              <a:rPr lang="en-US" dirty="0">
                <a:latin typeface="Times New Roman" panose="02020603050405020304" pitchFamily="18" charset="0"/>
                <a:cs typeface="Times New Roman" panose="02020603050405020304" pitchFamily="18" charset="0"/>
              </a:rPr>
              <a:t>Webster Dictionary</a:t>
            </a:r>
          </a:p>
          <a:p>
            <a:endParaRPr lang="en-US" dirty="0">
              <a:latin typeface="Times New Roman" panose="02020603050405020304" pitchFamily="18" charset="0"/>
              <a:cs typeface="Times New Roman" panose="02020603050405020304" pitchFamily="18" charset="0"/>
            </a:endParaRPr>
          </a:p>
          <a:p>
            <a:pPr>
              <a:spcBef>
                <a:spcPts val="1200"/>
              </a:spcBef>
              <a:spcAft>
                <a:spcPts val="1200"/>
              </a:spcAft>
            </a:pP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29811895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What is Cloud Computing?</a:t>
            </a:r>
            <a:endParaRPr lang="en-US" dirty="0"/>
          </a:p>
        </p:txBody>
      </p:sp>
      <p:sp>
        <p:nvSpPr>
          <p:cNvPr id="2" name="Content Placeholder 1"/>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Cloud computing is a model for </a:t>
            </a:r>
            <a:r>
              <a:rPr lang="en-US" dirty="0">
                <a:solidFill>
                  <a:srgbClr val="C00000"/>
                </a:solidFill>
                <a:latin typeface="Times New Roman" panose="02020603050405020304" pitchFamily="18" charset="0"/>
                <a:cs typeface="Times New Roman" panose="02020603050405020304" pitchFamily="18" charset="0"/>
              </a:rPr>
              <a:t>enabling ubiquitous, convenient, on-demand network access to a shared pool of configurable computing resources</a:t>
            </a:r>
            <a:r>
              <a:rPr lang="en-US" dirty="0">
                <a:latin typeface="Times New Roman" panose="02020603050405020304" pitchFamily="18" charset="0"/>
                <a:cs typeface="Times New Roman" panose="02020603050405020304" pitchFamily="18" charset="0"/>
              </a:rPr>
              <a:t> (e.g., networks, servers, storage, applications, and services) that can be rapidly provisioned and released with </a:t>
            </a:r>
            <a:r>
              <a:rPr lang="en-US" dirty="0">
                <a:solidFill>
                  <a:srgbClr val="C00000"/>
                </a:solidFill>
                <a:latin typeface="Times New Roman" panose="02020603050405020304" pitchFamily="18" charset="0"/>
                <a:cs typeface="Times New Roman" panose="02020603050405020304" pitchFamily="18" charset="0"/>
              </a:rPr>
              <a:t>minimal management effort </a:t>
            </a:r>
            <a:r>
              <a:rPr lang="en-US" dirty="0">
                <a:latin typeface="Times New Roman" panose="02020603050405020304" pitchFamily="18" charset="0"/>
                <a:cs typeface="Times New Roman" panose="02020603050405020304" pitchFamily="18" charset="0"/>
              </a:rPr>
              <a:t>or service provider interaction.  This cloud model is composed of five essential characteristics, three service models, and four deployment models.</a:t>
            </a:r>
          </a:p>
          <a:p>
            <a:pPr algn="r"/>
            <a:r>
              <a:rPr lang="en-US" dirty="0">
                <a:latin typeface="Times New Roman" panose="02020603050405020304" pitchFamily="18" charset="0"/>
                <a:cs typeface="Times New Roman" panose="02020603050405020304" pitchFamily="18" charset="0"/>
              </a:rPr>
              <a:t>National Institute of Standards and Technology</a:t>
            </a: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364113336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Evolution of Cloud Computing</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12</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806342934"/>
              </p:ext>
            </p:extLst>
          </p:nvPr>
        </p:nvGraphicFramePr>
        <p:xfrm>
          <a:off x="1406183" y="2146997"/>
          <a:ext cx="9964275" cy="3289592"/>
        </p:xfrm>
        <a:graphic>
          <a:graphicData uri="http://schemas.openxmlformats.org/drawingml/2006/table">
            <a:tbl>
              <a:tblPr firstRow="1">
                <a:tableStyleId>{21E4AEA4-8DFA-4A89-87EB-49C32662AFE0}</a:tableStyleId>
              </a:tblPr>
              <a:tblGrid>
                <a:gridCol w="3382689">
                  <a:extLst>
                    <a:ext uri="{9D8B030D-6E8A-4147-A177-3AD203B41FA5}">
                      <a16:colId xmlns:a16="http://schemas.microsoft.com/office/drawing/2014/main" xmlns="" val="48614039"/>
                    </a:ext>
                  </a:extLst>
                </a:gridCol>
                <a:gridCol w="6581586">
                  <a:extLst>
                    <a:ext uri="{9D8B030D-6E8A-4147-A177-3AD203B41FA5}">
                      <a16:colId xmlns:a16="http://schemas.microsoft.com/office/drawing/2014/main" xmlns="" val="1124546490"/>
                    </a:ext>
                  </a:extLst>
                </a:gridCol>
              </a:tblGrid>
              <a:tr h="351073">
                <a:tc>
                  <a:txBody>
                    <a:bodyPr/>
                    <a:lstStyle/>
                    <a:p>
                      <a:pPr algn="ctr"/>
                      <a:r>
                        <a:rPr lang="en-US" b="0" dirty="0">
                          <a:solidFill>
                            <a:schemeClr val="bg1"/>
                          </a:solidFill>
                        </a:rPr>
                        <a:t>Stage</a:t>
                      </a:r>
                    </a:p>
                  </a:txBody>
                  <a:tcPr>
                    <a:solidFill>
                      <a:srgbClr val="0070C0"/>
                    </a:solidFill>
                  </a:tcPr>
                </a:tc>
                <a:tc>
                  <a:txBody>
                    <a:bodyPr/>
                    <a:lstStyle/>
                    <a:p>
                      <a:pPr algn="ctr"/>
                      <a:r>
                        <a:rPr lang="en-US" b="0" dirty="0">
                          <a:solidFill>
                            <a:schemeClr val="bg1"/>
                          </a:solidFill>
                        </a:rPr>
                        <a:t>Characteristics</a:t>
                      </a:r>
                    </a:p>
                  </a:txBody>
                  <a:tcPr>
                    <a:solidFill>
                      <a:srgbClr val="0070C0"/>
                    </a:solidFill>
                  </a:tcPr>
                </a:tc>
                <a:extLst>
                  <a:ext uri="{0D108BD9-81ED-4DB2-BD59-A6C34878D82A}">
                    <a16:rowId xmlns:a16="http://schemas.microsoft.com/office/drawing/2014/main" xmlns="" val="679667022"/>
                  </a:ext>
                </a:extLst>
              </a:tr>
              <a:tr h="730958">
                <a:tc>
                  <a:txBody>
                    <a:bodyPr/>
                    <a:lstStyle/>
                    <a:p>
                      <a:pPr algn="l"/>
                      <a:r>
                        <a:rPr lang="en-US" dirty="0"/>
                        <a:t>Grid Computing</a:t>
                      </a:r>
                    </a:p>
                  </a:txBody>
                  <a:tcPr>
                    <a:solidFill>
                      <a:schemeClr val="bg1">
                        <a:lumMod val="85000"/>
                      </a:schemeClr>
                    </a:solidFill>
                  </a:tcPr>
                </a:tc>
                <a:tc>
                  <a:txBody>
                    <a:bodyPr/>
                    <a:lstStyle/>
                    <a:p>
                      <a:pPr marL="0" indent="0" defTabSz="914099" fontAlgn="base">
                        <a:spcBef>
                          <a:spcPct val="0"/>
                        </a:spcBef>
                        <a:spcAft>
                          <a:spcPct val="0"/>
                        </a:spcAft>
                        <a:buFont typeface="Arial" panose="020B0604020202020204" pitchFamily="34" charset="0"/>
                        <a:buNone/>
                      </a:pPr>
                      <a:r>
                        <a:rPr lang="en-US" dirty="0">
                          <a:solidFill>
                            <a:schemeClr val="tx1"/>
                          </a:solidFill>
                        </a:rPr>
                        <a:t>Solving large problems with parallel </a:t>
                      </a:r>
                      <a:r>
                        <a:rPr lang="en-US" dirty="0" smtClean="0">
                          <a:solidFill>
                            <a:schemeClr val="tx1"/>
                          </a:solidFill>
                        </a:rPr>
                        <a:t>computing</a:t>
                      </a:r>
                      <a:endParaRPr lang="en-US" dirty="0">
                        <a:solidFill>
                          <a:schemeClr val="tx1"/>
                        </a:solidFill>
                      </a:endParaRPr>
                    </a:p>
                  </a:txBody>
                  <a:tcPr>
                    <a:solidFill>
                      <a:schemeClr val="bg1">
                        <a:lumMod val="85000"/>
                      </a:schemeClr>
                    </a:solidFill>
                  </a:tcPr>
                </a:tc>
                <a:extLst>
                  <a:ext uri="{0D108BD9-81ED-4DB2-BD59-A6C34878D82A}">
                    <a16:rowId xmlns:a16="http://schemas.microsoft.com/office/drawing/2014/main" xmlns="" val="2034482246"/>
                  </a:ext>
                </a:extLst>
              </a:tr>
              <a:tr h="730958">
                <a:tc>
                  <a:txBody>
                    <a:bodyPr/>
                    <a:lstStyle/>
                    <a:p>
                      <a:pPr algn="l"/>
                      <a:r>
                        <a:rPr lang="en-US" dirty="0"/>
                        <a:t>Utility Computing</a:t>
                      </a:r>
                    </a:p>
                  </a:txBody>
                  <a:tcPr>
                    <a:solidFill>
                      <a:schemeClr val="bg1">
                        <a:lumMod val="85000"/>
                      </a:schemeClr>
                    </a:solidFill>
                  </a:tcPr>
                </a:tc>
                <a:tc>
                  <a:txBody>
                    <a:bodyPr/>
                    <a:lstStyle/>
                    <a:p>
                      <a:pPr algn="l"/>
                      <a:r>
                        <a:rPr lang="en-US" dirty="0"/>
                        <a:t>Computing resources offered as a metered service</a:t>
                      </a:r>
                    </a:p>
                    <a:p>
                      <a:pPr algn="l"/>
                      <a:r>
                        <a:rPr lang="en-US" dirty="0"/>
                        <a:t>Late 1990s</a:t>
                      </a:r>
                    </a:p>
                  </a:txBody>
                  <a:tcPr>
                    <a:solidFill>
                      <a:schemeClr val="bg1">
                        <a:lumMod val="85000"/>
                      </a:schemeClr>
                    </a:solidFill>
                  </a:tcPr>
                </a:tc>
                <a:extLst>
                  <a:ext uri="{0D108BD9-81ED-4DB2-BD59-A6C34878D82A}">
                    <a16:rowId xmlns:a16="http://schemas.microsoft.com/office/drawing/2014/main" xmlns="" val="682465758"/>
                  </a:ext>
                </a:extLst>
              </a:tr>
              <a:tr h="730958">
                <a:tc>
                  <a:txBody>
                    <a:bodyPr/>
                    <a:lstStyle/>
                    <a:p>
                      <a:pPr algn="l"/>
                      <a:r>
                        <a:rPr lang="en-US" dirty="0"/>
                        <a:t>Software</a:t>
                      </a:r>
                      <a:r>
                        <a:rPr lang="en-US" baseline="0" dirty="0"/>
                        <a:t> as a Service</a:t>
                      </a:r>
                      <a:endParaRPr lang="en-US"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Subscription-based software accessed over the Internet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Gained momentum after 2001</a:t>
                      </a:r>
                    </a:p>
                  </a:txBody>
                  <a:tcPr>
                    <a:solidFill>
                      <a:schemeClr val="bg1">
                        <a:lumMod val="85000"/>
                      </a:schemeClr>
                    </a:solidFill>
                  </a:tcPr>
                </a:tc>
                <a:extLst>
                  <a:ext uri="{0D108BD9-81ED-4DB2-BD59-A6C34878D82A}">
                    <a16:rowId xmlns:a16="http://schemas.microsoft.com/office/drawing/2014/main" xmlns="" val="4230228483"/>
                  </a:ext>
                </a:extLst>
              </a:tr>
              <a:tr h="730958">
                <a:tc>
                  <a:txBody>
                    <a:bodyPr/>
                    <a:lstStyle/>
                    <a:p>
                      <a:pPr algn="l"/>
                      <a:r>
                        <a:rPr lang="en-US" dirty="0"/>
                        <a:t>Cloud Computing</a:t>
                      </a:r>
                    </a:p>
                  </a:txBody>
                  <a:tcPr>
                    <a:solidFill>
                      <a:schemeClr val="bg1">
                        <a:lumMod val="85000"/>
                      </a:schemeClr>
                    </a:solidFill>
                  </a:tcPr>
                </a:tc>
                <a:tc>
                  <a:txBody>
                    <a:bodyPr/>
                    <a:lstStyle/>
                    <a:p>
                      <a:pPr algn="l"/>
                      <a:r>
                        <a:rPr lang="en-US" dirty="0"/>
                        <a:t>Next-generation datacenters with virtualization technology</a:t>
                      </a:r>
                      <a:endParaRPr lang="en-US" baseline="0" dirty="0"/>
                    </a:p>
                    <a:p>
                      <a:pPr algn="l"/>
                      <a:r>
                        <a:rPr lang="en-US" dirty="0"/>
                        <a:t>Full stack of service - </a:t>
                      </a:r>
                      <a:r>
                        <a:rPr lang="en-US" dirty="0" err="1"/>
                        <a:t>IasS</a:t>
                      </a:r>
                      <a:r>
                        <a:rPr lang="en-US" dirty="0"/>
                        <a:t>, </a:t>
                      </a:r>
                      <a:r>
                        <a:rPr lang="en-US" dirty="0" err="1"/>
                        <a:t>PaaS</a:t>
                      </a:r>
                      <a:r>
                        <a:rPr lang="en-US" dirty="0"/>
                        <a:t>, &amp; </a:t>
                      </a:r>
                      <a:r>
                        <a:rPr lang="en-US" dirty="0" err="1"/>
                        <a:t>SaaS</a:t>
                      </a:r>
                      <a:endParaRPr lang="en-US" dirty="0"/>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sp>
        <p:nvSpPr>
          <p:cNvPr id="8" name="Chevron 7"/>
          <p:cNvSpPr/>
          <p:nvPr/>
        </p:nvSpPr>
        <p:spPr>
          <a:xfrm rot="16200000" flipH="1">
            <a:off x="-706644" y="3666912"/>
            <a:ext cx="3184834" cy="365456"/>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Order of Evolution</a:t>
            </a:r>
          </a:p>
        </p:txBody>
      </p:sp>
    </p:spTree>
    <p:extLst>
      <p:ext uri="{BB962C8B-B14F-4D97-AF65-F5344CB8AC3E}">
        <p14:creationId xmlns:p14="http://schemas.microsoft.com/office/powerpoint/2010/main" val="2923603366"/>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Key Enabling Technologies</a:t>
            </a:r>
          </a:p>
        </p:txBody>
      </p:sp>
      <p:grpSp>
        <p:nvGrpSpPr>
          <p:cNvPr id="64" name="Group 63"/>
          <p:cNvGrpSpPr/>
          <p:nvPr/>
        </p:nvGrpSpPr>
        <p:grpSpPr>
          <a:xfrm>
            <a:off x="0" y="1440160"/>
            <a:ext cx="12192000" cy="1750080"/>
            <a:chOff x="0" y="1440161"/>
            <a:chExt cx="10802189" cy="853904"/>
          </a:xfrm>
        </p:grpSpPr>
        <p:sp>
          <p:nvSpPr>
            <p:cNvPr id="65" name="Rectangle 6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defTabSz="914089">
                <a:spcBef>
                  <a:spcPct val="20000"/>
                </a:spcBef>
                <a:buSzPct val="80000"/>
                <a:buFont typeface="Wingdings" charset="2"/>
                <a:buChar char="§"/>
              </a:pPr>
              <a:r>
                <a:rPr lang="en-US" i="0" dirty="0"/>
                <a:t>Ubiquitous fast wide-area networks</a:t>
              </a:r>
            </a:p>
            <a:p>
              <a:pPr marL="457200" lvl="0" indent="-457200" algn="l" defTabSz="914089">
                <a:spcBef>
                  <a:spcPct val="20000"/>
                </a:spcBef>
                <a:buSzPct val="80000"/>
                <a:buFont typeface="Wingdings" charset="2"/>
                <a:buChar char="§"/>
              </a:pPr>
              <a:r>
                <a:rPr lang="en-US" i="0" dirty="0"/>
                <a:t>Powerful and inexpensive servers</a:t>
              </a:r>
            </a:p>
            <a:p>
              <a:pPr marL="457200" lvl="0" indent="-457200" algn="l" defTabSz="914089">
                <a:spcBef>
                  <a:spcPct val="20000"/>
                </a:spcBef>
                <a:buSzPct val="80000"/>
                <a:buFont typeface="Wingdings" charset="2"/>
                <a:buChar char="§"/>
              </a:pPr>
              <a:r>
                <a:rPr lang="en-US" i="0" dirty="0"/>
                <a:t>High-performance virtualization technology</a:t>
              </a:r>
            </a:p>
          </p:txBody>
        </p:sp>
      </p:grpSp>
      <p:grpSp>
        <p:nvGrpSpPr>
          <p:cNvPr id="21" name="Group 20"/>
          <p:cNvGrpSpPr/>
          <p:nvPr/>
        </p:nvGrpSpPr>
        <p:grpSpPr>
          <a:xfrm>
            <a:off x="710244" y="3869469"/>
            <a:ext cx="10779760" cy="2143760"/>
            <a:chOff x="1016000" y="4104640"/>
            <a:chExt cx="10779760" cy="2143760"/>
          </a:xfrm>
        </p:grpSpPr>
        <p:grpSp>
          <p:nvGrpSpPr>
            <p:cNvPr id="20" name="Group 19"/>
            <p:cNvGrpSpPr/>
            <p:nvPr/>
          </p:nvGrpSpPr>
          <p:grpSpPr>
            <a:xfrm>
              <a:off x="3514578" y="4412042"/>
              <a:ext cx="1504576" cy="1529711"/>
              <a:chOff x="3396236" y="4412042"/>
              <a:chExt cx="1504576" cy="1529711"/>
            </a:xfrm>
          </p:grpSpPr>
          <p:sp>
            <p:nvSpPr>
              <p:cNvPr id="69" name="Chevron 68"/>
              <p:cNvSpPr/>
              <p:nvPr/>
            </p:nvSpPr>
            <p:spPr>
              <a:xfrm rot="10800000">
                <a:off x="3396236" y="5003034"/>
                <a:ext cx="1504576" cy="35261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0" name="Chevron 69"/>
              <p:cNvSpPr/>
              <p:nvPr/>
            </p:nvSpPr>
            <p:spPr>
              <a:xfrm>
                <a:off x="3882185" y="4412042"/>
                <a:ext cx="532676"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grpSp>
        <p:sp>
          <p:nvSpPr>
            <p:cNvPr id="16" name="Oval 15"/>
            <p:cNvSpPr>
              <a:spLocks/>
            </p:cNvSpPr>
            <p:nvPr/>
          </p:nvSpPr>
          <p:spPr>
            <a:xfrm>
              <a:off x="1016000" y="4104640"/>
              <a:ext cx="2148840" cy="2143760"/>
            </a:xfrm>
            <a:prstGeom prst="ellipse">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Widespread Broadband</a:t>
              </a:r>
            </a:p>
          </p:txBody>
        </p:sp>
        <p:grpSp>
          <p:nvGrpSpPr>
            <p:cNvPr id="17" name="Group 16"/>
            <p:cNvGrpSpPr>
              <a:grpSpLocks noChangeAspect="1"/>
            </p:cNvGrpSpPr>
            <p:nvPr/>
          </p:nvGrpSpPr>
          <p:grpSpPr>
            <a:xfrm>
              <a:off x="5368892" y="4287521"/>
              <a:ext cx="1784821" cy="1767840"/>
              <a:chOff x="6244931" y="4569411"/>
              <a:chExt cx="1223267" cy="1211629"/>
            </a:xfrm>
          </p:grpSpPr>
          <p:sp>
            <p:nvSpPr>
              <p:cNvPr id="109" name="Rectangle 108"/>
              <p:cNvSpPr/>
              <p:nvPr/>
            </p:nvSpPr>
            <p:spPr>
              <a:xfrm>
                <a:off x="6244931" y="4569411"/>
                <a:ext cx="1223267" cy="121162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72" name="Group 71"/>
              <p:cNvGrpSpPr/>
              <p:nvPr/>
            </p:nvGrpSpPr>
            <p:grpSpPr>
              <a:xfrm>
                <a:off x="6427920" y="4768820"/>
                <a:ext cx="869760" cy="820085"/>
                <a:chOff x="424517" y="4446040"/>
                <a:chExt cx="869760" cy="820085"/>
              </a:xfrm>
            </p:grpSpPr>
            <p:grpSp>
              <p:nvGrpSpPr>
                <p:cNvPr id="73" name="Group 72"/>
                <p:cNvGrpSpPr>
                  <a:grpSpLocks noChangeAspect="1"/>
                </p:cNvGrpSpPr>
                <p:nvPr/>
              </p:nvGrpSpPr>
              <p:grpSpPr>
                <a:xfrm>
                  <a:off x="426351" y="4446040"/>
                  <a:ext cx="867441" cy="120807"/>
                  <a:chOff x="7740526" y="4440417"/>
                  <a:chExt cx="2808026" cy="391068"/>
                </a:xfrm>
              </p:grpSpPr>
              <p:sp>
                <p:nvSpPr>
                  <p:cNvPr id="104" name="Rectangle 10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5" name="Oval 10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6" name="Rectangle 10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7" name="Rectangle 10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8" name="Rectangle 10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4" name="Group 73"/>
                <p:cNvGrpSpPr>
                  <a:grpSpLocks noChangeAspect="1"/>
                </p:cNvGrpSpPr>
                <p:nvPr/>
              </p:nvGrpSpPr>
              <p:grpSpPr>
                <a:xfrm>
                  <a:off x="424517" y="4587264"/>
                  <a:ext cx="867441" cy="120807"/>
                  <a:chOff x="7740526" y="4440417"/>
                  <a:chExt cx="2808026" cy="391068"/>
                </a:xfrm>
              </p:grpSpPr>
              <p:sp>
                <p:nvSpPr>
                  <p:cNvPr id="99" name="Rectangle 9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0" name="Oval 9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1" name="Rectangle 10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2" name="Rectangle 10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3" name="Rectangle 10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5" name="Group 74"/>
                <p:cNvGrpSpPr>
                  <a:grpSpLocks noChangeAspect="1"/>
                </p:cNvGrpSpPr>
                <p:nvPr/>
              </p:nvGrpSpPr>
              <p:grpSpPr>
                <a:xfrm>
                  <a:off x="426835" y="4726044"/>
                  <a:ext cx="867441" cy="120807"/>
                  <a:chOff x="7740526" y="4440417"/>
                  <a:chExt cx="2808026" cy="391068"/>
                </a:xfrm>
              </p:grpSpPr>
              <p:sp>
                <p:nvSpPr>
                  <p:cNvPr id="94" name="Rectangle 9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5" name="Oval 9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6" name="Rectangle 9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7" name="Rectangle 9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8" name="Rectangle 9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6" name="Group 75"/>
                <p:cNvGrpSpPr>
                  <a:grpSpLocks noChangeAspect="1"/>
                </p:cNvGrpSpPr>
                <p:nvPr/>
              </p:nvGrpSpPr>
              <p:grpSpPr>
                <a:xfrm>
                  <a:off x="426836" y="4865803"/>
                  <a:ext cx="867441" cy="120807"/>
                  <a:chOff x="7740526" y="4440417"/>
                  <a:chExt cx="2808026" cy="391068"/>
                </a:xfrm>
              </p:grpSpPr>
              <p:sp>
                <p:nvSpPr>
                  <p:cNvPr id="89" name="Rectangle 8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0" name="Oval 8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1" name="Rectangle 9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2" name="Rectangle 9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3" name="Rectangle 9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7" name="Group 76"/>
                <p:cNvGrpSpPr>
                  <a:grpSpLocks noChangeAspect="1"/>
                </p:cNvGrpSpPr>
                <p:nvPr/>
              </p:nvGrpSpPr>
              <p:grpSpPr>
                <a:xfrm>
                  <a:off x="426835" y="5005559"/>
                  <a:ext cx="867441" cy="120807"/>
                  <a:chOff x="7740526" y="4440417"/>
                  <a:chExt cx="2808026" cy="391068"/>
                </a:xfrm>
              </p:grpSpPr>
              <p:sp>
                <p:nvSpPr>
                  <p:cNvPr id="84" name="Rectangle 8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5" name="Oval 8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6" name="Rectangle 8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7" name="Rectangle 8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8" name="Rectangle 8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8" name="Group 77"/>
                <p:cNvGrpSpPr>
                  <a:grpSpLocks noChangeAspect="1"/>
                </p:cNvGrpSpPr>
                <p:nvPr/>
              </p:nvGrpSpPr>
              <p:grpSpPr>
                <a:xfrm>
                  <a:off x="426836" y="5145318"/>
                  <a:ext cx="867441" cy="120807"/>
                  <a:chOff x="7740526" y="4440417"/>
                  <a:chExt cx="2808026" cy="391068"/>
                </a:xfrm>
              </p:grpSpPr>
              <p:sp>
                <p:nvSpPr>
                  <p:cNvPr id="79" name="Rectangle 7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0" name="Oval 7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1" name="Rectangle 8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2" name="Rectangle 8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3" name="Rectangle 8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grpSp>
          <p:nvGrpSpPr>
            <p:cNvPr id="116" name="Group 115"/>
            <p:cNvGrpSpPr/>
            <p:nvPr/>
          </p:nvGrpSpPr>
          <p:grpSpPr>
            <a:xfrm>
              <a:off x="7503451" y="4709644"/>
              <a:ext cx="1819132" cy="918995"/>
              <a:chOff x="1500093" y="2595580"/>
              <a:chExt cx="1554526" cy="756514"/>
            </a:xfrm>
            <a:solidFill>
              <a:srgbClr val="0070C0"/>
            </a:solidFill>
          </p:grpSpPr>
          <p:sp>
            <p:nvSpPr>
              <p:cNvPr id="117" name="Rectangle 116"/>
              <p:cNvSpPr/>
              <p:nvPr/>
            </p:nvSpPr>
            <p:spPr>
              <a:xfrm>
                <a:off x="1751106" y="2595580"/>
                <a:ext cx="1051859" cy="7565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Virtualization</a:t>
                </a:r>
              </a:p>
            </p:txBody>
          </p:sp>
          <p:sp>
            <p:nvSpPr>
              <p:cNvPr id="118" name="Trapezoid 117"/>
              <p:cNvSpPr/>
              <p:nvPr/>
            </p:nvSpPr>
            <p:spPr>
              <a:xfrm rot="5400000">
                <a:off x="1247664" y="2848011"/>
                <a:ext cx="756512" cy="251653"/>
              </a:xfrm>
              <a:prstGeom prst="trapezoid">
                <a:avLst>
                  <a:gd name="adj" fmla="val 439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9" name="Trapezoid 118"/>
              <p:cNvSpPr/>
              <p:nvPr/>
            </p:nvSpPr>
            <p:spPr>
              <a:xfrm rot="16200000">
                <a:off x="2550537" y="2848009"/>
                <a:ext cx="756512" cy="251653"/>
              </a:xfrm>
              <a:prstGeom prst="trapezoid">
                <a:avLst>
                  <a:gd name="adj" fmla="val 439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9" name="Rectangle 18"/>
            <p:cNvSpPr/>
            <p:nvPr/>
          </p:nvSpPr>
          <p:spPr>
            <a:xfrm>
              <a:off x="9672320" y="4216400"/>
              <a:ext cx="2123440" cy="1920240"/>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bg1"/>
                  </a:solidFill>
                </a:rPr>
                <a:t>Hadoop</a:t>
              </a:r>
              <a:endParaRPr lang="en-US" sz="1600" dirty="0">
                <a:solidFill>
                  <a:schemeClr val="bg1"/>
                </a:solidFill>
              </a:endParaRPr>
            </a:p>
            <a:p>
              <a:pPr algn="ctr"/>
              <a:r>
                <a:rPr lang="en-US" sz="1600" dirty="0">
                  <a:solidFill>
                    <a:schemeClr val="bg1"/>
                  </a:solidFill>
                </a:rPr>
                <a:t>Linux Web Hosting</a:t>
              </a:r>
            </a:p>
            <a:p>
              <a:pPr algn="ctr"/>
              <a:r>
                <a:rPr lang="en-US" sz="1600" dirty="0">
                  <a:solidFill>
                    <a:schemeClr val="bg1"/>
                  </a:solidFill>
                </a:rPr>
                <a:t>Microsoft SQL Server</a:t>
              </a:r>
            </a:p>
            <a:p>
              <a:pPr lvl="0" algn="ctr"/>
              <a:r>
                <a:rPr lang="en-US" sz="1600" dirty="0">
                  <a:solidFill>
                    <a:prstClr val="white"/>
                  </a:solidFill>
                </a:rPr>
                <a:t>Windows</a:t>
              </a:r>
            </a:p>
            <a:p>
              <a:pPr lvl="0" algn="ctr"/>
              <a:r>
                <a:rPr lang="en-US" sz="1600" dirty="0">
                  <a:solidFill>
                    <a:prstClr val="white"/>
                  </a:solidFill>
                </a:rPr>
                <a:t>Windows Server</a:t>
              </a:r>
            </a:p>
          </p:txBody>
        </p:sp>
      </p:grpSp>
      <p:pic>
        <p:nvPicPr>
          <p:cNvPr id="55" name="Pictur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2760511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Five Key Cloud Characteristics</a:t>
            </a:r>
          </a:p>
        </p:txBody>
      </p:sp>
      <p:grpSp>
        <p:nvGrpSpPr>
          <p:cNvPr id="4" name="Group 3"/>
          <p:cNvGrpSpPr/>
          <p:nvPr/>
        </p:nvGrpSpPr>
        <p:grpSpPr>
          <a:xfrm>
            <a:off x="0" y="1509662"/>
            <a:ext cx="12192000" cy="2757538"/>
            <a:chOff x="0" y="1461154"/>
            <a:chExt cx="10802189" cy="832911"/>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571500" marR="0" lvl="0" indent="-571500" algn="ctr" defTabSz="914400" eaLnBrk="1" fontAlgn="auto" latinLnBrk="0" hangingPunct="1">
                <a:lnSpc>
                  <a:spcPct val="100000"/>
                </a:lnSpc>
                <a:spcBef>
                  <a:spcPts val="0"/>
                </a:spcBef>
                <a:spcAft>
                  <a:spcPts val="0"/>
                </a:spcAft>
                <a:buClrTx/>
                <a:buSzTx/>
                <a:buFont typeface="Wingdings" charset="2"/>
                <a:buChar char="§"/>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83898"/>
              <a:ext cx="9423400" cy="78917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defTabSz="914089">
                <a:spcBef>
                  <a:spcPct val="20000"/>
                </a:spcBef>
                <a:buSzPct val="80000"/>
                <a:buFont typeface="Wingdings" charset="2"/>
                <a:buChar char="§"/>
              </a:pPr>
              <a:r>
                <a:rPr lang="en-US" i="0" dirty="0"/>
                <a:t>On-demand self-service</a:t>
              </a:r>
            </a:p>
            <a:p>
              <a:pPr marL="457200" lvl="0" indent="-457200" algn="l" defTabSz="914089">
                <a:spcBef>
                  <a:spcPct val="20000"/>
                </a:spcBef>
                <a:buSzPct val="80000"/>
                <a:buFont typeface="Wingdings" charset="2"/>
                <a:buChar char="§"/>
              </a:pPr>
              <a:r>
                <a:rPr lang="en-US" i="0" dirty="0"/>
                <a:t>Ubiquitous network access</a:t>
              </a:r>
            </a:p>
            <a:p>
              <a:pPr marL="457200" lvl="0" indent="-457200" algn="l" defTabSz="914089">
                <a:spcBef>
                  <a:spcPct val="20000"/>
                </a:spcBef>
                <a:buSzPct val="80000"/>
                <a:buFont typeface="Wingdings" charset="2"/>
                <a:buChar char="§"/>
              </a:pPr>
              <a:r>
                <a:rPr lang="en-US" i="0" dirty="0"/>
                <a:t>Location-independent resource pooling</a:t>
              </a:r>
            </a:p>
            <a:p>
              <a:pPr marL="457200" lvl="0" indent="-457200" algn="l" defTabSz="914089">
                <a:spcBef>
                  <a:spcPct val="20000"/>
                </a:spcBef>
                <a:buSzPct val="80000"/>
                <a:buFont typeface="Wingdings" charset="2"/>
                <a:buChar char="§"/>
              </a:pPr>
              <a:r>
                <a:rPr lang="en-US" i="0" dirty="0"/>
                <a:t>Rapid elasticity</a:t>
              </a:r>
            </a:p>
            <a:p>
              <a:pPr marL="457200" lvl="0" indent="-457200" algn="l" defTabSz="914089">
                <a:spcBef>
                  <a:spcPct val="20000"/>
                </a:spcBef>
                <a:buSzPct val="80000"/>
                <a:buFont typeface="Wingdings" charset="2"/>
                <a:buChar char="§"/>
              </a:pPr>
              <a:r>
                <a:rPr lang="en-US" i="0" dirty="0"/>
                <a:t>Pay </a:t>
              </a:r>
              <a:r>
                <a:rPr lang="en-US" i="0" dirty="0" smtClean="0"/>
                <a:t>for what you use</a:t>
              </a:r>
              <a:endParaRPr lang="en-US" i="0" dirty="0"/>
            </a:p>
          </p:txBody>
        </p:sp>
      </p:gr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8" name="Slide Number Placeholder 7"/>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855708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a:spLocks/>
          </p:cNvSpPr>
          <p:nvPr/>
        </p:nvSpPr>
        <p:spPr bwMode="auto">
          <a:xfrm>
            <a:off x="996776" y="1475635"/>
            <a:ext cx="10198449" cy="3906731"/>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solidFill>
            <a:schemeClr val="accent1"/>
          </a:solid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p>
        </p:txBody>
      </p:sp>
      <p:sp>
        <p:nvSpPr>
          <p:cNvPr id="2" name="Title 1"/>
          <p:cNvSpPr>
            <a:spLocks noGrp="1"/>
          </p:cNvSpPr>
          <p:nvPr>
            <p:ph type="title"/>
          </p:nvPr>
        </p:nvSpPr>
        <p:spPr/>
        <p:txBody>
          <a:bodyPr/>
          <a:lstStyle/>
          <a:p>
            <a:pPr algn="ctr"/>
            <a:r>
              <a:rPr lang="en-US" b="1" dirty="0" smtClean="0">
                <a:solidFill>
                  <a:schemeClr val="bg1"/>
                </a:solidFill>
              </a:rPr>
              <a:t>Types of Cloud Computing</a:t>
            </a:r>
            <a:endParaRPr lang="en-GB" b="1" dirty="0">
              <a:solidFill>
                <a:schemeClr val="bg1"/>
              </a:solidFill>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3236442293"/>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Cloud Computing</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16</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7" name="object 2"/>
          <p:cNvPicPr/>
          <p:nvPr/>
        </p:nvPicPr>
        <p:blipFill rotWithShape="1">
          <a:blip r:embed="rId3" cstate="print"/>
          <a:srcRect t="18949" b="2408"/>
          <a:stretch/>
        </p:blipFill>
        <p:spPr>
          <a:xfrm>
            <a:off x="1219200" y="1922204"/>
            <a:ext cx="9753600" cy="4254759"/>
          </a:xfrm>
          <a:prstGeom prst="rect">
            <a:avLst/>
          </a:prstGeom>
        </p:spPr>
      </p:pic>
    </p:spTree>
    <p:extLst>
      <p:ext uri="{BB962C8B-B14F-4D97-AF65-F5344CB8AC3E}">
        <p14:creationId xmlns:p14="http://schemas.microsoft.com/office/powerpoint/2010/main" val="1416893828"/>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Deployment Models</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17</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extLst>
      <p:ext uri="{BB962C8B-B14F-4D97-AF65-F5344CB8AC3E}">
        <p14:creationId xmlns:p14="http://schemas.microsoft.com/office/powerpoint/2010/main" val="3226913973"/>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Deployment Models</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18</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7" name="object 2"/>
          <p:cNvPicPr/>
          <p:nvPr/>
        </p:nvPicPr>
        <p:blipFill rotWithShape="1">
          <a:blip r:embed="rId3" cstate="print"/>
          <a:srcRect t="19697" b="3728"/>
          <a:stretch/>
        </p:blipFill>
        <p:spPr>
          <a:xfrm>
            <a:off x="1381222" y="1929897"/>
            <a:ext cx="9753600" cy="4142793"/>
          </a:xfrm>
          <a:prstGeom prst="rect">
            <a:avLst/>
          </a:prstGeom>
        </p:spPr>
      </p:pic>
    </p:spTree>
    <p:extLst>
      <p:ext uri="{BB962C8B-B14F-4D97-AF65-F5344CB8AC3E}">
        <p14:creationId xmlns:p14="http://schemas.microsoft.com/office/powerpoint/2010/main" val="203822856"/>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Deployment Models</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19</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8" name="object 2"/>
          <p:cNvPicPr/>
          <p:nvPr/>
        </p:nvPicPr>
        <p:blipFill rotWithShape="1">
          <a:blip r:embed="rId3" cstate="print"/>
          <a:srcRect l="191" t="17936" r="-191" b="11699"/>
          <a:stretch/>
        </p:blipFill>
        <p:spPr>
          <a:xfrm>
            <a:off x="1295400" y="1882807"/>
            <a:ext cx="9753600" cy="3806890"/>
          </a:xfrm>
          <a:prstGeom prst="rect">
            <a:avLst/>
          </a:prstGeom>
        </p:spPr>
      </p:pic>
    </p:spTree>
    <p:extLst>
      <p:ext uri="{BB962C8B-B14F-4D97-AF65-F5344CB8AC3E}">
        <p14:creationId xmlns:p14="http://schemas.microsoft.com/office/powerpoint/2010/main" val="677998966"/>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Recap</a:t>
            </a:r>
            <a:endParaRPr lang="en-GB" dirty="0"/>
          </a:p>
        </p:txBody>
      </p:sp>
      <p:sp>
        <p:nvSpPr>
          <p:cNvPr id="3" name="Content Placeholder 2"/>
          <p:cNvSpPr>
            <a:spLocks noGrp="1"/>
          </p:cNvSpPr>
          <p:nvPr>
            <p:ph idx="1"/>
          </p:nvPr>
        </p:nvSpPr>
        <p:spPr/>
        <p:txBody>
          <a:bodyPr>
            <a:normAutofit/>
          </a:bodyPr>
          <a:lstStyle/>
          <a:p>
            <a:r>
              <a:rPr lang="en-GB" b="1" dirty="0" smtClean="0">
                <a:latin typeface="Times New Roman" panose="02020603050405020304" pitchFamily="18" charset="0"/>
                <a:cs typeface="Times New Roman" panose="02020603050405020304" pitchFamily="18" charset="0"/>
              </a:rPr>
              <a:t>Computing</a:t>
            </a:r>
          </a:p>
          <a:p>
            <a:r>
              <a:rPr lang="en-GB" b="1" dirty="0" smtClean="0">
                <a:latin typeface="Times New Roman" panose="02020603050405020304" pitchFamily="18" charset="0"/>
                <a:cs typeface="Times New Roman" panose="02020603050405020304" pitchFamily="18" charset="0"/>
              </a:rPr>
              <a:t>Distributed Computing</a:t>
            </a:r>
          </a:p>
          <a:p>
            <a:r>
              <a:rPr lang="en-GB" b="1" dirty="0" smtClean="0">
                <a:latin typeface="Times New Roman" panose="02020603050405020304" pitchFamily="18" charset="0"/>
                <a:cs typeface="Times New Roman" panose="02020603050405020304" pitchFamily="18" charset="0"/>
              </a:rPr>
              <a:t>Cluster Computing</a:t>
            </a:r>
          </a:p>
          <a:p>
            <a:r>
              <a:rPr lang="en-GB" b="1" dirty="0" smtClean="0">
                <a:latin typeface="Times New Roman" panose="02020603050405020304" pitchFamily="18" charset="0"/>
                <a:cs typeface="Times New Roman" panose="02020603050405020304" pitchFamily="18" charset="0"/>
              </a:rPr>
              <a:t>Grid Computing</a:t>
            </a:r>
          </a:p>
          <a:p>
            <a:r>
              <a:rPr lang="en-GB" b="1" dirty="0" smtClean="0">
                <a:latin typeface="Times New Roman" panose="02020603050405020304" pitchFamily="18" charset="0"/>
                <a:cs typeface="Times New Roman" panose="02020603050405020304" pitchFamily="18" charset="0"/>
              </a:rPr>
              <a:t>Utility </a:t>
            </a:r>
            <a:r>
              <a:rPr lang="en-GB" b="1" dirty="0">
                <a:latin typeface="Times New Roman" panose="02020603050405020304" pitchFamily="18" charset="0"/>
                <a:cs typeface="Times New Roman" panose="02020603050405020304" pitchFamily="18" charset="0"/>
              </a:rPr>
              <a:t>Computing</a:t>
            </a:r>
            <a:r>
              <a:rPr lang="en-GB" b="1" dirty="0" smtClean="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48646"/>
            <a:ext cx="1371600" cy="1371600"/>
          </a:xfrm>
          <a:prstGeom prst="rect">
            <a:avLst/>
          </a:prstGeom>
        </p:spPr>
      </p:pic>
      <p:sp>
        <p:nvSpPr>
          <p:cNvPr id="5" name="Slide Number Placeholder 4"/>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20452972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Deployment Models</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20</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7" name="object 2"/>
          <p:cNvPicPr/>
          <p:nvPr/>
        </p:nvPicPr>
        <p:blipFill rotWithShape="1">
          <a:blip r:embed="rId3" cstate="print"/>
          <a:srcRect l="-478" t="17764" r="478" b="7762"/>
          <a:stretch/>
        </p:blipFill>
        <p:spPr>
          <a:xfrm>
            <a:off x="1219200" y="1921391"/>
            <a:ext cx="9753600" cy="4029172"/>
          </a:xfrm>
          <a:prstGeom prst="rect">
            <a:avLst/>
          </a:prstGeom>
        </p:spPr>
      </p:pic>
    </p:spTree>
    <p:extLst>
      <p:ext uri="{BB962C8B-B14F-4D97-AF65-F5344CB8AC3E}">
        <p14:creationId xmlns:p14="http://schemas.microsoft.com/office/powerpoint/2010/main" val="28352488"/>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Public Cloud</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21</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7" name="object 2"/>
          <p:cNvPicPr/>
          <p:nvPr/>
        </p:nvPicPr>
        <p:blipFill rotWithShape="1">
          <a:blip r:embed="rId3" cstate="print"/>
          <a:srcRect t="17074" b="7732"/>
          <a:stretch/>
        </p:blipFill>
        <p:spPr>
          <a:xfrm>
            <a:off x="1219200" y="1870075"/>
            <a:ext cx="9753600" cy="4068148"/>
          </a:xfrm>
          <a:prstGeom prst="rect">
            <a:avLst/>
          </a:prstGeom>
        </p:spPr>
      </p:pic>
    </p:spTree>
    <p:extLst>
      <p:ext uri="{BB962C8B-B14F-4D97-AF65-F5344CB8AC3E}">
        <p14:creationId xmlns:p14="http://schemas.microsoft.com/office/powerpoint/2010/main" val="2397334173"/>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Private Cloud</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22</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7" name="object 2"/>
          <p:cNvPicPr/>
          <p:nvPr/>
        </p:nvPicPr>
        <p:blipFill rotWithShape="1">
          <a:blip r:embed="rId3" cstate="print"/>
          <a:srcRect t="16966" b="7151"/>
          <a:stretch/>
        </p:blipFill>
        <p:spPr>
          <a:xfrm>
            <a:off x="1219200" y="2071493"/>
            <a:ext cx="9753600" cy="4105470"/>
          </a:xfrm>
          <a:prstGeom prst="rect">
            <a:avLst/>
          </a:prstGeom>
        </p:spPr>
      </p:pic>
    </p:spTree>
    <p:extLst>
      <p:ext uri="{BB962C8B-B14F-4D97-AF65-F5344CB8AC3E}">
        <p14:creationId xmlns:p14="http://schemas.microsoft.com/office/powerpoint/2010/main" val="2068639911"/>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Hybrid Cloud</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23</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8" name="object 2"/>
          <p:cNvPicPr/>
          <p:nvPr/>
        </p:nvPicPr>
        <p:blipFill rotWithShape="1">
          <a:blip r:embed="rId3" cstate="print"/>
          <a:srcRect t="17763" b="7215"/>
          <a:stretch/>
        </p:blipFill>
        <p:spPr>
          <a:xfrm>
            <a:off x="1293845" y="1971885"/>
            <a:ext cx="9753600" cy="4058817"/>
          </a:xfrm>
          <a:prstGeom prst="rect">
            <a:avLst/>
          </a:prstGeom>
        </p:spPr>
      </p:pic>
    </p:spTree>
    <p:extLst>
      <p:ext uri="{BB962C8B-B14F-4D97-AF65-F5344CB8AC3E}">
        <p14:creationId xmlns:p14="http://schemas.microsoft.com/office/powerpoint/2010/main" val="2073367888"/>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Service Models</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24</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extLst>
      <p:ext uri="{BB962C8B-B14F-4D97-AF65-F5344CB8AC3E}">
        <p14:creationId xmlns:p14="http://schemas.microsoft.com/office/powerpoint/2010/main" val="1602227471"/>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25</a:t>
            </a:fld>
            <a:endParaRPr lang="en-US" dirty="0"/>
          </a:p>
        </p:txBody>
      </p:sp>
      <p:sp>
        <p:nvSpPr>
          <p:cNvPr id="2" name="Title 1"/>
          <p:cNvSpPr>
            <a:spLocks noGrp="1"/>
          </p:cNvSpPr>
          <p:nvPr>
            <p:ph type="title" idx="4294967295"/>
          </p:nvPr>
        </p:nvSpPr>
        <p:spPr>
          <a:xfrm>
            <a:off x="0" y="365125"/>
            <a:ext cx="10515600" cy="1325563"/>
          </a:xfrm>
        </p:spPr>
        <p:txBody>
          <a:bodyPr/>
          <a:lstStyle/>
          <a:p>
            <a:pPr algn="ctr"/>
            <a:r>
              <a:rPr lang="en-US" dirty="0" smtClean="0"/>
              <a:t>Types of Service Models</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7" name="object 2"/>
          <p:cNvPicPr/>
          <p:nvPr/>
        </p:nvPicPr>
        <p:blipFill rotWithShape="1">
          <a:blip r:embed="rId3" cstate="print"/>
          <a:srcRect t="18626" b="3593"/>
          <a:stretch/>
        </p:blipFill>
        <p:spPr>
          <a:xfrm>
            <a:off x="1219200" y="1825625"/>
            <a:ext cx="9753600" cy="4208106"/>
          </a:xfrm>
          <a:prstGeom prst="rect">
            <a:avLst/>
          </a:prstGeom>
        </p:spPr>
      </p:pic>
    </p:spTree>
    <p:extLst>
      <p:ext uri="{BB962C8B-B14F-4D97-AF65-F5344CB8AC3E}">
        <p14:creationId xmlns:p14="http://schemas.microsoft.com/office/powerpoint/2010/main" val="4011130534"/>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26</a:t>
            </a:fld>
            <a:endParaRPr lang="en-US" dirty="0"/>
          </a:p>
        </p:txBody>
      </p:sp>
      <p:sp>
        <p:nvSpPr>
          <p:cNvPr id="2" name="Title 1"/>
          <p:cNvSpPr>
            <a:spLocks noGrp="1"/>
          </p:cNvSpPr>
          <p:nvPr>
            <p:ph type="title" idx="4294967295"/>
          </p:nvPr>
        </p:nvSpPr>
        <p:spPr>
          <a:xfrm>
            <a:off x="0" y="365125"/>
            <a:ext cx="10515600" cy="1325563"/>
          </a:xfrm>
        </p:spPr>
        <p:txBody>
          <a:bodyPr/>
          <a:lstStyle/>
          <a:p>
            <a:pPr algn="ctr"/>
            <a:r>
              <a:rPr lang="en-US" dirty="0" smtClean="0"/>
              <a:t>Types of Service Models</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7" name="object 2"/>
          <p:cNvPicPr/>
          <p:nvPr/>
        </p:nvPicPr>
        <p:blipFill rotWithShape="1">
          <a:blip r:embed="rId3" cstate="print"/>
          <a:srcRect t="20492" b="3451"/>
          <a:stretch/>
        </p:blipFill>
        <p:spPr>
          <a:xfrm>
            <a:off x="1219200" y="2026622"/>
            <a:ext cx="9753600" cy="4114800"/>
          </a:xfrm>
          <a:prstGeom prst="rect">
            <a:avLst/>
          </a:prstGeom>
        </p:spPr>
      </p:pic>
    </p:spTree>
    <p:extLst>
      <p:ext uri="{BB962C8B-B14F-4D97-AF65-F5344CB8AC3E}">
        <p14:creationId xmlns:p14="http://schemas.microsoft.com/office/powerpoint/2010/main" val="80311321"/>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27</a:t>
            </a:fld>
            <a:endParaRPr lang="en-US" dirty="0"/>
          </a:p>
        </p:txBody>
      </p:sp>
      <p:sp>
        <p:nvSpPr>
          <p:cNvPr id="2" name="Title 1"/>
          <p:cNvSpPr>
            <a:spLocks noGrp="1"/>
          </p:cNvSpPr>
          <p:nvPr>
            <p:ph type="title" idx="4294967295"/>
          </p:nvPr>
        </p:nvSpPr>
        <p:spPr>
          <a:xfrm>
            <a:off x="0" y="365125"/>
            <a:ext cx="10515600" cy="1325563"/>
          </a:xfrm>
        </p:spPr>
        <p:txBody>
          <a:bodyPr/>
          <a:lstStyle/>
          <a:p>
            <a:pPr algn="ctr"/>
            <a:r>
              <a:rPr lang="en-US" dirty="0" err="1" smtClean="0"/>
              <a:t>IaaS</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7" name="object 2"/>
          <p:cNvPicPr/>
          <p:nvPr/>
        </p:nvPicPr>
        <p:blipFill>
          <a:blip r:embed="rId3" cstate="print"/>
          <a:stretch>
            <a:fillRect/>
          </a:stretch>
        </p:blipFill>
        <p:spPr>
          <a:xfrm>
            <a:off x="1381222" y="690563"/>
            <a:ext cx="9753600" cy="5486400"/>
          </a:xfrm>
          <a:prstGeom prst="rect">
            <a:avLst/>
          </a:prstGeom>
        </p:spPr>
      </p:pic>
    </p:spTree>
    <p:extLst>
      <p:ext uri="{BB962C8B-B14F-4D97-AF65-F5344CB8AC3E}">
        <p14:creationId xmlns:p14="http://schemas.microsoft.com/office/powerpoint/2010/main" val="3483940686"/>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28</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7" name="object 2"/>
          <p:cNvPicPr/>
          <p:nvPr/>
        </p:nvPicPr>
        <p:blipFill>
          <a:blip r:embed="rId3" cstate="print"/>
          <a:stretch>
            <a:fillRect/>
          </a:stretch>
        </p:blipFill>
        <p:spPr>
          <a:xfrm>
            <a:off x="1381222" y="699894"/>
            <a:ext cx="9753600" cy="5486400"/>
          </a:xfrm>
          <a:prstGeom prst="rect">
            <a:avLst/>
          </a:prstGeom>
        </p:spPr>
      </p:pic>
    </p:spTree>
    <p:extLst>
      <p:ext uri="{BB962C8B-B14F-4D97-AF65-F5344CB8AC3E}">
        <p14:creationId xmlns:p14="http://schemas.microsoft.com/office/powerpoint/2010/main" val="3727218128"/>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29</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8" name="object 2"/>
          <p:cNvPicPr/>
          <p:nvPr/>
        </p:nvPicPr>
        <p:blipFill>
          <a:blip r:embed="rId3" cstate="print"/>
          <a:stretch>
            <a:fillRect/>
          </a:stretch>
        </p:blipFill>
        <p:spPr>
          <a:xfrm>
            <a:off x="1381222" y="766763"/>
            <a:ext cx="9753600" cy="5410200"/>
          </a:xfrm>
          <a:prstGeom prst="rect">
            <a:avLst/>
          </a:prstGeom>
        </p:spPr>
      </p:pic>
    </p:spTree>
    <p:extLst>
      <p:ext uri="{BB962C8B-B14F-4D97-AF65-F5344CB8AC3E}">
        <p14:creationId xmlns:p14="http://schemas.microsoft.com/office/powerpoint/2010/main" val="95159518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a:spLocks/>
          </p:cNvSpPr>
          <p:nvPr/>
        </p:nvSpPr>
        <p:spPr bwMode="auto">
          <a:xfrm>
            <a:off x="996776" y="1475635"/>
            <a:ext cx="10198449" cy="3906731"/>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solidFill>
            <a:schemeClr val="accent1"/>
          </a:solid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p>
        </p:txBody>
      </p:sp>
      <p:sp>
        <p:nvSpPr>
          <p:cNvPr id="2" name="Title 1"/>
          <p:cNvSpPr>
            <a:spLocks noGrp="1"/>
          </p:cNvSpPr>
          <p:nvPr>
            <p:ph type="title"/>
          </p:nvPr>
        </p:nvSpPr>
        <p:spPr/>
        <p:txBody>
          <a:bodyPr/>
          <a:lstStyle/>
          <a:p>
            <a:pPr algn="ctr"/>
            <a:r>
              <a:rPr lang="en-US" b="1" dirty="0" smtClean="0">
                <a:solidFill>
                  <a:schemeClr val="bg1"/>
                </a:solidFill>
              </a:rPr>
              <a:t>Cloud Computing</a:t>
            </a:r>
            <a:endParaRPr lang="en-GB" b="1" dirty="0">
              <a:solidFill>
                <a:schemeClr val="bg1"/>
              </a:solidFill>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2191296039"/>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30</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7" name="object 2"/>
          <p:cNvPicPr/>
          <p:nvPr/>
        </p:nvPicPr>
        <p:blipFill>
          <a:blip r:embed="rId3" cstate="print"/>
          <a:stretch>
            <a:fillRect/>
          </a:stretch>
        </p:blipFill>
        <p:spPr>
          <a:xfrm>
            <a:off x="1381222" y="836294"/>
            <a:ext cx="9753600" cy="5343525"/>
          </a:xfrm>
          <a:prstGeom prst="rect">
            <a:avLst/>
          </a:prstGeom>
        </p:spPr>
      </p:pic>
    </p:spTree>
    <p:extLst>
      <p:ext uri="{BB962C8B-B14F-4D97-AF65-F5344CB8AC3E}">
        <p14:creationId xmlns:p14="http://schemas.microsoft.com/office/powerpoint/2010/main" val="3751356935"/>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31</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7" name="object 2"/>
          <p:cNvPicPr/>
          <p:nvPr/>
        </p:nvPicPr>
        <p:blipFill>
          <a:blip r:embed="rId3" cstate="print"/>
          <a:stretch>
            <a:fillRect/>
          </a:stretch>
        </p:blipFill>
        <p:spPr>
          <a:xfrm>
            <a:off x="1381222" y="836294"/>
            <a:ext cx="9753600" cy="5343525"/>
          </a:xfrm>
          <a:prstGeom prst="rect">
            <a:avLst/>
          </a:prstGeom>
        </p:spPr>
      </p:pic>
    </p:spTree>
    <p:extLst>
      <p:ext uri="{BB962C8B-B14F-4D97-AF65-F5344CB8AC3E}">
        <p14:creationId xmlns:p14="http://schemas.microsoft.com/office/powerpoint/2010/main" val="2262933166"/>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32</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7" name="object 2"/>
          <p:cNvPicPr/>
          <p:nvPr/>
        </p:nvPicPr>
        <p:blipFill>
          <a:blip r:embed="rId3" cstate="print"/>
          <a:stretch>
            <a:fillRect/>
          </a:stretch>
        </p:blipFill>
        <p:spPr>
          <a:xfrm>
            <a:off x="1381222" y="833438"/>
            <a:ext cx="9753600" cy="5343525"/>
          </a:xfrm>
          <a:prstGeom prst="rect">
            <a:avLst/>
          </a:prstGeom>
        </p:spPr>
      </p:pic>
    </p:spTree>
    <p:extLst>
      <p:ext uri="{BB962C8B-B14F-4D97-AF65-F5344CB8AC3E}">
        <p14:creationId xmlns:p14="http://schemas.microsoft.com/office/powerpoint/2010/main" val="600608964"/>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33</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7" name="object 2"/>
          <p:cNvPicPr/>
          <p:nvPr/>
        </p:nvPicPr>
        <p:blipFill>
          <a:blip r:embed="rId3" cstate="print"/>
          <a:stretch>
            <a:fillRect/>
          </a:stretch>
        </p:blipFill>
        <p:spPr>
          <a:xfrm>
            <a:off x="1381222" y="836294"/>
            <a:ext cx="9753600" cy="5343525"/>
          </a:xfrm>
          <a:prstGeom prst="rect">
            <a:avLst/>
          </a:prstGeom>
        </p:spPr>
      </p:pic>
    </p:spTree>
    <p:extLst>
      <p:ext uri="{BB962C8B-B14F-4D97-AF65-F5344CB8AC3E}">
        <p14:creationId xmlns:p14="http://schemas.microsoft.com/office/powerpoint/2010/main" val="3427446214"/>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34</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7" name="object 2"/>
          <p:cNvPicPr/>
          <p:nvPr/>
        </p:nvPicPr>
        <p:blipFill>
          <a:blip r:embed="rId3" cstate="print"/>
          <a:stretch>
            <a:fillRect/>
          </a:stretch>
        </p:blipFill>
        <p:spPr>
          <a:xfrm>
            <a:off x="1381222" y="833438"/>
            <a:ext cx="9753600" cy="5343525"/>
          </a:xfrm>
          <a:prstGeom prst="rect">
            <a:avLst/>
          </a:prstGeom>
        </p:spPr>
      </p:pic>
    </p:spTree>
    <p:extLst>
      <p:ext uri="{BB962C8B-B14F-4D97-AF65-F5344CB8AC3E}">
        <p14:creationId xmlns:p14="http://schemas.microsoft.com/office/powerpoint/2010/main" val="999013444"/>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35</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pic>
        <p:nvPicPr>
          <p:cNvPr id="7" name="object 2"/>
          <p:cNvPicPr/>
          <p:nvPr/>
        </p:nvPicPr>
        <p:blipFill>
          <a:blip r:embed="rId3" cstate="print"/>
          <a:stretch>
            <a:fillRect/>
          </a:stretch>
        </p:blipFill>
        <p:spPr>
          <a:xfrm>
            <a:off x="1381222" y="836294"/>
            <a:ext cx="9753600" cy="5343525"/>
          </a:xfrm>
          <a:prstGeom prst="rect">
            <a:avLst/>
          </a:prstGeom>
        </p:spPr>
      </p:pic>
    </p:spTree>
    <p:extLst>
      <p:ext uri="{BB962C8B-B14F-4D97-AF65-F5344CB8AC3E}">
        <p14:creationId xmlns:p14="http://schemas.microsoft.com/office/powerpoint/2010/main" val="463617099"/>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Essentials Characteristics of </a:t>
            </a:r>
            <a:br>
              <a:rPr lang="en-US" dirty="0" smtClean="0"/>
            </a:br>
            <a:r>
              <a:rPr lang="en-US" dirty="0" smtClean="0"/>
              <a:t>Cloud Computing</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t>36</a:t>
            </a:fld>
            <a:endParaRPr lang="en-US" dirty="0"/>
          </a:p>
        </p:txBody>
      </p:sp>
      <p:pic>
        <p:nvPicPr>
          <p:cNvPr id="7" name="Content Placeholder 4"/>
          <p:cNvPicPr>
            <a:picLocks noGrp="1" noChangeAspect="1"/>
          </p:cNvPicPr>
          <p:nvPr>
            <p:ph idx="1"/>
          </p:nvPr>
        </p:nvPicPr>
        <p:blipFill rotWithShape="1">
          <a:blip r:embed="rId3"/>
          <a:srcRect l="18626" t="26629" r="18788" b="32468"/>
          <a:stretch/>
        </p:blipFill>
        <p:spPr bwMode="auto">
          <a:xfrm>
            <a:off x="2024421" y="2505226"/>
            <a:ext cx="8143158" cy="299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77327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Common Characteristics </a:t>
            </a:r>
          </a:p>
        </p:txBody>
      </p:sp>
      <p:sp>
        <p:nvSpPr>
          <p:cNvPr id="3" name="Content Placeholder 2"/>
          <p:cNvSpPr>
            <a:spLocks noGrp="1"/>
          </p:cNvSpPr>
          <p:nvPr>
            <p:ph idx="1"/>
          </p:nvPr>
        </p:nvSpPr>
        <p:spPr/>
        <p:txBody>
          <a:bodyPr>
            <a:normAutofit/>
          </a:bodyPr>
          <a:lstStyle/>
          <a:p>
            <a:pPr>
              <a:spcBef>
                <a:spcPts val="600"/>
              </a:spcBef>
              <a:spcAft>
                <a:spcPts val="600"/>
              </a:spcAft>
            </a:pPr>
            <a:r>
              <a:rPr lang="en-US" sz="2400" dirty="0">
                <a:latin typeface="Times New Roman" panose="02020603050405020304" pitchFamily="18" charset="0"/>
                <a:cs typeface="Times New Roman" panose="02020603050405020304" pitchFamily="18" charset="0"/>
              </a:rPr>
              <a:t>Massive Scale </a:t>
            </a:r>
          </a:p>
          <a:p>
            <a:pPr>
              <a:spcBef>
                <a:spcPts val="600"/>
              </a:spcBef>
              <a:spcAft>
                <a:spcPts val="600"/>
              </a:spcAft>
            </a:pPr>
            <a:r>
              <a:rPr lang="en-US" sz="2400" dirty="0">
                <a:latin typeface="Times New Roman" panose="02020603050405020304" pitchFamily="18" charset="0"/>
                <a:cs typeface="Times New Roman" panose="02020603050405020304" pitchFamily="18" charset="0"/>
              </a:rPr>
              <a:t>Resilient Computing </a:t>
            </a:r>
          </a:p>
          <a:p>
            <a:pPr>
              <a:spcBef>
                <a:spcPts val="600"/>
              </a:spcBef>
              <a:spcAft>
                <a:spcPts val="600"/>
              </a:spcAft>
            </a:pPr>
            <a:r>
              <a:rPr lang="en-US" sz="2400" dirty="0">
                <a:latin typeface="Times New Roman" panose="02020603050405020304" pitchFamily="18" charset="0"/>
                <a:cs typeface="Times New Roman" panose="02020603050405020304" pitchFamily="18" charset="0"/>
              </a:rPr>
              <a:t>Homogeneity </a:t>
            </a:r>
          </a:p>
          <a:p>
            <a:pPr>
              <a:spcBef>
                <a:spcPts val="600"/>
              </a:spcBef>
              <a:spcAft>
                <a:spcPts val="600"/>
              </a:spcAft>
            </a:pPr>
            <a:r>
              <a:rPr lang="en-US" sz="2400" dirty="0">
                <a:latin typeface="Times New Roman" panose="02020603050405020304" pitchFamily="18" charset="0"/>
                <a:cs typeface="Times New Roman" panose="02020603050405020304" pitchFamily="18" charset="0"/>
              </a:rPr>
              <a:t>Geographic Distribution </a:t>
            </a:r>
          </a:p>
          <a:p>
            <a:pPr>
              <a:spcBef>
                <a:spcPts val="600"/>
              </a:spcBef>
              <a:spcAft>
                <a:spcPts val="600"/>
              </a:spcAft>
            </a:pPr>
            <a:r>
              <a:rPr lang="en-US" sz="2400" dirty="0">
                <a:latin typeface="Times New Roman" panose="02020603050405020304" pitchFamily="18" charset="0"/>
                <a:cs typeface="Times New Roman" panose="02020603050405020304" pitchFamily="18" charset="0"/>
              </a:rPr>
              <a:t>Virtualization </a:t>
            </a:r>
          </a:p>
          <a:p>
            <a:pPr>
              <a:spcBef>
                <a:spcPts val="600"/>
              </a:spcBef>
              <a:spcAft>
                <a:spcPts val="600"/>
              </a:spcAft>
            </a:pPr>
            <a:r>
              <a:rPr lang="en-US" sz="2400" dirty="0">
                <a:latin typeface="Times New Roman" panose="02020603050405020304" pitchFamily="18" charset="0"/>
                <a:cs typeface="Times New Roman" panose="02020603050405020304" pitchFamily="18" charset="0"/>
              </a:rPr>
              <a:t>Service Orientation </a:t>
            </a:r>
          </a:p>
          <a:p>
            <a:pPr>
              <a:spcBef>
                <a:spcPts val="600"/>
              </a:spcBef>
              <a:spcAft>
                <a:spcPts val="600"/>
              </a:spcAft>
            </a:pPr>
            <a:r>
              <a:rPr lang="en-US" sz="2400" dirty="0">
                <a:latin typeface="Times New Roman" panose="02020603050405020304" pitchFamily="18" charset="0"/>
                <a:cs typeface="Times New Roman" panose="02020603050405020304" pitchFamily="18" charset="0"/>
              </a:rPr>
              <a:t>Low Cost Software </a:t>
            </a:r>
          </a:p>
          <a:p>
            <a:pPr>
              <a:spcBef>
                <a:spcPts val="600"/>
              </a:spcBef>
              <a:spcAft>
                <a:spcPts val="600"/>
              </a:spcAft>
            </a:pPr>
            <a:r>
              <a:rPr lang="en-US" sz="2400" dirty="0">
                <a:latin typeface="Times New Roman" panose="02020603050405020304" pitchFamily="18" charset="0"/>
                <a:cs typeface="Times New Roman" panose="02020603050405020304" pitchFamily="18" charset="0"/>
              </a:rPr>
              <a:t>New Cloud Programming Paradigms: </a:t>
            </a:r>
            <a:r>
              <a:rPr lang="en-US" sz="2400" dirty="0" err="1">
                <a:latin typeface="Times New Roman" panose="02020603050405020304" pitchFamily="18" charset="0"/>
                <a:cs typeface="Times New Roman" panose="02020603050405020304" pitchFamily="18" charset="0"/>
              </a:rPr>
              <a:t>MapReduce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Hadoop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NoSQL</a:t>
            </a:r>
            <a:r>
              <a:rPr lang="en-US" sz="2400" dirty="0">
                <a:latin typeface="Times New Roman" panose="02020603050405020304" pitchFamily="18" charset="0"/>
                <a:cs typeface="Times New Roman" panose="02020603050405020304" pitchFamily="18" charset="0"/>
              </a:rPr>
              <a:t>/Cassandra/</a:t>
            </a:r>
            <a:r>
              <a:rPr lang="en-US" sz="2400" dirty="0" err="1">
                <a:latin typeface="Times New Roman" panose="02020603050405020304" pitchFamily="18" charset="0"/>
                <a:cs typeface="Times New Roman" panose="02020603050405020304" pitchFamily="18" charset="0"/>
              </a:rPr>
              <a:t>MongoDB</a:t>
            </a:r>
            <a:r>
              <a:rPr lang="en-US" sz="2400" dirty="0">
                <a:latin typeface="Times New Roman" panose="02020603050405020304" pitchFamily="18" charset="0"/>
                <a:cs typeface="Times New Roman" panose="02020603050405020304" pitchFamily="18" charset="0"/>
              </a:rPr>
              <a:t> and many others</a:t>
            </a:r>
            <a:endParaRPr lang="en-US" sz="2400" dirty="0">
              <a:latin typeface="Times New Roman" panose="02020603050405020304" pitchFamily="18" charset="0"/>
              <a:cs typeface="Times New Roman" panose="02020603050405020304" pitchFamily="18" charset="0"/>
              <a:sym typeface="Calibri"/>
            </a:endParaRP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t>37</a:t>
            </a:fld>
            <a:endParaRPr lang="en-US" dirty="0"/>
          </a:p>
        </p:txBody>
      </p:sp>
    </p:spTree>
    <p:extLst>
      <p:ext uri="{BB962C8B-B14F-4D97-AF65-F5344CB8AC3E}">
        <p14:creationId xmlns:p14="http://schemas.microsoft.com/office/powerpoint/2010/main" val="2483430080"/>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Typical Computing Pattern</a:t>
            </a:r>
          </a:p>
        </p:txBody>
      </p:sp>
      <p:sp>
        <p:nvSpPr>
          <p:cNvPr id="3" name="Content Placeholder 2"/>
          <p:cNvSpPr>
            <a:spLocks noGrp="1"/>
          </p:cNvSpPr>
          <p:nvPr>
            <p:ph sz="half" idx="1"/>
          </p:nvPr>
        </p:nvSpPr>
        <p:spPr>
          <a:xfrm>
            <a:off x="304800" y="1371600"/>
            <a:ext cx="5956524" cy="4876800"/>
          </a:xfrm>
        </p:spPr>
        <p:txBody>
          <a:bodyPr/>
          <a:lstStyle/>
          <a:p>
            <a:pPr>
              <a:buFont typeface="Wingdings" charset="2"/>
              <a:buChar char="§"/>
            </a:pPr>
            <a:r>
              <a:rPr lang="en-US" dirty="0">
                <a:latin typeface="Times New Roman" panose="02020603050405020304" pitchFamily="18" charset="0"/>
                <a:cs typeface="Times New Roman" panose="02020603050405020304" pitchFamily="18" charset="0"/>
              </a:rPr>
              <a:t>On &amp; off workloads</a:t>
            </a:r>
          </a:p>
          <a:p>
            <a:pPr lvl="1">
              <a:buFont typeface="Wingdings" charset="2"/>
              <a:buChar char="§"/>
            </a:pPr>
            <a:r>
              <a:rPr lang="en-US" dirty="0">
                <a:latin typeface="Times New Roman" panose="02020603050405020304" pitchFamily="18" charset="0"/>
                <a:cs typeface="Times New Roman" panose="02020603050405020304" pitchFamily="18" charset="0"/>
              </a:rPr>
              <a:t>Batch jobs</a:t>
            </a:r>
          </a:p>
          <a:p>
            <a:pPr>
              <a:buFont typeface="Wingdings" charset="2"/>
              <a:buChar char="§"/>
            </a:pPr>
            <a:endParaRPr lang="en-US" dirty="0" smtClean="0">
              <a:latin typeface="Times New Roman" panose="02020603050405020304" pitchFamily="18" charset="0"/>
              <a:cs typeface="Times New Roman" panose="02020603050405020304" pitchFamily="18" charset="0"/>
            </a:endParaRPr>
          </a:p>
          <a:p>
            <a:pPr>
              <a:buFont typeface="Wingdings" charset="2"/>
              <a:buChar char="§"/>
            </a:pPr>
            <a:r>
              <a:rPr lang="en-US" dirty="0" smtClean="0">
                <a:latin typeface="Times New Roman" panose="02020603050405020304" pitchFamily="18" charset="0"/>
                <a:cs typeface="Times New Roman" panose="02020603050405020304" pitchFamily="18" charset="0"/>
              </a:rPr>
              <a:t>Wasted </a:t>
            </a:r>
            <a:r>
              <a:rPr lang="en-US" dirty="0">
                <a:latin typeface="Times New Roman" panose="02020603050405020304" pitchFamily="18" charset="0"/>
                <a:cs typeface="Times New Roman" panose="02020603050405020304" pitchFamily="18" charset="0"/>
              </a:rPr>
              <a:t>Capacity</a:t>
            </a:r>
          </a:p>
          <a:p>
            <a:pPr>
              <a:buFont typeface="Wingdings" charset="2"/>
              <a:buChar char="§"/>
            </a:pPr>
            <a:endParaRPr lang="en-US" dirty="0" smtClean="0">
              <a:latin typeface="Times New Roman" panose="02020603050405020304" pitchFamily="18" charset="0"/>
              <a:cs typeface="Times New Roman" panose="02020603050405020304" pitchFamily="18" charset="0"/>
            </a:endParaRPr>
          </a:p>
          <a:p>
            <a:pPr>
              <a:buFont typeface="Wingdings" charset="2"/>
              <a:buChar char="§"/>
            </a:pPr>
            <a:r>
              <a:rPr lang="en-US" dirty="0" smtClean="0">
                <a:latin typeface="Times New Roman" panose="02020603050405020304" pitchFamily="18" charset="0"/>
                <a:cs typeface="Times New Roman" panose="02020603050405020304" pitchFamily="18" charset="0"/>
              </a:rPr>
              <a:t>Time </a:t>
            </a:r>
            <a:r>
              <a:rPr lang="en-US" dirty="0">
                <a:latin typeface="Times New Roman" panose="02020603050405020304" pitchFamily="18" charset="0"/>
                <a:cs typeface="Times New Roman" panose="02020603050405020304" pitchFamily="18" charset="0"/>
              </a:rPr>
              <a:t>to market can be cumbersome</a:t>
            </a:r>
          </a:p>
        </p:txBody>
      </p:sp>
      <p:grpSp>
        <p:nvGrpSpPr>
          <p:cNvPr id="4" name="Group 16"/>
          <p:cNvGrpSpPr/>
          <p:nvPr/>
        </p:nvGrpSpPr>
        <p:grpSpPr>
          <a:xfrm>
            <a:off x="6541161" y="1989406"/>
            <a:ext cx="5263480" cy="4482350"/>
            <a:chOff x="7119174" y="4563170"/>
            <a:chExt cx="3354351" cy="1143133"/>
          </a:xfrm>
        </p:grpSpPr>
        <p:cxnSp>
          <p:nvCxnSpPr>
            <p:cNvPr id="5" name="Straight Arrow Connector 4"/>
            <p:cNvCxnSpPr/>
            <p:nvPr/>
          </p:nvCxnSpPr>
          <p:spPr bwMode="auto">
            <a:xfrm rot="16200000" flipV="1">
              <a:off x="6872898" y="5117130"/>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7320534" y="5554051"/>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8424912" y="5571686"/>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2800" i="1" dirty="0">
                  <a:solidFill>
                    <a:schemeClr val="tx1">
                      <a:alpha val="99000"/>
                    </a:schemeClr>
                  </a:solidFill>
                </a:rPr>
                <a:t>Time</a:t>
              </a:r>
            </a:p>
          </p:txBody>
        </p:sp>
        <p:sp>
          <p:nvSpPr>
            <p:cNvPr id="8" name="Rectangle 7"/>
            <p:cNvSpPr/>
            <p:nvPr/>
          </p:nvSpPr>
          <p:spPr>
            <a:xfrm rot="16200000">
              <a:off x="6679975" y="5002369"/>
              <a:ext cx="1027137" cy="148739"/>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2800" dirty="0">
                  <a:solidFill>
                    <a:schemeClr val="tx1">
                      <a:alpha val="99000"/>
                    </a:schemeClr>
                  </a:solidFill>
                </a:rPr>
                <a:t>Compute</a:t>
              </a:r>
              <a:r>
                <a:rPr lang="en-US" sz="1200" dirty="0">
                  <a:solidFill>
                    <a:schemeClr val="tx1">
                      <a:alpha val="99000"/>
                    </a:schemeClr>
                  </a:solidFill>
                </a:rPr>
                <a:t> </a:t>
              </a:r>
            </a:p>
          </p:txBody>
        </p:sp>
        <p:cxnSp>
          <p:nvCxnSpPr>
            <p:cNvPr id="9" name="Straight Arrow Connector 8"/>
            <p:cNvCxnSpPr/>
            <p:nvPr/>
          </p:nvCxnSpPr>
          <p:spPr bwMode="auto">
            <a:xfrm flipV="1">
              <a:off x="7320534" y="5220386"/>
              <a:ext cx="1018711" cy="6536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0" name="Straight Arrow Connector 9"/>
            <p:cNvCxnSpPr/>
            <p:nvPr/>
          </p:nvCxnSpPr>
          <p:spPr bwMode="auto">
            <a:xfrm flipV="1">
              <a:off x="9345201" y="5199405"/>
              <a:ext cx="1067313" cy="863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1" name="Straight Connector 10"/>
            <p:cNvCxnSpPr/>
            <p:nvPr/>
          </p:nvCxnSpPr>
          <p:spPr bwMode="auto">
            <a:xfrm rot="5400000" flipH="1" flipV="1">
              <a:off x="8920153" y="5128150"/>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2" name="Rectangle 11"/>
            <p:cNvSpPr/>
            <p:nvPr/>
          </p:nvSpPr>
          <p:spPr>
            <a:xfrm>
              <a:off x="8298566" y="4858805"/>
              <a:ext cx="1117021" cy="163459"/>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endParaRPr lang="en-US" sz="1100" dirty="0">
                <a:solidFill>
                  <a:schemeClr val="tx1">
                    <a:alpha val="99000"/>
                  </a:schemeClr>
                </a:solidFill>
              </a:endParaRPr>
            </a:p>
            <a:p>
              <a:pPr marL="304735" indent="-304735" algn="ctr" defTabSz="1218936" eaLnBrk="0" fontAlgn="base" hangingPunct="0">
                <a:lnSpc>
                  <a:spcPts val="1066"/>
                </a:lnSpc>
                <a:spcAft>
                  <a:spcPts val="800"/>
                </a:spcAft>
                <a:buClr>
                  <a:srgbClr val="000000"/>
                </a:buClr>
              </a:pPr>
              <a:r>
                <a:rPr lang="en-US" sz="2000" dirty="0">
                  <a:solidFill>
                    <a:schemeClr val="tx1">
                      <a:alpha val="99000"/>
                    </a:schemeClr>
                  </a:solidFill>
                </a:rPr>
                <a:t>Inactivity</a:t>
              </a:r>
            </a:p>
            <a:p>
              <a:pPr marL="304735" indent="-304735" algn="ctr" defTabSz="1218936" eaLnBrk="0" fontAlgn="base" hangingPunct="0">
                <a:lnSpc>
                  <a:spcPts val="1066"/>
                </a:lnSpc>
                <a:spcAft>
                  <a:spcPts val="800"/>
                </a:spcAft>
                <a:buClr>
                  <a:srgbClr val="000000"/>
                </a:buClr>
              </a:pPr>
              <a:r>
                <a:rPr lang="en-US" sz="2000" dirty="0">
                  <a:solidFill>
                    <a:schemeClr val="tx1">
                      <a:alpha val="99000"/>
                    </a:schemeClr>
                  </a:solidFill>
                </a:rPr>
                <a:t>Period </a:t>
              </a:r>
            </a:p>
          </p:txBody>
        </p:sp>
        <p:cxnSp>
          <p:nvCxnSpPr>
            <p:cNvPr id="13" name="Straight Connector 12"/>
            <p:cNvCxnSpPr/>
            <p:nvPr/>
          </p:nvCxnSpPr>
          <p:spPr bwMode="auto">
            <a:xfrm rot="5400000" flipH="1" flipV="1">
              <a:off x="7934091" y="5128150"/>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sp>
        <p:nvSpPr>
          <p:cNvPr id="18" name="TextBox 17"/>
          <p:cNvSpPr txBox="1"/>
          <p:nvPr/>
        </p:nvSpPr>
        <p:spPr>
          <a:xfrm>
            <a:off x="7806146" y="1636978"/>
            <a:ext cx="3045807" cy="543735"/>
          </a:xfrm>
          <a:prstGeom prst="rect">
            <a:avLst/>
          </a:prstGeom>
          <a:noFill/>
          <a:ln>
            <a:noFill/>
          </a:ln>
        </p:spPr>
        <p:txBody>
          <a:bodyPr wrap="square" lIns="0" tIns="45718" rIns="0" bIns="45718" rtlCol="0">
            <a:spAutoFit/>
          </a:bodyPr>
          <a:lstStyle/>
          <a:p>
            <a:pPr algn="ctr">
              <a:lnSpc>
                <a:spcPct val="90000"/>
              </a:lnSpc>
              <a:spcBef>
                <a:spcPct val="20000"/>
              </a:spcBef>
            </a:pPr>
            <a:r>
              <a:rPr lang="en-US" sz="3200" dirty="0">
                <a:solidFill>
                  <a:srgbClr val="000000">
                    <a:alpha val="99000"/>
                  </a:srgbClr>
                </a:solidFill>
                <a:latin typeface="Segoe UI" pitchFamily="34" charset="0"/>
                <a:ea typeface="Segoe UI" pitchFamily="34" charset="0"/>
                <a:cs typeface="Segoe UI" pitchFamily="34" charset="0"/>
              </a:rPr>
              <a:t>On and Off</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14" name="Footer Placeholder 13"/>
          <p:cNvSpPr>
            <a:spLocks noGrp="1"/>
          </p:cNvSpPr>
          <p:nvPr>
            <p:ph type="ftr" sz="quarter" idx="11"/>
          </p:nvPr>
        </p:nvSpPr>
        <p:spPr/>
        <p:txBody>
          <a:bodyPr/>
          <a:lstStyle/>
          <a:p>
            <a:r>
              <a:rPr lang="en-US" smtClean="0"/>
              <a:t>Designed by, Adil Khan</a:t>
            </a:r>
            <a:endParaRPr lang="en-US" dirty="0"/>
          </a:p>
        </p:txBody>
      </p:sp>
      <p:sp>
        <p:nvSpPr>
          <p:cNvPr id="16" name="Slide Number Placeholder 15"/>
          <p:cNvSpPr>
            <a:spLocks noGrp="1"/>
          </p:cNvSpPr>
          <p:nvPr>
            <p:ph type="sldNum" sz="quarter" idx="12"/>
          </p:nvPr>
        </p:nvSpPr>
        <p:spPr/>
        <p:txBody>
          <a:bodyPr/>
          <a:lstStyle/>
          <a:p>
            <a:fld id="{48F63A3B-78C7-47BE-AE5E-E10140E04643}" type="slidenum">
              <a:rPr lang="en-US" smtClean="0"/>
              <a:t>38</a:t>
            </a:fld>
            <a:endParaRPr lang="en-US" dirty="0"/>
          </a:p>
        </p:txBody>
      </p:sp>
    </p:spTree>
    <p:extLst>
      <p:ext uri="{BB962C8B-B14F-4D97-AF65-F5344CB8AC3E}">
        <p14:creationId xmlns:p14="http://schemas.microsoft.com/office/powerpoint/2010/main" val="2913556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Typical Computing Pattern</a:t>
            </a:r>
          </a:p>
        </p:txBody>
      </p:sp>
      <p:sp>
        <p:nvSpPr>
          <p:cNvPr id="3" name="Content Placeholder 2"/>
          <p:cNvSpPr>
            <a:spLocks noGrp="1"/>
          </p:cNvSpPr>
          <p:nvPr>
            <p:ph sz="half" idx="1"/>
          </p:nvPr>
        </p:nvSpPr>
        <p:spPr/>
        <p:txBody>
          <a:bodyPr/>
          <a:lstStyle/>
          <a:p>
            <a:pPr>
              <a:buFont typeface="Wingdings" charset="2"/>
              <a:buChar char="§"/>
            </a:pPr>
            <a:r>
              <a:rPr lang="en-US" dirty="0">
                <a:latin typeface="Times New Roman" panose="02020603050405020304" pitchFamily="18" charset="0"/>
                <a:cs typeface="Times New Roman" panose="02020603050405020304" pitchFamily="18" charset="0"/>
              </a:rPr>
              <a:t>Rapidly growing company</a:t>
            </a:r>
          </a:p>
          <a:p>
            <a:pPr>
              <a:buFont typeface="Wingdings" charset="2"/>
              <a:buChar char="§"/>
            </a:pPr>
            <a:endParaRPr lang="en-US" sz="800" dirty="0">
              <a:latin typeface="Times New Roman" panose="02020603050405020304" pitchFamily="18" charset="0"/>
              <a:cs typeface="Times New Roman" panose="02020603050405020304" pitchFamily="18" charset="0"/>
            </a:endParaRPr>
          </a:p>
          <a:p>
            <a:pPr>
              <a:buFont typeface="Wingdings" charset="2"/>
              <a:buChar char="§"/>
            </a:pPr>
            <a:r>
              <a:rPr lang="en-US" dirty="0">
                <a:latin typeface="Times New Roman" panose="02020603050405020304" pitchFamily="18" charset="0"/>
                <a:cs typeface="Times New Roman" panose="02020603050405020304" pitchFamily="18" charset="0"/>
              </a:rPr>
              <a:t>Major challenge for IT dept. to keep up with growth</a:t>
            </a:r>
          </a:p>
          <a:p>
            <a:pPr lvl="1">
              <a:buFont typeface="Wingdings" charset="2"/>
              <a:buChar char="§"/>
            </a:pPr>
            <a:endParaRPr lang="en-US" sz="800" dirty="0">
              <a:latin typeface="Times New Roman" panose="02020603050405020304" pitchFamily="18" charset="0"/>
              <a:cs typeface="Times New Roman" panose="02020603050405020304" pitchFamily="18" charset="0"/>
            </a:endParaRPr>
          </a:p>
          <a:p>
            <a:pPr>
              <a:buFont typeface="Wingdings" charset="2"/>
              <a:buChar char="§"/>
            </a:pPr>
            <a:r>
              <a:rPr lang="en-US" dirty="0">
                <a:latin typeface="Times New Roman" panose="02020603050405020304" pitchFamily="18" charset="0"/>
                <a:cs typeface="Times New Roman" panose="02020603050405020304" pitchFamily="18" charset="0"/>
              </a:rPr>
              <a:t>Potential loss of business opportunity</a:t>
            </a:r>
          </a:p>
          <a:p>
            <a:pPr>
              <a:buFont typeface="Wingdings" charset="2"/>
              <a:buChar char="§"/>
            </a:pPr>
            <a:endParaRPr lang="en-US" sz="800" dirty="0">
              <a:latin typeface="Times New Roman" panose="02020603050405020304" pitchFamily="18" charset="0"/>
              <a:cs typeface="Times New Roman" panose="02020603050405020304" pitchFamily="18" charset="0"/>
            </a:endParaRPr>
          </a:p>
          <a:p>
            <a:pPr>
              <a:buFont typeface="Wingdings" charset="2"/>
              <a:buChar char="§"/>
            </a:pPr>
            <a:r>
              <a:rPr lang="en-US" dirty="0">
                <a:latin typeface="Times New Roman" panose="02020603050405020304" pitchFamily="18" charset="0"/>
                <a:cs typeface="Times New Roman" panose="02020603050405020304" pitchFamily="18" charset="0"/>
              </a:rPr>
              <a:t>Potential customer service problems</a:t>
            </a:r>
          </a:p>
        </p:txBody>
      </p:sp>
      <p:cxnSp>
        <p:nvCxnSpPr>
          <p:cNvPr id="5" name="Straight Arrow Connector 4"/>
          <p:cNvCxnSpPr/>
          <p:nvPr/>
        </p:nvCxnSpPr>
        <p:spPr bwMode="auto">
          <a:xfrm rot="16200000" flipV="1">
            <a:off x="5101894" y="4161549"/>
            <a:ext cx="3510464" cy="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6857125" y="5874759"/>
            <a:ext cx="4947516" cy="366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8590060" y="5943908"/>
            <a:ext cx="1792749" cy="5278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2800" i="1" dirty="0">
                <a:solidFill>
                  <a:schemeClr val="tx1">
                    <a:alpha val="99000"/>
                  </a:schemeClr>
                </a:solidFill>
              </a:rPr>
              <a:t>Time</a:t>
            </a:r>
          </a:p>
        </p:txBody>
      </p:sp>
      <p:sp>
        <p:nvSpPr>
          <p:cNvPr id="8" name="Rectangle 7"/>
          <p:cNvSpPr/>
          <p:nvPr/>
        </p:nvSpPr>
        <p:spPr>
          <a:xfrm rot="16200000">
            <a:off x="4644099" y="3886468"/>
            <a:ext cx="4027517" cy="233394"/>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2800" dirty="0">
                <a:solidFill>
                  <a:schemeClr val="tx1">
                    <a:alpha val="99000"/>
                  </a:schemeClr>
                </a:solidFill>
              </a:rPr>
              <a:t>Compute</a:t>
            </a:r>
            <a:r>
              <a:rPr lang="en-US" sz="1200" dirty="0">
                <a:solidFill>
                  <a:schemeClr val="tx1">
                    <a:alpha val="99000"/>
                  </a:schemeClr>
                </a:solidFill>
              </a:rPr>
              <a:t> </a:t>
            </a:r>
          </a:p>
        </p:txBody>
      </p:sp>
      <p:sp>
        <p:nvSpPr>
          <p:cNvPr id="15" name="TextBox 14"/>
          <p:cNvSpPr txBox="1"/>
          <p:nvPr/>
        </p:nvSpPr>
        <p:spPr>
          <a:xfrm>
            <a:off x="7808850" y="1479536"/>
            <a:ext cx="3045807" cy="543735"/>
          </a:xfrm>
          <a:prstGeom prst="rect">
            <a:avLst/>
          </a:prstGeom>
          <a:noFill/>
          <a:ln>
            <a:noFill/>
          </a:ln>
        </p:spPr>
        <p:txBody>
          <a:bodyPr wrap="square" lIns="0" tIns="45718" rIns="0" bIns="45718" rtlCol="0">
            <a:spAutoFit/>
          </a:bodyPr>
          <a:lstStyle/>
          <a:p>
            <a:pPr>
              <a:lnSpc>
                <a:spcPct val="90000"/>
              </a:lnSpc>
              <a:spcBef>
                <a:spcPct val="20000"/>
              </a:spcBef>
            </a:pPr>
            <a:r>
              <a:rPr lang="en-US" sz="3200" dirty="0">
                <a:solidFill>
                  <a:srgbClr val="000000">
                    <a:alpha val="99000"/>
                  </a:srgbClr>
                </a:solidFill>
                <a:latin typeface="Segoe UI" pitchFamily="34" charset="0"/>
                <a:ea typeface="Segoe UI" pitchFamily="34" charset="0"/>
                <a:cs typeface="Segoe UI" pitchFamily="34" charset="0"/>
              </a:rPr>
              <a:t>Rapid Growth</a:t>
            </a:r>
          </a:p>
        </p:txBody>
      </p:sp>
      <p:sp>
        <p:nvSpPr>
          <p:cNvPr id="18" name="Freeform 17"/>
          <p:cNvSpPr/>
          <p:nvPr/>
        </p:nvSpPr>
        <p:spPr>
          <a:xfrm>
            <a:off x="6857123" y="2583130"/>
            <a:ext cx="4500688" cy="3258888"/>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tx1"/>
            </a:solidFill>
            <a:headEnd type="none" w="med" len="med"/>
            <a:tailEnd type="triangle"/>
          </a:ln>
          <a:effectLst/>
        </p:spPr>
        <p:txBody>
          <a:bodyPr lIns="91436" tIns="45718" rIns="91436" bIns="45718" rtlCol="0" anchor="ctr"/>
          <a:lstStyle/>
          <a:p>
            <a:pPr algn="ct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39</a:t>
            </a:fld>
            <a:endParaRPr lang="en-US" dirty="0"/>
          </a:p>
        </p:txBody>
      </p:sp>
    </p:spTree>
    <p:extLst>
      <p:ext uri="{BB962C8B-B14F-4D97-AF65-F5344CB8AC3E}">
        <p14:creationId xmlns:p14="http://schemas.microsoft.com/office/powerpoint/2010/main" val="1527604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Why Cloud Computing?</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smtClean="0"/>
              <a:t>4</a:t>
            </a:fld>
            <a:endParaRPr lang="en-US" dirty="0"/>
          </a:p>
        </p:txBody>
      </p:sp>
      <p:pic>
        <p:nvPicPr>
          <p:cNvPr id="7" name="object 2"/>
          <p:cNvPicPr>
            <a:picLocks noGrp="1"/>
          </p:cNvPicPr>
          <p:nvPr>
            <p:ph idx="1"/>
          </p:nvPr>
        </p:nvPicPr>
        <p:blipFill rotWithShape="1">
          <a:blip r:embed="rId3" cstate="print"/>
          <a:srcRect t="22374" b="3862"/>
          <a:stretch/>
        </p:blipFill>
        <p:spPr>
          <a:xfrm>
            <a:off x="838200" y="2026622"/>
            <a:ext cx="10515600" cy="3963631"/>
          </a:xfrm>
          <a:prstGeom prst="rect">
            <a:avLst/>
          </a:prstGeom>
        </p:spPr>
      </p:pic>
    </p:spTree>
    <p:extLst>
      <p:ext uri="{BB962C8B-B14F-4D97-AF65-F5344CB8AC3E}">
        <p14:creationId xmlns:p14="http://schemas.microsoft.com/office/powerpoint/2010/main" val="3639195981"/>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Typical Computing Pattern</a:t>
            </a:r>
          </a:p>
        </p:txBody>
      </p:sp>
      <p:sp>
        <p:nvSpPr>
          <p:cNvPr id="3" name="Content Placeholder 2"/>
          <p:cNvSpPr>
            <a:spLocks noGrp="1"/>
          </p:cNvSpPr>
          <p:nvPr>
            <p:ph sz="half" idx="1"/>
          </p:nvPr>
        </p:nvSpPr>
        <p:spPr/>
        <p:txBody>
          <a:bodyPr/>
          <a:lstStyle/>
          <a:p>
            <a:pPr>
              <a:buFont typeface="Wingdings" charset="2"/>
              <a:buChar char="§"/>
            </a:pPr>
            <a:r>
              <a:rPr lang="en-US" dirty="0">
                <a:latin typeface="Times New Roman" panose="02020603050405020304" pitchFamily="18" charset="0"/>
                <a:cs typeface="Times New Roman" panose="02020603050405020304" pitchFamily="18" charset="0"/>
              </a:rPr>
              <a:t>Unexpected peak in demand</a:t>
            </a:r>
          </a:p>
          <a:p>
            <a:pPr>
              <a:buFont typeface="Wingdings" charset="2"/>
              <a:buChar char="§"/>
            </a:pPr>
            <a:endParaRPr lang="en-US" dirty="0" smtClean="0">
              <a:latin typeface="Times New Roman" panose="02020603050405020304" pitchFamily="18" charset="0"/>
              <a:cs typeface="Times New Roman" panose="02020603050405020304" pitchFamily="18" charset="0"/>
            </a:endParaRPr>
          </a:p>
          <a:p>
            <a:pPr>
              <a:buFont typeface="Wingdings" charset="2"/>
              <a:buChar char="§"/>
            </a:pPr>
            <a:r>
              <a:rPr lang="en-US" dirty="0" smtClean="0">
                <a:latin typeface="Times New Roman" panose="02020603050405020304" pitchFamily="18" charset="0"/>
                <a:cs typeface="Times New Roman" panose="02020603050405020304" pitchFamily="18" charset="0"/>
              </a:rPr>
              <a:t>Loss </a:t>
            </a:r>
            <a:r>
              <a:rPr lang="en-US" dirty="0">
                <a:latin typeface="Times New Roman" panose="02020603050405020304" pitchFamily="18" charset="0"/>
                <a:cs typeface="Times New Roman" panose="02020603050405020304" pitchFamily="18" charset="0"/>
              </a:rPr>
              <a:t>of business opportunity</a:t>
            </a:r>
          </a:p>
          <a:p>
            <a:pPr>
              <a:buFont typeface="Wingdings" charset="2"/>
              <a:buChar char="§"/>
            </a:pPr>
            <a:endParaRPr lang="en-US" dirty="0" smtClean="0">
              <a:latin typeface="Times New Roman" panose="02020603050405020304" pitchFamily="18" charset="0"/>
              <a:cs typeface="Times New Roman" panose="02020603050405020304" pitchFamily="18" charset="0"/>
            </a:endParaRPr>
          </a:p>
          <a:p>
            <a:pPr>
              <a:buFont typeface="Wingdings" charset="2"/>
              <a:buChar char="§"/>
            </a:pPr>
            <a:r>
              <a:rPr lang="en-US" dirty="0" smtClean="0">
                <a:latin typeface="Times New Roman" panose="02020603050405020304" pitchFamily="18" charset="0"/>
                <a:cs typeface="Times New Roman" panose="02020603050405020304" pitchFamily="18" charset="0"/>
              </a:rPr>
              <a:t>Wasted </a:t>
            </a:r>
            <a:r>
              <a:rPr lang="en-US" dirty="0">
                <a:latin typeface="Times New Roman" panose="02020603050405020304" pitchFamily="18" charset="0"/>
                <a:cs typeface="Times New Roman" panose="02020603050405020304" pitchFamily="18" charset="0"/>
              </a:rPr>
              <a:t>capacity if demand wanes</a:t>
            </a:r>
          </a:p>
        </p:txBody>
      </p:sp>
      <p:grpSp>
        <p:nvGrpSpPr>
          <p:cNvPr id="4" name="Group 16"/>
          <p:cNvGrpSpPr/>
          <p:nvPr/>
        </p:nvGrpSpPr>
        <p:grpSpPr>
          <a:xfrm>
            <a:off x="6541161" y="1989406"/>
            <a:ext cx="5263480" cy="4482350"/>
            <a:chOff x="7119174" y="4563170"/>
            <a:chExt cx="3354351" cy="1143133"/>
          </a:xfrm>
        </p:grpSpPr>
        <p:cxnSp>
          <p:nvCxnSpPr>
            <p:cNvPr id="5" name="Straight Arrow Connector 4"/>
            <p:cNvCxnSpPr/>
            <p:nvPr/>
          </p:nvCxnSpPr>
          <p:spPr bwMode="auto">
            <a:xfrm rot="16200000" flipV="1">
              <a:off x="6872898" y="5117130"/>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7320534" y="5554051"/>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8424912" y="5571686"/>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2800" i="1" dirty="0">
                  <a:solidFill>
                    <a:schemeClr val="tx1">
                      <a:alpha val="99000"/>
                    </a:schemeClr>
                  </a:solidFill>
                </a:rPr>
                <a:t>Time</a:t>
              </a:r>
            </a:p>
          </p:txBody>
        </p:sp>
        <p:sp>
          <p:nvSpPr>
            <p:cNvPr id="8" name="Rectangle 7"/>
            <p:cNvSpPr/>
            <p:nvPr/>
          </p:nvSpPr>
          <p:spPr>
            <a:xfrm rot="16200000">
              <a:off x="6679975" y="5002369"/>
              <a:ext cx="1027137" cy="148739"/>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2800" dirty="0">
                  <a:solidFill>
                    <a:schemeClr val="tx1">
                      <a:alpha val="99000"/>
                    </a:schemeClr>
                  </a:solidFill>
                </a:rPr>
                <a:t>Compute</a:t>
              </a:r>
              <a:r>
                <a:rPr lang="en-US" sz="1200" dirty="0">
                  <a:solidFill>
                    <a:schemeClr val="tx1">
                      <a:alpha val="99000"/>
                    </a:schemeClr>
                  </a:solidFill>
                </a:rPr>
                <a:t> </a:t>
              </a:r>
            </a:p>
          </p:txBody>
        </p:sp>
      </p:grpSp>
      <p:sp>
        <p:nvSpPr>
          <p:cNvPr id="15" name="TextBox 14"/>
          <p:cNvSpPr txBox="1"/>
          <p:nvPr/>
        </p:nvSpPr>
        <p:spPr>
          <a:xfrm>
            <a:off x="7308637" y="1941509"/>
            <a:ext cx="4362529" cy="543735"/>
          </a:xfrm>
          <a:prstGeom prst="rect">
            <a:avLst/>
          </a:prstGeom>
          <a:noFill/>
          <a:ln>
            <a:noFill/>
          </a:ln>
        </p:spPr>
        <p:txBody>
          <a:bodyPr wrap="square" lIns="0" tIns="45718" rIns="0" bIns="45718" rtlCol="0">
            <a:spAutoFit/>
          </a:bodyPr>
          <a:lstStyle/>
          <a:p>
            <a:pPr>
              <a:lnSpc>
                <a:spcPct val="90000"/>
              </a:lnSpc>
              <a:spcBef>
                <a:spcPct val="20000"/>
              </a:spcBef>
            </a:pPr>
            <a:r>
              <a:rPr lang="en-US" sz="3200" dirty="0">
                <a:solidFill>
                  <a:srgbClr val="000000">
                    <a:alpha val="99000"/>
                  </a:srgbClr>
                </a:solidFill>
                <a:latin typeface="Segoe UI" pitchFamily="34" charset="0"/>
                <a:ea typeface="Segoe UI" pitchFamily="34" charset="0"/>
                <a:cs typeface="Segoe UI" pitchFamily="34" charset="0"/>
              </a:rPr>
              <a:t>Unpredictable Bursting</a:t>
            </a:r>
          </a:p>
        </p:txBody>
      </p:sp>
      <p:grpSp>
        <p:nvGrpSpPr>
          <p:cNvPr id="10" name="Group 17"/>
          <p:cNvGrpSpPr/>
          <p:nvPr/>
        </p:nvGrpSpPr>
        <p:grpSpPr>
          <a:xfrm>
            <a:off x="6857123" y="3233508"/>
            <a:ext cx="4947518" cy="1033872"/>
            <a:chOff x="5520892" y="5257417"/>
            <a:chExt cx="3307216" cy="721360"/>
          </a:xfrm>
        </p:grpSpPr>
        <p:cxnSp>
          <p:nvCxnSpPr>
            <p:cNvPr id="19" name="Straight Arrow Connector 18"/>
            <p:cNvCxnSpPr/>
            <p:nvPr/>
          </p:nvCxnSpPr>
          <p:spPr bwMode="auto">
            <a:xfrm>
              <a:off x="7600265" y="5975286"/>
              <a:ext cx="1227843" cy="2508"/>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0" name="Straight Connector 19"/>
            <p:cNvCxnSpPr/>
            <p:nvPr/>
          </p:nvCxnSpPr>
          <p:spPr bwMode="auto">
            <a:xfrm>
              <a:off x="5520892" y="5967876"/>
              <a:ext cx="1168667" cy="0"/>
            </a:xfrm>
            <a:prstGeom prst="line">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1" name="Freeform 20"/>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9" name="Footer Placeholder 8"/>
          <p:cNvSpPr>
            <a:spLocks noGrp="1"/>
          </p:cNvSpPr>
          <p:nvPr>
            <p:ph type="ftr" sz="quarter" idx="11"/>
          </p:nvPr>
        </p:nvSpPr>
        <p:spPr/>
        <p:txBody>
          <a:bodyPr/>
          <a:lstStyle/>
          <a:p>
            <a:r>
              <a:rPr lang="en-US" smtClean="0"/>
              <a:t>Designed by, Adil Khan</a:t>
            </a:r>
            <a:endParaRPr lang="en-US" dirty="0"/>
          </a:p>
        </p:txBody>
      </p:sp>
      <p:sp>
        <p:nvSpPr>
          <p:cNvPr id="11" name="Slide Number Placeholder 10"/>
          <p:cNvSpPr>
            <a:spLocks noGrp="1"/>
          </p:cNvSpPr>
          <p:nvPr>
            <p:ph type="sldNum" sz="quarter" idx="12"/>
          </p:nvPr>
        </p:nvSpPr>
        <p:spPr/>
        <p:txBody>
          <a:bodyPr/>
          <a:lstStyle/>
          <a:p>
            <a:fld id="{48F63A3B-78C7-47BE-AE5E-E10140E04643}" type="slidenum">
              <a:rPr lang="en-US" smtClean="0"/>
              <a:t>40</a:t>
            </a:fld>
            <a:endParaRPr lang="en-US" dirty="0"/>
          </a:p>
        </p:txBody>
      </p:sp>
    </p:spTree>
    <p:extLst>
      <p:ext uri="{BB962C8B-B14F-4D97-AF65-F5344CB8AC3E}">
        <p14:creationId xmlns:p14="http://schemas.microsoft.com/office/powerpoint/2010/main" val="3392142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Typical Computing Pattern</a:t>
            </a:r>
          </a:p>
        </p:txBody>
      </p:sp>
      <p:sp>
        <p:nvSpPr>
          <p:cNvPr id="3" name="Content Placeholder 2"/>
          <p:cNvSpPr>
            <a:spLocks noGrp="1"/>
          </p:cNvSpPr>
          <p:nvPr>
            <p:ph sz="half" idx="1"/>
          </p:nvPr>
        </p:nvSpPr>
        <p:spPr/>
        <p:txBody>
          <a:bodyPr/>
          <a:lstStyle/>
          <a:p>
            <a:pPr>
              <a:buFont typeface="Wingdings" charset="2"/>
              <a:buChar char="§"/>
            </a:pPr>
            <a:r>
              <a:rPr lang="en-US" dirty="0">
                <a:latin typeface="Times New Roman" panose="02020603050405020304" pitchFamily="18" charset="0"/>
                <a:cs typeface="Times New Roman" panose="02020603050405020304" pitchFamily="18" charset="0"/>
              </a:rPr>
              <a:t>Seasonal peaks and troughs</a:t>
            </a:r>
          </a:p>
          <a:p>
            <a:pPr>
              <a:buFont typeface="Wingdings" charset="2"/>
              <a:buChar char="§"/>
            </a:pPr>
            <a:endParaRPr lang="en-US" dirty="0" smtClean="0">
              <a:latin typeface="Times New Roman" panose="02020603050405020304" pitchFamily="18" charset="0"/>
              <a:cs typeface="Times New Roman" panose="02020603050405020304" pitchFamily="18" charset="0"/>
            </a:endParaRPr>
          </a:p>
          <a:p>
            <a:pPr>
              <a:buFont typeface="Wingdings" charset="2"/>
              <a:buChar char="§"/>
            </a:pPr>
            <a:r>
              <a:rPr lang="en-US" dirty="0" smtClean="0">
                <a:latin typeface="Times New Roman" panose="02020603050405020304" pitchFamily="18" charset="0"/>
                <a:cs typeface="Times New Roman" panose="02020603050405020304" pitchFamily="18" charset="0"/>
              </a:rPr>
              <a:t>Provisioning </a:t>
            </a:r>
            <a:r>
              <a:rPr lang="en-US" dirty="0">
                <a:latin typeface="Times New Roman" panose="02020603050405020304" pitchFamily="18" charset="0"/>
                <a:cs typeface="Times New Roman" panose="02020603050405020304" pitchFamily="18" charset="0"/>
              </a:rPr>
              <a:t>dilemma</a:t>
            </a:r>
          </a:p>
          <a:p>
            <a:pPr lvl="1">
              <a:buFont typeface="Wingdings" charset="2"/>
              <a:buChar char="§"/>
            </a:pPr>
            <a:r>
              <a:rPr lang="en-US" dirty="0">
                <a:latin typeface="Times New Roman" panose="02020603050405020304" pitchFamily="18" charset="0"/>
                <a:cs typeface="Times New Roman" panose="02020603050405020304" pitchFamily="18" charset="0"/>
              </a:rPr>
              <a:t>Wasted capacity or</a:t>
            </a:r>
          </a:p>
          <a:p>
            <a:pPr lvl="1">
              <a:buFont typeface="Wingdings" charset="2"/>
              <a:buChar char="§"/>
            </a:pPr>
            <a:r>
              <a:rPr lang="en-US" dirty="0">
                <a:latin typeface="Times New Roman" panose="02020603050405020304" pitchFamily="18" charset="0"/>
                <a:cs typeface="Times New Roman" panose="02020603050405020304" pitchFamily="18" charset="0"/>
              </a:rPr>
              <a:t>Loss of business</a:t>
            </a:r>
          </a:p>
        </p:txBody>
      </p:sp>
      <p:grpSp>
        <p:nvGrpSpPr>
          <p:cNvPr id="4" name="Group 16"/>
          <p:cNvGrpSpPr/>
          <p:nvPr/>
        </p:nvGrpSpPr>
        <p:grpSpPr>
          <a:xfrm>
            <a:off x="6541161" y="1989406"/>
            <a:ext cx="5263480" cy="4482350"/>
            <a:chOff x="7119174" y="4563170"/>
            <a:chExt cx="3354351" cy="1143133"/>
          </a:xfrm>
        </p:grpSpPr>
        <p:cxnSp>
          <p:nvCxnSpPr>
            <p:cNvPr id="5" name="Straight Arrow Connector 4"/>
            <p:cNvCxnSpPr/>
            <p:nvPr/>
          </p:nvCxnSpPr>
          <p:spPr bwMode="auto">
            <a:xfrm rot="16200000" flipV="1">
              <a:off x="6872898" y="5117130"/>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7320534" y="5554051"/>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8424912" y="5571686"/>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2800" i="1" dirty="0">
                  <a:solidFill>
                    <a:schemeClr val="tx1">
                      <a:alpha val="99000"/>
                    </a:schemeClr>
                  </a:solidFill>
                </a:rPr>
                <a:t>Time</a:t>
              </a:r>
            </a:p>
          </p:txBody>
        </p:sp>
        <p:sp>
          <p:nvSpPr>
            <p:cNvPr id="8" name="Rectangle 7"/>
            <p:cNvSpPr/>
            <p:nvPr/>
          </p:nvSpPr>
          <p:spPr>
            <a:xfrm rot="16200000">
              <a:off x="6679975" y="5002369"/>
              <a:ext cx="1027137" cy="148739"/>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2800" dirty="0">
                  <a:solidFill>
                    <a:schemeClr val="tx1">
                      <a:alpha val="99000"/>
                    </a:schemeClr>
                  </a:solidFill>
                </a:rPr>
                <a:t>Compute</a:t>
              </a:r>
              <a:r>
                <a:rPr lang="en-US" sz="1200" dirty="0">
                  <a:solidFill>
                    <a:schemeClr val="tx1">
                      <a:alpha val="99000"/>
                    </a:schemeClr>
                  </a:solidFill>
                </a:rPr>
                <a:t> </a:t>
              </a:r>
            </a:p>
          </p:txBody>
        </p:sp>
      </p:grpSp>
      <p:sp>
        <p:nvSpPr>
          <p:cNvPr id="15" name="TextBox 14"/>
          <p:cNvSpPr txBox="1"/>
          <p:nvPr/>
        </p:nvSpPr>
        <p:spPr>
          <a:xfrm>
            <a:off x="7413494" y="1868492"/>
            <a:ext cx="3834778" cy="543735"/>
          </a:xfrm>
          <a:prstGeom prst="rect">
            <a:avLst/>
          </a:prstGeom>
          <a:noFill/>
          <a:ln>
            <a:noFill/>
          </a:ln>
        </p:spPr>
        <p:txBody>
          <a:bodyPr wrap="square" lIns="0" tIns="45718" rIns="0" bIns="45718" rtlCol="0">
            <a:spAutoFit/>
          </a:bodyPr>
          <a:lstStyle/>
          <a:p>
            <a:pPr>
              <a:lnSpc>
                <a:spcPct val="90000"/>
              </a:lnSpc>
              <a:spcBef>
                <a:spcPct val="20000"/>
              </a:spcBef>
            </a:pPr>
            <a:r>
              <a:rPr lang="en-US" sz="3200" dirty="0">
                <a:solidFill>
                  <a:srgbClr val="000000">
                    <a:alpha val="99000"/>
                  </a:srgbClr>
                </a:solidFill>
                <a:latin typeface="Segoe UI" pitchFamily="34" charset="0"/>
                <a:ea typeface="Segoe UI" pitchFamily="34" charset="0"/>
                <a:cs typeface="Segoe UI" pitchFamily="34" charset="0"/>
              </a:rPr>
              <a:t>Predictable Bursting</a:t>
            </a:r>
          </a:p>
        </p:txBody>
      </p:sp>
      <p:sp>
        <p:nvSpPr>
          <p:cNvPr id="18" name="Freeform 17"/>
          <p:cNvSpPr/>
          <p:nvPr/>
        </p:nvSpPr>
        <p:spPr>
          <a:xfrm>
            <a:off x="6857122" y="3272590"/>
            <a:ext cx="4677151" cy="1433040"/>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19" name="Straight Connector 18"/>
          <p:cNvCxnSpPr/>
          <p:nvPr/>
        </p:nvCxnSpPr>
        <p:spPr bwMode="auto">
          <a:xfrm flipV="1">
            <a:off x="6883257" y="4461038"/>
            <a:ext cx="4746771" cy="36233"/>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9" name="Footer Placeholder 8"/>
          <p:cNvSpPr>
            <a:spLocks noGrp="1"/>
          </p:cNvSpPr>
          <p:nvPr>
            <p:ph type="ftr" sz="quarter" idx="11"/>
          </p:nvPr>
        </p:nvSpPr>
        <p:spPr/>
        <p:txBody>
          <a:bodyPr/>
          <a:lstStyle/>
          <a:p>
            <a:r>
              <a:rPr lang="en-US" smtClean="0"/>
              <a:t>Designed by, Adil Khan</a:t>
            </a:r>
            <a:endParaRPr lang="en-US" dirty="0"/>
          </a:p>
        </p:txBody>
      </p:sp>
      <p:sp>
        <p:nvSpPr>
          <p:cNvPr id="10" name="Slide Number Placeholder 9"/>
          <p:cNvSpPr>
            <a:spLocks noGrp="1"/>
          </p:cNvSpPr>
          <p:nvPr>
            <p:ph type="sldNum" sz="quarter" idx="12"/>
          </p:nvPr>
        </p:nvSpPr>
        <p:spPr/>
        <p:txBody>
          <a:bodyPr/>
          <a:lstStyle/>
          <a:p>
            <a:fld id="{48F63A3B-78C7-47BE-AE5E-E10140E04643}" type="slidenum">
              <a:rPr lang="en-US" smtClean="0"/>
              <a:t>41</a:t>
            </a:fld>
            <a:endParaRPr lang="en-US" dirty="0"/>
          </a:p>
        </p:txBody>
      </p:sp>
    </p:spTree>
    <p:extLst>
      <p:ext uri="{BB962C8B-B14F-4D97-AF65-F5344CB8AC3E}">
        <p14:creationId xmlns:p14="http://schemas.microsoft.com/office/powerpoint/2010/main" val="238522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Cloud Computing Examples</a:t>
            </a:r>
          </a:p>
        </p:txBody>
      </p:sp>
      <p:sp>
        <p:nvSpPr>
          <p:cNvPr id="3" name="Content Placeholder 2"/>
          <p:cNvSpPr>
            <a:spLocks noGrp="1"/>
          </p:cNvSpPr>
          <p:nvPr>
            <p:ph idx="1"/>
          </p:nvPr>
        </p:nvSpPr>
        <p:spPr/>
        <p:txBody>
          <a:bodyPr/>
          <a:lstStyle/>
          <a:p>
            <a:pPr>
              <a:buFont typeface="Wingdings" charset="2"/>
              <a:buChar char="§"/>
            </a:pPr>
            <a:r>
              <a:rPr lang="en-US" dirty="0">
                <a:latin typeface="Times New Roman" panose="02020603050405020304" pitchFamily="18" charset="0"/>
                <a:cs typeface="Times New Roman" panose="02020603050405020304" pitchFamily="18" charset="0"/>
              </a:rPr>
              <a:t>A large enterprise </a:t>
            </a:r>
            <a:r>
              <a:rPr lang="en-US" dirty="0">
                <a:solidFill>
                  <a:srgbClr val="FF0000"/>
                </a:solidFill>
                <a:latin typeface="Times New Roman" panose="02020603050405020304" pitchFamily="18" charset="0"/>
                <a:cs typeface="Times New Roman" panose="02020603050405020304" pitchFamily="18" charset="0"/>
              </a:rPr>
              <a:t>quickly &amp; economically deploys </a:t>
            </a:r>
            <a:r>
              <a:rPr lang="en-US" dirty="0">
                <a:latin typeface="Times New Roman" panose="02020603050405020304" pitchFamily="18" charset="0"/>
                <a:cs typeface="Times New Roman" panose="02020603050405020304" pitchFamily="18" charset="0"/>
              </a:rPr>
              <a:t>new internal applications to its </a:t>
            </a:r>
            <a:r>
              <a:rPr lang="en-US" dirty="0">
                <a:solidFill>
                  <a:srgbClr val="FF0000"/>
                </a:solidFill>
                <a:latin typeface="Times New Roman" panose="02020603050405020304" pitchFamily="18" charset="0"/>
                <a:cs typeface="Times New Roman" panose="02020603050405020304" pitchFamily="18" charset="0"/>
              </a:rPr>
              <a:t>distributed workforce</a:t>
            </a:r>
            <a:r>
              <a:rPr lang="en-US" dirty="0">
                <a:latin typeface="Times New Roman" panose="02020603050405020304" pitchFamily="18" charset="0"/>
                <a:cs typeface="Times New Roman" panose="02020603050405020304" pitchFamily="18" charset="0"/>
              </a:rPr>
              <a:t>.</a:t>
            </a:r>
          </a:p>
          <a:p>
            <a:pPr>
              <a:buFont typeface="Wingdings" charset="2"/>
              <a:buChar char="§"/>
            </a:pPr>
            <a:endParaRPr lang="en-US" sz="800" dirty="0">
              <a:latin typeface="Times New Roman" panose="02020603050405020304" pitchFamily="18" charset="0"/>
              <a:cs typeface="Times New Roman" panose="02020603050405020304" pitchFamily="18" charset="0"/>
            </a:endParaRPr>
          </a:p>
          <a:p>
            <a:pPr>
              <a:buFont typeface="Wingdings" charset="2"/>
              <a:buChar char="§"/>
            </a:pPr>
            <a:r>
              <a:rPr lang="en-US" dirty="0">
                <a:latin typeface="Times New Roman" panose="02020603050405020304" pitchFamily="18" charset="0"/>
                <a:cs typeface="Times New Roman" panose="02020603050405020304" pitchFamily="18" charset="0"/>
              </a:rPr>
              <a:t>An </a:t>
            </a:r>
            <a:r>
              <a:rPr lang="en-US" dirty="0">
                <a:solidFill>
                  <a:srgbClr val="FF0000"/>
                </a:solidFill>
                <a:latin typeface="Times New Roman" panose="02020603050405020304" pitchFamily="18" charset="0"/>
                <a:cs typeface="Times New Roman" panose="02020603050405020304" pitchFamily="18" charset="0"/>
              </a:rPr>
              <a:t>e-commerce website </a:t>
            </a:r>
            <a:r>
              <a:rPr lang="en-US" dirty="0">
                <a:latin typeface="Times New Roman" panose="02020603050405020304" pitchFamily="18" charset="0"/>
                <a:cs typeface="Times New Roman" panose="02020603050405020304" pitchFamily="18" charset="0"/>
              </a:rPr>
              <a:t>accommodates </a:t>
            </a:r>
            <a:r>
              <a:rPr lang="en-US" dirty="0">
                <a:solidFill>
                  <a:srgbClr val="FF0000"/>
                </a:solidFill>
                <a:latin typeface="Times New Roman" panose="02020603050405020304" pitchFamily="18" charset="0"/>
                <a:cs typeface="Times New Roman" panose="02020603050405020304" pitchFamily="18" charset="0"/>
              </a:rPr>
              <a:t>sudden demand</a:t>
            </a:r>
            <a:r>
              <a:rPr lang="en-US" dirty="0">
                <a:latin typeface="Times New Roman" panose="02020603050405020304" pitchFamily="18" charset="0"/>
                <a:cs typeface="Times New Roman" panose="02020603050405020304" pitchFamily="18" charset="0"/>
              </a:rPr>
              <a:t> for a “hot” product caused by a viral buzz.</a:t>
            </a:r>
          </a:p>
          <a:p>
            <a:pPr>
              <a:buFont typeface="Wingdings" charset="2"/>
              <a:buChar char="§"/>
            </a:pPr>
            <a:endParaRPr lang="en-US" sz="800" dirty="0">
              <a:latin typeface="Times New Roman" panose="02020603050405020304" pitchFamily="18" charset="0"/>
              <a:cs typeface="Times New Roman" panose="02020603050405020304" pitchFamily="18" charset="0"/>
            </a:endParaRPr>
          </a:p>
          <a:p>
            <a:pPr>
              <a:buFont typeface="Wingdings" charset="2"/>
              <a:buChar char="§"/>
            </a:pPr>
            <a:r>
              <a:rPr lang="en-US" dirty="0">
                <a:latin typeface="Times New Roman" panose="02020603050405020304" pitchFamily="18" charset="0"/>
                <a:cs typeface="Times New Roman" panose="02020603050405020304" pitchFamily="18" charset="0"/>
              </a:rPr>
              <a:t>A </a:t>
            </a:r>
            <a:r>
              <a:rPr lang="en-US" dirty="0">
                <a:solidFill>
                  <a:srgbClr val="FF0000"/>
                </a:solidFill>
                <a:latin typeface="Times New Roman" panose="02020603050405020304" pitchFamily="18" charset="0"/>
                <a:cs typeface="Times New Roman" panose="02020603050405020304" pitchFamily="18" charset="0"/>
              </a:rPr>
              <a:t>pharmaceutical research </a:t>
            </a:r>
            <a:r>
              <a:rPr lang="en-US" dirty="0">
                <a:latin typeface="Times New Roman" panose="02020603050405020304" pitchFamily="18" charset="0"/>
                <a:cs typeface="Times New Roman" panose="02020603050405020304" pitchFamily="18" charset="0"/>
              </a:rPr>
              <a:t>firm executes </a:t>
            </a:r>
            <a:r>
              <a:rPr lang="en-US" dirty="0">
                <a:solidFill>
                  <a:srgbClr val="FF0000"/>
                </a:solidFill>
                <a:latin typeface="Times New Roman" panose="02020603050405020304" pitchFamily="18" charset="0"/>
                <a:cs typeface="Times New Roman" panose="02020603050405020304" pitchFamily="18" charset="0"/>
              </a:rPr>
              <a:t>large-scale simulations </a:t>
            </a:r>
            <a:r>
              <a:rPr lang="en-US" dirty="0">
                <a:latin typeface="Times New Roman" panose="02020603050405020304" pitchFamily="18" charset="0"/>
                <a:cs typeface="Times New Roman" panose="02020603050405020304" pitchFamily="18" charset="0"/>
              </a:rPr>
              <a:t>using computing power provided by cloud vendors.</a:t>
            </a:r>
          </a:p>
          <a:p>
            <a:pPr>
              <a:buFont typeface="Wingdings" charset="2"/>
              <a:buChar char="§"/>
            </a:pPr>
            <a:endParaRPr lang="en-US" sz="800" dirty="0">
              <a:latin typeface="Times New Roman" panose="02020603050405020304" pitchFamily="18" charset="0"/>
              <a:cs typeface="Times New Roman" panose="02020603050405020304" pitchFamily="18" charset="0"/>
            </a:endParaRPr>
          </a:p>
          <a:p>
            <a:pPr>
              <a:buFont typeface="Wingdings" charset="2"/>
              <a:buChar char="§"/>
            </a:pPr>
            <a:r>
              <a:rPr lang="en-US" dirty="0">
                <a:latin typeface="Times New Roman" panose="02020603050405020304" pitchFamily="18" charset="0"/>
                <a:cs typeface="Times New Roman" panose="02020603050405020304" pitchFamily="18" charset="0"/>
              </a:rPr>
              <a:t>A </a:t>
            </a:r>
            <a:r>
              <a:rPr lang="en-US" dirty="0">
                <a:solidFill>
                  <a:srgbClr val="FF0000"/>
                </a:solidFill>
                <a:latin typeface="Times New Roman" panose="02020603050405020304" pitchFamily="18" charset="0"/>
                <a:cs typeface="Times New Roman" panose="02020603050405020304" pitchFamily="18" charset="0"/>
              </a:rPr>
              <a:t>media company </a:t>
            </a:r>
            <a:r>
              <a:rPr lang="en-US" dirty="0">
                <a:latin typeface="Times New Roman" panose="02020603050405020304" pitchFamily="18" charset="0"/>
                <a:cs typeface="Times New Roman" panose="02020603050405020304" pitchFamily="18" charset="0"/>
              </a:rPr>
              <a:t>serves </a:t>
            </a:r>
            <a:r>
              <a:rPr lang="en-US" dirty="0">
                <a:solidFill>
                  <a:srgbClr val="FF0000"/>
                </a:solidFill>
                <a:latin typeface="Times New Roman" panose="02020603050405020304" pitchFamily="18" charset="0"/>
                <a:cs typeface="Times New Roman" panose="02020603050405020304" pitchFamily="18" charset="0"/>
              </a:rPr>
              <a:t>unlimited video</a:t>
            </a:r>
            <a:r>
              <a:rPr lang="en-US" dirty="0">
                <a:latin typeface="Times New Roman" panose="02020603050405020304" pitchFamily="18" charset="0"/>
                <a:cs typeface="Times New Roman" panose="02020603050405020304" pitchFamily="18" charset="0"/>
              </a:rPr>
              <a:t>, music, and other media to their worldwide customer base.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42</a:t>
            </a:fld>
            <a:endParaRPr lang="en-US" dirty="0"/>
          </a:p>
        </p:txBody>
      </p:sp>
    </p:spTree>
    <p:extLst>
      <p:ext uri="{BB962C8B-B14F-4D97-AF65-F5344CB8AC3E}">
        <p14:creationId xmlns:p14="http://schemas.microsoft.com/office/powerpoint/2010/main" val="99926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Cloud Computing Nutshell</a:t>
            </a:r>
          </a:p>
        </p:txBody>
      </p:sp>
      <p:sp>
        <p:nvSpPr>
          <p:cNvPr id="3" name="Content Placeholder 2"/>
          <p:cNvSpPr>
            <a:spLocks noGrp="1"/>
          </p:cNvSpPr>
          <p:nvPr>
            <p:ph sz="half" idx="1"/>
          </p:nvPr>
        </p:nvSpPr>
        <p:spPr/>
        <p:txBody>
          <a:bodyPr/>
          <a:lstStyle/>
          <a:p>
            <a:pPr>
              <a:buFont typeface="Wingdings" charset="2"/>
              <a:buChar char="§"/>
            </a:pPr>
            <a:r>
              <a:rPr lang="en-US" dirty="0">
                <a:latin typeface="Times New Roman" panose="02020603050405020304" pitchFamily="18" charset="0"/>
                <a:cs typeface="Times New Roman" panose="02020603050405020304" pitchFamily="18" charset="0"/>
              </a:rPr>
              <a:t>End-users connect over the Internet to the cloud from their </a:t>
            </a:r>
            <a:r>
              <a:rPr lang="en-US" dirty="0">
                <a:solidFill>
                  <a:srgbClr val="FF0000"/>
                </a:solidFill>
                <a:latin typeface="Times New Roman" panose="02020603050405020304" pitchFamily="18" charset="0"/>
                <a:cs typeface="Times New Roman" panose="02020603050405020304" pitchFamily="18" charset="0"/>
              </a:rPr>
              <a:t>own personal computers or portable devices</a:t>
            </a:r>
            <a:r>
              <a:rPr lang="en-US" dirty="0">
                <a:latin typeface="Times New Roman" panose="02020603050405020304" pitchFamily="18" charset="0"/>
                <a:cs typeface="Times New Roman" panose="02020603050405020304" pitchFamily="18" charset="0"/>
              </a:rPr>
              <a:t> in order to access services.</a:t>
            </a:r>
          </a:p>
          <a:p>
            <a:pPr>
              <a:buFont typeface="Wingdings" charset="2"/>
              <a:buChar char="§"/>
            </a:pPr>
            <a:r>
              <a:rPr lang="en-US" dirty="0">
                <a:latin typeface="Times New Roman" panose="02020603050405020304" pitchFamily="18" charset="0"/>
                <a:cs typeface="Times New Roman" panose="02020603050405020304" pitchFamily="18" charset="0"/>
              </a:rPr>
              <a:t>To the end-user, the </a:t>
            </a:r>
            <a:r>
              <a:rPr lang="en-US" dirty="0">
                <a:solidFill>
                  <a:srgbClr val="FF0000"/>
                </a:solidFill>
                <a:latin typeface="Times New Roman" panose="02020603050405020304" pitchFamily="18" charset="0"/>
                <a:cs typeface="Times New Roman" panose="02020603050405020304" pitchFamily="18" charset="0"/>
              </a:rPr>
              <a:t>underlying infrastructure </a:t>
            </a:r>
            <a:r>
              <a:rPr lang="en-US" dirty="0">
                <a:latin typeface="Times New Roman" panose="02020603050405020304" pitchFamily="18" charset="0"/>
                <a:cs typeface="Times New Roman" panose="02020603050405020304" pitchFamily="18" charset="0"/>
              </a:rPr>
              <a:t>such as the hardware, operating system, etc., is </a:t>
            </a:r>
            <a:r>
              <a:rPr lang="en-US" dirty="0">
                <a:solidFill>
                  <a:srgbClr val="FF0000"/>
                </a:solidFill>
                <a:latin typeface="Times New Roman" panose="02020603050405020304" pitchFamily="18" charset="0"/>
                <a:cs typeface="Times New Roman" panose="02020603050405020304" pitchFamily="18" charset="0"/>
              </a:rPr>
              <a:t>invisible</a:t>
            </a:r>
          </a:p>
        </p:txBody>
      </p:sp>
      <p:grpSp>
        <p:nvGrpSpPr>
          <p:cNvPr id="3072" name="Group 3071"/>
          <p:cNvGrpSpPr/>
          <p:nvPr/>
        </p:nvGrpSpPr>
        <p:grpSpPr>
          <a:xfrm>
            <a:off x="6431727" y="1228576"/>
            <a:ext cx="5559190" cy="4899535"/>
            <a:chOff x="6385984" y="987491"/>
            <a:chExt cx="5559190" cy="4899535"/>
          </a:xfrm>
        </p:grpSpPr>
        <p:grpSp>
          <p:nvGrpSpPr>
            <p:cNvPr id="123" name="Group 122"/>
            <p:cNvGrpSpPr/>
            <p:nvPr/>
          </p:nvGrpSpPr>
          <p:grpSpPr>
            <a:xfrm>
              <a:off x="8448490" y="987491"/>
              <a:ext cx="1511109" cy="1339759"/>
              <a:chOff x="8448490" y="987491"/>
              <a:chExt cx="1511109" cy="1339759"/>
            </a:xfrm>
          </p:grpSpPr>
          <p:grpSp>
            <p:nvGrpSpPr>
              <p:cNvPr id="5" name="Group 4"/>
              <p:cNvGrpSpPr/>
              <p:nvPr/>
            </p:nvGrpSpPr>
            <p:grpSpPr>
              <a:xfrm>
                <a:off x="8448490" y="987491"/>
                <a:ext cx="1511109" cy="976719"/>
                <a:chOff x="8109824" y="1770658"/>
                <a:chExt cx="1511109" cy="976719"/>
              </a:xfrm>
            </p:grpSpPr>
            <p:grpSp>
              <p:nvGrpSpPr>
                <p:cNvPr id="11" name="Group 10"/>
                <p:cNvGrpSpPr/>
                <p:nvPr/>
              </p:nvGrpSpPr>
              <p:grpSpPr>
                <a:xfrm>
                  <a:off x="8429440" y="1770658"/>
                  <a:ext cx="869760" cy="820085"/>
                  <a:chOff x="424517" y="4446040"/>
                  <a:chExt cx="869760" cy="820085"/>
                </a:xfrm>
              </p:grpSpPr>
              <p:grpSp>
                <p:nvGrpSpPr>
                  <p:cNvPr id="12" name="Group 11"/>
                  <p:cNvGrpSpPr>
                    <a:grpSpLocks noChangeAspect="1"/>
                  </p:cNvGrpSpPr>
                  <p:nvPr/>
                </p:nvGrpSpPr>
                <p:grpSpPr>
                  <a:xfrm>
                    <a:off x="426351" y="4446040"/>
                    <a:ext cx="867441" cy="120807"/>
                    <a:chOff x="7740526" y="4440417"/>
                    <a:chExt cx="2808026" cy="391068"/>
                  </a:xfrm>
                </p:grpSpPr>
                <p:sp>
                  <p:nvSpPr>
                    <p:cNvPr id="43" name="Rectangle 4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4" name="Oval 4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5" name="Rectangle 4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6" name="Rectangle 4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 name="Rectangle 4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 name="Group 12"/>
                  <p:cNvGrpSpPr>
                    <a:grpSpLocks noChangeAspect="1"/>
                  </p:cNvGrpSpPr>
                  <p:nvPr/>
                </p:nvGrpSpPr>
                <p:grpSpPr>
                  <a:xfrm>
                    <a:off x="424517" y="4587264"/>
                    <a:ext cx="867441" cy="120807"/>
                    <a:chOff x="7740526" y="4440417"/>
                    <a:chExt cx="2808026" cy="391068"/>
                  </a:xfrm>
                </p:grpSpPr>
                <p:sp>
                  <p:nvSpPr>
                    <p:cNvPr id="38" name="Rectangle 3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9" name="Oval 3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0" name="Rectangle 3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1" name="Rectangle 4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2" name="Rectangle 4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4" name="Group 13"/>
                  <p:cNvGrpSpPr>
                    <a:grpSpLocks noChangeAspect="1"/>
                  </p:cNvGrpSpPr>
                  <p:nvPr/>
                </p:nvGrpSpPr>
                <p:grpSpPr>
                  <a:xfrm>
                    <a:off x="426835" y="4726044"/>
                    <a:ext cx="867441" cy="120807"/>
                    <a:chOff x="7740526" y="4440417"/>
                    <a:chExt cx="2808026" cy="391068"/>
                  </a:xfrm>
                </p:grpSpPr>
                <p:sp>
                  <p:nvSpPr>
                    <p:cNvPr id="33" name="Rectangle 3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4" name="Oval 3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5" name="Rectangle 3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6" name="Rectangle 3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7" name="Rectangle 3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5" name="Group 14"/>
                  <p:cNvGrpSpPr>
                    <a:grpSpLocks noChangeAspect="1"/>
                  </p:cNvGrpSpPr>
                  <p:nvPr/>
                </p:nvGrpSpPr>
                <p:grpSpPr>
                  <a:xfrm>
                    <a:off x="426836" y="4865803"/>
                    <a:ext cx="867441" cy="120807"/>
                    <a:chOff x="7740526" y="4440417"/>
                    <a:chExt cx="2808026" cy="391068"/>
                  </a:xfrm>
                </p:grpSpPr>
                <p:sp>
                  <p:nvSpPr>
                    <p:cNvPr id="28" name="Rectangle 2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9" name="Oval 2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0" name="Rectangle 2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1" name="Rectangle 3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2" name="Rectangle 3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6" name="Group 15"/>
                  <p:cNvGrpSpPr>
                    <a:grpSpLocks noChangeAspect="1"/>
                  </p:cNvGrpSpPr>
                  <p:nvPr/>
                </p:nvGrpSpPr>
                <p:grpSpPr>
                  <a:xfrm>
                    <a:off x="426835" y="5005559"/>
                    <a:ext cx="867441" cy="120807"/>
                    <a:chOff x="7740526" y="4440417"/>
                    <a:chExt cx="2808026" cy="391068"/>
                  </a:xfrm>
                </p:grpSpPr>
                <p:sp>
                  <p:nvSpPr>
                    <p:cNvPr id="23" name="Rectangle 2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 name="Oval 2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5" name="Rectangle 2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6" name="Rectangle 2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7" name="Rectangle 2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7" name="Group 16"/>
                  <p:cNvGrpSpPr>
                    <a:grpSpLocks noChangeAspect="1"/>
                  </p:cNvGrpSpPr>
                  <p:nvPr/>
                </p:nvGrpSpPr>
                <p:grpSpPr>
                  <a:xfrm>
                    <a:off x="426836" y="5145318"/>
                    <a:ext cx="867441" cy="120807"/>
                    <a:chOff x="7740526" y="4440417"/>
                    <a:chExt cx="2808026" cy="391068"/>
                  </a:xfrm>
                </p:grpSpPr>
                <p:sp>
                  <p:nvSpPr>
                    <p:cNvPr id="18" name="Rectangle 1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9" name="Oval 1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0" name="Rectangle 1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1" name="Rectangle 2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2" name="Rectangle 2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85" name="Group 84"/>
                <p:cNvGrpSpPr/>
                <p:nvPr/>
              </p:nvGrpSpPr>
              <p:grpSpPr>
                <a:xfrm>
                  <a:off x="8109824" y="1927292"/>
                  <a:ext cx="869760" cy="820085"/>
                  <a:chOff x="424517" y="4446040"/>
                  <a:chExt cx="869760" cy="820085"/>
                </a:xfrm>
              </p:grpSpPr>
              <p:grpSp>
                <p:nvGrpSpPr>
                  <p:cNvPr id="86" name="Group 85"/>
                  <p:cNvGrpSpPr>
                    <a:grpSpLocks noChangeAspect="1"/>
                  </p:cNvGrpSpPr>
                  <p:nvPr/>
                </p:nvGrpSpPr>
                <p:grpSpPr>
                  <a:xfrm>
                    <a:off x="426351" y="4446040"/>
                    <a:ext cx="867441" cy="120807"/>
                    <a:chOff x="7740526" y="4440417"/>
                    <a:chExt cx="2808026" cy="391068"/>
                  </a:xfrm>
                </p:grpSpPr>
                <p:sp>
                  <p:nvSpPr>
                    <p:cNvPr id="117" name="Rectangle 116"/>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8" name="Oval 117"/>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9" name="Rectangle 118"/>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0" name="Rectangle 119"/>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1" name="Rectangle 120"/>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87" name="Group 86"/>
                  <p:cNvGrpSpPr>
                    <a:grpSpLocks noChangeAspect="1"/>
                  </p:cNvGrpSpPr>
                  <p:nvPr/>
                </p:nvGrpSpPr>
                <p:grpSpPr>
                  <a:xfrm>
                    <a:off x="424517" y="4587264"/>
                    <a:ext cx="867441" cy="120807"/>
                    <a:chOff x="7740526" y="4440417"/>
                    <a:chExt cx="2808026" cy="391068"/>
                  </a:xfrm>
                </p:grpSpPr>
                <p:sp>
                  <p:nvSpPr>
                    <p:cNvPr id="112" name="Rectangle 111"/>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3" name="Oval 112"/>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4" name="Rectangle 113"/>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5" name="Rectangle 114"/>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6" name="Rectangle 115"/>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88" name="Group 87"/>
                  <p:cNvGrpSpPr>
                    <a:grpSpLocks noChangeAspect="1"/>
                  </p:cNvGrpSpPr>
                  <p:nvPr/>
                </p:nvGrpSpPr>
                <p:grpSpPr>
                  <a:xfrm>
                    <a:off x="426835" y="4726044"/>
                    <a:ext cx="867441" cy="120807"/>
                    <a:chOff x="7740526" y="4440417"/>
                    <a:chExt cx="2808026" cy="391068"/>
                  </a:xfrm>
                </p:grpSpPr>
                <p:sp>
                  <p:nvSpPr>
                    <p:cNvPr id="107" name="Rectangle 106"/>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8" name="Oval 107"/>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9" name="Rectangle 108"/>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0" name="Rectangle 109"/>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1" name="Rectangle 110"/>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89" name="Group 88"/>
                  <p:cNvGrpSpPr>
                    <a:grpSpLocks noChangeAspect="1"/>
                  </p:cNvGrpSpPr>
                  <p:nvPr/>
                </p:nvGrpSpPr>
                <p:grpSpPr>
                  <a:xfrm>
                    <a:off x="426836" y="4865803"/>
                    <a:ext cx="867441" cy="120807"/>
                    <a:chOff x="7740526" y="4440417"/>
                    <a:chExt cx="2808026" cy="391068"/>
                  </a:xfrm>
                </p:grpSpPr>
                <p:sp>
                  <p:nvSpPr>
                    <p:cNvPr id="102" name="Rectangle 101"/>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3" name="Oval 102"/>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4" name="Rectangle 103"/>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5" name="Rectangle 104"/>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6" name="Rectangle 105"/>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0" name="Group 89"/>
                  <p:cNvGrpSpPr>
                    <a:grpSpLocks noChangeAspect="1"/>
                  </p:cNvGrpSpPr>
                  <p:nvPr/>
                </p:nvGrpSpPr>
                <p:grpSpPr>
                  <a:xfrm>
                    <a:off x="426835" y="5005559"/>
                    <a:ext cx="867441" cy="120807"/>
                    <a:chOff x="7740526" y="4440417"/>
                    <a:chExt cx="2808026" cy="391068"/>
                  </a:xfrm>
                </p:grpSpPr>
                <p:sp>
                  <p:nvSpPr>
                    <p:cNvPr id="97" name="Rectangle 96"/>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8" name="Oval 97"/>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9" name="Rectangle 98"/>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0" name="Rectangle 99"/>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1" name="Rectangle 100"/>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1" name="Group 90"/>
                  <p:cNvGrpSpPr>
                    <a:grpSpLocks noChangeAspect="1"/>
                  </p:cNvGrpSpPr>
                  <p:nvPr/>
                </p:nvGrpSpPr>
                <p:grpSpPr>
                  <a:xfrm>
                    <a:off x="426836" y="5145318"/>
                    <a:ext cx="867441" cy="120807"/>
                    <a:chOff x="7740526" y="4440417"/>
                    <a:chExt cx="2808026" cy="391068"/>
                  </a:xfrm>
                </p:grpSpPr>
                <p:sp>
                  <p:nvSpPr>
                    <p:cNvPr id="92" name="Rectangle 91"/>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3" name="Oval 92"/>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4" name="Rectangle 93"/>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5" name="Rectangle 94"/>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6" name="Rectangle 95"/>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48" name="Group 47"/>
                <p:cNvGrpSpPr/>
                <p:nvPr/>
              </p:nvGrpSpPr>
              <p:grpSpPr>
                <a:xfrm>
                  <a:off x="8751173" y="1923058"/>
                  <a:ext cx="869760" cy="820085"/>
                  <a:chOff x="424517" y="4446040"/>
                  <a:chExt cx="869760" cy="820085"/>
                </a:xfrm>
              </p:grpSpPr>
              <p:grpSp>
                <p:nvGrpSpPr>
                  <p:cNvPr id="49" name="Group 48"/>
                  <p:cNvGrpSpPr>
                    <a:grpSpLocks noChangeAspect="1"/>
                  </p:cNvGrpSpPr>
                  <p:nvPr/>
                </p:nvGrpSpPr>
                <p:grpSpPr>
                  <a:xfrm>
                    <a:off x="426351" y="4446040"/>
                    <a:ext cx="867441" cy="120807"/>
                    <a:chOff x="7740526" y="4440417"/>
                    <a:chExt cx="2808026" cy="391068"/>
                  </a:xfrm>
                </p:grpSpPr>
                <p:sp>
                  <p:nvSpPr>
                    <p:cNvPr id="80" name="Rectangle 7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1" name="Oval 8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2" name="Rectangle 8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3" name="Rectangle 8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4" name="Rectangle 8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 name="Group 49"/>
                  <p:cNvGrpSpPr>
                    <a:grpSpLocks noChangeAspect="1"/>
                  </p:cNvGrpSpPr>
                  <p:nvPr/>
                </p:nvGrpSpPr>
                <p:grpSpPr>
                  <a:xfrm>
                    <a:off x="424517" y="4587264"/>
                    <a:ext cx="867441" cy="120807"/>
                    <a:chOff x="7740526" y="4440417"/>
                    <a:chExt cx="2808026" cy="391068"/>
                  </a:xfrm>
                </p:grpSpPr>
                <p:sp>
                  <p:nvSpPr>
                    <p:cNvPr id="75" name="Rectangle 7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6" name="Oval 7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7" name="Rectangle 7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8" name="Rectangle 7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9" name="Rectangle 7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1" name="Group 50"/>
                  <p:cNvGrpSpPr>
                    <a:grpSpLocks noChangeAspect="1"/>
                  </p:cNvGrpSpPr>
                  <p:nvPr/>
                </p:nvGrpSpPr>
                <p:grpSpPr>
                  <a:xfrm>
                    <a:off x="426835" y="4726044"/>
                    <a:ext cx="867441" cy="120807"/>
                    <a:chOff x="7740526" y="4440417"/>
                    <a:chExt cx="2808026" cy="391068"/>
                  </a:xfrm>
                </p:grpSpPr>
                <p:sp>
                  <p:nvSpPr>
                    <p:cNvPr id="70" name="Rectangle 6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1" name="Oval 7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2" name="Rectangle 7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3" name="Rectangle 7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4" name="Rectangle 7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2" name="Group 51"/>
                  <p:cNvGrpSpPr>
                    <a:grpSpLocks noChangeAspect="1"/>
                  </p:cNvGrpSpPr>
                  <p:nvPr/>
                </p:nvGrpSpPr>
                <p:grpSpPr>
                  <a:xfrm>
                    <a:off x="426836" y="4865803"/>
                    <a:ext cx="867441" cy="120807"/>
                    <a:chOff x="7740526" y="4440417"/>
                    <a:chExt cx="2808026" cy="391068"/>
                  </a:xfrm>
                </p:grpSpPr>
                <p:sp>
                  <p:nvSpPr>
                    <p:cNvPr id="65" name="Rectangle 6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 name="Oval 6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 name="Rectangle 6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 name="Rectangle 6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9" name="Rectangle 6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3" name="Group 52"/>
                  <p:cNvGrpSpPr>
                    <a:grpSpLocks noChangeAspect="1"/>
                  </p:cNvGrpSpPr>
                  <p:nvPr/>
                </p:nvGrpSpPr>
                <p:grpSpPr>
                  <a:xfrm>
                    <a:off x="426835" y="5005559"/>
                    <a:ext cx="867441" cy="120807"/>
                    <a:chOff x="7740526" y="4440417"/>
                    <a:chExt cx="2808026" cy="391068"/>
                  </a:xfrm>
                </p:grpSpPr>
                <p:sp>
                  <p:nvSpPr>
                    <p:cNvPr id="60" name="Rectangle 5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 name="Oval 6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 name="Rectangle 6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 name="Rectangle 6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 name="Rectangle 6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 name="Group 53"/>
                  <p:cNvGrpSpPr>
                    <a:grpSpLocks noChangeAspect="1"/>
                  </p:cNvGrpSpPr>
                  <p:nvPr/>
                </p:nvGrpSpPr>
                <p:grpSpPr>
                  <a:xfrm>
                    <a:off x="426836" y="5145318"/>
                    <a:ext cx="867441" cy="120807"/>
                    <a:chOff x="7740526" y="4440417"/>
                    <a:chExt cx="2808026" cy="391068"/>
                  </a:xfrm>
                </p:grpSpPr>
                <p:sp>
                  <p:nvSpPr>
                    <p:cNvPr id="55" name="Rectangle 5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 name="Oval 5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 name="Rectangle 5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8" name="Rectangle 5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 name="Rectangle 5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sp>
            <p:nvSpPr>
              <p:cNvPr id="122" name="TextBox 121"/>
              <p:cNvSpPr txBox="1"/>
              <p:nvPr/>
            </p:nvSpPr>
            <p:spPr>
              <a:xfrm>
                <a:off x="8688917" y="1957918"/>
                <a:ext cx="979956" cy="369332"/>
              </a:xfrm>
              <a:prstGeom prst="rect">
                <a:avLst/>
              </a:prstGeom>
              <a:noFill/>
            </p:spPr>
            <p:txBody>
              <a:bodyPr wrap="none" rtlCol="0">
                <a:spAutoFit/>
              </a:bodyPr>
              <a:lstStyle/>
              <a:p>
                <a:r>
                  <a:rPr lang="en-US" dirty="0"/>
                  <a:t>Servers</a:t>
                </a:r>
              </a:p>
            </p:txBody>
          </p:sp>
        </p:grpSp>
        <p:grpSp>
          <p:nvGrpSpPr>
            <p:cNvPr id="125" name="Group 124"/>
            <p:cNvGrpSpPr>
              <a:grpSpLocks noChangeAspect="1"/>
            </p:cNvGrpSpPr>
            <p:nvPr/>
          </p:nvGrpSpPr>
          <p:grpSpPr>
            <a:xfrm flipH="1">
              <a:off x="6438412" y="1862667"/>
              <a:ext cx="1248171" cy="710441"/>
              <a:chOff x="2865713" y="3390900"/>
              <a:chExt cx="2833699" cy="1612901"/>
            </a:xfrm>
          </p:grpSpPr>
          <p:sp>
            <p:nvSpPr>
              <p:cNvPr id="126" name="Parallelogram 125"/>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7" name="Parallelogram 126"/>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8" name="Parallelogram 127"/>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9" name="Parallelogram 128"/>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30" name="Parallelogram 129"/>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sp>
          <p:nvSpPr>
            <p:cNvPr id="131" name="TextBox 130"/>
            <p:cNvSpPr txBox="1"/>
            <p:nvPr/>
          </p:nvSpPr>
          <p:spPr>
            <a:xfrm>
              <a:off x="6385984" y="2639488"/>
              <a:ext cx="1006105" cy="369332"/>
            </a:xfrm>
            <a:prstGeom prst="rect">
              <a:avLst/>
            </a:prstGeom>
            <a:noFill/>
          </p:spPr>
          <p:txBody>
            <a:bodyPr wrap="none" rtlCol="0">
              <a:spAutoFit/>
            </a:bodyPr>
            <a:lstStyle/>
            <a:p>
              <a:r>
                <a:rPr lang="en-US" dirty="0"/>
                <a:t>Laptops</a:t>
              </a:r>
            </a:p>
          </p:txBody>
        </p:sp>
        <p:grpSp>
          <p:nvGrpSpPr>
            <p:cNvPr id="132" name="Group 131"/>
            <p:cNvGrpSpPr/>
            <p:nvPr/>
          </p:nvGrpSpPr>
          <p:grpSpPr>
            <a:xfrm>
              <a:off x="7152591" y="2530584"/>
              <a:ext cx="4389975" cy="1681672"/>
              <a:chOff x="7152591" y="2530584"/>
              <a:chExt cx="4389975" cy="1681672"/>
            </a:xfrm>
          </p:grpSpPr>
          <p:grpSp>
            <p:nvGrpSpPr>
              <p:cNvPr id="7" name="Group 5"/>
              <p:cNvGrpSpPr>
                <a:grpSpLocks noChangeAspect="1"/>
              </p:cNvGrpSpPr>
              <p:nvPr/>
            </p:nvGrpSpPr>
            <p:grpSpPr bwMode="auto">
              <a:xfrm>
                <a:off x="7152591" y="2530584"/>
                <a:ext cx="4389975" cy="1681672"/>
                <a:chOff x="537" y="880"/>
                <a:chExt cx="3686" cy="1412"/>
              </a:xfrm>
              <a:solidFill>
                <a:srgbClr val="0070C0"/>
              </a:solidFill>
            </p:grpSpPr>
            <p:sp>
              <p:nvSpPr>
                <p:cNvPr id="9"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0"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sp>
            <p:nvSpPr>
              <p:cNvPr id="124" name="TextBox 123"/>
              <p:cNvSpPr txBox="1"/>
              <p:nvPr/>
            </p:nvSpPr>
            <p:spPr>
              <a:xfrm>
                <a:off x="8291698" y="3058586"/>
                <a:ext cx="1695621" cy="1015663"/>
              </a:xfrm>
              <a:prstGeom prst="rect">
                <a:avLst/>
              </a:prstGeom>
              <a:noFill/>
            </p:spPr>
            <p:txBody>
              <a:bodyPr wrap="none" rtlCol="0">
                <a:spAutoFit/>
              </a:bodyPr>
              <a:lstStyle/>
              <a:p>
                <a:pPr algn="ctr"/>
                <a:r>
                  <a:rPr lang="en-US" sz="2000" dirty="0">
                    <a:solidFill>
                      <a:srgbClr val="FFFFFF"/>
                    </a:solidFill>
                  </a:rPr>
                  <a:t>Application</a:t>
                </a:r>
              </a:p>
              <a:p>
                <a:pPr algn="ctr"/>
                <a:r>
                  <a:rPr lang="en-US" sz="2000" dirty="0">
                    <a:solidFill>
                      <a:srgbClr val="FFFFFF"/>
                    </a:solidFill>
                  </a:rPr>
                  <a:t>Platform</a:t>
                </a:r>
              </a:p>
              <a:p>
                <a:pPr algn="ctr"/>
                <a:r>
                  <a:rPr lang="en-US" sz="2000" dirty="0">
                    <a:solidFill>
                      <a:srgbClr val="FFFFFF"/>
                    </a:solidFill>
                  </a:rPr>
                  <a:t>Infrastructure</a:t>
                </a:r>
              </a:p>
            </p:txBody>
          </p:sp>
        </p:grpSp>
        <p:grpSp>
          <p:nvGrpSpPr>
            <p:cNvPr id="135" name="Group 134"/>
            <p:cNvGrpSpPr>
              <a:grpSpLocks noChangeAspect="1"/>
            </p:cNvGrpSpPr>
            <p:nvPr/>
          </p:nvGrpSpPr>
          <p:grpSpPr>
            <a:xfrm>
              <a:off x="10943216" y="1217083"/>
              <a:ext cx="751966" cy="1354667"/>
              <a:chOff x="7653540" y="2295205"/>
              <a:chExt cx="1485900" cy="2676850"/>
            </a:xfrm>
          </p:grpSpPr>
          <p:sp>
            <p:nvSpPr>
              <p:cNvPr id="136" name="Rectangle 135"/>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7" name="Oval 136"/>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8" name="Rectangle 137"/>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9" name="Rectangle 138"/>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0" name="Rectangle 139"/>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1" name="Rectangle 140"/>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2" name="Rectangle 141"/>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3" name="Rectangle 142"/>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4" name="Rectangle 143"/>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5" name="Rectangle 144"/>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6" name="Rectangle 145"/>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7" name="Rectangle 146"/>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8" name="Rectangle 147"/>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9" name="Rectangle 148"/>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0" name="Rectangle 149"/>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1" name="Rectangle 150"/>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52" name="TextBox 151"/>
            <p:cNvSpPr txBox="1"/>
            <p:nvPr/>
          </p:nvSpPr>
          <p:spPr>
            <a:xfrm>
              <a:off x="10803467" y="2675472"/>
              <a:ext cx="1031465" cy="369332"/>
            </a:xfrm>
            <a:prstGeom prst="rect">
              <a:avLst/>
            </a:prstGeom>
            <a:noFill/>
          </p:spPr>
          <p:txBody>
            <a:bodyPr wrap="none" rtlCol="0">
              <a:spAutoFit/>
            </a:bodyPr>
            <a:lstStyle/>
            <a:p>
              <a:r>
                <a:rPr lang="en-US" dirty="0"/>
                <a:t>Desktop</a:t>
              </a:r>
            </a:p>
          </p:txBody>
        </p:sp>
        <p:grpSp>
          <p:nvGrpSpPr>
            <p:cNvPr id="153" name="Group 152"/>
            <p:cNvGrpSpPr/>
            <p:nvPr/>
          </p:nvGrpSpPr>
          <p:grpSpPr>
            <a:xfrm>
              <a:off x="6802461" y="4064001"/>
              <a:ext cx="425956" cy="828446"/>
              <a:chOff x="692152" y="3629546"/>
              <a:chExt cx="768348" cy="1342504"/>
            </a:xfrm>
          </p:grpSpPr>
          <p:sp>
            <p:nvSpPr>
              <p:cNvPr id="154" name="Rectangle 153"/>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5" name="Rectangle 154"/>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6" name="Oval 155"/>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7" name="Oval 156"/>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58" name="Straight Connector 157"/>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59" name="TextBox 158"/>
            <p:cNvSpPr txBox="1"/>
            <p:nvPr/>
          </p:nvSpPr>
          <p:spPr>
            <a:xfrm>
              <a:off x="6548967" y="4876812"/>
              <a:ext cx="967558" cy="369332"/>
            </a:xfrm>
            <a:prstGeom prst="rect">
              <a:avLst/>
            </a:prstGeom>
            <a:noFill/>
          </p:spPr>
          <p:txBody>
            <a:bodyPr wrap="none" rtlCol="0">
              <a:spAutoFit/>
            </a:bodyPr>
            <a:lstStyle/>
            <a:p>
              <a:r>
                <a:rPr lang="en-US" dirty="0"/>
                <a:t>Phones</a:t>
              </a:r>
            </a:p>
          </p:txBody>
        </p:sp>
        <p:sp>
          <p:nvSpPr>
            <p:cNvPr id="160" name="TextBox 159"/>
            <p:cNvSpPr txBox="1"/>
            <p:nvPr/>
          </p:nvSpPr>
          <p:spPr>
            <a:xfrm>
              <a:off x="10915650" y="5130810"/>
              <a:ext cx="916049" cy="369332"/>
            </a:xfrm>
            <a:prstGeom prst="rect">
              <a:avLst/>
            </a:prstGeom>
            <a:noFill/>
          </p:spPr>
          <p:txBody>
            <a:bodyPr wrap="none" rtlCol="0">
              <a:spAutoFit/>
            </a:bodyPr>
            <a:lstStyle/>
            <a:p>
              <a:r>
                <a:rPr lang="en-US" dirty="0"/>
                <a:t>Tablets</a:t>
              </a:r>
            </a:p>
          </p:txBody>
        </p:sp>
        <p:grpSp>
          <p:nvGrpSpPr>
            <p:cNvPr id="162" name="Group 161"/>
            <p:cNvGrpSpPr/>
            <p:nvPr/>
          </p:nvGrpSpPr>
          <p:grpSpPr>
            <a:xfrm rot="16200000">
              <a:off x="10905027" y="4141028"/>
              <a:ext cx="937294" cy="1143001"/>
              <a:chOff x="692152" y="3629546"/>
              <a:chExt cx="768348" cy="1342504"/>
            </a:xfrm>
          </p:grpSpPr>
          <p:sp>
            <p:nvSpPr>
              <p:cNvPr id="163" name="Rectangle 162"/>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4" name="Rectangle 163"/>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5" name="Oval 164"/>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6" name="Oval 165"/>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67" name="Straight Connector 166"/>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33" name="TextBox 132"/>
            <p:cNvSpPr txBox="1"/>
            <p:nvPr/>
          </p:nvSpPr>
          <p:spPr>
            <a:xfrm>
              <a:off x="7609422" y="5302250"/>
              <a:ext cx="3355406" cy="584776"/>
            </a:xfrm>
            <a:prstGeom prst="rect">
              <a:avLst/>
            </a:prstGeom>
            <a:noFill/>
          </p:spPr>
          <p:txBody>
            <a:bodyPr wrap="none" rtlCol="0">
              <a:spAutoFit/>
            </a:bodyPr>
            <a:lstStyle/>
            <a:p>
              <a:r>
                <a:rPr lang="en-US" sz="3200" dirty="0"/>
                <a:t>Cloud Computing</a:t>
              </a:r>
            </a:p>
          </p:txBody>
        </p:sp>
      </p:grpSp>
      <p:pic>
        <p:nvPicPr>
          <p:cNvPr id="168" name="Picture 1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43</a:t>
            </a:fld>
            <a:endParaRPr lang="en-US" dirty="0"/>
          </a:p>
        </p:txBody>
      </p:sp>
    </p:spTree>
    <p:extLst>
      <p:ext uri="{BB962C8B-B14F-4D97-AF65-F5344CB8AC3E}">
        <p14:creationId xmlns:p14="http://schemas.microsoft.com/office/powerpoint/2010/main" val="3706333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Many Cloud Providers</a:t>
            </a:r>
            <a:endParaRPr lang="en-US" dirty="0"/>
          </a:p>
        </p:txBody>
      </p:sp>
      <p:sp>
        <p:nvSpPr>
          <p:cNvPr id="3" name="Content Placeholder 2"/>
          <p:cNvSpPr>
            <a:spLocks noGrp="1"/>
          </p:cNvSpPr>
          <p:nvPr>
            <p:ph idx="1"/>
          </p:nvPr>
        </p:nvSpPr>
        <p:spPr>
          <a:xfrm>
            <a:off x="726140" y="997528"/>
            <a:ext cx="11059459" cy="5193723"/>
          </a:xfrm>
        </p:spPr>
        <p:txBody>
          <a:bodyPr>
            <a:normAutofit lnSpcReduction="10000"/>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AWS</a:t>
            </a:r>
            <a:r>
              <a:rPr lang="en-US" dirty="0">
                <a:latin typeface="Times New Roman" panose="02020603050405020304" pitchFamily="18" charset="0"/>
                <a:cs typeface="Times New Roman" panose="02020603050405020304" pitchFamily="18" charset="0"/>
              </a:rPr>
              <a:t>: Amazon Web Services</a:t>
            </a:r>
          </a:p>
          <a:p>
            <a:pPr lvl="1"/>
            <a:r>
              <a:rPr lang="en-US" dirty="0" smtClean="0">
                <a:latin typeface="Times New Roman" panose="02020603050405020304" pitchFamily="18" charset="0"/>
                <a:cs typeface="Times New Roman" panose="02020603050405020304" pitchFamily="18" charset="0"/>
              </a:rPr>
              <a:t>EC2</a:t>
            </a:r>
            <a:r>
              <a:rPr lang="en-US" dirty="0">
                <a:latin typeface="Times New Roman" panose="02020603050405020304" pitchFamily="18" charset="0"/>
                <a:cs typeface="Times New Roman" panose="02020603050405020304" pitchFamily="18" charset="0"/>
              </a:rPr>
              <a:t>: Elastic Compute Cloud</a:t>
            </a:r>
          </a:p>
          <a:p>
            <a:pPr lvl="1"/>
            <a:r>
              <a:rPr lang="en-US" dirty="0" smtClean="0">
                <a:latin typeface="Times New Roman" panose="02020603050405020304" pitchFamily="18" charset="0"/>
                <a:cs typeface="Times New Roman" panose="02020603050405020304" pitchFamily="18" charset="0"/>
              </a:rPr>
              <a:t>S3</a:t>
            </a:r>
            <a:r>
              <a:rPr lang="en-US" dirty="0">
                <a:latin typeface="Times New Roman" panose="02020603050405020304" pitchFamily="18" charset="0"/>
                <a:cs typeface="Times New Roman" panose="02020603050405020304" pitchFamily="18" charset="0"/>
              </a:rPr>
              <a:t>: Simple Storage Service</a:t>
            </a:r>
          </a:p>
          <a:p>
            <a:pPr lvl="1"/>
            <a:r>
              <a:rPr lang="en-US" dirty="0" smtClean="0">
                <a:latin typeface="Times New Roman" panose="02020603050405020304" pitchFamily="18" charset="0"/>
                <a:cs typeface="Times New Roman" panose="02020603050405020304" pitchFamily="18" charset="0"/>
              </a:rPr>
              <a:t>EBS</a:t>
            </a:r>
            <a:r>
              <a:rPr lang="en-US" dirty="0">
                <a:latin typeface="Times New Roman" panose="02020603050405020304" pitchFamily="18" charset="0"/>
                <a:cs typeface="Times New Roman" panose="02020603050405020304" pitchFamily="18" charset="0"/>
              </a:rPr>
              <a:t>: Elastic Block Storage</a:t>
            </a:r>
          </a:p>
          <a:p>
            <a:r>
              <a:rPr lang="en-US" dirty="0" smtClean="0">
                <a:latin typeface="Times New Roman" panose="02020603050405020304" pitchFamily="18" charset="0"/>
                <a:cs typeface="Times New Roman" panose="02020603050405020304" pitchFamily="18" charset="0"/>
              </a:rPr>
              <a:t>Microsoft </a:t>
            </a:r>
            <a:r>
              <a:rPr lang="en-US" dirty="0">
                <a:latin typeface="Times New Roman" panose="02020603050405020304" pitchFamily="18" charset="0"/>
                <a:cs typeface="Times New Roman" panose="02020603050405020304" pitchFamily="18" charset="0"/>
              </a:rPr>
              <a:t>Azure</a:t>
            </a:r>
          </a:p>
          <a:p>
            <a:r>
              <a:rPr lang="en-US" dirty="0" smtClean="0">
                <a:latin typeface="Times New Roman" panose="02020603050405020304" pitchFamily="18" charset="0"/>
                <a:cs typeface="Times New Roman" panose="02020603050405020304" pitchFamily="18" charset="0"/>
              </a:rPr>
              <a:t>Google </a:t>
            </a:r>
            <a:r>
              <a:rPr lang="en-US" dirty="0">
                <a:latin typeface="Times New Roman" panose="02020603050405020304" pitchFamily="18" charset="0"/>
                <a:cs typeface="Times New Roman" panose="02020603050405020304" pitchFamily="18" charset="0"/>
              </a:rPr>
              <a:t>Compute Engine/</a:t>
            </a:r>
            <a:r>
              <a:rPr lang="en-US" dirty="0" err="1">
                <a:latin typeface="Times New Roman" panose="02020603050405020304" pitchFamily="18" charset="0"/>
                <a:cs typeface="Times New Roman" panose="02020603050405020304" pitchFamily="18" charset="0"/>
              </a:rPr>
              <a:t>AppEngine</a:t>
            </a:r>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Rightscale</a:t>
            </a:r>
            <a:r>
              <a:rPr lang="en-US" dirty="0">
                <a:latin typeface="Times New Roman" panose="02020603050405020304" pitchFamily="18" charset="0"/>
                <a:cs typeface="Times New Roman" panose="02020603050405020304" pitchFamily="18" charset="0"/>
              </a:rPr>
              <a:t>, Salesforce, EMC,</a:t>
            </a:r>
          </a:p>
          <a:p>
            <a:r>
              <a:rPr lang="en-US" dirty="0" err="1">
                <a:latin typeface="Times New Roman" panose="02020603050405020304" pitchFamily="18" charset="0"/>
                <a:cs typeface="Times New Roman" panose="02020603050405020304" pitchFamily="18" charset="0"/>
              </a:rPr>
              <a:t>Gigaspaces</a:t>
            </a:r>
            <a:r>
              <a:rPr lang="en-US" dirty="0">
                <a:latin typeface="Times New Roman" panose="02020603050405020304" pitchFamily="18" charset="0"/>
                <a:cs typeface="Times New Roman" panose="02020603050405020304" pitchFamily="18" charset="0"/>
              </a:rPr>
              <a:t>, 10gen, </a:t>
            </a:r>
            <a:r>
              <a:rPr lang="en-US" dirty="0" err="1">
                <a:latin typeface="Times New Roman" panose="02020603050405020304" pitchFamily="18" charset="0"/>
                <a:cs typeface="Times New Roman" panose="02020603050405020304" pitchFamily="18" charset="0"/>
              </a:rPr>
              <a:t>Datastax</a:t>
            </a:r>
            <a:r>
              <a:rPr lang="en-US" dirty="0">
                <a:latin typeface="Times New Roman" panose="02020603050405020304" pitchFamily="18" charset="0"/>
                <a:cs typeface="Times New Roman" panose="02020603050405020304" pitchFamily="18" charset="0"/>
              </a:rPr>
              <a:t>, Oracle,</a:t>
            </a:r>
          </a:p>
          <a:p>
            <a:r>
              <a:rPr lang="en-US" dirty="0">
                <a:latin typeface="Times New Roman" panose="02020603050405020304" pitchFamily="18" charset="0"/>
                <a:cs typeface="Times New Roman" panose="02020603050405020304" pitchFamily="18" charset="0"/>
              </a:rPr>
              <a:t>VMWare, Yahoo, Cloudera</a:t>
            </a:r>
          </a:p>
          <a:p>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100s more…</a:t>
            </a:r>
          </a:p>
        </p:txBody>
      </p:sp>
      <p:sp>
        <p:nvSpPr>
          <p:cNvPr id="4" name="Slide Number Placeholder 3"/>
          <p:cNvSpPr>
            <a:spLocks noGrp="1"/>
          </p:cNvSpPr>
          <p:nvPr>
            <p:ph type="sldNum" sz="quarter" idx="11"/>
          </p:nvPr>
        </p:nvSpPr>
        <p:spPr/>
        <p:txBody>
          <a:bodyPr/>
          <a:lstStyle/>
          <a:p>
            <a:pPr>
              <a:defRPr/>
            </a:pPr>
            <a:fld id="{E938B7E4-D737-4E0A-A13C-4E46A95578CD}" type="slidenum">
              <a:rPr lang="en-US" altLang="en-US" smtClean="0"/>
              <a:pPr>
                <a:defRPr/>
              </a:pPr>
              <a:t>44</a:t>
            </a:fld>
            <a:endParaRPr lang="en-US" altLang="en-US"/>
          </a:p>
        </p:txBody>
      </p:sp>
      <p:pic>
        <p:nvPicPr>
          <p:cNvPr id="6" name="Picture 5"/>
          <p:cNvPicPr>
            <a:picLocks noChangeAspect="1"/>
          </p:cNvPicPr>
          <p:nvPr/>
        </p:nvPicPr>
        <p:blipFill>
          <a:blip r:embed="rId2"/>
          <a:stretch>
            <a:fillRect/>
          </a:stretch>
        </p:blipFill>
        <p:spPr>
          <a:xfrm>
            <a:off x="7071752" y="1249583"/>
            <a:ext cx="4265239" cy="543379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5" name="Footer Placeholder 4"/>
          <p:cNvSpPr>
            <a:spLocks noGrp="1"/>
          </p:cNvSpPr>
          <p:nvPr>
            <p:ph type="ftr" sz="quarter" idx="11"/>
          </p:nvPr>
        </p:nvSpPr>
        <p:spPr/>
        <p:txBody>
          <a:bodyPr/>
          <a:lstStyle/>
          <a:p>
            <a:r>
              <a:rPr lang="en-US" smtClean="0"/>
              <a:t>Designed by, Adil Khan</a:t>
            </a:r>
            <a:endParaRPr lang="en-US" dirty="0"/>
          </a:p>
        </p:txBody>
      </p:sp>
    </p:spTree>
    <p:extLst>
      <p:ext uri="{BB962C8B-B14F-4D97-AF65-F5344CB8AC3E}">
        <p14:creationId xmlns:p14="http://schemas.microsoft.com/office/powerpoint/2010/main" val="2671596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Cloud-Sourcing </a:t>
            </a:r>
            <a:endParaRPr lang="en-US" dirty="0"/>
          </a:p>
        </p:txBody>
      </p:sp>
      <p:sp>
        <p:nvSpPr>
          <p:cNvPr id="3" name="Content Placeholder 2"/>
          <p:cNvSpPr>
            <a:spLocks noGrp="1"/>
          </p:cNvSpPr>
          <p:nvPr>
            <p:ph idx="1"/>
          </p:nvPr>
        </p:nvSpPr>
        <p:spPr>
          <a:xfrm>
            <a:off x="304800" y="1400790"/>
            <a:ext cx="11480800" cy="5053797"/>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Why </a:t>
            </a:r>
            <a:r>
              <a:rPr lang="en-US" dirty="0">
                <a:latin typeface="Times New Roman" panose="02020603050405020304" pitchFamily="18" charset="0"/>
                <a:cs typeface="Times New Roman" panose="02020603050405020304" pitchFamily="18" charset="0"/>
              </a:rPr>
              <a:t>is it becoming </a:t>
            </a:r>
            <a:r>
              <a:rPr lang="en-US" dirty="0" smtClean="0">
                <a:latin typeface="Times New Roman" panose="02020603050405020304" pitchFamily="18" charset="0"/>
                <a:cs typeface="Times New Roman" panose="02020603050405020304" pitchFamily="18" charset="0"/>
              </a:rPr>
              <a:t>important? </a:t>
            </a:r>
            <a:endParaRPr lang="en-US" dirty="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Using </a:t>
            </a:r>
            <a:r>
              <a:rPr lang="en-US" dirty="0">
                <a:latin typeface="Times New Roman" panose="02020603050405020304" pitchFamily="18" charset="0"/>
                <a:cs typeface="Times New Roman" panose="02020603050405020304" pitchFamily="18" charset="0"/>
              </a:rPr>
              <a:t>high-scale/low-cost providers, </a:t>
            </a:r>
          </a:p>
          <a:p>
            <a:pPr lvl="1"/>
            <a:r>
              <a:rPr lang="en-US" dirty="0" smtClean="0">
                <a:latin typeface="Times New Roman" panose="02020603050405020304" pitchFamily="18" charset="0"/>
                <a:cs typeface="Times New Roman" panose="02020603050405020304" pitchFamily="18" charset="0"/>
              </a:rPr>
              <a:t>Any </a:t>
            </a:r>
            <a:r>
              <a:rPr lang="en-US" dirty="0">
                <a:latin typeface="Times New Roman" panose="02020603050405020304" pitchFamily="18" charset="0"/>
                <a:cs typeface="Times New Roman" panose="02020603050405020304" pitchFamily="18" charset="0"/>
              </a:rPr>
              <a:t>time/place access via web browser, </a:t>
            </a:r>
          </a:p>
          <a:p>
            <a:pPr lvl="1"/>
            <a:r>
              <a:rPr lang="en-US" dirty="0" smtClean="0">
                <a:latin typeface="Times New Roman" panose="02020603050405020304" pitchFamily="18" charset="0"/>
                <a:cs typeface="Times New Roman" panose="02020603050405020304" pitchFamily="18" charset="0"/>
              </a:rPr>
              <a:t>Rapid </a:t>
            </a:r>
            <a:r>
              <a:rPr lang="en-US" dirty="0">
                <a:latin typeface="Times New Roman" panose="02020603050405020304" pitchFamily="18" charset="0"/>
                <a:cs typeface="Times New Roman" panose="02020603050405020304" pitchFamily="18" charset="0"/>
              </a:rPr>
              <a:t>scalability; incremental cost and load sharing, </a:t>
            </a:r>
          </a:p>
          <a:p>
            <a:pPr lvl="1"/>
            <a:r>
              <a:rPr lang="en-US" dirty="0" smtClean="0">
                <a:latin typeface="Times New Roman" panose="02020603050405020304" pitchFamily="18" charset="0"/>
                <a:cs typeface="Times New Roman" panose="02020603050405020304" pitchFamily="18" charset="0"/>
              </a:rPr>
              <a:t>Can </a:t>
            </a:r>
            <a:r>
              <a:rPr lang="en-US" dirty="0">
                <a:latin typeface="Times New Roman" panose="02020603050405020304" pitchFamily="18" charset="0"/>
                <a:cs typeface="Times New Roman" panose="02020603050405020304" pitchFamily="18" charset="0"/>
              </a:rPr>
              <a:t>forget need to focus on local IT. </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Concerns</a:t>
            </a:r>
            <a:r>
              <a:rPr lang="en-US" dirty="0">
                <a:latin typeface="Times New Roman" panose="02020603050405020304" pitchFamily="18" charset="0"/>
                <a:cs typeface="Times New Roman" panose="02020603050405020304" pitchFamily="18" charset="0"/>
              </a:rPr>
              <a:t>: </a:t>
            </a:r>
          </a:p>
          <a:p>
            <a:pPr lvl="1"/>
            <a:r>
              <a:rPr lang="en-US" dirty="0" smtClean="0">
                <a:latin typeface="Times New Roman" panose="02020603050405020304" pitchFamily="18" charset="0"/>
                <a:cs typeface="Times New Roman" panose="02020603050405020304" pitchFamily="18" charset="0"/>
              </a:rPr>
              <a:t>Performance</a:t>
            </a:r>
            <a:r>
              <a:rPr lang="en-US" dirty="0">
                <a:latin typeface="Times New Roman" panose="02020603050405020304" pitchFamily="18" charset="0"/>
                <a:cs typeface="Times New Roman" panose="02020603050405020304" pitchFamily="18" charset="0"/>
              </a:rPr>
              <a:t>, reliability, and SLAs, </a:t>
            </a:r>
          </a:p>
          <a:p>
            <a:pPr lvl="1"/>
            <a:r>
              <a:rPr lang="en-US" dirty="0" smtClean="0">
                <a:latin typeface="Times New Roman" panose="02020603050405020304" pitchFamily="18" charset="0"/>
                <a:cs typeface="Times New Roman" panose="02020603050405020304" pitchFamily="18" charset="0"/>
              </a:rPr>
              <a:t>Control </a:t>
            </a:r>
            <a:r>
              <a:rPr lang="en-US" dirty="0">
                <a:latin typeface="Times New Roman" panose="02020603050405020304" pitchFamily="18" charset="0"/>
                <a:cs typeface="Times New Roman" panose="02020603050405020304" pitchFamily="18" charset="0"/>
              </a:rPr>
              <a:t>of data, and service parameters, </a:t>
            </a:r>
          </a:p>
          <a:p>
            <a:pPr lvl="1"/>
            <a:r>
              <a:rPr lang="en-US" dirty="0" smtClean="0">
                <a:latin typeface="Times New Roman" panose="02020603050405020304" pitchFamily="18" charset="0"/>
                <a:cs typeface="Times New Roman" panose="02020603050405020304" pitchFamily="18" charset="0"/>
              </a:rPr>
              <a:t>Application </a:t>
            </a:r>
            <a:r>
              <a:rPr lang="en-US" dirty="0">
                <a:latin typeface="Times New Roman" panose="02020603050405020304" pitchFamily="18" charset="0"/>
                <a:cs typeface="Times New Roman" panose="02020603050405020304" pitchFamily="18" charset="0"/>
              </a:rPr>
              <a:t>features and choices, </a:t>
            </a:r>
          </a:p>
          <a:p>
            <a:pPr lvl="1"/>
            <a:r>
              <a:rPr lang="en-US" dirty="0" smtClean="0">
                <a:latin typeface="Times New Roman" panose="02020603050405020304" pitchFamily="18" charset="0"/>
                <a:cs typeface="Times New Roman" panose="02020603050405020304" pitchFamily="18" charset="0"/>
              </a:rPr>
              <a:t>Interaction </a:t>
            </a:r>
            <a:r>
              <a:rPr lang="en-US" dirty="0">
                <a:latin typeface="Times New Roman" panose="02020603050405020304" pitchFamily="18" charset="0"/>
                <a:cs typeface="Times New Roman" panose="02020603050405020304" pitchFamily="18" charset="0"/>
              </a:rPr>
              <a:t>between Cloud providers, </a:t>
            </a:r>
          </a:p>
          <a:p>
            <a:pPr lvl="1"/>
            <a:r>
              <a:rPr lang="en-US" dirty="0" smtClean="0">
                <a:latin typeface="Times New Roman" panose="02020603050405020304" pitchFamily="18" charset="0"/>
                <a:cs typeface="Times New Roman" panose="02020603050405020304" pitchFamily="18" charset="0"/>
              </a:rPr>
              <a:t>No </a:t>
            </a:r>
            <a:r>
              <a:rPr lang="en-US" dirty="0">
                <a:latin typeface="Times New Roman" panose="02020603050405020304" pitchFamily="18" charset="0"/>
                <a:cs typeface="Times New Roman" panose="02020603050405020304" pitchFamily="18" charset="0"/>
              </a:rPr>
              <a:t>standard API – mix of SOAP and REST! </a:t>
            </a:r>
          </a:p>
          <a:p>
            <a:pPr lvl="1"/>
            <a:r>
              <a:rPr lang="en-US" dirty="0" smtClean="0">
                <a:latin typeface="Times New Roman" panose="02020603050405020304" pitchFamily="18" charset="0"/>
                <a:cs typeface="Times New Roman" panose="02020603050405020304" pitchFamily="18" charset="0"/>
              </a:rPr>
              <a:t>Privacy</a:t>
            </a:r>
            <a:r>
              <a:rPr lang="en-US" dirty="0">
                <a:latin typeface="Times New Roman" panose="02020603050405020304" pitchFamily="18" charset="0"/>
                <a:cs typeface="Times New Roman" panose="02020603050405020304" pitchFamily="18" charset="0"/>
              </a:rPr>
              <a:t>, security, compliance, trust… </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pPr>
              <a:defRPr/>
            </a:pPr>
            <a:fld id="{E938B7E4-D737-4E0A-A13C-4E46A95578CD}" type="slidenum">
              <a:rPr lang="en-US" altLang="en-US" smtClean="0"/>
              <a:pPr>
                <a:defRPr/>
              </a:pPr>
              <a:t>45</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Footer Placeholder 5"/>
          <p:cNvSpPr>
            <a:spLocks noGrp="1"/>
          </p:cNvSpPr>
          <p:nvPr>
            <p:ph type="ftr" sz="quarter" idx="11"/>
          </p:nvPr>
        </p:nvSpPr>
        <p:spPr/>
        <p:txBody>
          <a:bodyPr/>
          <a:lstStyle/>
          <a:p>
            <a:r>
              <a:rPr lang="en-US" smtClean="0"/>
              <a:t>Designed by, Adil Khan</a:t>
            </a:r>
            <a:endParaRPr lang="en-US" dirty="0"/>
          </a:p>
        </p:txBody>
      </p:sp>
    </p:spTree>
    <p:extLst>
      <p:ext uri="{BB962C8B-B14F-4D97-AF65-F5344CB8AC3E}">
        <p14:creationId xmlns:p14="http://schemas.microsoft.com/office/powerpoint/2010/main" val="711518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Advantages </a:t>
            </a:r>
            <a:r>
              <a:rPr lang="en-US" dirty="0"/>
              <a:t>of Cloud Computing </a:t>
            </a:r>
          </a:p>
        </p:txBody>
      </p:sp>
      <p:sp>
        <p:nvSpPr>
          <p:cNvPr id="3" name="Content Placeholder 2"/>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Lower </a:t>
            </a:r>
            <a:r>
              <a:rPr lang="en-US" dirty="0">
                <a:latin typeface="Times New Roman" panose="02020603050405020304" pitchFamily="18" charset="0"/>
                <a:cs typeface="Times New Roman" panose="02020603050405020304" pitchFamily="18" charset="0"/>
              </a:rPr>
              <a:t>computer </a:t>
            </a:r>
            <a:r>
              <a:rPr lang="en-US" dirty="0" smtClean="0">
                <a:latin typeface="Times New Roman" panose="02020603050405020304" pitchFamily="18" charset="0"/>
                <a:cs typeface="Times New Roman" panose="02020603050405020304" pitchFamily="18" charset="0"/>
              </a:rPr>
              <a:t>costs</a:t>
            </a:r>
          </a:p>
          <a:p>
            <a:pPr lvl="1"/>
            <a:r>
              <a:rPr lang="en-US" dirty="0" smtClean="0">
                <a:latin typeface="Times New Roman" panose="02020603050405020304" pitchFamily="18" charset="0"/>
                <a:cs typeface="Times New Roman" panose="02020603050405020304" pitchFamily="18" charset="0"/>
              </a:rPr>
              <a:t>No </a:t>
            </a:r>
            <a:r>
              <a:rPr lang="en-US" dirty="0">
                <a:latin typeface="Times New Roman" panose="02020603050405020304" pitchFamily="18" charset="0"/>
                <a:cs typeface="Times New Roman" panose="02020603050405020304" pitchFamily="18" charset="0"/>
              </a:rPr>
              <a:t>need of a high-powered and high-priced computer to run cloud computing's web-based applications </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Improved performance</a:t>
            </a:r>
          </a:p>
          <a:p>
            <a:pPr lvl="1"/>
            <a:r>
              <a:rPr lang="en-US" dirty="0" smtClean="0">
                <a:latin typeface="Times New Roman" panose="02020603050405020304" pitchFamily="18" charset="0"/>
                <a:cs typeface="Times New Roman" panose="02020603050405020304" pitchFamily="18" charset="0"/>
              </a:rPr>
              <a:t>Cloud </a:t>
            </a:r>
            <a:r>
              <a:rPr lang="en-US" dirty="0">
                <a:latin typeface="Times New Roman" panose="02020603050405020304" pitchFamily="18" charset="0"/>
                <a:cs typeface="Times New Roman" panose="02020603050405020304" pitchFamily="18" charset="0"/>
              </a:rPr>
              <a:t>computing system boot and run faster because they have fewer programs and processes loaded into </a:t>
            </a:r>
            <a:r>
              <a:rPr lang="en-US" dirty="0" smtClean="0">
                <a:latin typeface="Times New Roman" panose="02020603050405020304" pitchFamily="18" charset="0"/>
                <a:cs typeface="Times New Roman" panose="02020603050405020304" pitchFamily="18" charset="0"/>
              </a:rPr>
              <a:t>memory</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Reduced </a:t>
            </a:r>
            <a:r>
              <a:rPr lang="en-US" dirty="0">
                <a:latin typeface="Times New Roman" panose="02020603050405020304" pitchFamily="18" charset="0"/>
                <a:cs typeface="Times New Roman" panose="02020603050405020304" pitchFamily="18" charset="0"/>
              </a:rPr>
              <a:t>software </a:t>
            </a:r>
            <a:r>
              <a:rPr lang="en-US" dirty="0" smtClean="0">
                <a:latin typeface="Times New Roman" panose="02020603050405020304" pitchFamily="18" charset="0"/>
                <a:cs typeface="Times New Roman" panose="02020603050405020304" pitchFamily="18" charset="0"/>
              </a:rPr>
              <a:t>costs </a:t>
            </a:r>
            <a:endParaRPr lang="en-US" dirty="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No need to purchase </a:t>
            </a:r>
            <a:r>
              <a:rPr lang="en-US" dirty="0">
                <a:latin typeface="Times New Roman" panose="02020603050405020304" pitchFamily="18" charset="0"/>
                <a:cs typeface="Times New Roman" panose="02020603050405020304" pitchFamily="18" charset="0"/>
              </a:rPr>
              <a:t>expensive software </a:t>
            </a:r>
            <a:r>
              <a:rPr lang="en-US" dirty="0" smtClean="0">
                <a:latin typeface="Times New Roman" panose="02020603050405020304" pitchFamily="18" charset="0"/>
                <a:cs typeface="Times New Roman" panose="02020603050405020304" pitchFamily="18" charset="0"/>
              </a:rPr>
              <a:t>applications</a:t>
            </a:r>
          </a:p>
          <a:p>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pPr>
              <a:defRPr/>
            </a:pPr>
            <a:fld id="{E938B7E4-D737-4E0A-A13C-4E46A95578CD}" type="slidenum">
              <a:rPr lang="en-US" altLang="en-US" smtClean="0"/>
              <a:pPr>
                <a:defRPr/>
              </a:pPr>
              <a:t>46</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Footer Placeholder 5"/>
          <p:cNvSpPr>
            <a:spLocks noGrp="1"/>
          </p:cNvSpPr>
          <p:nvPr>
            <p:ph type="ftr" sz="quarter" idx="11"/>
          </p:nvPr>
        </p:nvSpPr>
        <p:spPr/>
        <p:txBody>
          <a:bodyPr/>
          <a:lstStyle/>
          <a:p>
            <a:r>
              <a:rPr lang="en-US" smtClean="0"/>
              <a:t>Designed by, Adil Khan</a:t>
            </a:r>
            <a:endParaRPr lang="en-US" dirty="0"/>
          </a:p>
        </p:txBody>
      </p:sp>
    </p:spTree>
    <p:extLst>
      <p:ext uri="{BB962C8B-B14F-4D97-AF65-F5344CB8AC3E}">
        <p14:creationId xmlns:p14="http://schemas.microsoft.com/office/powerpoint/2010/main" val="541318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Advantages </a:t>
            </a:r>
            <a:r>
              <a:rPr lang="en-US" dirty="0"/>
              <a:t>of Cloud Computing </a:t>
            </a:r>
          </a:p>
        </p:txBody>
      </p:sp>
      <p:sp>
        <p:nvSpPr>
          <p:cNvPr id="3" name="Content Placeholder 2"/>
          <p:cNvSpPr>
            <a:spLocks noGrp="1"/>
          </p:cNvSpPr>
          <p:nvPr>
            <p:ph idx="1"/>
          </p:nvPr>
        </p:nvSpPr>
        <p:spPr/>
        <p:txBody>
          <a:bodyPr/>
          <a:lstStyle/>
          <a:p>
            <a:pPr>
              <a:spcBef>
                <a:spcPts val="1200"/>
              </a:spcBef>
              <a:spcAft>
                <a:spcPts val="600"/>
              </a:spcAft>
            </a:pPr>
            <a:r>
              <a:rPr lang="en-US" dirty="0" smtClean="0">
                <a:latin typeface="Times New Roman" panose="02020603050405020304" pitchFamily="18" charset="0"/>
                <a:cs typeface="Times New Roman" panose="02020603050405020304" pitchFamily="18" charset="0"/>
              </a:rPr>
              <a:t>Instant </a:t>
            </a:r>
            <a:r>
              <a:rPr lang="en-US" dirty="0">
                <a:latin typeface="Times New Roman" panose="02020603050405020304" pitchFamily="18" charset="0"/>
                <a:cs typeface="Times New Roman" panose="02020603050405020304" pitchFamily="18" charset="0"/>
              </a:rPr>
              <a:t>software updates </a:t>
            </a:r>
          </a:p>
          <a:p>
            <a:pPr>
              <a:spcBef>
                <a:spcPts val="1200"/>
              </a:spcBef>
              <a:spcAft>
                <a:spcPts val="600"/>
              </a:spcAft>
            </a:pPr>
            <a:r>
              <a:rPr lang="en-US" dirty="0" smtClean="0">
                <a:latin typeface="Times New Roman" panose="02020603050405020304" pitchFamily="18" charset="0"/>
                <a:cs typeface="Times New Roman" panose="02020603050405020304" pitchFamily="18" charset="0"/>
              </a:rPr>
              <a:t>Unlimited </a:t>
            </a:r>
            <a:r>
              <a:rPr lang="en-US" dirty="0">
                <a:latin typeface="Times New Roman" panose="02020603050405020304" pitchFamily="18" charset="0"/>
                <a:cs typeface="Times New Roman" panose="02020603050405020304" pitchFamily="18" charset="0"/>
              </a:rPr>
              <a:t>storage capacity </a:t>
            </a:r>
          </a:p>
          <a:p>
            <a:pPr>
              <a:spcBef>
                <a:spcPts val="1200"/>
              </a:spcBef>
              <a:spcAft>
                <a:spcPts val="600"/>
              </a:spcAft>
            </a:pPr>
            <a:r>
              <a:rPr lang="en-US" dirty="0">
                <a:latin typeface="Times New Roman" panose="02020603050405020304" pitchFamily="18" charset="0"/>
                <a:cs typeface="Times New Roman" panose="02020603050405020304" pitchFamily="18" charset="0"/>
              </a:rPr>
              <a:t>Increased data </a:t>
            </a:r>
            <a:r>
              <a:rPr lang="en-US" dirty="0" smtClean="0">
                <a:latin typeface="Times New Roman" panose="02020603050405020304" pitchFamily="18" charset="0"/>
                <a:cs typeface="Times New Roman" panose="02020603050405020304" pitchFamily="18" charset="0"/>
              </a:rPr>
              <a:t>reliability (crash of hard drive destroy valuable data)</a:t>
            </a:r>
            <a:endParaRPr lang="en-US" dirty="0">
              <a:latin typeface="Times New Roman" panose="02020603050405020304" pitchFamily="18" charset="0"/>
              <a:cs typeface="Times New Roman" panose="02020603050405020304" pitchFamily="18" charset="0"/>
            </a:endParaRPr>
          </a:p>
          <a:p>
            <a:pPr>
              <a:spcBef>
                <a:spcPts val="1200"/>
              </a:spcBef>
              <a:spcAft>
                <a:spcPts val="600"/>
              </a:spcAft>
            </a:pPr>
            <a:r>
              <a:rPr lang="en-US" dirty="0" smtClean="0">
                <a:latin typeface="Times New Roman" panose="02020603050405020304" pitchFamily="18" charset="0"/>
                <a:cs typeface="Times New Roman" panose="02020603050405020304" pitchFamily="18" charset="0"/>
              </a:rPr>
              <a:t>Universal </a:t>
            </a:r>
            <a:r>
              <a:rPr lang="en-US" dirty="0">
                <a:latin typeface="Times New Roman" panose="02020603050405020304" pitchFamily="18" charset="0"/>
                <a:cs typeface="Times New Roman" panose="02020603050405020304" pitchFamily="18" charset="0"/>
              </a:rPr>
              <a:t>information access </a:t>
            </a:r>
          </a:p>
          <a:p>
            <a:pPr>
              <a:spcBef>
                <a:spcPts val="1200"/>
              </a:spcBef>
              <a:spcAft>
                <a:spcPts val="600"/>
              </a:spcAft>
            </a:pPr>
            <a:r>
              <a:rPr lang="en-US" dirty="0" smtClean="0">
                <a:latin typeface="Times New Roman" panose="02020603050405020304" pitchFamily="18" charset="0"/>
                <a:cs typeface="Times New Roman" panose="02020603050405020304" pitchFamily="18" charset="0"/>
              </a:rPr>
              <a:t>Latest </a:t>
            </a:r>
            <a:r>
              <a:rPr lang="en-US" dirty="0">
                <a:latin typeface="Times New Roman" panose="02020603050405020304" pitchFamily="18" charset="0"/>
                <a:cs typeface="Times New Roman" panose="02020603050405020304" pitchFamily="18" charset="0"/>
              </a:rPr>
              <a:t>version availability </a:t>
            </a:r>
          </a:p>
          <a:p>
            <a:pPr>
              <a:spcBef>
                <a:spcPts val="1200"/>
              </a:spcBef>
              <a:spcAft>
                <a:spcPts val="600"/>
              </a:spcAft>
            </a:pPr>
            <a:r>
              <a:rPr lang="en-US" dirty="0" smtClean="0">
                <a:latin typeface="Times New Roman" panose="02020603050405020304" pitchFamily="18" charset="0"/>
                <a:cs typeface="Times New Roman" panose="02020603050405020304" pitchFamily="18" charset="0"/>
              </a:rPr>
              <a:t>Easier </a:t>
            </a:r>
            <a:r>
              <a:rPr lang="en-US" dirty="0">
                <a:latin typeface="Times New Roman" panose="02020603050405020304" pitchFamily="18" charset="0"/>
                <a:cs typeface="Times New Roman" panose="02020603050405020304" pitchFamily="18" charset="0"/>
              </a:rPr>
              <a:t>group collaboration </a:t>
            </a:r>
          </a:p>
          <a:p>
            <a:pPr>
              <a:spcBef>
                <a:spcPts val="1200"/>
              </a:spcBef>
              <a:spcAft>
                <a:spcPts val="600"/>
              </a:spcAft>
            </a:pPr>
            <a:r>
              <a:rPr lang="en-US" dirty="0" smtClean="0">
                <a:latin typeface="Times New Roman" panose="02020603050405020304" pitchFamily="18" charset="0"/>
                <a:cs typeface="Times New Roman" panose="02020603050405020304" pitchFamily="18" charset="0"/>
              </a:rPr>
              <a:t>Device </a:t>
            </a:r>
            <a:r>
              <a:rPr lang="en-US" dirty="0">
                <a:latin typeface="Times New Roman" panose="02020603050405020304" pitchFamily="18" charset="0"/>
                <a:cs typeface="Times New Roman" panose="02020603050405020304" pitchFamily="18" charset="0"/>
              </a:rPr>
              <a:t>independence </a:t>
            </a:r>
          </a:p>
          <a:p>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pPr>
              <a:defRPr/>
            </a:pPr>
            <a:fld id="{E938B7E4-D737-4E0A-A13C-4E46A95578CD}" type="slidenum">
              <a:rPr lang="en-US" altLang="en-US" smtClean="0"/>
              <a:pPr>
                <a:defRPr/>
              </a:pPr>
              <a:t>47</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7" name="Footer Placeholder 6"/>
          <p:cNvSpPr>
            <a:spLocks noGrp="1"/>
          </p:cNvSpPr>
          <p:nvPr>
            <p:ph type="ftr" sz="quarter" idx="11"/>
          </p:nvPr>
        </p:nvSpPr>
        <p:spPr/>
        <p:txBody>
          <a:bodyPr/>
          <a:lstStyle/>
          <a:p>
            <a:r>
              <a:rPr lang="en-US" smtClean="0"/>
              <a:t>Designed by, Adil Khan</a:t>
            </a:r>
            <a:endParaRPr lang="en-US" dirty="0"/>
          </a:p>
        </p:txBody>
      </p:sp>
    </p:spTree>
    <p:extLst>
      <p:ext uri="{BB962C8B-B14F-4D97-AF65-F5344CB8AC3E}">
        <p14:creationId xmlns:p14="http://schemas.microsoft.com/office/powerpoint/2010/main" val="3860024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Disadvantages </a:t>
            </a:r>
            <a:r>
              <a:rPr lang="en-US" dirty="0"/>
              <a:t>of Cloud Computing </a:t>
            </a:r>
          </a:p>
        </p:txBody>
      </p:sp>
      <p:sp>
        <p:nvSpPr>
          <p:cNvPr id="3" name="Content Placeholder 2"/>
          <p:cNvSpPr>
            <a:spLocks noGrp="1"/>
          </p:cNvSpPr>
          <p:nvPr>
            <p:ph idx="1"/>
          </p:nvPr>
        </p:nvSpPr>
        <p:spPr/>
        <p:txBody>
          <a:bodyPr>
            <a:normAutofit fontScale="92500" lnSpcReduction="10000"/>
          </a:bodyPr>
          <a:lstStyle/>
          <a:p>
            <a:pPr>
              <a:spcBef>
                <a:spcPts val="1200"/>
              </a:spcBef>
              <a:spcAft>
                <a:spcPts val="600"/>
              </a:spcAft>
            </a:pPr>
            <a:r>
              <a:rPr lang="en-US" sz="2000" dirty="0" smtClean="0">
                <a:latin typeface="Times New Roman" panose="02020603050405020304" pitchFamily="18" charset="0"/>
                <a:cs typeface="Times New Roman" panose="02020603050405020304" pitchFamily="18" charset="0"/>
              </a:rPr>
              <a:t>Requires </a:t>
            </a:r>
            <a:r>
              <a:rPr lang="en-US" sz="2000" dirty="0">
                <a:latin typeface="Times New Roman" panose="02020603050405020304" pitchFamily="18" charset="0"/>
                <a:cs typeface="Times New Roman" panose="02020603050405020304" pitchFamily="18" charset="0"/>
              </a:rPr>
              <a:t>a constant internet </a:t>
            </a:r>
            <a:r>
              <a:rPr lang="en-US" sz="2000" dirty="0" smtClean="0">
                <a:latin typeface="Times New Roman" panose="02020603050405020304" pitchFamily="18" charset="0"/>
                <a:cs typeface="Times New Roman" panose="02020603050405020304" pitchFamily="18" charset="0"/>
              </a:rPr>
              <a:t>connection</a:t>
            </a:r>
          </a:p>
          <a:p>
            <a:r>
              <a:rPr lang="en-US" sz="2000" dirty="0">
                <a:latin typeface="Times New Roman" panose="02020603050405020304" pitchFamily="18" charset="0"/>
                <a:cs typeface="Times New Roman" panose="02020603050405020304" pitchFamily="18" charset="0"/>
              </a:rPr>
              <a:t>Does not work well with low-speed connections </a:t>
            </a:r>
          </a:p>
          <a:p>
            <a:r>
              <a:rPr lang="en-US" sz="2000" dirty="0">
                <a:latin typeface="Times New Roman" panose="02020603050405020304" pitchFamily="18" charset="0"/>
                <a:cs typeface="Times New Roman" panose="02020603050405020304" pitchFamily="18" charset="0"/>
              </a:rPr>
              <a:t>Features might be limited </a:t>
            </a:r>
          </a:p>
          <a:p>
            <a:r>
              <a:rPr lang="en-US" sz="2000" dirty="0">
                <a:latin typeface="Times New Roman" panose="02020603050405020304" pitchFamily="18" charset="0"/>
                <a:cs typeface="Times New Roman" panose="02020603050405020304" pitchFamily="18" charset="0"/>
              </a:rPr>
              <a:t>Application Can be slow </a:t>
            </a:r>
          </a:p>
          <a:p>
            <a:r>
              <a:rPr lang="en-US" sz="2000" dirty="0">
                <a:latin typeface="Times New Roman" panose="02020603050405020304" pitchFamily="18" charset="0"/>
                <a:cs typeface="Times New Roman" panose="02020603050405020304" pitchFamily="18" charset="0"/>
              </a:rPr>
              <a:t>Stored data might not be secured </a:t>
            </a:r>
          </a:p>
          <a:p>
            <a:r>
              <a:rPr lang="en-US" sz="2000" dirty="0">
                <a:latin typeface="Times New Roman" panose="02020603050405020304" pitchFamily="18" charset="0"/>
                <a:cs typeface="Times New Roman" panose="02020603050405020304" pitchFamily="18" charset="0"/>
              </a:rPr>
              <a:t>Stored data can be lost! </a:t>
            </a:r>
          </a:p>
          <a:p>
            <a:r>
              <a:rPr lang="en-US" sz="2000" dirty="0">
                <a:latin typeface="Times New Roman" panose="02020603050405020304" pitchFamily="18" charset="0"/>
                <a:cs typeface="Times New Roman" panose="02020603050405020304" pitchFamily="18" charset="0"/>
              </a:rPr>
              <a:t>Not clear that you can run compute-intensive HPC applications that use MPI/</a:t>
            </a:r>
            <a:r>
              <a:rPr lang="en-US" sz="2000" dirty="0" err="1">
                <a:latin typeface="Times New Roman" panose="02020603050405020304" pitchFamily="18" charset="0"/>
                <a:cs typeface="Times New Roman" panose="02020603050405020304" pitchFamily="18" charset="0"/>
              </a:rPr>
              <a:t>OpenMP</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General Concerns </a:t>
            </a:r>
          </a:p>
          <a:p>
            <a:pPr lvl="1"/>
            <a:r>
              <a:rPr lang="en-US" sz="2000" dirty="0" smtClean="0">
                <a:latin typeface="Times New Roman" panose="02020603050405020304" pitchFamily="18" charset="0"/>
                <a:cs typeface="Times New Roman" panose="02020603050405020304" pitchFamily="18" charset="0"/>
              </a:rPr>
              <a:t>Each </a:t>
            </a:r>
            <a:r>
              <a:rPr lang="en-US" sz="2000" dirty="0">
                <a:latin typeface="Times New Roman" panose="02020603050405020304" pitchFamily="18" charset="0"/>
                <a:cs typeface="Times New Roman" panose="02020603050405020304" pitchFamily="18" charset="0"/>
              </a:rPr>
              <a:t>cloud systems uses different protocols and different APIs </a:t>
            </a:r>
          </a:p>
          <a:p>
            <a:pPr lvl="2"/>
            <a:r>
              <a:rPr lang="en-US" sz="1800" dirty="0" smtClean="0">
                <a:latin typeface="Times New Roman" panose="02020603050405020304" pitchFamily="18" charset="0"/>
                <a:cs typeface="Times New Roman" panose="02020603050405020304" pitchFamily="18" charset="0"/>
              </a:rPr>
              <a:t>may </a:t>
            </a:r>
            <a:r>
              <a:rPr lang="en-US" sz="1800" dirty="0">
                <a:latin typeface="Times New Roman" panose="02020603050405020304" pitchFamily="18" charset="0"/>
                <a:cs typeface="Times New Roman" panose="02020603050405020304" pitchFamily="18" charset="0"/>
              </a:rPr>
              <a:t>not be possible to run applications between cloud based systems </a:t>
            </a:r>
          </a:p>
          <a:p>
            <a:pPr lvl="1"/>
            <a:r>
              <a:rPr lang="en-US" sz="2000" dirty="0" smtClean="0">
                <a:latin typeface="Times New Roman" panose="02020603050405020304" pitchFamily="18" charset="0"/>
                <a:cs typeface="Times New Roman" panose="02020603050405020304" pitchFamily="18" charset="0"/>
              </a:rPr>
              <a:t>Amazon </a:t>
            </a:r>
            <a:r>
              <a:rPr lang="en-US" sz="2000" dirty="0">
                <a:latin typeface="Times New Roman" panose="02020603050405020304" pitchFamily="18" charset="0"/>
                <a:cs typeface="Times New Roman" panose="02020603050405020304" pitchFamily="18" charset="0"/>
              </a:rPr>
              <a:t>has created its own DB system (not SQL 92), and workflow system (many popular workflow systems out there) </a:t>
            </a:r>
          </a:p>
          <a:p>
            <a:pPr lvl="2"/>
            <a:r>
              <a:rPr lang="en-US" sz="1800" dirty="0" smtClean="0">
                <a:latin typeface="Times New Roman" panose="02020603050405020304" pitchFamily="18" charset="0"/>
                <a:cs typeface="Times New Roman" panose="02020603050405020304" pitchFamily="18" charset="0"/>
              </a:rPr>
              <a:t>so </a:t>
            </a:r>
            <a:r>
              <a:rPr lang="en-US" sz="1800" dirty="0">
                <a:latin typeface="Times New Roman" panose="02020603050405020304" pitchFamily="18" charset="0"/>
                <a:cs typeface="Times New Roman" panose="02020603050405020304" pitchFamily="18" charset="0"/>
              </a:rPr>
              <a:t>your normal applications will have to be adapted to execute on these platforms.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spcBef>
                <a:spcPts val="1200"/>
              </a:spcBef>
              <a:spcAft>
                <a:spcPts val="600"/>
              </a:spcAft>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pPr>
              <a:defRPr/>
            </a:pPr>
            <a:fld id="{E938B7E4-D737-4E0A-A13C-4E46A95578CD}" type="slidenum">
              <a:rPr lang="en-US" altLang="en-US" smtClean="0"/>
              <a:pPr>
                <a:defRPr/>
              </a:pPr>
              <a:t>48</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6" name="Footer Placeholder 5"/>
          <p:cNvSpPr>
            <a:spLocks noGrp="1"/>
          </p:cNvSpPr>
          <p:nvPr>
            <p:ph type="ftr" sz="quarter" idx="11"/>
          </p:nvPr>
        </p:nvSpPr>
        <p:spPr/>
        <p:txBody>
          <a:bodyPr/>
          <a:lstStyle/>
          <a:p>
            <a:r>
              <a:rPr lang="en-US" smtClean="0"/>
              <a:t>Designed by, Adil Khan</a:t>
            </a:r>
            <a:endParaRPr lang="en-US" dirty="0"/>
          </a:p>
        </p:txBody>
      </p:sp>
    </p:spTree>
    <p:extLst>
      <p:ext uri="{BB962C8B-B14F-4D97-AF65-F5344CB8AC3E}">
        <p14:creationId xmlns:p14="http://schemas.microsoft.com/office/powerpoint/2010/main" val="734538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Thank you!</a:t>
            </a:r>
            <a:endParaRPr lang="en-GB" dirty="0"/>
          </a:p>
        </p:txBody>
      </p:sp>
      <p:sp>
        <p:nvSpPr>
          <p:cNvPr id="7" name="Text Placeholder 6"/>
          <p:cNvSpPr>
            <a:spLocks noGrp="1"/>
          </p:cNvSpPr>
          <p:nvPr>
            <p:ph type="body" idx="1"/>
          </p:nvPr>
        </p:nvSpPr>
        <p:spPr/>
        <p:txBody>
          <a:bodyPr/>
          <a:lstStyle/>
          <a:p>
            <a:r>
              <a:rPr lang="en-US" dirty="0" smtClean="0"/>
              <a:t>Any Questions???</a:t>
            </a:r>
            <a:endParaRPr lang="en-GB" dirty="0"/>
          </a:p>
        </p:txBody>
      </p:sp>
      <p:sp>
        <p:nvSpPr>
          <p:cNvPr id="2" name="Footer Placeholder 1"/>
          <p:cNvSpPr>
            <a:spLocks noGrp="1"/>
          </p:cNvSpPr>
          <p:nvPr>
            <p:ph type="ftr" sz="quarter" idx="11"/>
          </p:nvPr>
        </p:nvSpPr>
        <p:spPr/>
        <p:txBody>
          <a:bodyPr/>
          <a:lstStyle/>
          <a:p>
            <a:r>
              <a:rPr lang="en-US" smtClean="0"/>
              <a:t>Designed by, Adil Khan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4" name="Slide Number Placeholder 3"/>
          <p:cNvSpPr>
            <a:spLocks noGrp="1"/>
          </p:cNvSpPr>
          <p:nvPr>
            <p:ph type="sldNum" sz="quarter" idx="12"/>
          </p:nvPr>
        </p:nvSpPr>
        <p:spPr/>
        <p:txBody>
          <a:bodyPr/>
          <a:lstStyle/>
          <a:p>
            <a:fld id="{48F63A3B-78C7-47BE-AE5E-E10140E04643}" type="slidenum">
              <a:rPr lang="en-US" smtClean="0"/>
              <a:t>49</a:t>
            </a:fld>
            <a:endParaRPr lang="en-US" dirty="0"/>
          </a:p>
        </p:txBody>
      </p:sp>
    </p:spTree>
    <p:extLst>
      <p:ext uri="{BB962C8B-B14F-4D97-AF65-F5344CB8AC3E}">
        <p14:creationId xmlns:p14="http://schemas.microsoft.com/office/powerpoint/2010/main" val="143114478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Why Cloud Computing?</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smtClean="0"/>
              <a:t>5</a:t>
            </a:fld>
            <a:endParaRPr lang="en-US" dirty="0"/>
          </a:p>
        </p:txBody>
      </p:sp>
      <p:pic>
        <p:nvPicPr>
          <p:cNvPr id="8" name="object 2"/>
          <p:cNvPicPr/>
          <p:nvPr/>
        </p:nvPicPr>
        <p:blipFill rotWithShape="1">
          <a:blip r:embed="rId3" cstate="print"/>
          <a:srcRect t="19517" b="7904"/>
          <a:stretch/>
        </p:blipFill>
        <p:spPr>
          <a:xfrm>
            <a:off x="838201" y="1870075"/>
            <a:ext cx="10515600" cy="4306888"/>
          </a:xfrm>
          <a:prstGeom prst="rect">
            <a:avLst/>
          </a:prstGeom>
        </p:spPr>
      </p:pic>
    </p:spTree>
    <p:extLst>
      <p:ext uri="{BB962C8B-B14F-4D97-AF65-F5344CB8AC3E}">
        <p14:creationId xmlns:p14="http://schemas.microsoft.com/office/powerpoint/2010/main" val="450891296"/>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Why Cloud Computing?</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smtClean="0"/>
              <a:t>6</a:t>
            </a:fld>
            <a:endParaRPr lang="en-US" dirty="0"/>
          </a:p>
        </p:txBody>
      </p:sp>
      <p:pic>
        <p:nvPicPr>
          <p:cNvPr id="10" name="object 2"/>
          <p:cNvPicPr/>
          <p:nvPr/>
        </p:nvPicPr>
        <p:blipFill rotWithShape="1">
          <a:blip r:embed="rId3" cstate="print"/>
          <a:srcRect t="17655" b="8186"/>
          <a:stretch/>
        </p:blipFill>
        <p:spPr>
          <a:xfrm>
            <a:off x="838200" y="1775407"/>
            <a:ext cx="10515600" cy="4580943"/>
          </a:xfrm>
          <a:prstGeom prst="rect">
            <a:avLst/>
          </a:prstGeom>
        </p:spPr>
      </p:pic>
    </p:spTree>
    <p:extLst>
      <p:ext uri="{BB962C8B-B14F-4D97-AF65-F5344CB8AC3E}">
        <p14:creationId xmlns:p14="http://schemas.microsoft.com/office/powerpoint/2010/main" val="111680691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Why Cloud Computing?</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smtClean="0"/>
              <a:t>7</a:t>
            </a:fld>
            <a:endParaRPr lang="en-US" dirty="0"/>
          </a:p>
        </p:txBody>
      </p:sp>
      <p:pic>
        <p:nvPicPr>
          <p:cNvPr id="8" name="object 2"/>
          <p:cNvPicPr/>
          <p:nvPr/>
        </p:nvPicPr>
        <p:blipFill rotWithShape="1">
          <a:blip r:embed="rId3" cstate="print"/>
          <a:srcRect t="18423" b="7935"/>
          <a:stretch/>
        </p:blipFill>
        <p:spPr>
          <a:xfrm>
            <a:off x="838200" y="1830264"/>
            <a:ext cx="10515600" cy="4581144"/>
          </a:xfrm>
          <a:prstGeom prst="rect">
            <a:avLst/>
          </a:prstGeom>
        </p:spPr>
      </p:pic>
    </p:spTree>
    <p:extLst>
      <p:ext uri="{BB962C8B-B14F-4D97-AF65-F5344CB8AC3E}">
        <p14:creationId xmlns:p14="http://schemas.microsoft.com/office/powerpoint/2010/main" val="4017828348"/>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Why Cloud Computing?</a:t>
            </a:r>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smtClean="0"/>
              <a:t>8</a:t>
            </a:fld>
            <a:endParaRPr lang="en-US" dirty="0"/>
          </a:p>
        </p:txBody>
      </p:sp>
      <p:pic>
        <p:nvPicPr>
          <p:cNvPr id="10" name="object 2"/>
          <p:cNvPicPr/>
          <p:nvPr/>
        </p:nvPicPr>
        <p:blipFill rotWithShape="1">
          <a:blip r:embed="rId3" cstate="print"/>
          <a:srcRect t="26559" b="10837"/>
          <a:stretch/>
        </p:blipFill>
        <p:spPr>
          <a:xfrm>
            <a:off x="575388" y="1736725"/>
            <a:ext cx="11246498" cy="4351338"/>
          </a:xfrm>
          <a:prstGeom prst="rect">
            <a:avLst/>
          </a:prstGeom>
        </p:spPr>
      </p:pic>
    </p:spTree>
    <p:extLst>
      <p:ext uri="{BB962C8B-B14F-4D97-AF65-F5344CB8AC3E}">
        <p14:creationId xmlns:p14="http://schemas.microsoft.com/office/powerpoint/2010/main" val="205456655"/>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Cloud Computing?</a:t>
            </a:r>
          </a:p>
        </p:txBody>
      </p:sp>
      <p:sp>
        <p:nvSpPr>
          <p:cNvPr id="18" name="Rounded Rectangle 17"/>
          <p:cNvSpPr/>
          <p:nvPr/>
        </p:nvSpPr>
        <p:spPr bwMode="auto">
          <a:xfrm>
            <a:off x="3733635" y="1566270"/>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smtClean="0">
                <a:solidFill>
                  <a:schemeClr val="bg1"/>
                </a:solidFill>
              </a:rPr>
              <a:t>Pay </a:t>
            </a:r>
            <a:r>
              <a:rPr lang="en-US" sz="2200" dirty="0">
                <a:solidFill>
                  <a:schemeClr val="bg1"/>
                </a:solidFill>
              </a:rPr>
              <a:t>As </a:t>
            </a:r>
          </a:p>
          <a:p>
            <a:pPr algn="ctr" defTabSz="914099" fontAlgn="base">
              <a:spcBef>
                <a:spcPct val="0"/>
              </a:spcBef>
              <a:spcAft>
                <a:spcPct val="0"/>
              </a:spcAft>
            </a:pPr>
            <a:r>
              <a:rPr lang="en-US" sz="2200" dirty="0">
                <a:solidFill>
                  <a:schemeClr val="bg1"/>
                </a:solidFill>
              </a:rPr>
              <a:t>You Go</a:t>
            </a:r>
          </a:p>
        </p:txBody>
      </p:sp>
      <p:sp>
        <p:nvSpPr>
          <p:cNvPr id="19" name="Rounded Rectangle 18"/>
          <p:cNvSpPr/>
          <p:nvPr/>
        </p:nvSpPr>
        <p:spPr bwMode="auto">
          <a:xfrm>
            <a:off x="938288" y="1901190"/>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24x7 Support</a:t>
            </a:r>
          </a:p>
        </p:txBody>
      </p:sp>
      <p:sp>
        <p:nvSpPr>
          <p:cNvPr id="20" name="Rounded Rectangle 19"/>
          <p:cNvSpPr/>
          <p:nvPr/>
        </p:nvSpPr>
        <p:spPr bwMode="auto">
          <a:xfrm>
            <a:off x="938288" y="3229678"/>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Device- &amp; Location-Independent</a:t>
            </a:r>
          </a:p>
        </p:txBody>
      </p:sp>
      <p:sp>
        <p:nvSpPr>
          <p:cNvPr id="21" name="Rounded Rectangle 20"/>
          <p:cNvSpPr/>
          <p:nvPr/>
        </p:nvSpPr>
        <p:spPr bwMode="auto">
          <a:xfrm>
            <a:off x="938288" y="4558165"/>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Easy &amp; Agile Deployment</a:t>
            </a:r>
          </a:p>
        </p:txBody>
      </p:sp>
      <p:sp>
        <p:nvSpPr>
          <p:cNvPr id="22" name="Rounded Rectangle 21"/>
          <p:cNvSpPr/>
          <p:nvPr/>
        </p:nvSpPr>
        <p:spPr bwMode="auto">
          <a:xfrm>
            <a:off x="4754472" y="3066468"/>
            <a:ext cx="2683057" cy="1576370"/>
          </a:xfrm>
          <a:prstGeom prst="roundRect">
            <a:avLst>
              <a:gd name="adj" fmla="val 0"/>
            </a:avLst>
          </a:prstGeom>
          <a:solidFill>
            <a:srgbClr val="49AFEF"/>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bg1"/>
                </a:solidFill>
              </a:rPr>
              <a:t>Why Cloud Computing?</a:t>
            </a:r>
          </a:p>
        </p:txBody>
      </p:sp>
      <p:sp>
        <p:nvSpPr>
          <p:cNvPr id="23" name="Rounded Rectangle 22"/>
          <p:cNvSpPr/>
          <p:nvPr/>
        </p:nvSpPr>
        <p:spPr bwMode="auto">
          <a:xfrm>
            <a:off x="6518399" y="1566270"/>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Lower </a:t>
            </a:r>
            <a:r>
              <a:rPr lang="en-US" sz="1600" dirty="0" smtClean="0">
                <a:solidFill>
                  <a:schemeClr val="bg1"/>
                </a:solidFill>
              </a:rPr>
              <a:t>Total Cost of Ownership</a:t>
            </a:r>
            <a:r>
              <a:rPr lang="en-US" sz="2200" dirty="0" smtClean="0">
                <a:solidFill>
                  <a:schemeClr val="bg1"/>
                </a:solidFill>
              </a:rPr>
              <a:t> (TCO)</a:t>
            </a:r>
            <a:endParaRPr lang="en-US" sz="2200" dirty="0">
              <a:solidFill>
                <a:schemeClr val="bg1"/>
              </a:solidFill>
            </a:endParaRPr>
          </a:p>
        </p:txBody>
      </p:sp>
      <p:sp>
        <p:nvSpPr>
          <p:cNvPr id="24" name="Rounded Rectangle 23"/>
          <p:cNvSpPr/>
          <p:nvPr/>
        </p:nvSpPr>
        <p:spPr bwMode="auto">
          <a:xfrm>
            <a:off x="9292580" y="1901190"/>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Reliability, Scalability</a:t>
            </a:r>
          </a:p>
        </p:txBody>
      </p:sp>
      <p:sp>
        <p:nvSpPr>
          <p:cNvPr id="25" name="Rounded Rectangle 24"/>
          <p:cNvSpPr/>
          <p:nvPr/>
        </p:nvSpPr>
        <p:spPr bwMode="auto">
          <a:xfrm>
            <a:off x="9292580" y="3229678"/>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Lower Capital Expenditure</a:t>
            </a:r>
          </a:p>
        </p:txBody>
      </p:sp>
      <p:sp>
        <p:nvSpPr>
          <p:cNvPr id="26" name="Rounded Rectangle 25"/>
          <p:cNvSpPr/>
          <p:nvPr/>
        </p:nvSpPr>
        <p:spPr bwMode="auto">
          <a:xfrm>
            <a:off x="9292580" y="4558165"/>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Free Up Internal Resources</a:t>
            </a:r>
          </a:p>
        </p:txBody>
      </p:sp>
      <p:sp>
        <p:nvSpPr>
          <p:cNvPr id="27" name="Rounded Rectangle 26"/>
          <p:cNvSpPr/>
          <p:nvPr/>
        </p:nvSpPr>
        <p:spPr bwMode="auto">
          <a:xfrm>
            <a:off x="3733635" y="5086455"/>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Utility Based</a:t>
            </a:r>
          </a:p>
        </p:txBody>
      </p:sp>
      <p:sp>
        <p:nvSpPr>
          <p:cNvPr id="28" name="Rounded Rectangle 27"/>
          <p:cNvSpPr/>
          <p:nvPr/>
        </p:nvSpPr>
        <p:spPr bwMode="auto">
          <a:xfrm>
            <a:off x="6518399" y="5086455"/>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Highly Automated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1127011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ppt_x"/>
                                          </p:val>
                                        </p:tav>
                                        <p:tav tm="100000">
                                          <p:val>
                                            <p:strVal val="#ppt_x"/>
                                          </p:val>
                                        </p:tav>
                                      </p:tavLst>
                                    </p:anim>
                                    <p:anim calcmode="lin" valueType="num">
                                      <p:cBhvr additive="base">
                                        <p:cTn id="5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additive="base">
                                        <p:cTn id="55" dur="500" fill="hold"/>
                                        <p:tgtEl>
                                          <p:spTgt spid="26"/>
                                        </p:tgtEl>
                                        <p:attrNameLst>
                                          <p:attrName>ppt_x</p:attrName>
                                        </p:attrNameLst>
                                      </p:cBhvr>
                                      <p:tavLst>
                                        <p:tav tm="0">
                                          <p:val>
                                            <p:strVal val="#ppt_x"/>
                                          </p:val>
                                        </p:tav>
                                        <p:tav tm="100000">
                                          <p:val>
                                            <p:strVal val="#ppt_x"/>
                                          </p:val>
                                        </p:tav>
                                      </p:tavLst>
                                    </p:anim>
                                    <p:anim calcmode="lin" valueType="num">
                                      <p:cBhvr additive="base">
                                        <p:cTn id="5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ppt_x"/>
                                          </p:val>
                                        </p:tav>
                                        <p:tav tm="100000">
                                          <p:val>
                                            <p:strVal val="#ppt_x"/>
                                          </p:val>
                                        </p:tav>
                                      </p:tavLst>
                                    </p:anim>
                                    <p:anim calcmode="lin" valueType="num">
                                      <p:cBhvr additive="base">
                                        <p:cTn id="6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2345</TotalTime>
  <Words>1886</Words>
  <Application>Microsoft Office PowerPoint</Application>
  <PresentationFormat>Widescreen</PresentationFormat>
  <Paragraphs>438</Paragraphs>
  <Slides>49</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Calibri Light</vt:lpstr>
      <vt:lpstr>Kozuka Gothic Pro R</vt:lpstr>
      <vt:lpstr>Segoe UI</vt:lpstr>
      <vt:lpstr>Times New Roman</vt:lpstr>
      <vt:lpstr>Wingdings</vt:lpstr>
      <vt:lpstr>Office Theme</vt:lpstr>
      <vt:lpstr>Distributed &amp; Cloud Computing</vt:lpstr>
      <vt:lpstr>Recap</vt:lpstr>
      <vt:lpstr>Cloud Computing</vt:lpstr>
      <vt:lpstr>Why Cloud Computing?</vt:lpstr>
      <vt:lpstr>Why Cloud Computing?</vt:lpstr>
      <vt:lpstr>Why Cloud Computing?</vt:lpstr>
      <vt:lpstr>Why Cloud Computing?</vt:lpstr>
      <vt:lpstr>Why Cloud Computing?</vt:lpstr>
      <vt:lpstr>Why Cloud Computing?</vt:lpstr>
      <vt:lpstr>What is Cloud Computing?</vt:lpstr>
      <vt:lpstr>What is Cloud Computing?</vt:lpstr>
      <vt:lpstr>Evolution of Cloud Computing</vt:lpstr>
      <vt:lpstr>Key Enabling Technologies</vt:lpstr>
      <vt:lpstr>Five Key Cloud Characteristics</vt:lpstr>
      <vt:lpstr>Types of Cloud Computing</vt:lpstr>
      <vt:lpstr>Types of Cloud Computing</vt:lpstr>
      <vt:lpstr>Deployment Models</vt:lpstr>
      <vt:lpstr>Deployment Models</vt:lpstr>
      <vt:lpstr>Types of Deployment Models</vt:lpstr>
      <vt:lpstr>Types of Deployment Models</vt:lpstr>
      <vt:lpstr>Public Cloud</vt:lpstr>
      <vt:lpstr>Private Cloud</vt:lpstr>
      <vt:lpstr>Hybrid Cloud</vt:lpstr>
      <vt:lpstr>Service Models</vt:lpstr>
      <vt:lpstr>Types of Service Models</vt:lpstr>
      <vt:lpstr>Types of Service Models</vt:lpstr>
      <vt:lpstr>IaaS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Essentials Characteristics of  Cloud Computing</vt:lpstr>
      <vt:lpstr>Common Characteristics </vt:lpstr>
      <vt:lpstr>Typical Computing Pattern</vt:lpstr>
      <vt:lpstr>Typical Computing Pattern</vt:lpstr>
      <vt:lpstr>Typical Computing Pattern</vt:lpstr>
      <vt:lpstr>Typical Computing Pattern</vt:lpstr>
      <vt:lpstr>Cloud Computing Examples</vt:lpstr>
      <vt:lpstr>Cloud Computing Nutshell</vt:lpstr>
      <vt:lpstr>Many Cloud Providers</vt:lpstr>
      <vt:lpstr>Cloud-Sourcing </vt:lpstr>
      <vt:lpstr>Advantages of Cloud Computing </vt:lpstr>
      <vt:lpstr>Advantages of Cloud Computing </vt:lpstr>
      <vt:lpstr>Disadvantages of Cloud Computing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dc:title>
  <dc:creator>Adil Soomro</dc:creator>
  <cp:lastModifiedBy>Adil Khan</cp:lastModifiedBy>
  <cp:revision>299</cp:revision>
  <dcterms:created xsi:type="dcterms:W3CDTF">2018-08-05T16:50:42Z</dcterms:created>
  <dcterms:modified xsi:type="dcterms:W3CDTF">2021-10-15T03:59:54Z</dcterms:modified>
</cp:coreProperties>
</file>