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9"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300" r:id="rId35"/>
    <p:sldId id="288" r:id="rId36"/>
    <p:sldId id="289" r:id="rId37"/>
    <p:sldId id="290" r:id="rId38"/>
    <p:sldId id="291" r:id="rId39"/>
    <p:sldId id="292" r:id="rId40"/>
    <p:sldId id="293" r:id="rId41"/>
    <p:sldId id="301" r:id="rId42"/>
    <p:sldId id="294" r:id="rId43"/>
    <p:sldId id="295" r:id="rId44"/>
    <p:sldId id="296" r:id="rId45"/>
    <p:sldId id="297" r:id="rId46"/>
    <p:sldId id="302" r:id="rId47"/>
    <p:sldId id="298" r:id="rId48"/>
  </p:sldIdLst>
  <p:sldSz cx="9144000" cy="5143500" type="screen16x9"/>
  <p:notesSz cx="6858000" cy="9144000"/>
  <p:embeddedFontLst>
    <p:embeddedFont>
      <p:font typeface="Calibri" panose="020F0502020204030204" pitchFamily="34" charset="0"/>
      <p:regular r:id="rId50"/>
      <p:bold r:id="rId51"/>
      <p:italic r:id="rId52"/>
      <p:boldItalic r:id="rId53"/>
    </p:embeddedFont>
    <p:embeddedFont>
      <p:font typeface="Lato"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716936-43CD-45D9-9C6E-0698C537AB77}">
  <a:tblStyle styleId="{02716936-43CD-45D9-9C6E-0698C537AB7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659269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1073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8b2f20a0b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8b2f20a0b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916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8b2f20a0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8b2f20a0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628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8b2f20a0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18b2f20a0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812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8b2f20a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8b2f20a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827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8b2f20a0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8b2f20a0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210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8b2f20a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8b2f20a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156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8b2f20a0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8b2f20a0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438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8b2f20a0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8b2f20a0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772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8b2f20a0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8b2f20a0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255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8b2f20a0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8b2f20a0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78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18b2f20a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18b2f20a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669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8b2f20a0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8b2f20a0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20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0d72767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0d72767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3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0d72767e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0d72767e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365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0d72767e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0d72767e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875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20d72767e8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20d72767e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583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0d72767e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0d72767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365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0d72767e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0d72767e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1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0d72767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0d72767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046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0d72767e8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0d72767e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338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0d72767e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0d72767e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14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18b2f20a0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18b2f20a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457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0d72767e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0d72767e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987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0d72767e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0d72767e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3597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0d72767e8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0d72767e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1086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0d72767e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0d72767e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44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0d72767e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0d72767e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852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0d72767e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20d72767e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491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0d72767e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0d72767e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7653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0d72767e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20d72767e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656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0d72767e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0d72767e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9346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0d72767e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0d72767e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999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8b2f20a0b_0_9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8b2f20a0b_0_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829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0d72767e8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0d72767e8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431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0d72767e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0d72767e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0728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0d72767e8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0d72767e8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668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0d72767e8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20d72767e8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24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8b2f20a0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8b2f20a0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547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8b2f20a0b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8b2f20a0b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03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8b2f20a0b_0_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8b2f20a0b_0_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983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8b2f20a0b_0_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8b2f20a0b_0_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237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8b2f20a0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8b2f20a0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87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925A55-C2E2-4DAB-B05D-F39B8834731A}"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65050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25A55-C2E2-4DAB-B05D-F39B8834731A}"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35098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25A55-C2E2-4DAB-B05D-F39B8834731A}"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53999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80034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1283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25A55-C2E2-4DAB-B05D-F39B8834731A}"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90710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925A55-C2E2-4DAB-B05D-F39B8834731A}" type="datetimeFigureOut">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98552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925A55-C2E2-4DAB-B05D-F39B8834731A}" type="datetimeFigureOut">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32964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925A55-C2E2-4DAB-B05D-F39B8834731A}" type="datetimeFigureOut">
              <a:rPr lang="en-US" smtClean="0"/>
              <a:t>4/9/2022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783590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925A55-C2E2-4DAB-B05D-F39B8834731A}" type="datetimeFigureOut">
              <a:rPr lang="en-US" smtClean="0"/>
              <a:t>4/9/2022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32348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25A55-C2E2-4DAB-B05D-F39B8834731A}" type="datetimeFigureOut">
              <a:rPr lang="en-US" smtClean="0"/>
              <a:t>4/9/2022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368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925A55-C2E2-4DAB-B05D-F39B8834731A}" type="datetimeFigureOut">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65023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925A55-C2E2-4DAB-B05D-F39B8834731A}" type="datetimeFigureOut">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26270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C925A55-C2E2-4DAB-B05D-F39B8834731A}" type="datetimeFigureOut">
              <a:rPr lang="en-US" smtClean="0"/>
              <a:t>4/9/2022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496028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Lst>
  <p:hf sldNum="0" hdr="0" ftr="0" dt="0"/>
  <p:txStyles>
    <p:titleStyle>
      <a:lvl1pPr algn="l" defTabSz="685800" rtl="0" eaLnBrk="1" latinLnBrk="0" hangingPunct="1">
        <a:lnSpc>
          <a:spcPct val="90000"/>
        </a:lnSpc>
        <a:spcBef>
          <a:spcPct val="0"/>
        </a:spcBef>
        <a:buNone/>
        <a:defRPr sz="3300" kern="1200">
          <a:solidFill>
            <a:srgbClr val="002060"/>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62337" y="1921267"/>
            <a:ext cx="8404260" cy="94751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Parallel &amp; Distributed Computing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152400" y="152400"/>
            <a:ext cx="3970450" cy="2381250"/>
          </a:xfrm>
          <a:prstGeom prst="rect">
            <a:avLst/>
          </a:prstGeom>
          <a:noFill/>
          <a:ln>
            <a:noFill/>
          </a:ln>
        </p:spPr>
      </p:pic>
      <p:pic>
        <p:nvPicPr>
          <p:cNvPr id="119" name="Google Shape;119;p22"/>
          <p:cNvPicPr preferRelativeResize="0"/>
          <p:nvPr/>
        </p:nvPicPr>
        <p:blipFill>
          <a:blip r:embed="rId4">
            <a:alphaModFix/>
          </a:blip>
          <a:stretch>
            <a:fillRect/>
          </a:stretch>
        </p:blipFill>
        <p:spPr>
          <a:xfrm>
            <a:off x="4351150" y="94150"/>
            <a:ext cx="4525749" cy="2305050"/>
          </a:xfrm>
          <a:prstGeom prst="rect">
            <a:avLst/>
          </a:prstGeom>
          <a:noFill/>
          <a:ln>
            <a:noFill/>
          </a:ln>
        </p:spPr>
      </p:pic>
      <p:pic>
        <p:nvPicPr>
          <p:cNvPr id="120" name="Google Shape;120;p22"/>
          <p:cNvPicPr preferRelativeResize="0"/>
          <p:nvPr/>
        </p:nvPicPr>
        <p:blipFill>
          <a:blip r:embed="rId5">
            <a:alphaModFix/>
          </a:blip>
          <a:stretch>
            <a:fillRect/>
          </a:stretch>
        </p:blipFill>
        <p:spPr>
          <a:xfrm>
            <a:off x="4275250" y="2551600"/>
            <a:ext cx="4484875" cy="2439500"/>
          </a:xfrm>
          <a:prstGeom prst="rect">
            <a:avLst/>
          </a:prstGeom>
          <a:noFill/>
          <a:ln>
            <a:noFill/>
          </a:ln>
        </p:spPr>
      </p:pic>
      <p:pic>
        <p:nvPicPr>
          <p:cNvPr id="121" name="Google Shape;121;p22"/>
          <p:cNvPicPr preferRelativeResize="0"/>
          <p:nvPr/>
        </p:nvPicPr>
        <p:blipFill>
          <a:blip r:embed="rId6">
            <a:alphaModFix/>
          </a:blip>
          <a:stretch>
            <a:fillRect/>
          </a:stretch>
        </p:blipFill>
        <p:spPr>
          <a:xfrm>
            <a:off x="152400" y="2686050"/>
            <a:ext cx="3970449" cy="2159684"/>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Traditional Computing Types  </a:t>
            </a:r>
            <a:endParaRPr/>
          </a:p>
        </p:txBody>
      </p:sp>
      <p:sp>
        <p:nvSpPr>
          <p:cNvPr id="127" name="Google Shape;127;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Traditional computing merely refers to the concept of physical data centers and the dependence of the businesses that use these data centers for the sake of storing their digital assets and running a complete networking system for their day to day operations.</a:t>
            </a:r>
            <a:endParaRPr sz="2000" dirty="0"/>
          </a:p>
          <a:p>
            <a:pPr marL="0" lvl="0" indent="0" algn="l" rtl="0">
              <a:spcBef>
                <a:spcPts val="1200"/>
              </a:spcBef>
              <a:spcAft>
                <a:spcPts val="1200"/>
              </a:spcAft>
              <a:buNone/>
            </a:pPr>
            <a:r>
              <a:rPr lang="en" sz="2000" dirty="0"/>
              <a:t>Day to day routine Operations.</a:t>
            </a:r>
            <a:endParaRPr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167862" y="27036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Cloud Computing </a:t>
            </a:r>
            <a:endParaRPr dirty="0"/>
          </a:p>
        </p:txBody>
      </p:sp>
      <p:sp>
        <p:nvSpPr>
          <p:cNvPr id="133" name="Google Shape;133;p24"/>
          <p:cNvSpPr txBox="1">
            <a:spLocks noGrp="1"/>
          </p:cNvSpPr>
          <p:nvPr>
            <p:ph type="body" idx="1"/>
          </p:nvPr>
        </p:nvSpPr>
        <p:spPr>
          <a:xfrm>
            <a:off x="244550" y="916169"/>
            <a:ext cx="8520600" cy="3932455"/>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None/>
            </a:pPr>
            <a:r>
              <a:rPr lang="en" sz="1800" dirty="0">
                <a:solidFill>
                  <a:schemeClr val="dk1"/>
                </a:solidFill>
                <a:highlight>
                  <a:srgbClr val="FFFFFF"/>
                </a:highlight>
              </a:rPr>
              <a:t>Cloud Computing is the combination of configurable components. Moreover, components like system resources and advanced services help deliver tasks using internet connections. Further, it runs tasks on third-party servers and enables the ability to access data from multiple locations. It also provides a cost-efficient solution and is more user-friendly. Above all, it offers more storage space, servers, and computing power to help the apps run efficiently and smoothly. Moreover, it only requires fast, eligible, and stable internet connections to execute tasks.</a:t>
            </a:r>
            <a:endParaRPr sz="1800" dirty="0">
              <a:solidFill>
                <a:schemeClr val="dk1"/>
              </a:solidFill>
              <a:highlight>
                <a:srgbClr val="FFFFFF"/>
              </a:highlight>
            </a:endParaRPr>
          </a:p>
          <a:p>
            <a:pPr marL="0" lvl="0" indent="0" algn="l" rtl="0">
              <a:lnSpc>
                <a:spcPct val="175000"/>
              </a:lnSpc>
              <a:spcBef>
                <a:spcPts val="800"/>
              </a:spcBef>
              <a:spcAft>
                <a:spcPts val="0"/>
              </a:spcAft>
              <a:buNone/>
            </a:pPr>
            <a:r>
              <a:rPr lang="en" sz="2200" dirty="0">
                <a:solidFill>
                  <a:schemeClr val="dk1"/>
                </a:solidFill>
                <a:highlight>
                  <a:srgbClr val="FFFFFF"/>
                </a:highlight>
              </a:rPr>
              <a:t>Examples: </a:t>
            </a:r>
            <a:r>
              <a:rPr lang="en" sz="2200" dirty="0">
                <a:solidFill>
                  <a:srgbClr val="202124"/>
                </a:solidFill>
                <a:highlight>
                  <a:srgbClr val="FFFFFF"/>
                </a:highlight>
              </a:rPr>
              <a:t>File Sharing + Data Storage: Dropbox.</a:t>
            </a:r>
            <a:endParaRPr sz="2200" dirty="0">
              <a:solidFill>
                <a:srgbClr val="202124"/>
              </a:solidFill>
              <a:highlight>
                <a:srgbClr val="FFFFFF"/>
              </a:highlight>
            </a:endParaRPr>
          </a:p>
          <a:p>
            <a:pPr marL="0" lvl="0" indent="0" algn="l" rtl="0">
              <a:lnSpc>
                <a:spcPct val="175000"/>
              </a:lnSpc>
              <a:spcBef>
                <a:spcPts val="800"/>
              </a:spcBef>
              <a:spcAft>
                <a:spcPts val="0"/>
              </a:spcAft>
              <a:buClr>
                <a:schemeClr val="dk1"/>
              </a:buClr>
              <a:buSzPct val="59305"/>
              <a:buFont typeface="Arial"/>
              <a:buNone/>
            </a:pPr>
            <a:endParaRPr sz="1854" dirty="0">
              <a:solidFill>
                <a:schemeClr val="dk1"/>
              </a:solidFill>
              <a:highlight>
                <a:srgbClr val="FFFFFF"/>
              </a:highlight>
            </a:endParaRPr>
          </a:p>
          <a:p>
            <a:pPr marL="0" lvl="0" indent="0" algn="l" rtl="0">
              <a:lnSpc>
                <a:spcPct val="129000"/>
              </a:lnSpc>
              <a:spcBef>
                <a:spcPts val="1400"/>
              </a:spcBef>
              <a:spcAft>
                <a:spcPts val="0"/>
              </a:spcAft>
              <a:buClr>
                <a:schemeClr val="dk1"/>
              </a:buClr>
              <a:buSzPct val="78571"/>
              <a:buFont typeface="Arial"/>
              <a:buNone/>
            </a:pPr>
            <a:endParaRPr sz="1400" b="1" dirty="0">
              <a:solidFill>
                <a:srgbClr val="333333"/>
              </a:solidFill>
              <a:highlight>
                <a:srgbClr val="FFFFFF"/>
              </a:highlight>
              <a:latin typeface="Lato"/>
              <a:ea typeface="Lato"/>
              <a:cs typeface="Lato"/>
              <a:sym typeface="Lato"/>
            </a:endParaRPr>
          </a:p>
          <a:p>
            <a:pPr marL="0" lvl="0" indent="0" algn="l" rtl="0">
              <a:spcBef>
                <a:spcPts val="400"/>
              </a:spcBef>
              <a:spcAft>
                <a:spcPts val="1200"/>
              </a:spcAft>
              <a:buNone/>
            </a:pPr>
            <a:endParaRPr dirty="0"/>
          </a:p>
        </p:txBody>
      </p:sp>
      <p:pic>
        <p:nvPicPr>
          <p:cNvPr id="134" name="Google Shape;134;p24"/>
          <p:cNvPicPr preferRelativeResize="0"/>
          <p:nvPr/>
        </p:nvPicPr>
        <p:blipFill>
          <a:blip r:embed="rId3">
            <a:alphaModFix/>
          </a:blip>
          <a:stretch>
            <a:fillRect/>
          </a:stretch>
        </p:blipFill>
        <p:spPr>
          <a:xfrm>
            <a:off x="6126725" y="3491675"/>
            <a:ext cx="2638425" cy="13569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Grid Computing </a:t>
            </a:r>
            <a:endParaRPr/>
          </a:p>
        </p:txBody>
      </p:sp>
      <p:sp>
        <p:nvSpPr>
          <p:cNvPr id="140" name="Google Shape;140;p25"/>
          <p:cNvSpPr txBox="1">
            <a:spLocks noGrp="1"/>
          </p:cNvSpPr>
          <p:nvPr>
            <p:ph type="body" idx="1"/>
          </p:nvPr>
        </p:nvSpPr>
        <p:spPr>
          <a:xfrm>
            <a:off x="311700" y="1152475"/>
            <a:ext cx="8520600" cy="3776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sz="1800" dirty="0"/>
              <a:t>Grid Computing is a process where computers and devices from various locations work on a single problem. Further, in this system clusters jointly execute given tasks. As a result, it applies resources from multiple computers and nodes. Therefore, it is a type of computing environment that utilizes several and scattered resources. Hence, these resources provide a functioning environment for executing a single task. </a:t>
            </a:r>
            <a:endParaRPr sz="1800" dirty="0"/>
          </a:p>
        </p:txBody>
      </p:sp>
      <p:pic>
        <p:nvPicPr>
          <p:cNvPr id="141" name="Google Shape;141;p25"/>
          <p:cNvPicPr preferRelativeResize="0"/>
          <p:nvPr/>
        </p:nvPicPr>
        <p:blipFill>
          <a:blip r:embed="rId3">
            <a:alphaModFix/>
          </a:blip>
          <a:stretch>
            <a:fillRect/>
          </a:stretch>
        </p:blipFill>
        <p:spPr>
          <a:xfrm>
            <a:off x="3267183" y="2597555"/>
            <a:ext cx="5398166" cy="233102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Personal Computing </a:t>
            </a:r>
            <a:endParaRPr/>
          </a:p>
        </p:txBody>
      </p:sp>
      <p:sp>
        <p:nvSpPr>
          <p:cNvPr id="147" name="Google Shape;147;p2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000" dirty="0"/>
              <a:t>A Personal Computing Environment includes a single machine. Moreover, it incorporates complete programs on a computer and performs it. </a:t>
            </a:r>
            <a:endParaRPr sz="2000" dirty="0"/>
          </a:p>
          <a:p>
            <a:pPr marL="0" lvl="0" indent="0" algn="l" rtl="0">
              <a:spcBef>
                <a:spcPts val="1200"/>
              </a:spcBef>
              <a:spcAft>
                <a:spcPts val="0"/>
              </a:spcAft>
              <a:buClr>
                <a:schemeClr val="dk1"/>
              </a:buClr>
              <a:buSzPts val="1100"/>
              <a:buFont typeface="Arial"/>
              <a:buNone/>
            </a:pPr>
            <a:r>
              <a:rPr lang="en" sz="2000" dirty="0"/>
              <a:t>For example, machines like laptops, mobiles, printers, etc are a part of the Personal Computing Environment. As a result, this type of computing environment is for single users to run tasks at home or offices.</a:t>
            </a:r>
            <a:endParaRPr sz="2000" dirty="0"/>
          </a:p>
          <a:p>
            <a:pPr marL="0" lvl="0" indent="0" algn="l" rtl="0">
              <a:spcBef>
                <a:spcPts val="1200"/>
              </a:spcBef>
              <a:spcAft>
                <a:spcPts val="1200"/>
              </a:spcAft>
              <a:buClr>
                <a:schemeClr val="dk1"/>
              </a:buClr>
              <a:buSzPts val="1100"/>
              <a:buFont typeface="Arial"/>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Sharing </a:t>
            </a:r>
            <a:endParaRPr/>
          </a:p>
        </p:txBody>
      </p:sp>
      <p:sp>
        <p:nvSpPr>
          <p:cNvPr id="153" name="Google Shape;153;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000" dirty="0"/>
              <a:t>A Time-Sharing Computing Environment enables multiple users to share a system concurrently. Furthermore, it allows various time slots for various users and processes. Hence, the processor switches rapidly and changes users according to their slots.</a:t>
            </a:r>
            <a:endParaRPr sz="2000" dirty="0"/>
          </a:p>
          <a:p>
            <a:pPr marL="0" lvl="0" indent="0" algn="l" rtl="0">
              <a:spcBef>
                <a:spcPts val="1200"/>
              </a:spcBef>
              <a:spcAft>
                <a:spcPts val="0"/>
              </a:spcAft>
              <a:buClr>
                <a:schemeClr val="dk1"/>
              </a:buClr>
              <a:buSzPts val="1100"/>
              <a:buFont typeface="Arial"/>
              <a:buNone/>
            </a:pPr>
            <a:endParaRPr sz="2000" dirty="0"/>
          </a:p>
          <a:p>
            <a:pPr marL="0" lvl="0" indent="0" algn="l" rtl="0">
              <a:spcBef>
                <a:spcPts val="1200"/>
              </a:spcBef>
              <a:spcAft>
                <a:spcPts val="0"/>
              </a:spcAft>
              <a:buClr>
                <a:schemeClr val="dk1"/>
              </a:buClr>
              <a:buSzPts val="1100"/>
              <a:buFont typeface="Arial"/>
              <a:buNone/>
            </a:pPr>
            <a:r>
              <a:rPr lang="en" sz="2000" dirty="0"/>
              <a:t>For example, Windows 95 and its later versions, Unix, IOS, Linux OS all run on the time-sharing computing environment</a:t>
            </a:r>
            <a:endParaRPr sz="2000" dirty="0"/>
          </a:p>
          <a:p>
            <a:pPr marL="0" lvl="0" indent="0" algn="l" rtl="0">
              <a:spcBef>
                <a:spcPts val="1200"/>
              </a:spcBef>
              <a:spcAft>
                <a:spcPts val="1200"/>
              </a:spcAft>
              <a:buNone/>
            </a:pPr>
            <a:endParaRPr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Client Server </a:t>
            </a:r>
            <a:endParaRPr/>
          </a:p>
        </p:txBody>
      </p:sp>
      <p:sp>
        <p:nvSpPr>
          <p:cNvPr id="159" name="Google Shape;159;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61111"/>
              <a:buFont typeface="Arial"/>
              <a:buNone/>
            </a:pPr>
            <a:r>
              <a:rPr lang="en" sz="1600" dirty="0"/>
              <a:t>Client-Server Computing is a type of environment that incorporates two machines. Therefore, it includes a client machine and a server machine. Sometimes, the same machine serves as the client and the server. Subsequently, a client requests a resource or service and a server provides the same. Moreover, a server provides a resource or service to multiple clients simultaneously. Hence, the communication takes place using a computer network.</a:t>
            </a:r>
            <a:endParaRPr sz="1600" dirty="0"/>
          </a:p>
          <a:p>
            <a:pPr marL="0" lvl="0" indent="0" algn="l" rtl="0">
              <a:spcBef>
                <a:spcPts val="1200"/>
              </a:spcBef>
              <a:spcAft>
                <a:spcPts val="0"/>
              </a:spcAft>
              <a:buClr>
                <a:schemeClr val="dk1"/>
              </a:buClr>
              <a:buSzPct val="61111"/>
              <a:buFont typeface="Arial"/>
              <a:buNone/>
            </a:pPr>
            <a:r>
              <a:rPr lang="en" sz="1600" dirty="0"/>
              <a:t>Categorization of Client-Server Computing Environment is into two types:</a:t>
            </a:r>
            <a:endParaRPr sz="1600" dirty="0"/>
          </a:p>
          <a:p>
            <a:pPr marL="0" lvl="0" indent="0" algn="l" rtl="0">
              <a:spcBef>
                <a:spcPts val="1200"/>
              </a:spcBef>
              <a:spcAft>
                <a:spcPts val="0"/>
              </a:spcAft>
              <a:buClr>
                <a:schemeClr val="dk1"/>
              </a:buClr>
              <a:buSzPct val="61111"/>
              <a:buFont typeface="Arial"/>
              <a:buNone/>
            </a:pPr>
            <a:r>
              <a:rPr lang="en" sz="1600" b="1" dirty="0"/>
              <a:t>Computer Server:</a:t>
            </a:r>
            <a:r>
              <a:rPr lang="en" sz="1600" dirty="0"/>
              <a:t> It provides the interface to the clients. Hence, it helps communicate requests to execute tasks.</a:t>
            </a:r>
            <a:endParaRPr sz="1600" dirty="0"/>
          </a:p>
          <a:p>
            <a:pPr marL="0" lvl="0" indent="0" algn="l" rtl="0">
              <a:spcBef>
                <a:spcPts val="1200"/>
              </a:spcBef>
              <a:spcAft>
                <a:spcPts val="0"/>
              </a:spcAft>
              <a:buClr>
                <a:schemeClr val="dk1"/>
              </a:buClr>
              <a:buSzPct val="61111"/>
              <a:buFont typeface="Arial"/>
              <a:buNone/>
            </a:pPr>
            <a:r>
              <a:rPr lang="en" sz="1600" dirty="0"/>
              <a:t>Meanwhile, the server performs the task and responds with the outcome.</a:t>
            </a:r>
            <a:endParaRPr sz="1600" dirty="0"/>
          </a:p>
          <a:p>
            <a:pPr marL="0" lvl="0" indent="0" algn="l" rtl="0">
              <a:spcBef>
                <a:spcPts val="1200"/>
              </a:spcBef>
              <a:spcAft>
                <a:spcPts val="1200"/>
              </a:spcAft>
              <a:buNone/>
            </a:pPr>
            <a:r>
              <a:rPr lang="en" sz="1600" b="1" dirty="0"/>
              <a:t>File-Server: </a:t>
            </a:r>
            <a:r>
              <a:rPr lang="en" sz="1600" dirty="0"/>
              <a:t>The environment provides a file-system interface. Therefore, allowing clients to create, update, read, and delete files. </a:t>
            </a:r>
            <a:endParaRPr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Peer to Peer</a:t>
            </a:r>
            <a:endParaRPr/>
          </a:p>
        </p:txBody>
      </p:sp>
      <p:sp>
        <p:nvSpPr>
          <p:cNvPr id="165" name="Google Shape;165;p2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000" dirty="0"/>
              <a:t>Peer-to-Peer Computing is a type of environment similar to a Distributed type of Computing Environment. That is to say, there are no differences between clients and servers in this type of computing environment.</a:t>
            </a:r>
            <a:endParaRPr sz="2000" dirty="0"/>
          </a:p>
          <a:p>
            <a:pPr marL="0" lvl="0" indent="0" algn="l" rtl="0">
              <a:spcBef>
                <a:spcPts val="1200"/>
              </a:spcBef>
              <a:spcAft>
                <a:spcPts val="0"/>
              </a:spcAft>
              <a:buClr>
                <a:schemeClr val="dk1"/>
              </a:buClr>
              <a:buSzPts val="1100"/>
              <a:buFont typeface="Arial"/>
              <a:buNone/>
            </a:pPr>
            <a:endParaRPr sz="2000" dirty="0"/>
          </a:p>
          <a:p>
            <a:pPr marL="0" lvl="0" indent="0" algn="l" rtl="0">
              <a:spcBef>
                <a:spcPts val="1200"/>
              </a:spcBef>
              <a:spcAft>
                <a:spcPts val="1200"/>
              </a:spcAft>
              <a:buNone/>
            </a:pPr>
            <a:r>
              <a:rPr lang="en" sz="2000" dirty="0"/>
              <a:t>P2P provides an advantage over traditional client-server environments. That is to say, it provides services using several nodes throughout the network.</a:t>
            </a:r>
            <a:endParaRPr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Mobile Computing </a:t>
            </a:r>
            <a:endParaRPr/>
          </a:p>
        </p:txBody>
      </p:sp>
      <p:sp>
        <p:nvSpPr>
          <p:cNvPr id="171" name="Google Shape;171;p30"/>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000" dirty="0"/>
              <a:t>Mobile Computing refers to the type of environment that runs tasks on smartphones and tablets. Hence, it is computing on portable and lightweight devices. </a:t>
            </a:r>
            <a:endParaRPr sz="2000" dirty="0"/>
          </a:p>
          <a:p>
            <a:pPr marL="0" lvl="0" indent="0" algn="l" rtl="0">
              <a:spcBef>
                <a:spcPts val="1200"/>
              </a:spcBef>
              <a:spcAft>
                <a:spcPts val="0"/>
              </a:spcAft>
              <a:buClr>
                <a:schemeClr val="dk1"/>
              </a:buClr>
              <a:buSzPts val="1100"/>
              <a:buFont typeface="Arial"/>
              <a:buNone/>
            </a:pPr>
            <a:r>
              <a:rPr lang="en" sz="2000" dirty="0"/>
              <a:t>Although, compared to other devices, mobile systems lack screen size, memory capacity, and other traditional functionalities. However, it does provide remote access to multiple services.</a:t>
            </a:r>
            <a:endParaRPr sz="2000" dirty="0"/>
          </a:p>
          <a:p>
            <a:pPr marL="0" lvl="0" indent="0" algn="l" rtl="0">
              <a:spcBef>
                <a:spcPts val="1200"/>
              </a:spcBef>
              <a:spcAft>
                <a:spcPts val="0"/>
              </a:spcAft>
              <a:buClr>
                <a:schemeClr val="dk1"/>
              </a:buClr>
              <a:buSzPts val="1100"/>
              <a:buFont typeface="Arial"/>
              <a:buNone/>
            </a:pPr>
            <a:r>
              <a:rPr lang="en" sz="2000" dirty="0"/>
              <a:t>Today, mobile computing environments consist of multiple functions. Hence, it offers services as good as any other traditional device. Moreover, the two main operating systems that dominate this market are Apple iOS and Google Android.</a:t>
            </a:r>
            <a:endParaRPr sz="2000"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 Computing </a:t>
            </a:r>
            <a:endParaRPr/>
          </a:p>
        </p:txBody>
      </p:sp>
      <p:sp>
        <p:nvSpPr>
          <p:cNvPr id="177" name="Google Shape;177;p3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t>In this type of computing environment, clusters execute tasks. Cluster Computing allows clusters to work as a set of loosely or tightly connected computers.</a:t>
            </a:r>
            <a:endParaRPr sz="1800" dirty="0"/>
          </a:p>
          <a:p>
            <a:pPr marL="0" lvl="0" indent="0" algn="l" rtl="0">
              <a:spcBef>
                <a:spcPts val="1200"/>
              </a:spcBef>
              <a:spcAft>
                <a:spcPts val="0"/>
              </a:spcAft>
              <a:buNone/>
            </a:pPr>
            <a:r>
              <a:rPr lang="en" sz="1800" dirty="0"/>
              <a:t>Consequently, it is viewed as a single system and executes tasks parallelly. Hence, it is also similar to a parallel type of computing environment. As a result, the cluster computing environment prefers cluster-aware applications</a:t>
            </a:r>
            <a:endParaRPr sz="1800" dirty="0"/>
          </a:p>
          <a:p>
            <a:pPr marL="0" lvl="0" indent="0" algn="l" rtl="0">
              <a:spcBef>
                <a:spcPts val="1200"/>
              </a:spcBef>
              <a:spcAft>
                <a:spcPts val="1200"/>
              </a:spcAft>
              <a:buNone/>
            </a:pPr>
            <a:r>
              <a:rPr lang="en" sz="1800" dirty="0"/>
              <a:t>The clustered computing environment is similar to parallel computing environment as they both have multiple CPUs. However a major difference is that clustered systems are created by two or more individual computer systems merged together which then work parallel to each other.</a:t>
            </a:r>
            <a:endParaRPr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Computing</a:t>
            </a:r>
            <a:endParaRPr/>
          </a:p>
        </p:txBody>
      </p:sp>
      <p:sp>
        <p:nvSpPr>
          <p:cNvPr id="60" name="Google Shape;60;p14"/>
          <p:cNvSpPr txBox="1">
            <a:spLocks noGrp="1"/>
          </p:cNvSpPr>
          <p:nvPr>
            <p:ph type="body" idx="1"/>
          </p:nvPr>
        </p:nvSpPr>
        <p:spPr>
          <a:xfrm>
            <a:off x="311336" y="1109984"/>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1800" dirty="0"/>
              <a:t>Computing is any goal-oriented activity requiring, benefiting from, or creating computing machinery. It includes the study and experimentation of algorithmic processes and development of both hardware and software. It has scientific, engineering, mathematical, technological and social aspects</a:t>
            </a:r>
            <a:r>
              <a:rPr lang="en" dirty="0"/>
              <a:t>. </a:t>
            </a:r>
            <a:endParaRPr dirty="0"/>
          </a:p>
          <a:p>
            <a:pPr marL="0" lvl="0" indent="0" algn="l" rtl="0">
              <a:spcBef>
                <a:spcPts val="1200"/>
              </a:spcBef>
              <a:spcAft>
                <a:spcPts val="1200"/>
              </a:spcAft>
              <a:buNone/>
            </a:pPr>
            <a:endParaRPr dirty="0"/>
          </a:p>
        </p:txBody>
      </p:sp>
      <p:pic>
        <p:nvPicPr>
          <p:cNvPr id="61" name="Google Shape;61;p14"/>
          <p:cNvPicPr preferRelativeResize="0"/>
          <p:nvPr/>
        </p:nvPicPr>
        <p:blipFill>
          <a:blip r:embed="rId3">
            <a:alphaModFix/>
          </a:blip>
          <a:stretch>
            <a:fillRect/>
          </a:stretch>
        </p:blipFill>
        <p:spPr>
          <a:xfrm>
            <a:off x="6805225" y="2571750"/>
            <a:ext cx="2174800" cy="1743075"/>
          </a:xfrm>
          <a:prstGeom prst="rect">
            <a:avLst/>
          </a:prstGeom>
          <a:noFill/>
          <a:ln>
            <a:noFill/>
          </a:ln>
        </p:spPr>
      </p:pic>
      <p:pic>
        <p:nvPicPr>
          <p:cNvPr id="62" name="Google Shape;62;p14"/>
          <p:cNvPicPr preferRelativeResize="0"/>
          <p:nvPr/>
        </p:nvPicPr>
        <p:blipFill>
          <a:blip r:embed="rId4">
            <a:alphaModFix/>
          </a:blip>
          <a:stretch>
            <a:fillRect/>
          </a:stretch>
        </p:blipFill>
        <p:spPr>
          <a:xfrm>
            <a:off x="311699" y="2818184"/>
            <a:ext cx="2642800" cy="1505875"/>
          </a:xfrm>
          <a:prstGeom prst="rect">
            <a:avLst/>
          </a:prstGeom>
          <a:noFill/>
          <a:ln>
            <a:noFill/>
          </a:ln>
        </p:spPr>
      </p:pic>
      <p:pic>
        <p:nvPicPr>
          <p:cNvPr id="63" name="Google Shape;63;p14"/>
          <p:cNvPicPr preferRelativeResize="0"/>
          <p:nvPr/>
        </p:nvPicPr>
        <p:blipFill>
          <a:blip r:embed="rId5">
            <a:alphaModFix/>
          </a:blip>
          <a:stretch>
            <a:fillRect/>
          </a:stretch>
        </p:blipFill>
        <p:spPr>
          <a:xfrm>
            <a:off x="3463862" y="2671533"/>
            <a:ext cx="2832000" cy="2113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Pros &amp; Cons of Parallel &amp; Distributed Computing</a:t>
            </a:r>
            <a:endParaRPr/>
          </a:p>
        </p:txBody>
      </p:sp>
      <p:sp>
        <p:nvSpPr>
          <p:cNvPr id="183" name="Google Shape;183;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The advantages of parallel computing are that computers can execute code more efficiently, which can save time and money by sorting through “big data” faster than ever.</a:t>
            </a:r>
            <a:endParaRPr sz="1800" dirty="0"/>
          </a:p>
          <a:p>
            <a:pPr marL="0" lvl="0" indent="0" algn="l" rtl="0">
              <a:spcBef>
                <a:spcPts val="1200"/>
              </a:spcBef>
              <a:spcAft>
                <a:spcPts val="0"/>
              </a:spcAft>
              <a:buNone/>
            </a:pPr>
            <a:r>
              <a:rPr lang="en" sz="1800" dirty="0"/>
              <a:t> Parallel programming can also solve more complex problems, bringing more resources to the table. </a:t>
            </a:r>
            <a:endParaRPr sz="1800" dirty="0"/>
          </a:p>
          <a:p>
            <a:pPr marL="0" lvl="0" indent="0" algn="l" rtl="0">
              <a:spcBef>
                <a:spcPts val="1200"/>
              </a:spcBef>
              <a:spcAft>
                <a:spcPts val="0"/>
              </a:spcAft>
              <a:buNone/>
            </a:pPr>
            <a:r>
              <a:rPr lang="en" sz="1800" b="1" dirty="0"/>
              <a:t>Cons:</a:t>
            </a:r>
            <a:r>
              <a:rPr lang="en" sz="1800" dirty="0"/>
              <a:t> Programming to target Parallel architecture is a bit difficult but with proper understanding and practice, you are good to go.</a:t>
            </a:r>
            <a:endParaRPr sz="1800" dirty="0"/>
          </a:p>
          <a:p>
            <a:pPr marL="0" lvl="0" indent="0" algn="l" rtl="0">
              <a:spcBef>
                <a:spcPts val="1200"/>
              </a:spcBef>
              <a:spcAft>
                <a:spcPts val="0"/>
              </a:spcAft>
              <a:buNone/>
            </a:pPr>
            <a:r>
              <a:rPr lang="en" sz="1800" dirty="0"/>
              <a:t>Extra Cost</a:t>
            </a:r>
            <a:endParaRPr sz="1800" dirty="0"/>
          </a:p>
          <a:p>
            <a:pPr marL="0" lvl="0" indent="0" algn="l" rtl="0">
              <a:spcBef>
                <a:spcPts val="1200"/>
              </a:spcBef>
              <a:spcAft>
                <a:spcPts val="1200"/>
              </a:spcAft>
              <a:buNone/>
            </a:pPr>
            <a:r>
              <a:rPr lang="en" sz="1800" dirty="0"/>
              <a:t>Power Consumptions &amp; Better cooling technologies are required in case of clusters.</a:t>
            </a:r>
            <a:endParaRPr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 dirty="0" smtClean="0"/>
              <a:t> WEEK-02 LECTURE</a:t>
            </a:r>
            <a:endParaRPr lang="en-US" dirty="0"/>
          </a:p>
        </p:txBody>
      </p:sp>
      <p:sp>
        <p:nvSpPr>
          <p:cNvPr id="5" name="Text Placeholder 4"/>
          <p:cNvSpPr>
            <a:spLocks noGrp="1"/>
          </p:cNvSpPr>
          <p:nvPr>
            <p:ph type="body" idx="1"/>
          </p:nvPr>
        </p:nvSpPr>
        <p:spPr/>
        <p:txBody>
          <a:bodyPr/>
          <a:lstStyle/>
          <a:p>
            <a:r>
              <a:rPr lang="" dirty="0" smtClean="0"/>
              <a:t>       PARALLEL AND DISTRIBUTED COMPUTING</a:t>
            </a:r>
            <a:endParaRPr lang="en-US" dirty="0"/>
          </a:p>
        </p:txBody>
      </p:sp>
    </p:spTree>
    <p:extLst>
      <p:ext uri="{BB962C8B-B14F-4D97-AF65-F5344CB8AC3E}">
        <p14:creationId xmlns:p14="http://schemas.microsoft.com/office/powerpoint/2010/main" val="242770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228600" algn="l" rtl="0">
              <a:lnSpc>
                <a:spcPct val="115000"/>
              </a:lnSpc>
              <a:spcBef>
                <a:spcPts val="1200"/>
              </a:spcBef>
              <a:spcAft>
                <a:spcPts val="0"/>
              </a:spcAft>
              <a:buClr>
                <a:schemeClr val="dk1"/>
              </a:buClr>
              <a:buSzPct val="91666"/>
              <a:buFont typeface="Arial"/>
              <a:buNone/>
            </a:pPr>
            <a:r>
              <a:rPr lang="en" sz="1200"/>
              <a:t>·</a:t>
            </a:r>
            <a:r>
              <a:rPr lang="en" sz="700">
                <a:latin typeface="Times New Roman"/>
                <a:ea typeface="Times New Roman"/>
                <a:cs typeface="Times New Roman"/>
                <a:sym typeface="Times New Roman"/>
              </a:rPr>
              <a:t>        </a:t>
            </a:r>
            <a:r>
              <a:rPr lang="en" sz="1366" b="1">
                <a:latin typeface="Times New Roman"/>
                <a:ea typeface="Times New Roman"/>
                <a:cs typeface="Times New Roman"/>
                <a:sym typeface="Times New Roman"/>
              </a:rPr>
              <a:t> </a:t>
            </a:r>
            <a:r>
              <a:rPr lang="en" sz="1866" b="1"/>
              <a:t>Flynn’s Taxonomy.</a:t>
            </a:r>
            <a:endParaRPr sz="1866" b="1"/>
          </a:p>
          <a:p>
            <a:pPr marL="0" lvl="0" indent="0" algn="l" rtl="0">
              <a:spcBef>
                <a:spcPts val="120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202124"/>
                </a:solidFill>
                <a:highlight>
                  <a:srgbClr val="FFFFFF"/>
                </a:highlight>
              </a:rPr>
              <a:t>Flynn's taxonomy is </a:t>
            </a:r>
            <a:r>
              <a:rPr lang="en" sz="1600" b="1">
                <a:solidFill>
                  <a:srgbClr val="202124"/>
                </a:solidFill>
                <a:highlight>
                  <a:srgbClr val="FFFFFF"/>
                </a:highlight>
              </a:rPr>
              <a:t>a classification of computer architectures, proposed by Michael J.</a:t>
            </a:r>
            <a:r>
              <a:rPr lang="en" sz="1600">
                <a:solidFill>
                  <a:srgbClr val="202124"/>
                </a:solidFill>
                <a:highlight>
                  <a:srgbClr val="FFFFFF"/>
                </a:highlight>
              </a:rPr>
              <a:t> </a:t>
            </a:r>
            <a:r>
              <a:rPr lang="en" sz="1600" b="1">
                <a:solidFill>
                  <a:srgbClr val="202124"/>
                </a:solidFill>
                <a:highlight>
                  <a:srgbClr val="FFFFFF"/>
                </a:highlight>
              </a:rPr>
              <a:t>Flynn in 1966.</a:t>
            </a:r>
            <a:r>
              <a:rPr lang="en" sz="1600">
                <a:solidFill>
                  <a:srgbClr val="202124"/>
                </a:solidFill>
                <a:highlight>
                  <a:srgbClr val="FFFFFF"/>
                </a:highlight>
              </a:rPr>
              <a:t> </a:t>
            </a:r>
            <a:r>
              <a:rPr lang="en" sz="1600" b="1">
                <a:solidFill>
                  <a:srgbClr val="202124"/>
                </a:solidFill>
                <a:highlight>
                  <a:srgbClr val="FFFFFF"/>
                </a:highlight>
              </a:rPr>
              <a:t>and extended in 1972</a:t>
            </a:r>
            <a:r>
              <a:rPr lang="en" sz="1600">
                <a:solidFill>
                  <a:srgbClr val="202124"/>
                </a:solidFill>
                <a:highlight>
                  <a:srgbClr val="FFFFFF"/>
                </a:highlight>
              </a:rPr>
              <a:t>. The classification system has stuck, and it has been used as a tool in design of modern processors and their functionalities.</a:t>
            </a:r>
            <a:endParaRPr sz="1600">
              <a:solidFill>
                <a:srgbClr val="202124"/>
              </a:solidFill>
              <a:highlight>
                <a:srgbClr val="FFFFFF"/>
              </a:highlight>
            </a:endParaRPr>
          </a:p>
          <a:p>
            <a:pPr marL="0" lvl="0" indent="0" algn="l" rtl="0">
              <a:spcBef>
                <a:spcPts val="1200"/>
              </a:spcBef>
              <a:spcAft>
                <a:spcPts val="0"/>
              </a:spcAft>
              <a:buNone/>
            </a:pPr>
            <a:endParaRPr sz="16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 </a:t>
            </a:r>
            <a:r>
              <a:rPr lang="en" sz="1400">
                <a:solidFill>
                  <a:srgbClr val="202124"/>
                </a:solidFill>
                <a:highlight>
                  <a:srgbClr val="FFFFFF"/>
                </a:highlight>
              </a:rPr>
              <a:t>Flynn's taxonomy is </a:t>
            </a:r>
            <a:r>
              <a:rPr lang="en" sz="1400" b="1">
                <a:solidFill>
                  <a:srgbClr val="202124"/>
                </a:solidFill>
                <a:highlight>
                  <a:srgbClr val="FFFFFF"/>
                </a:highlight>
              </a:rPr>
              <a:t>a categorization of forms of parallel computer architectures</a:t>
            </a:r>
            <a:r>
              <a:rPr lang="en" sz="1400">
                <a:solidFill>
                  <a:srgbClr val="202124"/>
                </a:solidFill>
                <a:highlight>
                  <a:srgbClr val="FFFFFF"/>
                </a:highlight>
              </a:rPr>
              <a:t>. From the viewpoint of the assembly language programmer, parallel computers are classified by the concurrency in processing sequences (or streams), data, and instructions.</a:t>
            </a:r>
            <a:endParaRPr sz="1400">
              <a:solidFill>
                <a:srgbClr val="202124"/>
              </a:solidFill>
              <a:highlight>
                <a:srgbClr val="FFFFFF"/>
              </a:highlight>
            </a:endParaRPr>
          </a:p>
          <a:p>
            <a:pPr marL="0" lvl="0" indent="0" algn="l" rtl="0">
              <a:spcBef>
                <a:spcPts val="1200"/>
              </a:spcBef>
              <a:spcAft>
                <a:spcPts val="1200"/>
              </a:spcAft>
              <a:buNone/>
            </a:pPr>
            <a:endParaRPr sz="1200">
              <a:solidFill>
                <a:srgbClr val="202124"/>
              </a:solidFill>
              <a:highlight>
                <a:srgbClr val="FFFFFF"/>
              </a:highlight>
            </a:endParaRPr>
          </a:p>
        </p:txBody>
      </p:sp>
    </p:spTree>
    <p:extLst>
      <p:ext uri="{BB962C8B-B14F-4D97-AF65-F5344CB8AC3E}">
        <p14:creationId xmlns:p14="http://schemas.microsoft.com/office/powerpoint/2010/main" val="1055221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541875" y="416325"/>
            <a:ext cx="7865024" cy="4243725"/>
          </a:xfrm>
          <a:prstGeom prst="rect">
            <a:avLst/>
          </a:prstGeom>
          <a:noFill/>
          <a:ln>
            <a:noFill/>
          </a:ln>
        </p:spPr>
      </p:pic>
    </p:spTree>
    <p:extLst>
      <p:ext uri="{BB962C8B-B14F-4D97-AF65-F5344CB8AC3E}">
        <p14:creationId xmlns:p14="http://schemas.microsoft.com/office/powerpoint/2010/main" val="1673838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52400" y="152400"/>
            <a:ext cx="8791650" cy="4668800"/>
          </a:xfrm>
          <a:prstGeom prst="rect">
            <a:avLst/>
          </a:prstGeom>
          <a:noFill/>
          <a:ln>
            <a:noFill/>
          </a:ln>
        </p:spPr>
      </p:pic>
    </p:spTree>
    <p:extLst>
      <p:ext uri="{BB962C8B-B14F-4D97-AF65-F5344CB8AC3E}">
        <p14:creationId xmlns:p14="http://schemas.microsoft.com/office/powerpoint/2010/main" val="3456801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394125" y="445513"/>
            <a:ext cx="7972450" cy="4252475"/>
          </a:xfrm>
          <a:prstGeom prst="rect">
            <a:avLst/>
          </a:prstGeom>
          <a:noFill/>
          <a:ln>
            <a:noFill/>
          </a:ln>
        </p:spPr>
      </p:pic>
    </p:spTree>
    <p:extLst>
      <p:ext uri="{BB962C8B-B14F-4D97-AF65-F5344CB8AC3E}">
        <p14:creationId xmlns:p14="http://schemas.microsoft.com/office/powerpoint/2010/main" val="2915172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228600" algn="l" rtl="0">
              <a:lnSpc>
                <a:spcPct val="115000"/>
              </a:lnSpc>
              <a:spcBef>
                <a:spcPts val="1200"/>
              </a:spcBef>
              <a:spcAft>
                <a:spcPts val="0"/>
              </a:spcAft>
              <a:buClr>
                <a:schemeClr val="dk1"/>
              </a:buClr>
              <a:buSzPct val="91666"/>
              <a:buFont typeface="Arial"/>
              <a:buNone/>
            </a:pPr>
            <a:r>
              <a:rPr lang="en" sz="1200"/>
              <a:t>·</a:t>
            </a:r>
            <a:r>
              <a:rPr lang="en" sz="700">
                <a:latin typeface="Times New Roman"/>
                <a:ea typeface="Times New Roman"/>
                <a:cs typeface="Times New Roman"/>
                <a:sym typeface="Times New Roman"/>
              </a:rPr>
              <a:t>      </a:t>
            </a:r>
            <a:r>
              <a:rPr lang="en" sz="2000" b="1">
                <a:latin typeface="Times New Roman"/>
                <a:ea typeface="Times New Roman"/>
                <a:cs typeface="Times New Roman"/>
                <a:sym typeface="Times New Roman"/>
              </a:rPr>
              <a:t>   </a:t>
            </a:r>
            <a:r>
              <a:rPr lang="en" sz="2000" b="1"/>
              <a:t>Introduction to Multithreading</a:t>
            </a:r>
            <a:endParaRPr sz="2000" b="1"/>
          </a:p>
          <a:p>
            <a:pPr marL="0" lvl="0" indent="0" algn="l" rtl="0">
              <a:spcBef>
                <a:spcPts val="1200"/>
              </a:spcBef>
              <a:spcAft>
                <a:spcPts val="0"/>
              </a:spcAft>
              <a:buNone/>
            </a:pPr>
            <a:endParaRPr/>
          </a:p>
        </p:txBody>
      </p:sp>
      <p:sp>
        <p:nvSpPr>
          <p:cNvPr id="82" name="Google Shape;8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202124"/>
                </a:solidFill>
                <a:highlight>
                  <a:srgbClr val="FFFFFF"/>
                </a:highlight>
              </a:rPr>
              <a:t>Multithreading is </a:t>
            </a:r>
            <a:r>
              <a:rPr lang="en" sz="1400" b="1">
                <a:solidFill>
                  <a:srgbClr val="202124"/>
                </a:solidFill>
                <a:highlight>
                  <a:srgbClr val="FFFFFF"/>
                </a:highlight>
              </a:rPr>
              <a:t>a concept of running multiple threads simultaneously</a:t>
            </a:r>
            <a:r>
              <a:rPr lang="en" sz="1400">
                <a:solidFill>
                  <a:srgbClr val="202124"/>
                </a:solidFill>
                <a:highlight>
                  <a:srgbClr val="FFFFFF"/>
                </a:highlight>
              </a:rPr>
              <a:t>. Thread is a lightweight unit of a process that executes in multithreading environment. A program can be divided into a number of small processes. Each small process can be addressed as a single thread (a lightweight process).</a:t>
            </a:r>
            <a:endParaRPr sz="1400">
              <a:solidFill>
                <a:srgbClr val="202124"/>
              </a:solidFill>
              <a:highlight>
                <a:srgbClr val="FFFFFF"/>
              </a:highlight>
            </a:endParaRPr>
          </a:p>
          <a:p>
            <a:pPr marL="0" lvl="0" indent="0" algn="l" rtl="0">
              <a:spcBef>
                <a:spcPts val="1200"/>
              </a:spcBef>
              <a:spcAft>
                <a:spcPts val="0"/>
              </a:spcAft>
              <a:buNone/>
            </a:pPr>
            <a:endParaRPr sz="1400">
              <a:solidFill>
                <a:srgbClr val="202124"/>
              </a:solidFill>
              <a:highlight>
                <a:srgbClr val="FFFFFF"/>
              </a:highlight>
            </a:endParaRPr>
          </a:p>
          <a:p>
            <a:pPr marL="0" lvl="0" indent="0" algn="l" rtl="0">
              <a:spcBef>
                <a:spcPts val="1200"/>
              </a:spcBef>
              <a:spcAft>
                <a:spcPts val="1200"/>
              </a:spcAft>
              <a:buNone/>
            </a:pPr>
            <a:r>
              <a:rPr lang="en" sz="1400">
                <a:solidFill>
                  <a:srgbClr val="202124"/>
                </a:solidFill>
                <a:highlight>
                  <a:srgbClr val="FFFFFF"/>
                </a:highlight>
              </a:rPr>
              <a:t>Multithreading is </a:t>
            </a:r>
            <a:r>
              <a:rPr lang="en" sz="1400" b="1">
                <a:solidFill>
                  <a:srgbClr val="202124"/>
                </a:solidFill>
                <a:highlight>
                  <a:srgbClr val="FFFFFF"/>
                </a:highlight>
              </a:rPr>
              <a:t>a model of program execution that allows for multiple threads to be created within a process, executing independently but concurrently sharing process resources</a:t>
            </a:r>
            <a:r>
              <a:rPr lang="en" sz="1400">
                <a:solidFill>
                  <a:srgbClr val="202124"/>
                </a:solidFill>
                <a:highlight>
                  <a:srgbClr val="FFFFFF"/>
                </a:highlight>
              </a:rPr>
              <a:t>. Depending on the hardware, threads can run fully parallel if they are distributed to their own CPU core.</a:t>
            </a:r>
            <a:endParaRPr sz="1400">
              <a:solidFill>
                <a:srgbClr val="202124"/>
              </a:solidFill>
              <a:highlight>
                <a:srgbClr val="FFFFFF"/>
              </a:highlight>
            </a:endParaRPr>
          </a:p>
        </p:txBody>
      </p:sp>
    </p:spTree>
    <p:extLst>
      <p:ext uri="{BB962C8B-B14F-4D97-AF65-F5344CB8AC3E}">
        <p14:creationId xmlns:p14="http://schemas.microsoft.com/office/powerpoint/2010/main" val="2943348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152400" y="152400"/>
            <a:ext cx="8737926" cy="4628500"/>
          </a:xfrm>
          <a:prstGeom prst="rect">
            <a:avLst/>
          </a:prstGeom>
          <a:noFill/>
          <a:ln>
            <a:noFill/>
          </a:ln>
        </p:spPr>
      </p:pic>
    </p:spTree>
    <p:extLst>
      <p:ext uri="{BB962C8B-B14F-4D97-AF65-F5344CB8AC3E}">
        <p14:creationId xmlns:p14="http://schemas.microsoft.com/office/powerpoint/2010/main" val="2318096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228600" algn="l" rtl="0">
              <a:lnSpc>
                <a:spcPct val="115000"/>
              </a:lnSpc>
              <a:spcBef>
                <a:spcPts val="1200"/>
              </a:spcBef>
              <a:spcAft>
                <a:spcPts val="0"/>
              </a:spcAft>
              <a:buClr>
                <a:schemeClr val="dk1"/>
              </a:buClr>
              <a:buSzPct val="91666"/>
              <a:buFont typeface="Arial"/>
              <a:buNone/>
            </a:pPr>
            <a:r>
              <a:rPr lang="en" sz="1200"/>
              <a:t>·</a:t>
            </a:r>
            <a:r>
              <a:rPr lang="en" sz="700">
                <a:latin typeface="Times New Roman"/>
                <a:ea typeface="Times New Roman"/>
                <a:cs typeface="Times New Roman"/>
                <a:sym typeface="Times New Roman"/>
              </a:rPr>
              <a:t>         </a:t>
            </a:r>
            <a:r>
              <a:rPr lang="en" sz="1550" b="1"/>
              <a:t>Parallel algorithms &amp; architectures  </a:t>
            </a:r>
            <a:endParaRPr sz="1550" b="1"/>
          </a:p>
          <a:p>
            <a:pPr marL="0" lvl="0" indent="0" algn="l" rtl="0">
              <a:spcBef>
                <a:spcPts val="1200"/>
              </a:spcBef>
              <a:spcAft>
                <a:spcPts val="0"/>
              </a:spcAft>
              <a:buNone/>
            </a:pPr>
            <a:endParaRPr/>
          </a:p>
        </p:txBody>
      </p:sp>
      <p:sp>
        <p:nvSpPr>
          <p:cNvPr id="93" name="Google Shape;9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202124"/>
                </a:solidFill>
                <a:highlight>
                  <a:srgbClr val="FFFFFF"/>
                </a:highlight>
              </a:rPr>
              <a:t>Parallel architectures are </a:t>
            </a:r>
            <a:r>
              <a:rPr lang="en" sz="1400" b="1">
                <a:solidFill>
                  <a:srgbClr val="202124"/>
                </a:solidFill>
                <a:highlight>
                  <a:srgbClr val="FFFFFF"/>
                </a:highlight>
              </a:rPr>
              <a:t>a sub-class of distributed computing where the processes are all working to solve the same problem</a:t>
            </a:r>
            <a:r>
              <a:rPr lang="en" sz="1400">
                <a:solidFill>
                  <a:srgbClr val="202124"/>
                </a:solidFill>
                <a:highlight>
                  <a:srgbClr val="FFFFFF"/>
                </a:highlight>
              </a:rPr>
              <a:t>. ​There are different kinds of parallelism at various levels of computing.</a:t>
            </a:r>
            <a:endParaRPr sz="1400">
              <a:solidFill>
                <a:srgbClr val="202124"/>
              </a:solidFill>
              <a:highlight>
                <a:srgbClr val="FFFFFF"/>
              </a:highlight>
            </a:endParaRPr>
          </a:p>
          <a:p>
            <a:pPr marL="0" lvl="0" indent="0" algn="l" rtl="0">
              <a:spcBef>
                <a:spcPts val="1200"/>
              </a:spcBef>
              <a:spcAft>
                <a:spcPts val="0"/>
              </a:spcAft>
              <a:buNone/>
            </a:pPr>
            <a:endParaRPr sz="1400">
              <a:solidFill>
                <a:srgbClr val="202124"/>
              </a:solidFill>
              <a:highlight>
                <a:srgbClr val="FFFFFF"/>
              </a:highlight>
            </a:endParaRPr>
          </a:p>
          <a:p>
            <a:pPr marL="0" lvl="0" indent="0" algn="l" rtl="0">
              <a:spcBef>
                <a:spcPts val="1200"/>
              </a:spcBef>
              <a:spcAft>
                <a:spcPts val="0"/>
              </a:spcAft>
              <a:buNone/>
            </a:pPr>
            <a:r>
              <a:rPr lang="en" sz="1400">
                <a:solidFill>
                  <a:srgbClr val="202124"/>
                </a:solidFill>
                <a:highlight>
                  <a:srgbClr val="FFFFFF"/>
                </a:highlight>
              </a:rPr>
              <a:t>In computer science, a parallel algorithm, as opposed to a traditional serial algorithm, is </a:t>
            </a:r>
            <a:r>
              <a:rPr lang="en" sz="1400" b="1">
                <a:solidFill>
                  <a:srgbClr val="202124"/>
                </a:solidFill>
                <a:highlight>
                  <a:srgbClr val="FFFFFF"/>
                </a:highlight>
              </a:rPr>
              <a:t>an algorithm which can do multiple operations in a given time</a:t>
            </a:r>
            <a:r>
              <a:rPr lang="en" sz="1400">
                <a:solidFill>
                  <a:srgbClr val="202124"/>
                </a:solidFill>
                <a:highlight>
                  <a:srgbClr val="FFFFFF"/>
                </a:highlight>
              </a:rPr>
              <a:t>. It has been a tradition of computer science to describe serial algorithms in abstract machine models, often the one known as random-access machine.</a:t>
            </a:r>
            <a:endParaRPr sz="1400">
              <a:solidFill>
                <a:srgbClr val="202124"/>
              </a:solidFill>
              <a:highlight>
                <a:srgbClr val="FFFFFF"/>
              </a:highlight>
            </a:endParaRPr>
          </a:p>
          <a:p>
            <a:pPr marL="0" lvl="0" indent="0" algn="l" rtl="0">
              <a:spcBef>
                <a:spcPts val="1200"/>
              </a:spcBef>
              <a:spcAft>
                <a:spcPts val="0"/>
              </a:spcAft>
              <a:buNone/>
            </a:pPr>
            <a:endParaRPr sz="1400">
              <a:solidFill>
                <a:srgbClr val="202124"/>
              </a:solidFill>
              <a:highlight>
                <a:srgbClr val="FFFFFF"/>
              </a:highlight>
            </a:endParaRPr>
          </a:p>
          <a:p>
            <a:pPr marL="0" lvl="0" indent="0" algn="l" rtl="0">
              <a:spcBef>
                <a:spcPts val="1200"/>
              </a:spcBef>
              <a:spcAft>
                <a:spcPts val="1200"/>
              </a:spcAft>
              <a:buNone/>
            </a:pPr>
            <a:r>
              <a:rPr lang="en" sz="1400">
                <a:solidFill>
                  <a:srgbClr val="202124"/>
                </a:solidFill>
                <a:highlight>
                  <a:srgbClr val="FFFFFF"/>
                </a:highlight>
              </a:rPr>
              <a:t>Examples include </a:t>
            </a:r>
            <a:r>
              <a:rPr lang="en" sz="1400" b="1">
                <a:solidFill>
                  <a:srgbClr val="202124"/>
                </a:solidFill>
                <a:highlight>
                  <a:srgbClr val="FFFFFF"/>
                </a:highlight>
              </a:rPr>
              <a:t>iterative numerical methods, such as Newton's method, iterative solutions to the three-body problem, and most of the available algorithms to compute pi (π)</a:t>
            </a:r>
            <a:r>
              <a:rPr lang="en" sz="1400">
                <a:solidFill>
                  <a:srgbClr val="202124"/>
                </a:solidFill>
                <a:highlight>
                  <a:srgbClr val="FFFFFF"/>
                </a:highlight>
              </a:rPr>
              <a:t>. Some sequential algorithms can be converted into parallel algorithms using automatic parallelization.</a:t>
            </a:r>
            <a:endParaRPr sz="1400">
              <a:solidFill>
                <a:srgbClr val="202124"/>
              </a:solidFill>
              <a:highlight>
                <a:srgbClr val="FFFFFF"/>
              </a:highlight>
            </a:endParaRPr>
          </a:p>
        </p:txBody>
      </p:sp>
    </p:spTree>
    <p:extLst>
      <p:ext uri="{BB962C8B-B14F-4D97-AF65-F5344CB8AC3E}">
        <p14:creationId xmlns:p14="http://schemas.microsoft.com/office/powerpoint/2010/main" val="1014715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1"/>
          <p:cNvPicPr preferRelativeResize="0"/>
          <p:nvPr/>
        </p:nvPicPr>
        <p:blipFill>
          <a:blip r:embed="rId3">
            <a:alphaModFix/>
          </a:blip>
          <a:stretch>
            <a:fillRect/>
          </a:stretch>
        </p:blipFill>
        <p:spPr>
          <a:xfrm>
            <a:off x="152400" y="152400"/>
            <a:ext cx="8429051" cy="4838700"/>
          </a:xfrm>
          <a:prstGeom prst="rect">
            <a:avLst/>
          </a:prstGeom>
          <a:noFill/>
          <a:ln>
            <a:noFill/>
          </a:ln>
        </p:spPr>
      </p:pic>
    </p:spTree>
    <p:extLst>
      <p:ext uri="{BB962C8B-B14F-4D97-AF65-F5344CB8AC3E}">
        <p14:creationId xmlns:p14="http://schemas.microsoft.com/office/powerpoint/2010/main" val="118505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History of Computing</a:t>
            </a:r>
            <a:endParaRPr/>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000" dirty="0">
                <a:solidFill>
                  <a:srgbClr val="FF0000"/>
                </a:solidFill>
              </a:rPr>
              <a:t>All the Computing generation &amp; Evaluation</a:t>
            </a:r>
            <a:endParaRPr sz="2000" dirty="0">
              <a:solidFill>
                <a:srgbClr val="FF0000"/>
              </a:solidFill>
            </a:endParaRPr>
          </a:p>
          <a:p>
            <a:pPr marL="457200" lvl="0" indent="-228600" algn="l" rtl="0">
              <a:spcBef>
                <a:spcPts val="1200"/>
              </a:spcBef>
              <a:spcAft>
                <a:spcPts val="0"/>
              </a:spcAft>
              <a:buClr>
                <a:schemeClr val="dk1"/>
              </a:buClr>
              <a:buSzPts val="1100"/>
              <a:buFont typeface="Arial"/>
              <a:buNone/>
            </a:pPr>
            <a:r>
              <a:rPr lang="en" sz="2000" dirty="0">
                <a:solidFill>
                  <a:srgbClr val="FF0000"/>
                </a:solidFill>
              </a:rPr>
              <a:t>·</a:t>
            </a:r>
            <a:r>
              <a:rPr lang="en" sz="2000" dirty="0">
                <a:solidFill>
                  <a:srgbClr val="FF0000"/>
                </a:solidFill>
                <a:latin typeface="Times New Roman"/>
                <a:ea typeface="Times New Roman"/>
                <a:cs typeface="Times New Roman"/>
                <a:sym typeface="Times New Roman"/>
              </a:rPr>
              <a:t>         </a:t>
            </a:r>
            <a:r>
              <a:rPr lang="en" sz="2000" dirty="0">
                <a:solidFill>
                  <a:srgbClr val="FF0000"/>
                </a:solidFill>
              </a:rPr>
              <a:t>Vacuum Tube</a:t>
            </a:r>
            <a:endParaRPr sz="2000" dirty="0">
              <a:solidFill>
                <a:srgbClr val="FF0000"/>
              </a:solidFill>
            </a:endParaRPr>
          </a:p>
          <a:p>
            <a:pPr marL="457200" lvl="0" indent="-228600" algn="l" rtl="0">
              <a:spcBef>
                <a:spcPts val="1200"/>
              </a:spcBef>
              <a:spcAft>
                <a:spcPts val="0"/>
              </a:spcAft>
              <a:buClr>
                <a:schemeClr val="dk1"/>
              </a:buClr>
              <a:buSzPts val="1100"/>
              <a:buFont typeface="Arial"/>
              <a:buNone/>
            </a:pPr>
            <a:r>
              <a:rPr lang="en" sz="2000" dirty="0">
                <a:solidFill>
                  <a:srgbClr val="FF0000"/>
                </a:solidFill>
              </a:rPr>
              <a:t>·</a:t>
            </a:r>
            <a:r>
              <a:rPr lang="en" sz="2000" dirty="0">
                <a:solidFill>
                  <a:srgbClr val="FF0000"/>
                </a:solidFill>
                <a:latin typeface="Times New Roman"/>
                <a:ea typeface="Times New Roman"/>
                <a:cs typeface="Times New Roman"/>
                <a:sym typeface="Times New Roman"/>
              </a:rPr>
              <a:t>         </a:t>
            </a:r>
            <a:r>
              <a:rPr lang="en" sz="2000" dirty="0">
                <a:solidFill>
                  <a:srgbClr val="FF0000"/>
                </a:solidFill>
              </a:rPr>
              <a:t>Transistor</a:t>
            </a:r>
            <a:endParaRPr sz="2000" dirty="0">
              <a:solidFill>
                <a:srgbClr val="FF0000"/>
              </a:solidFill>
            </a:endParaRPr>
          </a:p>
          <a:p>
            <a:pPr marL="457200" lvl="0" indent="-228600" algn="l" rtl="0">
              <a:spcBef>
                <a:spcPts val="1200"/>
              </a:spcBef>
              <a:spcAft>
                <a:spcPts val="0"/>
              </a:spcAft>
              <a:buClr>
                <a:schemeClr val="dk1"/>
              </a:buClr>
              <a:buSzPts val="1100"/>
              <a:buFont typeface="Arial"/>
              <a:buNone/>
            </a:pPr>
            <a:r>
              <a:rPr lang="en" sz="2000" dirty="0">
                <a:solidFill>
                  <a:srgbClr val="FF0000"/>
                </a:solidFill>
              </a:rPr>
              <a:t>·</a:t>
            </a:r>
            <a:r>
              <a:rPr lang="en" sz="2000" dirty="0">
                <a:solidFill>
                  <a:srgbClr val="FF0000"/>
                </a:solidFill>
                <a:latin typeface="Times New Roman"/>
                <a:ea typeface="Times New Roman"/>
                <a:cs typeface="Times New Roman"/>
                <a:sym typeface="Times New Roman"/>
              </a:rPr>
              <a:t>         </a:t>
            </a:r>
            <a:r>
              <a:rPr lang="en" sz="2000" dirty="0">
                <a:solidFill>
                  <a:srgbClr val="FF0000"/>
                </a:solidFill>
              </a:rPr>
              <a:t>Integrated Circuits</a:t>
            </a:r>
            <a:endParaRPr sz="2000" dirty="0">
              <a:solidFill>
                <a:srgbClr val="FF0000"/>
              </a:solidFill>
            </a:endParaRPr>
          </a:p>
          <a:p>
            <a:pPr marL="457200" lvl="0" indent="-228600" algn="l" rtl="0">
              <a:spcBef>
                <a:spcPts val="1200"/>
              </a:spcBef>
              <a:spcAft>
                <a:spcPts val="0"/>
              </a:spcAft>
              <a:buClr>
                <a:schemeClr val="dk1"/>
              </a:buClr>
              <a:buSzPts val="1100"/>
              <a:buFont typeface="Arial"/>
              <a:buNone/>
            </a:pPr>
            <a:r>
              <a:rPr lang="en" sz="2000" dirty="0">
                <a:solidFill>
                  <a:srgbClr val="FF0000"/>
                </a:solidFill>
              </a:rPr>
              <a:t>·</a:t>
            </a:r>
            <a:r>
              <a:rPr lang="en" sz="2000" dirty="0">
                <a:solidFill>
                  <a:srgbClr val="FF0000"/>
                </a:solidFill>
                <a:latin typeface="Times New Roman"/>
                <a:ea typeface="Times New Roman"/>
                <a:cs typeface="Times New Roman"/>
                <a:sym typeface="Times New Roman"/>
              </a:rPr>
              <a:t>         </a:t>
            </a:r>
            <a:r>
              <a:rPr lang="en" sz="2000" dirty="0">
                <a:solidFill>
                  <a:srgbClr val="FF0000"/>
                </a:solidFill>
              </a:rPr>
              <a:t>Silicon Chips</a:t>
            </a:r>
            <a:endParaRPr sz="2000" dirty="0">
              <a:solidFill>
                <a:srgbClr val="FF0000"/>
              </a:solidFill>
            </a:endParaRPr>
          </a:p>
          <a:p>
            <a:pPr marL="457200" lvl="0" indent="-228600" algn="l" rtl="0">
              <a:spcBef>
                <a:spcPts val="1200"/>
              </a:spcBef>
              <a:spcAft>
                <a:spcPts val="0"/>
              </a:spcAft>
              <a:buClr>
                <a:schemeClr val="dk1"/>
              </a:buClr>
              <a:buSzPts val="1100"/>
              <a:buFont typeface="Arial"/>
              <a:buNone/>
            </a:pPr>
            <a:r>
              <a:rPr lang="en" sz="2000" dirty="0">
                <a:solidFill>
                  <a:srgbClr val="FF0000"/>
                </a:solidFill>
              </a:rPr>
              <a:t>·</a:t>
            </a:r>
            <a:r>
              <a:rPr lang="en" sz="2000" dirty="0">
                <a:solidFill>
                  <a:srgbClr val="FF0000"/>
                </a:solidFill>
                <a:latin typeface="Times New Roman"/>
                <a:ea typeface="Times New Roman"/>
                <a:cs typeface="Times New Roman"/>
                <a:sym typeface="Times New Roman"/>
              </a:rPr>
              <a:t>         </a:t>
            </a:r>
            <a:r>
              <a:rPr lang="en" sz="2000" dirty="0">
                <a:solidFill>
                  <a:srgbClr val="FF0000"/>
                </a:solidFill>
              </a:rPr>
              <a:t>AI</a:t>
            </a:r>
            <a:endParaRPr sz="2000" dirty="0">
              <a:solidFill>
                <a:srgbClr val="FF0000"/>
              </a:solidFill>
            </a:endParaRPr>
          </a:p>
          <a:p>
            <a:pPr marL="0" lvl="0" indent="228600" algn="l" rtl="0">
              <a:spcBef>
                <a:spcPts val="120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spcBef>
                <a:spcPts val="120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228600" lvl="0" indent="38100" algn="l" rtl="0">
              <a:spcBef>
                <a:spcPts val="1200"/>
              </a:spcBef>
              <a:spcAft>
                <a:spcPts val="1200"/>
              </a:spcAft>
              <a:buNone/>
            </a:pPr>
            <a:r>
              <a:rPr lang="en" dirty="0">
                <a:solidFill>
                  <a:schemeClr val="dk1"/>
                </a:solidFill>
              </a:rPr>
              <a:t> </a:t>
            </a:r>
            <a:endParaRPr dirty="0"/>
          </a:p>
        </p:txBody>
      </p:sp>
      <p:pic>
        <p:nvPicPr>
          <p:cNvPr id="70" name="Google Shape;70;p15"/>
          <p:cNvPicPr preferRelativeResize="0"/>
          <p:nvPr/>
        </p:nvPicPr>
        <p:blipFill>
          <a:blip r:embed="rId3">
            <a:alphaModFix/>
          </a:blip>
          <a:stretch>
            <a:fillRect/>
          </a:stretch>
        </p:blipFill>
        <p:spPr>
          <a:xfrm>
            <a:off x="6680650" y="658049"/>
            <a:ext cx="2228850" cy="1913700"/>
          </a:xfrm>
          <a:prstGeom prst="rect">
            <a:avLst/>
          </a:prstGeom>
          <a:noFill/>
          <a:ln>
            <a:noFill/>
          </a:ln>
        </p:spPr>
      </p:pic>
      <p:pic>
        <p:nvPicPr>
          <p:cNvPr id="71" name="Google Shape;71;p15"/>
          <p:cNvPicPr preferRelativeResize="0"/>
          <p:nvPr/>
        </p:nvPicPr>
        <p:blipFill>
          <a:blip r:embed="rId4">
            <a:alphaModFix/>
          </a:blip>
          <a:stretch>
            <a:fillRect/>
          </a:stretch>
        </p:blipFill>
        <p:spPr>
          <a:xfrm>
            <a:off x="6247929" y="2810925"/>
            <a:ext cx="2310444" cy="1668100"/>
          </a:xfrm>
          <a:prstGeom prst="rect">
            <a:avLst/>
          </a:prstGeom>
          <a:noFill/>
          <a:ln>
            <a:noFill/>
          </a:ln>
        </p:spPr>
      </p:pic>
      <p:pic>
        <p:nvPicPr>
          <p:cNvPr id="72" name="Google Shape;72;p15"/>
          <p:cNvPicPr preferRelativeResize="0"/>
          <p:nvPr/>
        </p:nvPicPr>
        <p:blipFill>
          <a:blip r:embed="rId5">
            <a:alphaModFix/>
          </a:blip>
          <a:stretch>
            <a:fillRect/>
          </a:stretch>
        </p:blipFill>
        <p:spPr>
          <a:xfrm>
            <a:off x="3847051" y="1870128"/>
            <a:ext cx="1798587" cy="1166825"/>
          </a:xfrm>
          <a:prstGeom prst="rect">
            <a:avLst/>
          </a:prstGeom>
          <a:noFill/>
          <a:ln>
            <a:noFill/>
          </a:ln>
        </p:spPr>
      </p:pic>
      <p:pic>
        <p:nvPicPr>
          <p:cNvPr id="73" name="Google Shape;73;p15"/>
          <p:cNvPicPr preferRelativeResize="0"/>
          <p:nvPr/>
        </p:nvPicPr>
        <p:blipFill>
          <a:blip r:embed="rId6">
            <a:alphaModFix/>
          </a:blip>
          <a:stretch>
            <a:fillRect/>
          </a:stretch>
        </p:blipFill>
        <p:spPr>
          <a:xfrm>
            <a:off x="3938251" y="3574299"/>
            <a:ext cx="1798575" cy="994576"/>
          </a:xfrm>
          <a:prstGeom prst="rect">
            <a:avLst/>
          </a:prstGeom>
          <a:noFill/>
          <a:ln>
            <a:noFill/>
          </a:ln>
        </p:spPr>
      </p:pic>
      <p:pic>
        <p:nvPicPr>
          <p:cNvPr id="74" name="Google Shape;74;p15"/>
          <p:cNvPicPr preferRelativeResize="0"/>
          <p:nvPr/>
        </p:nvPicPr>
        <p:blipFill>
          <a:blip r:embed="rId7">
            <a:alphaModFix/>
          </a:blip>
          <a:stretch>
            <a:fillRect/>
          </a:stretch>
        </p:blipFill>
        <p:spPr>
          <a:xfrm>
            <a:off x="1956671" y="3644975"/>
            <a:ext cx="1494580" cy="994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228600" algn="l" rtl="0">
              <a:lnSpc>
                <a:spcPct val="115000"/>
              </a:lnSpc>
              <a:spcBef>
                <a:spcPts val="1200"/>
              </a:spcBef>
              <a:spcAft>
                <a:spcPts val="0"/>
              </a:spcAft>
              <a:buClr>
                <a:schemeClr val="dk1"/>
              </a:buClr>
              <a:buSzPct val="91666"/>
              <a:buFont typeface="Arial"/>
              <a:buNone/>
            </a:pPr>
            <a:r>
              <a:rPr lang="en" sz="1200"/>
              <a:t>·</a:t>
            </a:r>
            <a:r>
              <a:rPr lang="en" sz="700">
                <a:latin typeface="Times New Roman"/>
                <a:ea typeface="Times New Roman"/>
                <a:cs typeface="Times New Roman"/>
                <a:sym typeface="Times New Roman"/>
              </a:rPr>
              <a:t>  </a:t>
            </a:r>
            <a:r>
              <a:rPr lang="en" sz="1550" b="1">
                <a:latin typeface="Times New Roman"/>
                <a:ea typeface="Times New Roman"/>
                <a:cs typeface="Times New Roman"/>
                <a:sym typeface="Times New Roman"/>
              </a:rPr>
              <a:t>       </a:t>
            </a:r>
            <a:r>
              <a:rPr lang="en" sz="1550" b="1"/>
              <a:t>Parallel I/O</a:t>
            </a:r>
            <a:endParaRPr sz="1550" b="1"/>
          </a:p>
          <a:p>
            <a:pPr marL="0" lvl="0" indent="0" algn="l" rtl="0">
              <a:spcBef>
                <a:spcPts val="1200"/>
              </a:spcBef>
              <a:spcAft>
                <a:spcPts val="0"/>
              </a:spcAft>
              <a:buNone/>
            </a:pPr>
            <a:endParaRPr/>
          </a:p>
        </p:txBody>
      </p:sp>
      <p:sp>
        <p:nvSpPr>
          <p:cNvPr id="104" name="Google Shape;10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50">
                <a:solidFill>
                  <a:srgbClr val="4D5156"/>
                </a:solidFill>
                <a:highlight>
                  <a:srgbClr val="FFFFFF"/>
                </a:highlight>
              </a:rPr>
              <a:t>Parallel I/O, in the context of a computer, means the performance of multiple input/output operations at the same time, for instance simultaneously outputs to storage devices and display devices. It is a fundamental feature of operating systems.</a:t>
            </a:r>
            <a:endParaRPr sz="1050">
              <a:solidFill>
                <a:srgbClr val="4D5156"/>
              </a:solidFill>
              <a:highlight>
                <a:srgbClr val="FFFFFF"/>
              </a:highlight>
            </a:endParaRPr>
          </a:p>
          <a:p>
            <a:pPr marL="0" lvl="0" indent="0" algn="l" rtl="0">
              <a:spcBef>
                <a:spcPts val="1200"/>
              </a:spcBef>
              <a:spcAft>
                <a:spcPts val="0"/>
              </a:spcAft>
              <a:buNone/>
            </a:pPr>
            <a:endParaRPr sz="1050">
              <a:solidFill>
                <a:srgbClr val="4D5156"/>
              </a:solidFill>
              <a:highlight>
                <a:srgbClr val="FFFFFF"/>
              </a:highlight>
            </a:endParaRPr>
          </a:p>
          <a:p>
            <a:pPr marL="0" lvl="0" indent="0" algn="l" rtl="0">
              <a:spcBef>
                <a:spcPts val="1200"/>
              </a:spcBef>
              <a:spcAft>
                <a:spcPts val="0"/>
              </a:spcAft>
              <a:buNone/>
            </a:pPr>
            <a:endParaRPr sz="1050">
              <a:solidFill>
                <a:srgbClr val="4D5156"/>
              </a:solidFill>
              <a:highlight>
                <a:srgbClr val="FFFFFF"/>
              </a:highlight>
            </a:endParaRPr>
          </a:p>
          <a:p>
            <a:pPr marL="0" lvl="0" indent="0" algn="l" rtl="0">
              <a:spcBef>
                <a:spcPts val="1200"/>
              </a:spcBef>
              <a:spcAft>
                <a:spcPts val="1200"/>
              </a:spcAft>
              <a:buNone/>
            </a:pPr>
            <a:r>
              <a:rPr lang="en" sz="1200">
                <a:solidFill>
                  <a:srgbClr val="202124"/>
                </a:solidFill>
                <a:highlight>
                  <a:srgbClr val="FFFFFF"/>
                </a:highlight>
              </a:rPr>
              <a:t>Parallel I/O is </a:t>
            </a:r>
            <a:r>
              <a:rPr lang="en" sz="1200" b="1">
                <a:solidFill>
                  <a:srgbClr val="202124"/>
                </a:solidFill>
                <a:highlight>
                  <a:srgbClr val="FFFFFF"/>
                </a:highlight>
              </a:rPr>
              <a:t>a subset of parallel computing that performs multiple input/output operations simultaneously</a:t>
            </a:r>
            <a:r>
              <a:rPr lang="en" sz="1200">
                <a:solidFill>
                  <a:srgbClr val="202124"/>
                </a:solidFill>
                <a:highlight>
                  <a:srgbClr val="FFFFFF"/>
                </a:highlight>
              </a:rPr>
              <a:t>. Rather than process I/O requests serially, one at a time, parallel I/O accesses data on disk simultaneously. This allows a system to achieve higher write speeds and maximizes bandwidth.</a:t>
            </a:r>
            <a:endParaRPr sz="1050">
              <a:solidFill>
                <a:srgbClr val="4D5156"/>
              </a:solidFill>
              <a:highlight>
                <a:srgbClr val="FFFFFF"/>
              </a:highlight>
            </a:endParaRPr>
          </a:p>
        </p:txBody>
      </p:sp>
      <p:pic>
        <p:nvPicPr>
          <p:cNvPr id="105" name="Google Shape;105;p22"/>
          <p:cNvPicPr preferRelativeResize="0"/>
          <p:nvPr/>
        </p:nvPicPr>
        <p:blipFill>
          <a:blip r:embed="rId3">
            <a:alphaModFix/>
          </a:blip>
          <a:stretch>
            <a:fillRect/>
          </a:stretch>
        </p:blipFill>
        <p:spPr>
          <a:xfrm>
            <a:off x="5701525" y="3534175"/>
            <a:ext cx="2038350" cy="895350"/>
          </a:xfrm>
          <a:prstGeom prst="rect">
            <a:avLst/>
          </a:prstGeom>
          <a:noFill/>
          <a:ln>
            <a:noFill/>
          </a:ln>
        </p:spPr>
      </p:pic>
    </p:spTree>
    <p:extLst>
      <p:ext uri="{BB962C8B-B14F-4D97-AF65-F5344CB8AC3E}">
        <p14:creationId xmlns:p14="http://schemas.microsoft.com/office/powerpoint/2010/main" val="2852947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latin typeface="Times New Roman"/>
                <a:ea typeface="Times New Roman"/>
                <a:cs typeface="Times New Roman"/>
                <a:sym typeface="Times New Roman"/>
              </a:rPr>
              <a:t>Parallel Programming models</a:t>
            </a:r>
            <a:endParaRPr sz="1400" b="1" dirty="0"/>
          </a:p>
        </p:txBody>
      </p:sp>
      <p:sp>
        <p:nvSpPr>
          <p:cNvPr id="111" name="Google Shape;11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solidFill>
                  <a:srgbClr val="202124"/>
                </a:solidFill>
                <a:highlight>
                  <a:srgbClr val="FFFFFF"/>
                </a:highlight>
              </a:rPr>
              <a:t>A parallel programming model is </a:t>
            </a:r>
            <a:r>
              <a:rPr lang="en" sz="1400" b="1" dirty="0">
                <a:solidFill>
                  <a:srgbClr val="202124"/>
                </a:solidFill>
                <a:highlight>
                  <a:srgbClr val="FFFFFF"/>
                </a:highlight>
              </a:rPr>
              <a:t>a set of program abstractions for fitting parallel activities from the application to the underlying parallel hardware</a:t>
            </a:r>
            <a:r>
              <a:rPr lang="en" sz="1400" dirty="0">
                <a:solidFill>
                  <a:srgbClr val="202124"/>
                </a:solidFill>
                <a:highlight>
                  <a:srgbClr val="FFFFFF"/>
                </a:highlight>
              </a:rPr>
              <a:t>. It spans over different layers: applications, programming languages, compilers, libraries, network communication, and I/O systems.</a:t>
            </a:r>
            <a:endParaRPr sz="1400" dirty="0">
              <a:solidFill>
                <a:srgbClr val="202124"/>
              </a:solidFill>
              <a:highlight>
                <a:srgbClr val="FFFFFF"/>
              </a:highlight>
            </a:endParaRPr>
          </a:p>
          <a:p>
            <a:pPr marL="0" lvl="0" indent="0" algn="l" rtl="0">
              <a:spcBef>
                <a:spcPts val="1200"/>
              </a:spcBef>
              <a:spcAft>
                <a:spcPts val="0"/>
              </a:spcAft>
              <a:buNone/>
            </a:pPr>
            <a:endParaRPr sz="1200" dirty="0">
              <a:solidFill>
                <a:srgbClr val="202124"/>
              </a:solidFill>
              <a:highlight>
                <a:srgbClr val="FFFFFF"/>
              </a:highlight>
            </a:endParaRPr>
          </a:p>
          <a:p>
            <a:pPr marL="0" lvl="0" indent="0" algn="l" rtl="0">
              <a:spcBef>
                <a:spcPts val="1200"/>
              </a:spcBef>
              <a:spcAft>
                <a:spcPts val="0"/>
              </a:spcAft>
              <a:buNone/>
            </a:pPr>
            <a:r>
              <a:rPr lang="en" sz="1200" dirty="0">
                <a:solidFill>
                  <a:srgbClr val="202124"/>
                </a:solidFill>
                <a:highlight>
                  <a:srgbClr val="FFFFFF"/>
                </a:highlight>
              </a:rPr>
              <a:t>There are several different forms of parallel computing: </a:t>
            </a:r>
            <a:r>
              <a:rPr lang="en" sz="1200" b="1" dirty="0">
                <a:solidFill>
                  <a:srgbClr val="202124"/>
                </a:solidFill>
                <a:highlight>
                  <a:srgbClr val="FFFFFF"/>
                </a:highlight>
              </a:rPr>
              <a:t>bit-level, instruction-level, data, and task parallelism</a:t>
            </a:r>
            <a:r>
              <a:rPr lang="en" sz="1200" dirty="0">
                <a:solidFill>
                  <a:srgbClr val="202124"/>
                </a:solidFill>
                <a:highlight>
                  <a:srgbClr val="FFFFFF"/>
                </a:highlight>
              </a:rPr>
              <a:t>.</a:t>
            </a:r>
            <a:endParaRPr sz="1200" dirty="0">
              <a:solidFill>
                <a:srgbClr val="202124"/>
              </a:solidFill>
              <a:highlight>
                <a:srgbClr val="FFFFFF"/>
              </a:highlight>
            </a:endParaRPr>
          </a:p>
          <a:p>
            <a:pPr marL="457200" lvl="0" indent="-304800" algn="l" rtl="0">
              <a:spcBef>
                <a:spcPts val="1200"/>
              </a:spcBef>
              <a:spcAft>
                <a:spcPts val="0"/>
              </a:spcAft>
              <a:buClr>
                <a:srgbClr val="202124"/>
              </a:buClr>
              <a:buSzPts val="1200"/>
              <a:buChar char="●"/>
            </a:pPr>
            <a:r>
              <a:rPr lang="en" sz="1200" b="1" dirty="0">
                <a:solidFill>
                  <a:srgbClr val="202124"/>
                </a:solidFill>
                <a:highlight>
                  <a:srgbClr val="FFFFFF"/>
                </a:highlight>
              </a:rPr>
              <a:t>Data Parallelism:</a:t>
            </a:r>
            <a:r>
              <a:rPr lang="en" sz="1200" dirty="0">
                <a:solidFill>
                  <a:srgbClr val="202124"/>
                </a:solidFill>
                <a:highlight>
                  <a:srgbClr val="FFFFFF"/>
                </a:highlight>
              </a:rPr>
              <a:t> Data Parallelism means concurrent execution of the same task on each multiple computing core.</a:t>
            </a:r>
            <a:endParaRPr sz="1200" dirty="0">
              <a:solidFill>
                <a:srgbClr val="202124"/>
              </a:solidFill>
              <a:highlight>
                <a:srgbClr val="FFFFFF"/>
              </a:highlight>
            </a:endParaRPr>
          </a:p>
          <a:p>
            <a:pPr marL="457200" lvl="0" indent="-304800" algn="l" rtl="0">
              <a:spcBef>
                <a:spcPts val="0"/>
              </a:spcBef>
              <a:spcAft>
                <a:spcPts val="0"/>
              </a:spcAft>
              <a:buClr>
                <a:srgbClr val="202124"/>
              </a:buClr>
              <a:buSzPts val="1200"/>
              <a:buChar char="●"/>
            </a:pPr>
            <a:r>
              <a:rPr lang="en" sz="1200" b="1" dirty="0">
                <a:solidFill>
                  <a:srgbClr val="202124"/>
                </a:solidFill>
                <a:highlight>
                  <a:srgbClr val="FFFFFF"/>
                </a:highlight>
              </a:rPr>
              <a:t>Task Parallelism:</a:t>
            </a:r>
            <a:r>
              <a:rPr lang="en" sz="1200" dirty="0">
                <a:solidFill>
                  <a:srgbClr val="202124"/>
                </a:solidFill>
                <a:highlight>
                  <a:srgbClr val="FFFFFF"/>
                </a:highlight>
              </a:rPr>
              <a:t> Task Parallelism means concurrent execution of the different task on multiple computing cores. </a:t>
            </a:r>
            <a:endParaRPr sz="1200" dirty="0">
              <a:solidFill>
                <a:srgbClr val="202124"/>
              </a:solidFill>
              <a:highlight>
                <a:srgbClr val="FFFFFF"/>
              </a:highlight>
            </a:endParaRPr>
          </a:p>
          <a:p>
            <a:pPr marL="457200" lvl="0" indent="-304800" algn="l" rtl="0">
              <a:spcBef>
                <a:spcPts val="0"/>
              </a:spcBef>
              <a:spcAft>
                <a:spcPts val="0"/>
              </a:spcAft>
              <a:buClr>
                <a:srgbClr val="202124"/>
              </a:buClr>
              <a:buSzPts val="1200"/>
              <a:buChar char="●"/>
            </a:pPr>
            <a:r>
              <a:rPr lang="en" sz="1200" b="1" dirty="0">
                <a:solidFill>
                  <a:srgbClr val="202124"/>
                </a:solidFill>
                <a:highlight>
                  <a:srgbClr val="FFFFFF"/>
                </a:highlight>
              </a:rPr>
              <a:t>Bit-level parallelism:</a:t>
            </a:r>
            <a:r>
              <a:rPr lang="en" sz="1200" dirty="0">
                <a:solidFill>
                  <a:srgbClr val="202124"/>
                </a:solidFill>
                <a:highlight>
                  <a:srgbClr val="FFFFFF"/>
                </a:highlight>
              </a:rPr>
              <a:t> </a:t>
            </a:r>
            <a:r>
              <a:rPr lang="en" sz="1200" dirty="0">
                <a:solidFill>
                  <a:schemeClr val="dk1"/>
                </a:solidFill>
                <a:highlight>
                  <a:srgbClr val="FFFFFF"/>
                </a:highlight>
              </a:rPr>
              <a:t>Bit-level parallelism is a form of parallel computing which is based on increasing processor word size. In this type of parallelism, with increasing the word size reduces the number of instructions the processor must execute in order to perform an operation.</a:t>
            </a:r>
            <a:endParaRPr sz="1200" dirty="0">
              <a:solidFill>
                <a:srgbClr val="202124"/>
              </a:solidFill>
              <a:highlight>
                <a:srgbClr val="FFFFFF"/>
              </a:highlight>
            </a:endParaRPr>
          </a:p>
          <a:p>
            <a:pPr marL="457200" lvl="0" indent="-304800" algn="l" rtl="0">
              <a:spcBef>
                <a:spcPts val="0"/>
              </a:spcBef>
              <a:spcAft>
                <a:spcPts val="0"/>
              </a:spcAft>
              <a:buClr>
                <a:srgbClr val="202124"/>
              </a:buClr>
              <a:buSzPts val="1200"/>
              <a:buChar char="●"/>
            </a:pPr>
            <a:r>
              <a:rPr lang="en" sz="1200" b="1" dirty="0">
                <a:solidFill>
                  <a:srgbClr val="202124"/>
                </a:solidFill>
                <a:highlight>
                  <a:srgbClr val="FFFFFF"/>
                </a:highlight>
              </a:rPr>
              <a:t>Instruction-level parallelism :</a:t>
            </a:r>
            <a:r>
              <a:rPr lang="en" sz="1200" dirty="0">
                <a:solidFill>
                  <a:schemeClr val="dk1"/>
                </a:solidFill>
                <a:highlight>
                  <a:srgbClr val="FFFFFF"/>
                </a:highlight>
              </a:rPr>
              <a:t>means the simultaneous execution of multiple instructions from a program.</a:t>
            </a:r>
            <a:endParaRPr sz="1200" b="1" dirty="0">
              <a:solidFill>
                <a:srgbClr val="202124"/>
              </a:solidFill>
              <a:highlight>
                <a:srgbClr val="FFFFFF"/>
              </a:highlight>
            </a:endParaRPr>
          </a:p>
          <a:p>
            <a:pPr marL="457200" lvl="0" indent="0" algn="l" rtl="0">
              <a:spcBef>
                <a:spcPts val="300"/>
              </a:spcBef>
              <a:spcAft>
                <a:spcPts val="0"/>
              </a:spcAft>
              <a:buNone/>
            </a:pPr>
            <a:endParaRPr sz="1200" dirty="0">
              <a:solidFill>
                <a:srgbClr val="202124"/>
              </a:solidFill>
              <a:highlight>
                <a:srgbClr val="FFFFFF"/>
              </a:highlight>
            </a:endParaRPr>
          </a:p>
          <a:p>
            <a:pPr marL="0" lvl="0" indent="0" algn="l" rtl="0">
              <a:spcBef>
                <a:spcPts val="300"/>
              </a:spcBef>
              <a:spcAft>
                <a:spcPts val="1200"/>
              </a:spcAft>
              <a:buNone/>
            </a:pPr>
            <a:endParaRPr sz="1200" dirty="0">
              <a:solidFill>
                <a:srgbClr val="202124"/>
              </a:solidFill>
              <a:highlight>
                <a:srgbClr val="FFFFFF"/>
              </a:highlight>
            </a:endParaRPr>
          </a:p>
        </p:txBody>
      </p:sp>
    </p:spTree>
    <p:extLst>
      <p:ext uri="{BB962C8B-B14F-4D97-AF65-F5344CB8AC3E}">
        <p14:creationId xmlns:p14="http://schemas.microsoft.com/office/powerpoint/2010/main" val="4038304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228600" algn="l" rtl="0">
              <a:lnSpc>
                <a:spcPct val="115000"/>
              </a:lnSpc>
              <a:spcBef>
                <a:spcPts val="1200"/>
              </a:spcBef>
              <a:spcAft>
                <a:spcPts val="0"/>
              </a:spcAft>
              <a:buClr>
                <a:schemeClr val="dk1"/>
              </a:buClr>
              <a:buSzPct val="91666"/>
              <a:buFont typeface="Arial"/>
              <a:buNone/>
            </a:pPr>
            <a:r>
              <a:rPr lang="en" sz="1200"/>
              <a:t>·</a:t>
            </a:r>
            <a:r>
              <a:rPr lang="en" sz="700">
                <a:latin typeface="Times New Roman"/>
                <a:ea typeface="Times New Roman"/>
                <a:cs typeface="Times New Roman"/>
                <a:sym typeface="Times New Roman"/>
              </a:rPr>
              <a:t>   </a:t>
            </a:r>
            <a:r>
              <a:rPr lang="en" sz="1550" b="1">
                <a:latin typeface="Times New Roman"/>
                <a:ea typeface="Times New Roman"/>
                <a:cs typeface="Times New Roman"/>
                <a:sym typeface="Times New Roman"/>
              </a:rPr>
              <a:t>      </a:t>
            </a:r>
            <a:r>
              <a:rPr lang="en" sz="1550" b="1"/>
              <a:t>(data-parallel, task-parallel, process-centric, shared/distributed memory)</a:t>
            </a:r>
            <a:endParaRPr sz="1550" b="1"/>
          </a:p>
          <a:p>
            <a:pPr marL="0" lvl="0" indent="0" algn="l" rtl="0">
              <a:spcBef>
                <a:spcPts val="1200"/>
              </a:spcBef>
              <a:spcAft>
                <a:spcPts val="0"/>
              </a:spcAft>
              <a:buNone/>
            </a:pPr>
            <a:endParaRPr/>
          </a:p>
        </p:txBody>
      </p:sp>
      <p:sp>
        <p:nvSpPr>
          <p:cNvPr id="117" name="Google Shape;11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Process-centric architecture (PCA) is </a:t>
            </a:r>
            <a:r>
              <a:rPr lang="en" sz="1200" b="1">
                <a:solidFill>
                  <a:srgbClr val="202124"/>
                </a:solidFill>
                <a:highlight>
                  <a:srgbClr val="FFFFFF"/>
                </a:highlight>
              </a:rPr>
              <a:t>an architecture style that directly addresses this problem by moving</a:t>
            </a:r>
            <a:r>
              <a:rPr lang="en" sz="1200">
                <a:solidFill>
                  <a:srgbClr val="202124"/>
                </a:solidFill>
                <a:highlight>
                  <a:srgbClr val="FFFFFF"/>
                </a:highlight>
              </a:rPr>
              <a:t> the abstraction level further up to the process logic and the process tier.</a:t>
            </a: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1200"/>
              </a:spcAft>
              <a:buNone/>
            </a:pPr>
            <a:r>
              <a:rPr lang="en" sz="1200">
                <a:solidFill>
                  <a:srgbClr val="202124"/>
                </a:solidFill>
                <a:highlight>
                  <a:srgbClr val="FFFFFF"/>
                </a:highlight>
              </a:rPr>
              <a:t>A distributed shared memory is </a:t>
            </a:r>
            <a:r>
              <a:rPr lang="en" sz="1200" b="1">
                <a:solidFill>
                  <a:srgbClr val="202124"/>
                </a:solidFill>
                <a:highlight>
                  <a:srgbClr val="FFFFFF"/>
                </a:highlight>
              </a:rPr>
              <a:t>a mechanism allowing end-users' processes to access shared data without using inter-process communications</a:t>
            </a:r>
            <a:r>
              <a:rPr lang="en" sz="1200">
                <a:solidFill>
                  <a:srgbClr val="202124"/>
                </a:solidFill>
                <a:highlight>
                  <a:srgbClr val="FFFFFF"/>
                </a:highlight>
              </a:rPr>
              <a:t>. In other words, the goal of a DSM system is to make inter-process communications transparent to end-users.</a:t>
            </a:r>
            <a:endParaRPr sz="1200">
              <a:solidFill>
                <a:srgbClr val="202124"/>
              </a:solidFill>
              <a:highlight>
                <a:srgbClr val="FFFFFF"/>
              </a:highlight>
            </a:endParaRPr>
          </a:p>
        </p:txBody>
      </p:sp>
    </p:spTree>
    <p:extLst>
      <p:ext uri="{BB962C8B-B14F-4D97-AF65-F5344CB8AC3E}">
        <p14:creationId xmlns:p14="http://schemas.microsoft.com/office/powerpoint/2010/main" val="2286709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510325" y="590900"/>
            <a:ext cx="8097976" cy="3857275"/>
          </a:xfrm>
          <a:prstGeom prst="rect">
            <a:avLst/>
          </a:prstGeom>
          <a:noFill/>
          <a:ln>
            <a:noFill/>
          </a:ln>
        </p:spPr>
      </p:pic>
    </p:spTree>
    <p:extLst>
      <p:ext uri="{BB962C8B-B14F-4D97-AF65-F5344CB8AC3E}">
        <p14:creationId xmlns:p14="http://schemas.microsoft.com/office/powerpoint/2010/main" val="2786461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WEEK -03 LECTURE</a:t>
            </a:r>
            <a:endParaRPr lang="en-US" dirty="0"/>
          </a:p>
        </p:txBody>
      </p:sp>
      <p:sp>
        <p:nvSpPr>
          <p:cNvPr id="3" name="Text Placeholder 2"/>
          <p:cNvSpPr>
            <a:spLocks noGrp="1"/>
          </p:cNvSpPr>
          <p:nvPr>
            <p:ph type="body" idx="1"/>
          </p:nvPr>
        </p:nvSpPr>
        <p:spPr/>
        <p:txBody>
          <a:bodyPr/>
          <a:lstStyle/>
          <a:p>
            <a:r>
              <a:rPr lang="" smtClean="0"/>
              <a:t>   </a:t>
            </a:r>
            <a:r>
              <a:rPr lang="" smtClean="0"/>
              <a:t>PARALLEL AND </a:t>
            </a:r>
            <a:r>
              <a:rPr lang="" dirty="0" smtClean="0"/>
              <a:t>DISTRIBUTED COMPUTING</a:t>
            </a:r>
            <a:endParaRPr lang="en-US" dirty="0"/>
          </a:p>
        </p:txBody>
      </p:sp>
    </p:spTree>
    <p:extLst>
      <p:ext uri="{BB962C8B-B14F-4D97-AF65-F5344CB8AC3E}">
        <p14:creationId xmlns:p14="http://schemas.microsoft.com/office/powerpoint/2010/main" val="902362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latin typeface="Times New Roman"/>
                <a:ea typeface="Times New Roman"/>
                <a:cs typeface="Times New Roman"/>
                <a:sym typeface="Times New Roman"/>
              </a:rPr>
              <a:t>Asynchronous/synchronous computation/communication,</a:t>
            </a:r>
            <a:endParaRPr sz="1400" b="1"/>
          </a:p>
        </p:txBody>
      </p:sp>
      <p:sp>
        <p:nvSpPr>
          <p:cNvPr id="128" name="Google Shape;12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The key difference between synchronous and asynchronous communication is </a:t>
            </a:r>
            <a:r>
              <a:rPr lang="en" sz="1200" b="1">
                <a:solidFill>
                  <a:srgbClr val="202124"/>
                </a:solidFill>
                <a:highlight>
                  <a:srgbClr val="FFFFFF"/>
                </a:highlight>
              </a:rPr>
              <a:t>synchronous communications are scheduled, real-time interactions by phone, video, or in-person.</a:t>
            </a:r>
            <a:r>
              <a:rPr lang="en" sz="1200">
                <a:solidFill>
                  <a:srgbClr val="202124"/>
                </a:solidFill>
                <a:highlight>
                  <a:srgbClr val="FFFFFF"/>
                </a:highlight>
              </a:rPr>
              <a:t> Asynchronous communication happens on your own time and doesn't need scheduling.</a:t>
            </a: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1200"/>
              </a:spcAft>
              <a:buNone/>
            </a:pPr>
            <a:r>
              <a:rPr lang="en" sz="1200">
                <a:solidFill>
                  <a:srgbClr val="202124"/>
                </a:solidFill>
                <a:highlight>
                  <a:srgbClr val="FFFFFF"/>
                </a:highlight>
              </a:rPr>
              <a:t>Synchronous execution means the first task in a program must finish processing before moving on to executing the next task whereas asynchronous execution means a second task can begin executing in parallel, without waiting for an earlier task to finish.</a:t>
            </a:r>
            <a:endParaRPr sz="1200">
              <a:solidFill>
                <a:srgbClr val="202124"/>
              </a:solidFill>
              <a:highlight>
                <a:srgbClr val="FFFFFF"/>
              </a:highlight>
            </a:endParaRPr>
          </a:p>
        </p:txBody>
      </p:sp>
    </p:spTree>
    <p:extLst>
      <p:ext uri="{BB962C8B-B14F-4D97-AF65-F5344CB8AC3E}">
        <p14:creationId xmlns:p14="http://schemas.microsoft.com/office/powerpoint/2010/main" val="1000652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7"/>
          <p:cNvPicPr preferRelativeResize="0"/>
          <p:nvPr/>
        </p:nvPicPr>
        <p:blipFill>
          <a:blip r:embed="rId3">
            <a:alphaModFix/>
          </a:blip>
          <a:stretch>
            <a:fillRect/>
          </a:stretch>
        </p:blipFill>
        <p:spPr>
          <a:xfrm>
            <a:off x="1101225" y="353850"/>
            <a:ext cx="7023625" cy="3863025"/>
          </a:xfrm>
          <a:prstGeom prst="rect">
            <a:avLst/>
          </a:prstGeom>
          <a:noFill/>
          <a:ln>
            <a:noFill/>
          </a:ln>
        </p:spPr>
      </p:pic>
    </p:spTree>
    <p:extLst>
      <p:ext uri="{BB962C8B-B14F-4D97-AF65-F5344CB8AC3E}">
        <p14:creationId xmlns:p14="http://schemas.microsoft.com/office/powerpoint/2010/main" val="1360591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28"/>
          <p:cNvGraphicFramePr/>
          <p:nvPr>
            <p:extLst>
              <p:ext uri="{D42A27DB-BD31-4B8C-83A1-F6EECF244321}">
                <p14:modId xmlns:p14="http://schemas.microsoft.com/office/powerpoint/2010/main" val="2130397284"/>
              </p:ext>
            </p:extLst>
          </p:nvPr>
        </p:nvGraphicFramePr>
        <p:xfrm>
          <a:off x="1466850" y="917875"/>
          <a:ext cx="6210300" cy="1866422"/>
        </p:xfrm>
        <a:graphic>
          <a:graphicData uri="http://schemas.openxmlformats.org/drawingml/2006/table">
            <a:tbl>
              <a:tblPr>
                <a:noFill/>
              </a:tblPr>
              <a:tblGrid>
                <a:gridCol w="3105150"/>
                <a:gridCol w="3105150"/>
              </a:tblGrid>
              <a:tr h="378973">
                <a:tc>
                  <a:txBody>
                    <a:bodyPr/>
                    <a:lstStyle/>
                    <a:p>
                      <a:pPr marL="0" lvl="0" indent="0" algn="l" rtl="0">
                        <a:lnSpc>
                          <a:spcPct val="115000"/>
                        </a:lnSpc>
                        <a:spcBef>
                          <a:spcPts val="0"/>
                        </a:spcBef>
                        <a:spcAft>
                          <a:spcPts val="0"/>
                        </a:spcAft>
                        <a:buNone/>
                      </a:pPr>
                      <a:r>
                        <a:rPr lang="en" sz="1100" b="1" dirty="0">
                          <a:solidFill>
                            <a:srgbClr val="202124"/>
                          </a:solidFill>
                          <a:highlight>
                            <a:srgbClr val="FFFFFF"/>
                          </a:highlight>
                        </a:rPr>
                        <a:t>Synchronous</a:t>
                      </a:r>
                      <a:endParaRPr sz="1100" b="1" dirty="0">
                        <a:solidFill>
                          <a:srgbClr val="202124"/>
                        </a:solidFill>
                        <a:highlight>
                          <a:srgbClr val="FFFFFF"/>
                        </a:highlight>
                      </a:endParaRPr>
                    </a:p>
                  </a:txBody>
                  <a:tcPr marL="91425" marR="95250" marT="76200" marB="76200"/>
                </a:tc>
                <a:tc>
                  <a:txBody>
                    <a:bodyPr/>
                    <a:lstStyle/>
                    <a:p>
                      <a:pPr marL="0" lvl="0" indent="0" algn="l" rtl="0">
                        <a:lnSpc>
                          <a:spcPct val="115000"/>
                        </a:lnSpc>
                        <a:spcBef>
                          <a:spcPts val="0"/>
                        </a:spcBef>
                        <a:spcAft>
                          <a:spcPts val="0"/>
                        </a:spcAft>
                        <a:buNone/>
                      </a:pPr>
                      <a:r>
                        <a:rPr lang="en" sz="1100" b="1">
                          <a:solidFill>
                            <a:srgbClr val="202124"/>
                          </a:solidFill>
                          <a:highlight>
                            <a:srgbClr val="FFFFFF"/>
                          </a:highlight>
                        </a:rPr>
                        <a:t>Asynchronous</a:t>
                      </a:r>
                      <a:endParaRPr sz="1100" b="1">
                        <a:solidFill>
                          <a:srgbClr val="202124"/>
                        </a:solidFill>
                        <a:highlight>
                          <a:srgbClr val="FFFFFF"/>
                        </a:highlight>
                      </a:endParaRPr>
                    </a:p>
                  </a:txBody>
                  <a:tcPr marL="95250" marR="95250" marT="76200" marB="76200"/>
                </a:tc>
              </a:tr>
              <a:tr h="554238">
                <a:tc>
                  <a:txBody>
                    <a:bodyPr/>
                    <a:lstStyle/>
                    <a:p>
                      <a:pPr marL="0" lvl="0" indent="0" algn="l" rtl="0">
                        <a:lnSpc>
                          <a:spcPct val="115000"/>
                        </a:lnSpc>
                        <a:spcBef>
                          <a:spcPts val="0"/>
                        </a:spcBef>
                        <a:spcAft>
                          <a:spcPts val="0"/>
                        </a:spcAft>
                        <a:buNone/>
                      </a:pPr>
                      <a:r>
                        <a:rPr lang="en" sz="1100">
                          <a:solidFill>
                            <a:srgbClr val="202124"/>
                          </a:solidFill>
                          <a:highlight>
                            <a:srgbClr val="FFFFFF"/>
                          </a:highlight>
                        </a:rPr>
                        <a:t>It sends data in the form of blocks or frames.</a:t>
                      </a:r>
                      <a:endParaRPr sz="1100">
                        <a:solidFill>
                          <a:srgbClr val="202124"/>
                        </a:solidFill>
                        <a:highlight>
                          <a:srgbClr val="FFFFFF"/>
                        </a:highlight>
                      </a:endParaRPr>
                    </a:p>
                  </a:txBody>
                  <a:tcPr marL="91425" marR="95250" marT="76200" marB="76200"/>
                </a:tc>
                <a:tc>
                  <a:txBody>
                    <a:bodyPr/>
                    <a:lstStyle/>
                    <a:p>
                      <a:pPr marL="0" lvl="0" indent="0" algn="l" rtl="0">
                        <a:lnSpc>
                          <a:spcPct val="115000"/>
                        </a:lnSpc>
                        <a:spcBef>
                          <a:spcPts val="0"/>
                        </a:spcBef>
                        <a:spcAft>
                          <a:spcPts val="0"/>
                        </a:spcAft>
                        <a:buNone/>
                      </a:pPr>
                      <a:r>
                        <a:rPr lang="en" sz="1100">
                          <a:solidFill>
                            <a:srgbClr val="202124"/>
                          </a:solidFill>
                          <a:highlight>
                            <a:srgbClr val="FFFFFF"/>
                          </a:highlight>
                        </a:rPr>
                        <a:t>Data is sent in the form of character or byte.</a:t>
                      </a:r>
                      <a:endParaRPr sz="1100">
                        <a:solidFill>
                          <a:srgbClr val="202124"/>
                        </a:solidFill>
                        <a:highlight>
                          <a:srgbClr val="FFFFFF"/>
                        </a:highlight>
                      </a:endParaRPr>
                    </a:p>
                  </a:txBody>
                  <a:tcPr marL="95250" marR="95250" marT="76200" marB="76200"/>
                </a:tc>
              </a:tr>
              <a:tr h="554238">
                <a:tc>
                  <a:txBody>
                    <a:bodyPr/>
                    <a:lstStyle/>
                    <a:p>
                      <a:pPr marL="0" lvl="0" indent="0" algn="l" rtl="0">
                        <a:lnSpc>
                          <a:spcPct val="115000"/>
                        </a:lnSpc>
                        <a:spcBef>
                          <a:spcPts val="0"/>
                        </a:spcBef>
                        <a:spcAft>
                          <a:spcPts val="0"/>
                        </a:spcAft>
                        <a:buNone/>
                      </a:pPr>
                      <a:r>
                        <a:rPr lang="en" sz="1100">
                          <a:solidFill>
                            <a:srgbClr val="202124"/>
                          </a:solidFill>
                          <a:highlight>
                            <a:srgbClr val="FFFFFF"/>
                          </a:highlight>
                        </a:rPr>
                        <a:t>Synchronous Transmission is fast.</a:t>
                      </a:r>
                      <a:endParaRPr sz="1100">
                        <a:solidFill>
                          <a:srgbClr val="202124"/>
                        </a:solidFill>
                        <a:highlight>
                          <a:srgbClr val="FFFFFF"/>
                        </a:highlight>
                      </a:endParaRPr>
                    </a:p>
                  </a:txBody>
                  <a:tcPr marL="91425" marR="95250" marT="76200" marB="76200"/>
                </a:tc>
                <a:tc>
                  <a:txBody>
                    <a:bodyPr/>
                    <a:lstStyle/>
                    <a:p>
                      <a:pPr marL="0" lvl="0" indent="0" algn="l" rtl="0">
                        <a:lnSpc>
                          <a:spcPct val="115000"/>
                        </a:lnSpc>
                        <a:spcBef>
                          <a:spcPts val="0"/>
                        </a:spcBef>
                        <a:spcAft>
                          <a:spcPts val="0"/>
                        </a:spcAft>
                        <a:buNone/>
                      </a:pPr>
                      <a:r>
                        <a:rPr lang="en" sz="1100">
                          <a:solidFill>
                            <a:srgbClr val="202124"/>
                          </a:solidFill>
                          <a:highlight>
                            <a:srgbClr val="FFFFFF"/>
                          </a:highlight>
                        </a:rPr>
                        <a:t>Asynchronous transmission method is slow.</a:t>
                      </a:r>
                      <a:endParaRPr sz="1100">
                        <a:solidFill>
                          <a:srgbClr val="202124"/>
                        </a:solidFill>
                        <a:highlight>
                          <a:srgbClr val="FFFFFF"/>
                        </a:highlight>
                      </a:endParaRPr>
                    </a:p>
                  </a:txBody>
                  <a:tcPr marL="95250" marR="95250" marT="76200" marB="76200"/>
                </a:tc>
              </a:tr>
              <a:tr h="378973">
                <a:tc>
                  <a:txBody>
                    <a:bodyPr/>
                    <a:lstStyle/>
                    <a:p>
                      <a:pPr marL="0" lvl="0" indent="0" algn="l" rtl="0">
                        <a:lnSpc>
                          <a:spcPct val="115000"/>
                        </a:lnSpc>
                        <a:spcBef>
                          <a:spcPts val="0"/>
                        </a:spcBef>
                        <a:spcAft>
                          <a:spcPts val="0"/>
                        </a:spcAft>
                        <a:buNone/>
                      </a:pPr>
                      <a:r>
                        <a:rPr lang="en" sz="1100">
                          <a:solidFill>
                            <a:srgbClr val="202124"/>
                          </a:solidFill>
                          <a:highlight>
                            <a:srgbClr val="FFFFFF"/>
                          </a:highlight>
                        </a:rPr>
                        <a:t>Synchronous Transmission is costly.</a:t>
                      </a:r>
                      <a:endParaRPr sz="1100">
                        <a:solidFill>
                          <a:srgbClr val="202124"/>
                        </a:solidFill>
                        <a:highlight>
                          <a:srgbClr val="FFFFFF"/>
                        </a:highlight>
                      </a:endParaRPr>
                    </a:p>
                  </a:txBody>
                  <a:tcPr marL="91425" marR="95250" marT="76200" marB="76200"/>
                </a:tc>
                <a:tc>
                  <a:txBody>
                    <a:bodyPr/>
                    <a:lstStyle/>
                    <a:p>
                      <a:pPr marL="0" lvl="0" indent="0" algn="l" rtl="0">
                        <a:lnSpc>
                          <a:spcPct val="115000"/>
                        </a:lnSpc>
                        <a:spcBef>
                          <a:spcPts val="0"/>
                        </a:spcBef>
                        <a:spcAft>
                          <a:spcPts val="0"/>
                        </a:spcAft>
                        <a:buNone/>
                      </a:pPr>
                      <a:r>
                        <a:rPr lang="en" sz="1100" dirty="0">
                          <a:solidFill>
                            <a:srgbClr val="202124"/>
                          </a:solidFill>
                          <a:highlight>
                            <a:srgbClr val="FFFFFF"/>
                          </a:highlight>
                        </a:rPr>
                        <a:t>Asynchronous Transmission is economical.</a:t>
                      </a:r>
                      <a:endParaRPr sz="1100" dirty="0">
                        <a:solidFill>
                          <a:srgbClr val="202124"/>
                        </a:solidFill>
                        <a:highlight>
                          <a:srgbClr val="FFFFFF"/>
                        </a:highlight>
                      </a:endParaRPr>
                    </a:p>
                  </a:txBody>
                  <a:tcPr marL="95250" marR="95250" marT="76200" marB="76200"/>
                </a:tc>
              </a:tr>
            </a:tbl>
          </a:graphicData>
        </a:graphic>
      </p:graphicFrame>
    </p:spTree>
    <p:extLst>
      <p:ext uri="{BB962C8B-B14F-4D97-AF65-F5344CB8AC3E}">
        <p14:creationId xmlns:p14="http://schemas.microsoft.com/office/powerpoint/2010/main" val="704288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228600" algn="l" rtl="0">
              <a:lnSpc>
                <a:spcPct val="115000"/>
              </a:lnSpc>
              <a:spcBef>
                <a:spcPts val="1200"/>
              </a:spcBef>
              <a:spcAft>
                <a:spcPts val="0"/>
              </a:spcAft>
              <a:buClr>
                <a:schemeClr val="dk1"/>
              </a:buClr>
              <a:buSzPct val="91666"/>
              <a:buFont typeface="Arial"/>
              <a:buNone/>
            </a:pPr>
            <a:r>
              <a:rPr lang="en" sz="1200"/>
              <a:t>·</a:t>
            </a:r>
            <a:r>
              <a:rPr lang="en" sz="700">
                <a:latin typeface="Times New Roman"/>
                <a:ea typeface="Times New Roman"/>
                <a:cs typeface="Times New Roman"/>
                <a:sym typeface="Times New Roman"/>
              </a:rPr>
              <a:t>        </a:t>
            </a:r>
            <a:r>
              <a:rPr lang="en" sz="1550" b="1">
                <a:latin typeface="Times New Roman"/>
                <a:ea typeface="Times New Roman"/>
                <a:cs typeface="Times New Roman"/>
                <a:sym typeface="Times New Roman"/>
              </a:rPr>
              <a:t> </a:t>
            </a:r>
            <a:r>
              <a:rPr lang="en" sz="1550" b="1"/>
              <a:t>Concurrency control</a:t>
            </a:r>
            <a:endParaRPr sz="1550" b="1"/>
          </a:p>
          <a:p>
            <a:pPr marL="0" lvl="0" indent="0" algn="l" rtl="0">
              <a:spcBef>
                <a:spcPts val="1200"/>
              </a:spcBef>
              <a:spcAft>
                <a:spcPts val="0"/>
              </a:spcAft>
              <a:buNone/>
            </a:pPr>
            <a:endParaRPr/>
          </a:p>
        </p:txBody>
      </p:sp>
      <p:sp>
        <p:nvSpPr>
          <p:cNvPr id="145" name="Google Shape;14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900"/>
              </a:spcBef>
              <a:spcAft>
                <a:spcPts val="0"/>
              </a:spcAft>
              <a:buClr>
                <a:schemeClr val="dk1"/>
              </a:buClr>
              <a:buSzPts val="1100"/>
              <a:buFont typeface="Arial"/>
              <a:buNone/>
            </a:pPr>
            <a:endParaRPr sz="1200">
              <a:solidFill>
                <a:srgbClr val="202124"/>
              </a:solidFill>
              <a:highlight>
                <a:srgbClr val="FFFFFF"/>
              </a:highlight>
            </a:endParaRPr>
          </a:p>
          <a:p>
            <a:pPr marL="0" lvl="0" indent="0" algn="l" rtl="0">
              <a:spcBef>
                <a:spcPts val="900"/>
              </a:spcBef>
              <a:spcAft>
                <a:spcPts val="0"/>
              </a:spcAft>
              <a:buNone/>
            </a:pPr>
            <a:r>
              <a:rPr lang="en" sz="1200">
                <a:solidFill>
                  <a:srgbClr val="202124"/>
                </a:solidFill>
                <a:highlight>
                  <a:srgbClr val="FFFFFF"/>
                </a:highlight>
              </a:rPr>
              <a:t>If many transactions try to access the same data, then inconsistency arises. Concurrency control required to maintain consistency data. For example, </a:t>
            </a:r>
            <a:r>
              <a:rPr lang="en" sz="1200" b="1">
                <a:solidFill>
                  <a:srgbClr val="202124"/>
                </a:solidFill>
                <a:highlight>
                  <a:srgbClr val="FFFFFF"/>
                </a:highlight>
              </a:rPr>
              <a:t>if we take ATM machines and do not use concurrency, multiple persons cannot draw money at a time in different places</a:t>
            </a:r>
            <a:r>
              <a:rPr lang="en" sz="1200">
                <a:solidFill>
                  <a:srgbClr val="202124"/>
                </a:solidFill>
                <a:highlight>
                  <a:srgbClr val="FFFFFF"/>
                </a:highlight>
              </a:rPr>
              <a:t>. This is where we need concurrency.</a:t>
            </a:r>
            <a:endParaRPr sz="1200">
              <a:solidFill>
                <a:srgbClr val="202124"/>
              </a:solidFill>
              <a:highlight>
                <a:srgbClr val="FFFFFF"/>
              </a:highlight>
            </a:endParaRPr>
          </a:p>
          <a:p>
            <a:pPr marL="0" lvl="0" indent="0" algn="l" rtl="0">
              <a:spcBef>
                <a:spcPts val="0"/>
              </a:spcBef>
              <a:spcAft>
                <a:spcPts val="0"/>
              </a:spcAft>
              <a:buNone/>
            </a:pPr>
            <a:endParaRPr sz="1200">
              <a:solidFill>
                <a:srgbClr val="202124"/>
              </a:solidFill>
              <a:highlight>
                <a:srgbClr val="FFFFFF"/>
              </a:highlight>
            </a:endParaRPr>
          </a:p>
          <a:p>
            <a:pPr marL="0" lvl="0" indent="0" algn="l" rtl="0">
              <a:spcBef>
                <a:spcPts val="0"/>
              </a:spcBef>
              <a:spcAft>
                <a:spcPts val="0"/>
              </a:spcAft>
              <a:buNone/>
            </a:pPr>
            <a:endParaRPr sz="1200">
              <a:solidFill>
                <a:srgbClr val="202124"/>
              </a:solidFill>
              <a:highlight>
                <a:srgbClr val="FFFFFF"/>
              </a:highlight>
            </a:endParaRPr>
          </a:p>
          <a:p>
            <a:pPr marL="0" lvl="0" indent="0" algn="l" rtl="0">
              <a:spcBef>
                <a:spcPts val="0"/>
              </a:spcBef>
              <a:spcAft>
                <a:spcPts val="0"/>
              </a:spcAft>
              <a:buClr>
                <a:schemeClr val="dk1"/>
              </a:buClr>
              <a:buSzPts val="1100"/>
              <a:buFont typeface="Arial"/>
              <a:buNone/>
            </a:pPr>
            <a:r>
              <a:rPr lang="en" sz="1200">
                <a:solidFill>
                  <a:srgbClr val="202124"/>
                </a:solidFill>
                <a:highlight>
                  <a:srgbClr val="FFFFFF"/>
                </a:highlight>
              </a:rPr>
              <a:t> </a:t>
            </a:r>
            <a:r>
              <a:rPr lang="en" sz="1200" b="1">
                <a:solidFill>
                  <a:srgbClr val="202124"/>
                </a:solidFill>
                <a:highlight>
                  <a:srgbClr val="FFFFFF"/>
                </a:highlight>
              </a:rPr>
              <a:t>The property or an instance of being concurrent; something that happens at the same time as something else</a:t>
            </a:r>
            <a:r>
              <a:rPr lang="en" sz="1200">
                <a:solidFill>
                  <a:srgbClr val="202124"/>
                </a:solidFill>
                <a:highlight>
                  <a:srgbClr val="FFFFFF"/>
                </a:highlight>
              </a:rPr>
              <a:t>. a property of systems where several processes execute at the same time.</a:t>
            </a:r>
            <a:endParaRPr sz="1200">
              <a:solidFill>
                <a:srgbClr val="202124"/>
              </a:solidFill>
              <a:highlight>
                <a:srgbClr val="FFFFFF"/>
              </a:highlight>
            </a:endParaRPr>
          </a:p>
          <a:p>
            <a:pPr marL="0" lvl="0" indent="0" algn="l" rtl="0">
              <a:spcBef>
                <a:spcPts val="0"/>
              </a:spcBef>
              <a:spcAft>
                <a:spcPts val="1200"/>
              </a:spcAft>
              <a:buNone/>
            </a:pPr>
            <a:endParaRPr/>
          </a:p>
        </p:txBody>
      </p:sp>
    </p:spTree>
    <p:extLst>
      <p:ext uri="{BB962C8B-B14F-4D97-AF65-F5344CB8AC3E}">
        <p14:creationId xmlns:p14="http://schemas.microsoft.com/office/powerpoint/2010/main" val="2397351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228600" algn="l" rtl="0">
              <a:lnSpc>
                <a:spcPct val="115000"/>
              </a:lnSpc>
              <a:spcBef>
                <a:spcPts val="1200"/>
              </a:spcBef>
              <a:spcAft>
                <a:spcPts val="0"/>
              </a:spcAft>
              <a:buClr>
                <a:schemeClr val="dk1"/>
              </a:buClr>
              <a:buSzPct val="91666"/>
              <a:buFont typeface="Arial"/>
              <a:buNone/>
            </a:pPr>
            <a:r>
              <a:rPr lang="en" sz="1200"/>
              <a:t>·</a:t>
            </a:r>
            <a:r>
              <a:rPr lang="en" sz="700">
                <a:latin typeface="Times New Roman"/>
                <a:ea typeface="Times New Roman"/>
                <a:cs typeface="Times New Roman"/>
                <a:sym typeface="Times New Roman"/>
              </a:rPr>
              <a:t>    </a:t>
            </a:r>
            <a:r>
              <a:rPr lang="en" sz="1550" b="1">
                <a:latin typeface="Times New Roman"/>
                <a:ea typeface="Times New Roman"/>
                <a:cs typeface="Times New Roman"/>
                <a:sym typeface="Times New Roman"/>
              </a:rPr>
              <a:t>     </a:t>
            </a:r>
            <a:r>
              <a:rPr lang="en" sz="1550" b="1"/>
              <a:t>Fault tolerance</a:t>
            </a:r>
            <a:endParaRPr sz="1550" b="1"/>
          </a:p>
          <a:p>
            <a:pPr marL="0" lvl="0" indent="0" algn="l" rtl="0">
              <a:spcBef>
                <a:spcPts val="1200"/>
              </a:spcBef>
              <a:spcAft>
                <a:spcPts val="0"/>
              </a:spcAft>
              <a:buNone/>
            </a:pPr>
            <a:endParaRPr/>
          </a:p>
        </p:txBody>
      </p:sp>
      <p:sp>
        <p:nvSpPr>
          <p:cNvPr id="151" name="Google Shape;15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solidFill>
                  <a:srgbClr val="202124"/>
                </a:solidFill>
                <a:highlight>
                  <a:srgbClr val="FFFFFF"/>
                </a:highlight>
              </a:rPr>
              <a:t>Fault Tolerance simply means </a:t>
            </a:r>
            <a:r>
              <a:rPr lang="en" sz="1200" b="1">
                <a:solidFill>
                  <a:srgbClr val="202124"/>
                </a:solidFill>
                <a:highlight>
                  <a:srgbClr val="FFFFFF"/>
                </a:highlight>
              </a:rPr>
              <a:t>a system's ability to continue operating uninterrupted despite the failure of one or more of its components</a:t>
            </a:r>
            <a:r>
              <a:rPr lang="en" sz="1200">
                <a:solidFill>
                  <a:srgbClr val="202124"/>
                </a:solidFill>
                <a:highlight>
                  <a:srgbClr val="FFFFFF"/>
                </a:highlight>
              </a:rPr>
              <a:t>. This is true whether it is a computer system, a cloud cluster, a network, or something else.</a:t>
            </a:r>
            <a:endParaRPr/>
          </a:p>
        </p:txBody>
      </p:sp>
      <p:pic>
        <p:nvPicPr>
          <p:cNvPr id="152" name="Google Shape;152;p30"/>
          <p:cNvPicPr preferRelativeResize="0"/>
          <p:nvPr/>
        </p:nvPicPr>
        <p:blipFill>
          <a:blip r:embed="rId3">
            <a:alphaModFix/>
          </a:blip>
          <a:stretch>
            <a:fillRect/>
          </a:stretch>
        </p:blipFill>
        <p:spPr>
          <a:xfrm>
            <a:off x="3223075" y="1959628"/>
            <a:ext cx="5456650" cy="2609250"/>
          </a:xfrm>
          <a:prstGeom prst="rect">
            <a:avLst/>
          </a:prstGeom>
          <a:noFill/>
          <a:ln>
            <a:noFill/>
          </a:ln>
        </p:spPr>
      </p:pic>
    </p:spTree>
    <p:extLst>
      <p:ext uri="{BB962C8B-B14F-4D97-AF65-F5344CB8AC3E}">
        <p14:creationId xmlns:p14="http://schemas.microsoft.com/office/powerpoint/2010/main" val="140457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Moore’s Law</a:t>
            </a:r>
            <a:endParaRPr/>
          </a:p>
        </p:txBody>
      </p:sp>
      <p:sp>
        <p:nvSpPr>
          <p:cNvPr id="80" name="Google Shape;80;p16"/>
          <p:cNvSpPr txBox="1">
            <a:spLocks noGrp="1"/>
          </p:cNvSpPr>
          <p:nvPr>
            <p:ph type="body" idx="1"/>
          </p:nvPr>
        </p:nvSpPr>
        <p:spPr>
          <a:xfrm>
            <a:off x="311700" y="1017725"/>
            <a:ext cx="8520600" cy="3884100"/>
          </a:xfrm>
          <a:prstGeom prst="rect">
            <a:avLst/>
          </a:prstGeom>
        </p:spPr>
        <p:txBody>
          <a:bodyPr spcFirstLastPara="1" wrap="square" lIns="91425" tIns="91425" rIns="91425" bIns="91425" anchor="t" anchorCtr="0">
            <a:normAutofit/>
          </a:bodyPr>
          <a:lstStyle/>
          <a:p>
            <a:pPr marL="228600" lvl="0" indent="38100" algn="l" rtl="0">
              <a:spcBef>
                <a:spcPts val="1200"/>
              </a:spcBef>
              <a:spcAft>
                <a:spcPts val="0"/>
              </a:spcAft>
              <a:buClr>
                <a:schemeClr val="dk1"/>
              </a:buClr>
              <a:buSzPts val="1100"/>
              <a:buFont typeface="Arial"/>
              <a:buNone/>
            </a:pPr>
            <a:r>
              <a:rPr lang="en" sz="2000" dirty="0"/>
              <a:t>Moore's Law refers to Gordon Moore's perception that the number of transistors on a microchip doubles every two years, though the cost of computers is halved. Moore's Law states that we can  </a:t>
            </a:r>
            <a:endParaRPr sz="2000" dirty="0"/>
          </a:p>
          <a:p>
            <a:pPr marL="228600" lvl="0" indent="38100" algn="l" rtl="0">
              <a:spcBef>
                <a:spcPts val="1200"/>
              </a:spcBef>
              <a:spcAft>
                <a:spcPts val="0"/>
              </a:spcAft>
              <a:buClr>
                <a:schemeClr val="dk1"/>
              </a:buClr>
              <a:buSzPts val="1100"/>
              <a:buFont typeface="Arial"/>
              <a:buNone/>
            </a:pPr>
            <a:r>
              <a:rPr lang="en" sz="2000" dirty="0"/>
              <a:t> expect the speed and capability of our computers to increase every couple of    years, and we will </a:t>
            </a:r>
            <a:r>
              <a:rPr lang="en" sz="2000" dirty="0">
                <a:latin typeface="Times New Roman"/>
                <a:ea typeface="Times New Roman"/>
                <a:cs typeface="Times New Roman"/>
                <a:sym typeface="Times New Roman"/>
              </a:rPr>
              <a:t> pay less for them</a:t>
            </a:r>
            <a:endParaRPr sz="2000" dirty="0"/>
          </a:p>
          <a:p>
            <a:pPr marL="0" lvl="0" indent="0" algn="l" rtl="0">
              <a:spcBef>
                <a:spcPts val="1200"/>
              </a:spcBef>
              <a:spcAft>
                <a:spcPts val="1200"/>
              </a:spcAft>
              <a:buNone/>
            </a:pPr>
            <a:endParaRPr dirty="0"/>
          </a:p>
        </p:txBody>
      </p:sp>
      <p:pic>
        <p:nvPicPr>
          <p:cNvPr id="81" name="Google Shape;81;p16"/>
          <p:cNvPicPr preferRelativeResize="0"/>
          <p:nvPr/>
        </p:nvPicPr>
        <p:blipFill>
          <a:blip r:embed="rId3">
            <a:alphaModFix/>
          </a:blip>
          <a:stretch>
            <a:fillRect/>
          </a:stretch>
        </p:blipFill>
        <p:spPr>
          <a:xfrm>
            <a:off x="4324300" y="2857883"/>
            <a:ext cx="4508000" cy="2043942"/>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228600" algn="l" rtl="0">
              <a:lnSpc>
                <a:spcPct val="115000"/>
              </a:lnSpc>
              <a:spcBef>
                <a:spcPts val="1200"/>
              </a:spcBef>
              <a:spcAft>
                <a:spcPts val="0"/>
              </a:spcAft>
              <a:buClr>
                <a:schemeClr val="dk1"/>
              </a:buClr>
              <a:buSzPct val="91666"/>
              <a:buFont typeface="Arial"/>
              <a:buNone/>
            </a:pPr>
            <a:r>
              <a:rPr lang="en" sz="1200"/>
              <a:t>·</a:t>
            </a:r>
            <a:r>
              <a:rPr lang="en" sz="700">
                <a:latin typeface="Times New Roman"/>
                <a:ea typeface="Times New Roman"/>
                <a:cs typeface="Times New Roman"/>
                <a:sym typeface="Times New Roman"/>
              </a:rPr>
              <a:t>         </a:t>
            </a:r>
            <a:r>
              <a:rPr lang="en" sz="1200"/>
              <a:t>Case Studies: From problem specification to a parallelized solution</a:t>
            </a:r>
            <a:endParaRPr sz="1200"/>
          </a:p>
          <a:p>
            <a:pPr marL="0" lvl="0" indent="0" algn="l" rtl="0">
              <a:spcBef>
                <a:spcPts val="1200"/>
              </a:spcBef>
              <a:spcAft>
                <a:spcPts val="0"/>
              </a:spcAft>
              <a:buNone/>
            </a:pPr>
            <a:endParaRPr/>
          </a:p>
        </p:txBody>
      </p:sp>
      <p:sp>
        <p:nvSpPr>
          <p:cNvPr id="158" name="Google Shape;15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Assignment </a:t>
            </a:r>
            <a:endParaRPr/>
          </a:p>
        </p:txBody>
      </p:sp>
    </p:spTree>
    <p:extLst>
      <p:ext uri="{BB962C8B-B14F-4D97-AF65-F5344CB8AC3E}">
        <p14:creationId xmlns:p14="http://schemas.microsoft.com/office/powerpoint/2010/main" val="3276601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 dirty="0" smtClean="0"/>
              <a:t>WEEK-04 LECTURE</a:t>
            </a:r>
            <a:endParaRPr lang="en-US" dirty="0"/>
          </a:p>
        </p:txBody>
      </p:sp>
      <p:sp>
        <p:nvSpPr>
          <p:cNvPr id="5" name="Text Placeholder 4"/>
          <p:cNvSpPr>
            <a:spLocks noGrp="1"/>
          </p:cNvSpPr>
          <p:nvPr>
            <p:ph type="body" idx="1"/>
          </p:nvPr>
        </p:nvSpPr>
        <p:spPr/>
        <p:txBody>
          <a:bodyPr/>
          <a:lstStyle/>
          <a:p>
            <a:r>
              <a:rPr lang="" dirty="0" smtClean="0"/>
              <a:t>PARALLEL AND DISTRIBUTED COMPUTING</a:t>
            </a:r>
            <a:endParaRPr lang="en-US" dirty="0"/>
          </a:p>
        </p:txBody>
      </p:sp>
    </p:spTree>
    <p:extLst>
      <p:ext uri="{BB962C8B-B14F-4D97-AF65-F5344CB8AC3E}">
        <p14:creationId xmlns:p14="http://schemas.microsoft.com/office/powerpoint/2010/main" val="1057199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228600" algn="l" rtl="0">
              <a:lnSpc>
                <a:spcPct val="115000"/>
              </a:lnSpc>
              <a:spcBef>
                <a:spcPts val="1200"/>
              </a:spcBef>
              <a:spcAft>
                <a:spcPts val="0"/>
              </a:spcAft>
              <a:buClr>
                <a:schemeClr val="dk1"/>
              </a:buClr>
              <a:buSzPct val="91666"/>
              <a:buFont typeface="Arial"/>
              <a:buNone/>
            </a:pPr>
            <a:r>
              <a:rPr lang="en" sz="1200"/>
              <a:t>·</a:t>
            </a:r>
            <a:r>
              <a:rPr lang="en" sz="700">
                <a:latin typeface="Times New Roman"/>
                <a:ea typeface="Times New Roman"/>
                <a:cs typeface="Times New Roman"/>
                <a:sym typeface="Times New Roman"/>
              </a:rPr>
              <a:t>         </a:t>
            </a:r>
            <a:r>
              <a:rPr lang="en" sz="1550" b="1"/>
              <a:t>GPU architecture and programming,</a:t>
            </a:r>
            <a:r>
              <a:rPr lang="en" sz="1200"/>
              <a:t> </a:t>
            </a:r>
            <a:endParaRPr sz="1200"/>
          </a:p>
          <a:p>
            <a:pPr marL="0" lvl="0" indent="0" algn="l" rtl="0">
              <a:spcBef>
                <a:spcPts val="1200"/>
              </a:spcBef>
              <a:spcAft>
                <a:spcPts val="0"/>
              </a:spcAft>
              <a:buNone/>
            </a:pPr>
            <a:endParaRPr/>
          </a:p>
        </p:txBody>
      </p:sp>
      <p:sp>
        <p:nvSpPr>
          <p:cNvPr id="164" name="Google Shape;16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The main difference between CPU and GPU architecture is that a CPU is designed to handle a wide-range of tasks quickly (as measured by CPU clock speed), but are limited in the concurrency of tasks that can be running. A GPU is designed to quickly render high-resolution images and video concurrently.</a:t>
            </a: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GPUs use common CPU concepts. </a:t>
            </a:r>
            <a:r>
              <a:rPr lang="en" sz="1200" b="1">
                <a:solidFill>
                  <a:srgbClr val="202124"/>
                </a:solidFill>
                <a:highlight>
                  <a:srgbClr val="FFFFFF"/>
                </a:highlight>
              </a:rPr>
              <a:t>The simplest GPU model is essentially a CPU with lots of cores</a:t>
            </a:r>
            <a:r>
              <a:rPr lang="en" sz="1200">
                <a:solidFill>
                  <a:srgbClr val="202124"/>
                </a:solidFill>
                <a:highlight>
                  <a:srgbClr val="FFFFFF"/>
                </a:highlight>
              </a:rPr>
              <a:t>, meaning that you will again encounter concepts like ALUs (as they use lots of them), L1 and L2 caches, instructions and data, pipelined CPU designs, and threads.</a:t>
            </a: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1200"/>
              </a:spcAft>
              <a:buNone/>
            </a:pPr>
            <a:endParaRPr sz="1200">
              <a:solidFill>
                <a:srgbClr val="202124"/>
              </a:solidFill>
              <a:highlight>
                <a:srgbClr val="FFFFFF"/>
              </a:highlight>
            </a:endParaRPr>
          </a:p>
        </p:txBody>
      </p:sp>
    </p:spTree>
    <p:extLst>
      <p:ext uri="{BB962C8B-B14F-4D97-AF65-F5344CB8AC3E}">
        <p14:creationId xmlns:p14="http://schemas.microsoft.com/office/powerpoint/2010/main" val="3851716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228600" algn="l" rtl="0">
              <a:lnSpc>
                <a:spcPct val="115000"/>
              </a:lnSpc>
              <a:spcBef>
                <a:spcPts val="1200"/>
              </a:spcBef>
              <a:spcAft>
                <a:spcPts val="0"/>
              </a:spcAft>
              <a:buClr>
                <a:schemeClr val="dk1"/>
              </a:buClr>
              <a:buSzPct val="91666"/>
              <a:buFont typeface="Arial"/>
              <a:buNone/>
            </a:pPr>
            <a:r>
              <a:rPr lang="en" sz="1200"/>
              <a:t>·</a:t>
            </a:r>
            <a:r>
              <a:rPr lang="en" sz="700">
                <a:latin typeface="Times New Roman"/>
                <a:ea typeface="Times New Roman"/>
                <a:cs typeface="Times New Roman"/>
                <a:sym typeface="Times New Roman"/>
              </a:rPr>
              <a:t>         </a:t>
            </a:r>
            <a:r>
              <a:rPr lang="en" sz="1200"/>
              <a:t> Heterogeneity</a:t>
            </a:r>
            <a:endParaRPr sz="1200"/>
          </a:p>
          <a:p>
            <a:pPr marL="0" lvl="0" indent="0" algn="l" rtl="0">
              <a:spcBef>
                <a:spcPts val="1200"/>
              </a:spcBef>
              <a:spcAft>
                <a:spcPts val="0"/>
              </a:spcAft>
              <a:buNone/>
            </a:pPr>
            <a:endParaRPr/>
          </a:p>
        </p:txBody>
      </p:sp>
      <p:sp>
        <p:nvSpPr>
          <p:cNvPr id="170" name="Google Shape;17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02124"/>
              </a:buClr>
              <a:buSzPts val="1200"/>
              <a:buChar char="●"/>
            </a:pPr>
            <a:r>
              <a:rPr lang="en" sz="1200">
                <a:solidFill>
                  <a:srgbClr val="202124"/>
                </a:solidFill>
                <a:highlight>
                  <a:srgbClr val="FFFFFF"/>
                </a:highlight>
              </a:rPr>
              <a:t>Heterogeneity: The Internet enables users to access services and run applications over a heterogeneous collection of computers and networks.</a:t>
            </a:r>
            <a:endParaRPr sz="1200">
              <a:solidFill>
                <a:srgbClr val="202124"/>
              </a:solidFill>
              <a:highlight>
                <a:srgbClr val="FFFFFF"/>
              </a:highlight>
            </a:endParaRPr>
          </a:p>
          <a:p>
            <a:pPr marL="457200" lvl="0" indent="-304800" algn="l" rtl="0">
              <a:spcBef>
                <a:spcPts val="0"/>
              </a:spcBef>
              <a:spcAft>
                <a:spcPts val="0"/>
              </a:spcAft>
              <a:buClr>
                <a:srgbClr val="202124"/>
              </a:buClr>
              <a:buSzPts val="1200"/>
              <a:buChar char="●"/>
            </a:pPr>
            <a:r>
              <a:rPr lang="en" sz="1200">
                <a:solidFill>
                  <a:srgbClr val="202124"/>
                </a:solidFill>
                <a:highlight>
                  <a:srgbClr val="FFFFFF"/>
                </a:highlight>
              </a:rPr>
              <a:t>Transparency:</a:t>
            </a:r>
            <a:endParaRPr sz="1200">
              <a:solidFill>
                <a:srgbClr val="202124"/>
              </a:solidFill>
              <a:highlight>
                <a:srgbClr val="FFFFFF"/>
              </a:highlight>
            </a:endParaRPr>
          </a:p>
          <a:p>
            <a:pPr marL="457200" lvl="0" indent="-304800" algn="l" rtl="0">
              <a:spcBef>
                <a:spcPts val="0"/>
              </a:spcBef>
              <a:spcAft>
                <a:spcPts val="0"/>
              </a:spcAft>
              <a:buClr>
                <a:srgbClr val="202124"/>
              </a:buClr>
              <a:buSzPts val="1200"/>
              <a:buChar char="●"/>
            </a:pPr>
            <a:r>
              <a:rPr lang="en" sz="1200">
                <a:solidFill>
                  <a:srgbClr val="202124"/>
                </a:solidFill>
                <a:highlight>
                  <a:srgbClr val="FFFFFF"/>
                </a:highlight>
              </a:rPr>
              <a:t>Openness.</a:t>
            </a:r>
            <a:endParaRPr sz="1200">
              <a:solidFill>
                <a:srgbClr val="202124"/>
              </a:solidFill>
              <a:highlight>
                <a:srgbClr val="FFFFFF"/>
              </a:highlight>
            </a:endParaRPr>
          </a:p>
          <a:p>
            <a:pPr marL="457200" lvl="0" indent="-304800" algn="l" rtl="0">
              <a:spcBef>
                <a:spcPts val="0"/>
              </a:spcBef>
              <a:spcAft>
                <a:spcPts val="0"/>
              </a:spcAft>
              <a:buClr>
                <a:srgbClr val="202124"/>
              </a:buClr>
              <a:buSzPts val="1200"/>
              <a:buChar char="●"/>
            </a:pPr>
            <a:r>
              <a:rPr lang="en" sz="1200">
                <a:solidFill>
                  <a:srgbClr val="202124"/>
                </a:solidFill>
                <a:highlight>
                  <a:srgbClr val="FFFFFF"/>
                </a:highlight>
              </a:rPr>
              <a:t>Concurrency. </a:t>
            </a:r>
            <a:endParaRPr sz="1200">
              <a:solidFill>
                <a:srgbClr val="202124"/>
              </a:solidFill>
              <a:highlight>
                <a:srgbClr val="FFFFFF"/>
              </a:highlight>
            </a:endParaRPr>
          </a:p>
          <a:p>
            <a:pPr marL="457200" lvl="0" indent="-304800" algn="l" rtl="0">
              <a:spcBef>
                <a:spcPts val="0"/>
              </a:spcBef>
              <a:spcAft>
                <a:spcPts val="0"/>
              </a:spcAft>
              <a:buClr>
                <a:srgbClr val="202124"/>
              </a:buClr>
              <a:buSzPts val="1200"/>
              <a:buChar char="●"/>
            </a:pPr>
            <a:r>
              <a:rPr lang="en" sz="1200">
                <a:solidFill>
                  <a:srgbClr val="202124"/>
                </a:solidFill>
                <a:highlight>
                  <a:srgbClr val="FFFFFF"/>
                </a:highlight>
              </a:rPr>
              <a:t>Security. </a:t>
            </a:r>
            <a:endParaRPr sz="1200">
              <a:solidFill>
                <a:srgbClr val="202124"/>
              </a:solidFill>
              <a:highlight>
                <a:srgbClr val="FFFFFF"/>
              </a:highlight>
            </a:endParaRPr>
          </a:p>
          <a:p>
            <a:pPr marL="457200" lvl="0" indent="-304800" algn="l" rtl="0">
              <a:spcBef>
                <a:spcPts val="0"/>
              </a:spcBef>
              <a:spcAft>
                <a:spcPts val="0"/>
              </a:spcAft>
              <a:buClr>
                <a:srgbClr val="202124"/>
              </a:buClr>
              <a:buSzPts val="1200"/>
              <a:buChar char="●"/>
            </a:pPr>
            <a:r>
              <a:rPr lang="en" sz="1200">
                <a:solidFill>
                  <a:srgbClr val="202124"/>
                </a:solidFill>
                <a:highlight>
                  <a:srgbClr val="FFFFFF"/>
                </a:highlight>
              </a:rPr>
              <a:t>Scalability. </a:t>
            </a:r>
            <a:endParaRPr sz="1200">
              <a:solidFill>
                <a:srgbClr val="202124"/>
              </a:solidFill>
              <a:highlight>
                <a:srgbClr val="FFFFFF"/>
              </a:highlight>
            </a:endParaRPr>
          </a:p>
          <a:p>
            <a:pPr marL="457200" lvl="0" indent="-304800" algn="l" rtl="0">
              <a:spcBef>
                <a:spcPts val="0"/>
              </a:spcBef>
              <a:spcAft>
                <a:spcPts val="0"/>
              </a:spcAft>
              <a:buClr>
                <a:srgbClr val="202124"/>
              </a:buClr>
              <a:buSzPts val="1200"/>
              <a:buChar char="●"/>
            </a:pPr>
            <a:r>
              <a:rPr lang="en" sz="1200">
                <a:solidFill>
                  <a:srgbClr val="202124"/>
                </a:solidFill>
                <a:highlight>
                  <a:srgbClr val="FFFFFF"/>
                </a:highlight>
              </a:rPr>
              <a:t>Failure Handling.</a:t>
            </a:r>
            <a:endParaRPr sz="1200">
              <a:solidFill>
                <a:srgbClr val="202124"/>
              </a:solidFill>
              <a:highlight>
                <a:srgbClr val="FFFFFF"/>
              </a:highlight>
            </a:endParaRPr>
          </a:p>
          <a:p>
            <a:pPr marL="0" lvl="0" indent="0" algn="l" rtl="0">
              <a:spcBef>
                <a:spcPts val="300"/>
              </a:spcBef>
              <a:spcAft>
                <a:spcPts val="0"/>
              </a:spcAft>
              <a:buNone/>
            </a:pPr>
            <a:endParaRPr sz="1200">
              <a:solidFill>
                <a:srgbClr val="202124"/>
              </a:solidFill>
              <a:highlight>
                <a:srgbClr val="FFFFFF"/>
              </a:highlight>
            </a:endParaRPr>
          </a:p>
          <a:p>
            <a:pPr marL="0" lvl="0" indent="0" algn="l" rtl="0">
              <a:spcBef>
                <a:spcPts val="300"/>
              </a:spcBef>
              <a:spcAft>
                <a:spcPts val="0"/>
              </a:spcAft>
              <a:buClr>
                <a:schemeClr val="dk1"/>
              </a:buClr>
              <a:buSzPts val="1100"/>
              <a:buFont typeface="Arial"/>
              <a:buNone/>
            </a:pPr>
            <a:r>
              <a:rPr lang="en" sz="1200">
                <a:solidFill>
                  <a:srgbClr val="202124"/>
                </a:solidFill>
                <a:highlight>
                  <a:srgbClr val="FFFFFF"/>
                </a:highlight>
              </a:rPr>
              <a:t>A heterogeneous computing system refers to </a:t>
            </a:r>
            <a:r>
              <a:rPr lang="en" sz="1200" b="1">
                <a:solidFill>
                  <a:srgbClr val="202124"/>
                </a:solidFill>
                <a:highlight>
                  <a:srgbClr val="FFFFFF"/>
                </a:highlight>
              </a:rPr>
              <a:t>a system that contains different types of computational units</a:t>
            </a:r>
            <a:r>
              <a:rPr lang="en" sz="1200">
                <a:solidFill>
                  <a:srgbClr val="202124"/>
                </a:solidFill>
                <a:highlight>
                  <a:srgbClr val="FFFFFF"/>
                </a:highlight>
              </a:rPr>
              <a:t>, such as multicore CPUs, GPUs,</a:t>
            </a:r>
            <a:endParaRPr sz="1200">
              <a:solidFill>
                <a:srgbClr val="202124"/>
              </a:solidFill>
              <a:highlight>
                <a:srgbClr val="FFFFFF"/>
              </a:highlight>
            </a:endParaRPr>
          </a:p>
          <a:p>
            <a:pPr marL="0" lvl="0" indent="0" algn="l" rtl="0">
              <a:spcBef>
                <a:spcPts val="1200"/>
              </a:spcBef>
              <a:spcAft>
                <a:spcPts val="1200"/>
              </a:spcAft>
              <a:buNone/>
            </a:pPr>
            <a:endParaRPr/>
          </a:p>
        </p:txBody>
      </p:sp>
    </p:spTree>
    <p:extLst>
      <p:ext uri="{BB962C8B-B14F-4D97-AF65-F5344CB8AC3E}">
        <p14:creationId xmlns:p14="http://schemas.microsoft.com/office/powerpoint/2010/main" val="2110021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Introduction to OpenCL</a:t>
            </a:r>
            <a:endParaRPr/>
          </a:p>
        </p:txBody>
      </p:sp>
      <p:sp>
        <p:nvSpPr>
          <p:cNvPr id="176" name="Google Shape;17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25000"/>
              </a:lnSpc>
              <a:spcBef>
                <a:spcPts val="0"/>
              </a:spcBef>
              <a:spcAft>
                <a:spcPts val="0"/>
              </a:spcAft>
              <a:buClr>
                <a:schemeClr val="dk1"/>
              </a:buClr>
              <a:buSzPts val="1100"/>
              <a:buFont typeface="Arial"/>
              <a:buNone/>
            </a:pPr>
            <a:r>
              <a:rPr lang="en" sz="1500">
                <a:solidFill>
                  <a:srgbClr val="202124"/>
                </a:solidFill>
                <a:highlight>
                  <a:srgbClr val="FFFFFF"/>
                </a:highlight>
              </a:rPr>
              <a:t>Open Computing Language</a:t>
            </a:r>
            <a:endParaRPr sz="1500">
              <a:solidFill>
                <a:srgbClr val="202124"/>
              </a:solidFill>
              <a:highlight>
                <a:srgbClr val="FFFFFF"/>
              </a:highlight>
            </a:endParaRPr>
          </a:p>
          <a:p>
            <a:pPr marL="0" lvl="0" indent="0" algn="l" rtl="0">
              <a:spcBef>
                <a:spcPts val="400"/>
              </a:spcBef>
              <a:spcAft>
                <a:spcPts val="0"/>
              </a:spcAft>
              <a:buClr>
                <a:schemeClr val="dk1"/>
              </a:buClr>
              <a:buSzPts val="1100"/>
              <a:buFont typeface="Arial"/>
              <a:buNone/>
            </a:pPr>
            <a:r>
              <a:rPr lang="en" sz="1050">
                <a:solidFill>
                  <a:srgbClr val="202124"/>
                </a:solidFill>
                <a:highlight>
                  <a:srgbClr val="FFFFFF"/>
                </a:highlight>
              </a:rPr>
              <a:t>OpenCL (</a:t>
            </a:r>
            <a:r>
              <a:rPr lang="en" sz="1050" b="1">
                <a:solidFill>
                  <a:srgbClr val="202124"/>
                </a:solidFill>
                <a:highlight>
                  <a:srgbClr val="FFFFFF"/>
                </a:highlight>
              </a:rPr>
              <a:t>Open Computing Language</a:t>
            </a:r>
            <a:r>
              <a:rPr lang="en" sz="1050">
                <a:solidFill>
                  <a:srgbClr val="202124"/>
                </a:solidFill>
                <a:highlight>
                  <a:srgbClr val="FFFFFF"/>
                </a:highlight>
              </a:rPr>
              <a:t>) is a framework for writing programs that execute across heterogeneous platforms consisting of central processing units (CPUs), graphics processing units (GPUs), digital signal processors (DSPs), field-programmable gate arrays (FPGAs) and other processors or hardware accelerators.</a:t>
            </a:r>
            <a:endParaRPr sz="1050">
              <a:solidFill>
                <a:srgbClr val="202124"/>
              </a:solidFill>
              <a:highlight>
                <a:srgbClr val="FFFFFF"/>
              </a:highlight>
            </a:endParaRPr>
          </a:p>
          <a:p>
            <a:pPr marL="0" lvl="0" indent="0" algn="l" rtl="0">
              <a:spcBef>
                <a:spcPts val="0"/>
              </a:spcBef>
              <a:spcAft>
                <a:spcPts val="0"/>
              </a:spcAft>
              <a:buNone/>
            </a:pPr>
            <a:endParaRPr sz="1200" b="1">
              <a:solidFill>
                <a:srgbClr val="202124"/>
              </a:solidFill>
              <a:highlight>
                <a:srgbClr val="FFFFFF"/>
              </a:highlight>
            </a:endParaRPr>
          </a:p>
          <a:p>
            <a:pPr marL="0" lvl="0" indent="0" algn="l" rtl="0">
              <a:spcBef>
                <a:spcPts val="1200"/>
              </a:spcBef>
              <a:spcAft>
                <a:spcPts val="0"/>
              </a:spcAft>
              <a:buNone/>
            </a:pPr>
            <a:r>
              <a:rPr lang="en" sz="1200" b="1">
                <a:solidFill>
                  <a:srgbClr val="202124"/>
                </a:solidFill>
                <a:highlight>
                  <a:srgbClr val="FFFFFF"/>
                </a:highlight>
              </a:rPr>
              <a:t>OpenCL</a:t>
            </a:r>
            <a:r>
              <a:rPr lang="en" sz="1200">
                <a:solidFill>
                  <a:srgbClr val="202124"/>
                </a:solidFill>
                <a:highlight>
                  <a:srgbClr val="FFFFFF"/>
                </a:highlight>
              </a:rPr>
              <a:t> is the dominant open general-purpose GPU computing language, and is an open standard defined by the Khronos Group. OpenCL provides a cross-platform GPGPU platform that additionally supports data parallel compute on CPUs.</a:t>
            </a: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OpenCL makes it possible to </a:t>
            </a:r>
            <a:r>
              <a:rPr lang="en" sz="1200" b="1">
                <a:solidFill>
                  <a:srgbClr val="202124"/>
                </a:solidFill>
                <a:highlight>
                  <a:srgbClr val="FFFFFF"/>
                </a:highlight>
              </a:rPr>
              <a:t>write and deploy applications that use multiple types of devices for processing</a:t>
            </a:r>
            <a:r>
              <a:rPr lang="en" sz="1200">
                <a:solidFill>
                  <a:srgbClr val="202124"/>
                </a:solidFill>
                <a:highlight>
                  <a:srgbClr val="FFFFFF"/>
                </a:highlight>
              </a:rPr>
              <a:t>. They include not just GPUs, but also CPUs (which, again, can be used effectively in conjunction with OpenCL in certain scenarios), Digital Signal Processors (DSPs) and other types of hardware accelerators.</a:t>
            </a:r>
            <a:endParaRPr sz="1200">
              <a:solidFill>
                <a:srgbClr val="202124"/>
              </a:solidFill>
              <a:highlight>
                <a:srgbClr val="FFFFFF"/>
              </a:highlight>
            </a:endParaRPr>
          </a:p>
          <a:p>
            <a:pPr marL="0" lvl="0" indent="0" algn="l" rtl="0">
              <a:spcBef>
                <a:spcPts val="1200"/>
              </a:spcBef>
              <a:spcAft>
                <a:spcPts val="1200"/>
              </a:spcAft>
              <a:buNone/>
            </a:pPr>
            <a:endParaRPr sz="1200">
              <a:solidFill>
                <a:srgbClr val="202124"/>
              </a:solidFill>
              <a:highlight>
                <a:srgbClr val="FFFFFF"/>
              </a:highlight>
            </a:endParaRPr>
          </a:p>
        </p:txBody>
      </p:sp>
    </p:spTree>
    <p:extLst>
      <p:ext uri="{BB962C8B-B14F-4D97-AF65-F5344CB8AC3E}">
        <p14:creationId xmlns:p14="http://schemas.microsoft.com/office/powerpoint/2010/main" val="3358541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Message passing interface (MPI)</a:t>
            </a:r>
            <a:endParaRPr/>
          </a:p>
        </p:txBody>
      </p:sp>
      <p:sp>
        <p:nvSpPr>
          <p:cNvPr id="182" name="Google Shape;18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Message Passing Interface (MPI) is </a:t>
            </a:r>
            <a:r>
              <a:rPr lang="en" sz="1200" b="1">
                <a:solidFill>
                  <a:srgbClr val="202124"/>
                </a:solidFill>
                <a:highlight>
                  <a:srgbClr val="FFFFFF"/>
                </a:highlight>
              </a:rPr>
              <a:t>a standardized and portable message-passing system developed for distributed and parallel computing</a:t>
            </a:r>
            <a:r>
              <a:rPr lang="en" sz="1200">
                <a:solidFill>
                  <a:srgbClr val="202124"/>
                </a:solidFill>
                <a:highlight>
                  <a:srgbClr val="FFFFFF"/>
                </a:highlight>
              </a:rPr>
              <a:t>. MPI provides parallel hardware vendors with a clearly defined base set of routines that can be efficiently implemented.</a:t>
            </a: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Message Passing Interface (MPI) is a system that aims to </a:t>
            </a:r>
            <a:r>
              <a:rPr lang="en" sz="1200" b="1">
                <a:solidFill>
                  <a:srgbClr val="202124"/>
                </a:solidFill>
                <a:highlight>
                  <a:srgbClr val="FFFFFF"/>
                </a:highlight>
              </a:rPr>
              <a:t>provide a portable and efficient standard for message passing</a:t>
            </a:r>
            <a:r>
              <a:rPr lang="en" sz="1200">
                <a:solidFill>
                  <a:srgbClr val="202124"/>
                </a:solidFill>
                <a:highlight>
                  <a:srgbClr val="FFFFFF"/>
                </a:highlight>
              </a:rPr>
              <a:t>. It is widely used for message passing programs, as it defines useful syntax for routines and libraries in different computer programming languages such as Fortran, C, C++ and Java.</a:t>
            </a: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1200"/>
              </a:spcAft>
              <a:buNone/>
            </a:pPr>
            <a:r>
              <a:rPr lang="en" sz="1200">
                <a:solidFill>
                  <a:srgbClr val="202124"/>
                </a:solidFill>
                <a:highlight>
                  <a:srgbClr val="FFFFFF"/>
                </a:highlight>
              </a:rPr>
              <a:t>This is a two-sided operation: </a:t>
            </a:r>
            <a:r>
              <a:rPr lang="en" sz="1200" b="1">
                <a:solidFill>
                  <a:srgbClr val="202124"/>
                </a:solidFill>
                <a:highlight>
                  <a:srgbClr val="FFFFFF"/>
                </a:highlight>
              </a:rPr>
              <a:t>the sending process describes the data to be sent and the receiving process describes how to receive the message</a:t>
            </a:r>
            <a:r>
              <a:rPr lang="en" sz="1200">
                <a:solidFill>
                  <a:srgbClr val="202124"/>
                </a:solidFill>
                <a:highlight>
                  <a:srgbClr val="FFFFFF"/>
                </a:highlight>
              </a:rPr>
              <a:t>.</a:t>
            </a:r>
            <a:endParaRPr sz="1200">
              <a:solidFill>
                <a:srgbClr val="202124"/>
              </a:solidFill>
              <a:highlight>
                <a:srgbClr val="FFFFFF"/>
              </a:highlight>
            </a:endParaRPr>
          </a:p>
        </p:txBody>
      </p:sp>
    </p:spTree>
    <p:extLst>
      <p:ext uri="{BB962C8B-B14F-4D97-AF65-F5344CB8AC3E}">
        <p14:creationId xmlns:p14="http://schemas.microsoft.com/office/powerpoint/2010/main" val="2686065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WEEK -05 LECTURE</a:t>
            </a:r>
            <a:endParaRPr lang="en-US" dirty="0"/>
          </a:p>
        </p:txBody>
      </p:sp>
      <p:sp>
        <p:nvSpPr>
          <p:cNvPr id="3" name="Text Placeholder 2"/>
          <p:cNvSpPr>
            <a:spLocks noGrp="1"/>
          </p:cNvSpPr>
          <p:nvPr>
            <p:ph type="body" idx="1"/>
          </p:nvPr>
        </p:nvSpPr>
        <p:spPr/>
        <p:txBody>
          <a:bodyPr/>
          <a:lstStyle/>
          <a:p>
            <a:r>
              <a:rPr lang="" dirty="0" smtClean="0"/>
              <a:t>PARALLEL AND DISTRIBUTED COMPUTING</a:t>
            </a:r>
            <a:endParaRPr lang="en-US" dirty="0"/>
          </a:p>
        </p:txBody>
      </p:sp>
    </p:spTree>
    <p:extLst>
      <p:ext uri="{BB962C8B-B14F-4D97-AF65-F5344CB8AC3E}">
        <p14:creationId xmlns:p14="http://schemas.microsoft.com/office/powerpoint/2010/main" val="41725192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Full Virtualization vs Partial  Virtualization</a:t>
            </a:r>
            <a:endParaRPr/>
          </a:p>
        </p:txBody>
      </p:sp>
      <p:sp>
        <p:nvSpPr>
          <p:cNvPr id="188" name="Google Shape;18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 In Full virtualization, virtual machine permit the execution of the instructions with running of unmodified OS in an entire isolated way. In paravirtualization, virtual machine does not implement full isolation of OS but rather provides a different API which is utilized when OS is subjected to alteration</a:t>
            </a: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In Partial virtualization </a:t>
            </a:r>
            <a:r>
              <a:rPr lang="en" sz="1200" b="1">
                <a:solidFill>
                  <a:srgbClr val="202124"/>
                </a:solidFill>
                <a:highlight>
                  <a:srgbClr val="FFFFFF"/>
                </a:highlight>
              </a:rPr>
              <a:t>multiple instances of an underlying hardware environment are simulated</a:t>
            </a:r>
            <a:r>
              <a:rPr lang="en" sz="1200">
                <a:solidFill>
                  <a:srgbClr val="202124"/>
                </a:solidFill>
                <a:highlight>
                  <a:srgbClr val="FFFFFF"/>
                </a:highlight>
              </a:rPr>
              <a:t>. It is not mandatory that in para virtualization, it simulates hardware. It may provide an API, which can be exceptionally used by altering the guest operating systems.</a:t>
            </a: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1200"/>
              </a:spcAft>
              <a:buNone/>
            </a:pPr>
            <a:r>
              <a:rPr lang="en" sz="1200">
                <a:solidFill>
                  <a:srgbClr val="202124"/>
                </a:solidFill>
                <a:highlight>
                  <a:srgbClr val="FFFFFF"/>
                </a:highlight>
              </a:rPr>
              <a:t>Full virtualization is </a:t>
            </a:r>
            <a:r>
              <a:rPr lang="en" sz="1200" b="1">
                <a:solidFill>
                  <a:srgbClr val="202124"/>
                </a:solidFill>
                <a:highlight>
                  <a:srgbClr val="FFFFFF"/>
                </a:highlight>
              </a:rPr>
              <a:t>a virtualization technique used to provide a VME that completely simulates the underlying hardware</a:t>
            </a:r>
            <a:r>
              <a:rPr lang="en" sz="1200">
                <a:solidFill>
                  <a:srgbClr val="202124"/>
                </a:solidFill>
                <a:highlight>
                  <a:srgbClr val="FFFFFF"/>
                </a:highlight>
              </a:rPr>
              <a:t>. In this type of environment, any software capable of execution on the physical hardware can be run in the VM, and any OS supported by the underlying hardware can be run in each individual VM.</a:t>
            </a:r>
            <a:endParaRPr sz="1200">
              <a:solidFill>
                <a:srgbClr val="202124"/>
              </a:solidFill>
              <a:highlight>
                <a:srgbClr val="FFFFFF"/>
              </a:highlight>
            </a:endParaRPr>
          </a:p>
        </p:txBody>
      </p:sp>
    </p:spTree>
    <p:extLst>
      <p:ext uri="{BB962C8B-B14F-4D97-AF65-F5344CB8AC3E}">
        <p14:creationId xmlns:p14="http://schemas.microsoft.com/office/powerpoint/2010/main" val="329519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Fundamentals of Parallel &amp; Distributed Computing </a:t>
            </a:r>
            <a:endParaRPr dirty="0"/>
          </a:p>
        </p:txBody>
      </p:sp>
      <p:sp>
        <p:nvSpPr>
          <p:cNvPr id="87" name="Google Shape;87;p17"/>
          <p:cNvSpPr txBox="1">
            <a:spLocks noGrp="1"/>
          </p:cNvSpPr>
          <p:nvPr>
            <p:ph type="body" idx="1"/>
          </p:nvPr>
        </p:nvSpPr>
        <p:spPr>
          <a:xfrm>
            <a:off x="311700" y="1152475"/>
            <a:ext cx="8520600" cy="38835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1800" dirty="0"/>
              <a:t>While both distributed computing and parallel systems are widely available these days, the main difference between these two is that a parallel computing system consists of multiple processors that communicate with each other using a shared memory, whereas a distributed computing system contains multiple processors connected by a communication network.</a:t>
            </a:r>
            <a:endParaRPr sz="1800" dirty="0"/>
          </a:p>
          <a:p>
            <a:pPr marL="0" lvl="0" indent="0" algn="l" rtl="0">
              <a:spcBef>
                <a:spcPts val="1200"/>
              </a:spcBef>
              <a:spcAft>
                <a:spcPts val="0"/>
              </a:spcAft>
              <a:buClr>
                <a:schemeClr val="dk1"/>
              </a:buClr>
              <a:buSzPts val="1100"/>
              <a:buFont typeface="Arial"/>
              <a:buNone/>
            </a:pPr>
            <a:r>
              <a:rPr lang="en" sz="1400" b="1" dirty="0">
                <a:solidFill>
                  <a:schemeClr val="dk1"/>
                </a:solidFill>
              </a:rPr>
              <a:t> </a:t>
            </a:r>
            <a:endParaRPr sz="1400" b="1" dirty="0">
              <a:solidFill>
                <a:schemeClr val="dk1"/>
              </a:solidFill>
            </a:endParaRPr>
          </a:p>
          <a:p>
            <a:pPr marL="457200" lvl="0" indent="0" algn="l" rtl="0">
              <a:spcBef>
                <a:spcPts val="0"/>
              </a:spcBef>
              <a:spcAft>
                <a:spcPts val="0"/>
              </a:spcAft>
              <a:buNone/>
            </a:pPr>
            <a:endParaRPr sz="1150" b="1" dirty="0">
              <a:solidFill>
                <a:srgbClr val="555555"/>
              </a:solidFill>
              <a:highlight>
                <a:srgbClr val="FFFFFF"/>
              </a:highlight>
            </a:endParaRPr>
          </a:p>
          <a:p>
            <a:pPr marL="457200" lvl="0" indent="-301625" algn="l" rtl="0">
              <a:spcBef>
                <a:spcPts val="800"/>
              </a:spcBef>
              <a:spcAft>
                <a:spcPts val="0"/>
              </a:spcAft>
              <a:buClr>
                <a:srgbClr val="555555"/>
              </a:buClr>
              <a:buSzPts val="1150"/>
              <a:buChar char="●"/>
            </a:pPr>
            <a:r>
              <a:rPr lang="en" sz="1150" b="1" dirty="0">
                <a:solidFill>
                  <a:srgbClr val="555555"/>
                </a:solidFill>
                <a:highlight>
                  <a:srgbClr val="FFFFFF"/>
                </a:highlight>
              </a:rPr>
              <a:t>Email systems</a:t>
            </a:r>
            <a:endParaRPr sz="1150" b="1" dirty="0">
              <a:solidFill>
                <a:srgbClr val="555555"/>
              </a:solidFill>
              <a:highlight>
                <a:srgbClr val="FFFFFF"/>
              </a:highlight>
            </a:endParaRPr>
          </a:p>
          <a:p>
            <a:pPr marL="457200" lvl="0" indent="-301625" algn="l" rtl="0">
              <a:spcBef>
                <a:spcPts val="0"/>
              </a:spcBef>
              <a:spcAft>
                <a:spcPts val="0"/>
              </a:spcAft>
              <a:buClr>
                <a:srgbClr val="555555"/>
              </a:buClr>
              <a:buSzPts val="1150"/>
              <a:buChar char="●"/>
            </a:pPr>
            <a:r>
              <a:rPr lang="en" sz="1150" b="1" dirty="0">
                <a:solidFill>
                  <a:srgbClr val="555555"/>
                </a:solidFill>
                <a:highlight>
                  <a:srgbClr val="FFFFFF"/>
                </a:highlight>
              </a:rPr>
              <a:t>Cloud file backup/storage systems</a:t>
            </a:r>
            <a:endParaRPr sz="1150" b="1" dirty="0">
              <a:solidFill>
                <a:srgbClr val="555555"/>
              </a:solidFill>
              <a:highlight>
                <a:srgbClr val="FFFFFF"/>
              </a:highlight>
            </a:endParaRPr>
          </a:p>
          <a:p>
            <a:pPr marL="457200" lvl="0" indent="-301625" algn="l" rtl="0">
              <a:spcBef>
                <a:spcPts val="0"/>
              </a:spcBef>
              <a:spcAft>
                <a:spcPts val="0"/>
              </a:spcAft>
              <a:buClr>
                <a:srgbClr val="555555"/>
              </a:buClr>
              <a:buSzPts val="1150"/>
              <a:buChar char="●"/>
            </a:pPr>
            <a:r>
              <a:rPr lang="en" sz="1150" b="1" dirty="0">
                <a:solidFill>
                  <a:srgbClr val="555555"/>
                </a:solidFill>
                <a:highlight>
                  <a:srgbClr val="FFFFFF"/>
                </a:highlight>
              </a:rPr>
              <a:t>Electronic banking</a:t>
            </a:r>
            <a:endParaRPr sz="1150" b="1" dirty="0">
              <a:solidFill>
                <a:srgbClr val="555555"/>
              </a:solidFill>
              <a:highlight>
                <a:srgbClr val="FFFFFF"/>
              </a:highlight>
            </a:endParaRPr>
          </a:p>
          <a:p>
            <a:pPr marL="457200" lvl="0" indent="-301625" algn="l" rtl="0">
              <a:spcBef>
                <a:spcPts val="0"/>
              </a:spcBef>
              <a:spcAft>
                <a:spcPts val="0"/>
              </a:spcAft>
              <a:buClr>
                <a:srgbClr val="555555"/>
              </a:buClr>
              <a:buSzPts val="1150"/>
              <a:buChar char="●"/>
            </a:pPr>
            <a:r>
              <a:rPr lang="en" sz="1150" b="1" dirty="0">
                <a:solidFill>
                  <a:srgbClr val="555555"/>
                </a:solidFill>
                <a:highlight>
                  <a:srgbClr val="FFFFFF"/>
                </a:highlight>
              </a:rPr>
              <a:t>Travel reservation systems</a:t>
            </a:r>
            <a:endParaRPr sz="1150" b="1" dirty="0">
              <a:solidFill>
                <a:srgbClr val="555555"/>
              </a:solidFill>
              <a:highlight>
                <a:srgbClr val="FFFFFF"/>
              </a:highlight>
            </a:endParaRPr>
          </a:p>
          <a:p>
            <a:pPr marL="457200" lvl="0" indent="-301625" algn="l" rtl="0">
              <a:spcBef>
                <a:spcPts val="0"/>
              </a:spcBef>
              <a:spcAft>
                <a:spcPts val="0"/>
              </a:spcAft>
              <a:buClr>
                <a:srgbClr val="555555"/>
              </a:buClr>
              <a:buSzPts val="1150"/>
              <a:buChar char="●"/>
            </a:pPr>
            <a:r>
              <a:rPr lang="en" sz="1150" b="1" dirty="0">
                <a:solidFill>
                  <a:srgbClr val="555555"/>
                </a:solidFill>
                <a:highlight>
                  <a:srgbClr val="FFFFFF"/>
                </a:highlight>
              </a:rPr>
              <a:t>Distributed supercomputers</a:t>
            </a:r>
            <a:endParaRPr sz="1150" b="1" dirty="0">
              <a:solidFill>
                <a:srgbClr val="555555"/>
              </a:solidFill>
              <a:highlight>
                <a:srgbClr val="FFFFFF"/>
              </a:highlight>
            </a:endParaRPr>
          </a:p>
          <a:p>
            <a:pPr marL="0" lvl="0" indent="0" algn="l" rtl="0">
              <a:spcBef>
                <a:spcPts val="800"/>
              </a:spcBef>
              <a:spcAft>
                <a:spcPts val="1200"/>
              </a:spcAft>
              <a:buNone/>
            </a:pPr>
            <a:endParaRPr dirty="0"/>
          </a:p>
        </p:txBody>
      </p:sp>
      <p:pic>
        <p:nvPicPr>
          <p:cNvPr id="88" name="Google Shape;88;p17"/>
          <p:cNvPicPr preferRelativeResize="0"/>
          <p:nvPr/>
        </p:nvPicPr>
        <p:blipFill>
          <a:blip r:embed="rId3">
            <a:alphaModFix/>
          </a:blip>
          <a:stretch>
            <a:fillRect/>
          </a:stretch>
        </p:blipFill>
        <p:spPr>
          <a:xfrm>
            <a:off x="3424987" y="2759351"/>
            <a:ext cx="5267126" cy="21400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aphicFrame>
        <p:nvGraphicFramePr>
          <p:cNvPr id="93" name="Google Shape;93;p18"/>
          <p:cNvGraphicFramePr/>
          <p:nvPr>
            <p:extLst>
              <p:ext uri="{D42A27DB-BD31-4B8C-83A1-F6EECF244321}">
                <p14:modId xmlns:p14="http://schemas.microsoft.com/office/powerpoint/2010/main" val="4206854963"/>
              </p:ext>
            </p:extLst>
          </p:nvPr>
        </p:nvGraphicFramePr>
        <p:xfrm>
          <a:off x="511168" y="734095"/>
          <a:ext cx="8078300" cy="3211100"/>
        </p:xfrm>
        <a:graphic>
          <a:graphicData uri="http://schemas.openxmlformats.org/drawingml/2006/table">
            <a:tbl>
              <a:tblPr>
                <a:noFill/>
                <a:tableStyleId>{02716936-43CD-45D9-9C6E-0698C537AB77}</a:tableStyleId>
              </a:tblPr>
              <a:tblGrid>
                <a:gridCol w="4530025"/>
                <a:gridCol w="3548275"/>
              </a:tblGrid>
              <a:tr h="571300">
                <a:tc>
                  <a:txBody>
                    <a:bodyPr/>
                    <a:lstStyle/>
                    <a:p>
                      <a:pPr marL="0" lvl="0" indent="0" algn="l" rtl="0">
                        <a:lnSpc>
                          <a:spcPct val="115000"/>
                        </a:lnSpc>
                        <a:spcBef>
                          <a:spcPts val="0"/>
                        </a:spcBef>
                        <a:spcAft>
                          <a:spcPts val="0"/>
                        </a:spcAft>
                        <a:buNone/>
                      </a:pPr>
                      <a:r>
                        <a:rPr lang="en" sz="1050" b="1" dirty="0">
                          <a:solidFill>
                            <a:srgbClr val="555555"/>
                          </a:solidFill>
                          <a:highlight>
                            <a:srgbClr val="FFFFFF"/>
                          </a:highlight>
                        </a:rPr>
                        <a:t>Distributed Computing</a:t>
                      </a:r>
                      <a:endParaRPr sz="1050" b="1" dirty="0">
                        <a:solidFill>
                          <a:srgbClr val="555555"/>
                        </a:solidFill>
                        <a:highlight>
                          <a:srgbClr val="FFFFFF"/>
                        </a:highlight>
                      </a:endParaRPr>
                    </a:p>
                  </a:txBody>
                  <a:tcPr marL="47625" marR="47625" marT="47625" marB="476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b="1">
                          <a:solidFill>
                            <a:srgbClr val="555555"/>
                          </a:solidFill>
                          <a:highlight>
                            <a:srgbClr val="FFFFFF"/>
                          </a:highlight>
                        </a:rPr>
                        <a:t>Parallel Computing</a:t>
                      </a:r>
                      <a:endParaRPr sz="1050" b="1">
                        <a:solidFill>
                          <a:srgbClr val="555555"/>
                        </a:solidFill>
                        <a:highlight>
                          <a:srgbClr val="FFFFFF"/>
                        </a:highlight>
                      </a:endParaRPr>
                    </a:p>
                  </a:txBody>
                  <a:tcPr marL="47625" marR="47625" marT="47625" marB="476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571300">
                <a:tc>
                  <a:txBody>
                    <a:bodyPr/>
                    <a:lstStyle/>
                    <a:p>
                      <a:pPr marL="0" lvl="0" indent="0" algn="l" rtl="0">
                        <a:spcBef>
                          <a:spcPts val="0"/>
                        </a:spcBef>
                        <a:spcAft>
                          <a:spcPts val="0"/>
                        </a:spcAft>
                        <a:buNone/>
                      </a:pPr>
                      <a:r>
                        <a:rPr lang="en" sz="1050">
                          <a:solidFill>
                            <a:srgbClr val="555555"/>
                          </a:solidFill>
                          <a:highlight>
                            <a:srgbClr val="FFFFFF"/>
                          </a:highlight>
                        </a:rPr>
                        <a:t>Typically consists of a network of computers</a:t>
                      </a:r>
                      <a:endParaRPr sz="1050">
                        <a:solidFill>
                          <a:srgbClr val="555555"/>
                        </a:solidFill>
                        <a:highlight>
                          <a:srgbClr val="FFFFFF"/>
                        </a:highlight>
                      </a:endParaRPr>
                    </a:p>
                  </a:txBody>
                  <a:tcPr marL="47625" marR="47625" marT="47625" marB="476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l" rtl="0">
                        <a:spcBef>
                          <a:spcPts val="0"/>
                        </a:spcBef>
                        <a:spcAft>
                          <a:spcPts val="0"/>
                        </a:spcAft>
                        <a:buNone/>
                      </a:pPr>
                      <a:r>
                        <a:rPr lang="en" sz="1050">
                          <a:solidFill>
                            <a:srgbClr val="555555"/>
                          </a:solidFill>
                          <a:highlight>
                            <a:srgbClr val="FFFFFF"/>
                          </a:highlight>
                        </a:rPr>
                        <a:t>Mainly uses several processors</a:t>
                      </a:r>
                      <a:endParaRPr sz="1050">
                        <a:solidFill>
                          <a:srgbClr val="555555"/>
                        </a:solidFill>
                        <a:highlight>
                          <a:srgbClr val="FFFFFF"/>
                        </a:highlight>
                      </a:endParaRPr>
                    </a:p>
                  </a:txBody>
                  <a:tcPr marL="47625" marR="47625" marT="47625" marB="476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571300">
                <a:tc>
                  <a:txBody>
                    <a:bodyPr/>
                    <a:lstStyle/>
                    <a:p>
                      <a:pPr marL="0" lvl="0" indent="0" algn="l" rtl="0">
                        <a:spcBef>
                          <a:spcPts val="0"/>
                        </a:spcBef>
                        <a:spcAft>
                          <a:spcPts val="0"/>
                        </a:spcAft>
                        <a:buNone/>
                      </a:pPr>
                      <a:r>
                        <a:rPr lang="en" sz="1050">
                          <a:solidFill>
                            <a:srgbClr val="555555"/>
                          </a:solidFill>
                          <a:highlight>
                            <a:srgbClr val="FFFFFF"/>
                          </a:highlight>
                        </a:rPr>
                        <a:t>Used to share resources</a:t>
                      </a:r>
                      <a:endParaRPr sz="1050">
                        <a:solidFill>
                          <a:srgbClr val="555555"/>
                        </a:solidFill>
                        <a:highlight>
                          <a:srgbClr val="FFFFFF"/>
                        </a:highlight>
                      </a:endParaRPr>
                    </a:p>
                  </a:txBody>
                  <a:tcPr marL="47625" marR="47625" marT="47625" marB="476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l" rtl="0">
                        <a:spcBef>
                          <a:spcPts val="0"/>
                        </a:spcBef>
                        <a:spcAft>
                          <a:spcPts val="0"/>
                        </a:spcAft>
                        <a:buNone/>
                      </a:pPr>
                      <a:r>
                        <a:rPr lang="en" sz="1050">
                          <a:solidFill>
                            <a:srgbClr val="555555"/>
                          </a:solidFill>
                          <a:highlight>
                            <a:srgbClr val="FFFFFF"/>
                          </a:highlight>
                        </a:rPr>
                        <a:t>Used for high performance</a:t>
                      </a:r>
                      <a:endParaRPr sz="1050">
                        <a:solidFill>
                          <a:srgbClr val="555555"/>
                        </a:solidFill>
                        <a:highlight>
                          <a:srgbClr val="FFFFFF"/>
                        </a:highlight>
                      </a:endParaRPr>
                    </a:p>
                  </a:txBody>
                  <a:tcPr marL="47625" marR="47625" marT="47625" marB="476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571300">
                <a:tc>
                  <a:txBody>
                    <a:bodyPr/>
                    <a:lstStyle/>
                    <a:p>
                      <a:pPr marL="0" lvl="0" indent="0" algn="l" rtl="0">
                        <a:spcBef>
                          <a:spcPts val="0"/>
                        </a:spcBef>
                        <a:spcAft>
                          <a:spcPts val="0"/>
                        </a:spcAft>
                        <a:buNone/>
                      </a:pPr>
                      <a:r>
                        <a:rPr lang="en" sz="1050">
                          <a:solidFill>
                            <a:srgbClr val="555555"/>
                          </a:solidFill>
                          <a:highlight>
                            <a:srgbClr val="FFFFFF"/>
                          </a:highlight>
                        </a:rPr>
                        <a:t>Used for consistency and availability</a:t>
                      </a:r>
                      <a:endParaRPr sz="1050">
                        <a:solidFill>
                          <a:srgbClr val="555555"/>
                        </a:solidFill>
                        <a:highlight>
                          <a:srgbClr val="FFFFFF"/>
                        </a:highlight>
                      </a:endParaRPr>
                    </a:p>
                  </a:txBody>
                  <a:tcPr marL="47625" marR="47625" marT="47625" marB="476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l" rtl="0">
                        <a:spcBef>
                          <a:spcPts val="0"/>
                        </a:spcBef>
                        <a:spcAft>
                          <a:spcPts val="0"/>
                        </a:spcAft>
                        <a:buNone/>
                      </a:pPr>
                      <a:r>
                        <a:rPr lang="en" sz="1050">
                          <a:solidFill>
                            <a:srgbClr val="555555"/>
                          </a:solidFill>
                          <a:highlight>
                            <a:srgbClr val="FFFFFF"/>
                          </a:highlight>
                        </a:rPr>
                        <a:t>Used for concurrency</a:t>
                      </a:r>
                      <a:endParaRPr sz="1050">
                        <a:solidFill>
                          <a:srgbClr val="555555"/>
                        </a:solidFill>
                        <a:highlight>
                          <a:srgbClr val="FFFFFF"/>
                        </a:highlight>
                      </a:endParaRPr>
                    </a:p>
                  </a:txBody>
                  <a:tcPr marL="47625" marR="47625" marT="47625" marB="476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925900">
                <a:tc>
                  <a:txBody>
                    <a:bodyPr/>
                    <a:lstStyle/>
                    <a:p>
                      <a:pPr marL="0" lvl="0" indent="0" algn="l" rtl="0">
                        <a:spcBef>
                          <a:spcPts val="0"/>
                        </a:spcBef>
                        <a:spcAft>
                          <a:spcPts val="0"/>
                        </a:spcAft>
                        <a:buNone/>
                      </a:pPr>
                      <a:r>
                        <a:rPr lang="en" sz="1050" dirty="0">
                          <a:solidFill>
                            <a:srgbClr val="555555"/>
                          </a:solidFill>
                          <a:highlight>
                            <a:srgbClr val="FFFFFF"/>
                          </a:highlight>
                        </a:rPr>
                        <a:t>Designed to tolerate failures</a:t>
                      </a:r>
                      <a:endParaRPr sz="1050" dirty="0">
                        <a:solidFill>
                          <a:srgbClr val="555555"/>
                        </a:solidFill>
                        <a:highlight>
                          <a:srgbClr val="FFFFFF"/>
                        </a:highlight>
                      </a:endParaRPr>
                    </a:p>
                  </a:txBody>
                  <a:tcPr marL="47625" marR="47625" marT="47625" marB="476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l" rtl="0">
                        <a:spcBef>
                          <a:spcPts val="0"/>
                        </a:spcBef>
                        <a:spcAft>
                          <a:spcPts val="0"/>
                        </a:spcAft>
                        <a:buNone/>
                      </a:pPr>
                      <a:r>
                        <a:rPr lang="en" sz="1050" dirty="0">
                          <a:solidFill>
                            <a:srgbClr val="555555"/>
                          </a:solidFill>
                          <a:highlight>
                            <a:srgbClr val="FFFFFF"/>
                          </a:highlight>
                        </a:rPr>
                        <a:t>Designed for massive calculations</a:t>
                      </a:r>
                      <a:endParaRPr sz="1050" dirty="0">
                        <a:solidFill>
                          <a:srgbClr val="555555"/>
                        </a:solidFill>
                        <a:highlight>
                          <a:srgbClr val="FFFFFF"/>
                        </a:highlight>
                      </a:endParaRPr>
                    </a:p>
                    <a:p>
                      <a:pPr marL="0" lvl="0" indent="0" algn="l" rtl="0">
                        <a:spcBef>
                          <a:spcPts val="0"/>
                        </a:spcBef>
                        <a:spcAft>
                          <a:spcPts val="0"/>
                        </a:spcAft>
                        <a:buNone/>
                      </a:pPr>
                      <a:endParaRPr sz="1050" dirty="0">
                        <a:solidFill>
                          <a:srgbClr val="555555"/>
                        </a:solidFill>
                        <a:highlight>
                          <a:srgbClr val="FFFFFF"/>
                        </a:highlight>
                      </a:endParaRPr>
                    </a:p>
                  </a:txBody>
                  <a:tcPr marL="47625" marR="47625" marT="47625" marB="476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229507" y="261277"/>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800"/>
              </a:spcBef>
              <a:spcAft>
                <a:spcPts val="1800"/>
              </a:spcAft>
              <a:buClr>
                <a:schemeClr val="dk1"/>
              </a:buClr>
              <a:buSzPct val="61111"/>
              <a:buFont typeface="Arial"/>
              <a:buNone/>
            </a:pPr>
            <a:r>
              <a:rPr lang="en" sz="1800" b="1" dirty="0"/>
              <a:t>ILLIAC IV</a:t>
            </a:r>
            <a:endParaRPr dirty="0"/>
          </a:p>
        </p:txBody>
      </p:sp>
      <p:sp>
        <p:nvSpPr>
          <p:cNvPr id="99" name="Google Shape;99;p19"/>
          <p:cNvSpPr txBox="1">
            <a:spLocks noGrp="1"/>
          </p:cNvSpPr>
          <p:nvPr>
            <p:ph type="body" idx="1"/>
          </p:nvPr>
        </p:nvSpPr>
        <p:spPr>
          <a:xfrm>
            <a:off x="311700" y="1152475"/>
            <a:ext cx="8520600" cy="3749400"/>
          </a:xfrm>
          <a:prstGeom prst="rect">
            <a:avLst/>
          </a:prstGeom>
        </p:spPr>
        <p:txBody>
          <a:bodyPr spcFirstLastPara="1" wrap="square" lIns="91425" tIns="91425" rIns="91425" bIns="91425" anchor="t" anchorCtr="0">
            <a:noAutofit/>
          </a:bodyPr>
          <a:lstStyle/>
          <a:p>
            <a:pPr marL="0" lvl="0" indent="0" algn="l" rtl="0">
              <a:lnSpc>
                <a:spcPct val="177272"/>
              </a:lnSpc>
              <a:spcBef>
                <a:spcPts val="0"/>
              </a:spcBef>
              <a:spcAft>
                <a:spcPts val="0"/>
              </a:spcAft>
              <a:buClr>
                <a:schemeClr val="dk1"/>
              </a:buClr>
              <a:buSzPts val="1100"/>
              <a:buFont typeface="Arial"/>
              <a:buNone/>
            </a:pPr>
            <a:r>
              <a:rPr lang="en" sz="1800" dirty="0">
                <a:solidFill>
                  <a:schemeClr val="dk1"/>
                </a:solidFill>
              </a:rPr>
              <a:t>This was the first “massively” parallel computer, built largely at the University of Illinois. The machine was developed in the 1960s with help from NASA and the U.S. Air Force. It had 64 processing elements capable of handling 131,072 bits at a time</a:t>
            </a:r>
            <a:endParaRPr sz="1800" dirty="0">
              <a:solidFill>
                <a:schemeClr val="dk1"/>
              </a:solidFill>
            </a:endParaRPr>
          </a:p>
          <a:p>
            <a:pPr marL="0" lvl="0" indent="0" algn="l" rtl="0">
              <a:spcBef>
                <a:spcPts val="0"/>
              </a:spcBef>
              <a:spcAft>
                <a:spcPts val="1200"/>
              </a:spcAft>
              <a:buNone/>
            </a:pPr>
            <a:endParaRPr sz="1050" dirty="0">
              <a:solidFill>
                <a:srgbClr val="4D5156"/>
              </a:solidFill>
              <a:highlight>
                <a:srgbClr val="FFFFFF"/>
              </a:highlight>
            </a:endParaRPr>
          </a:p>
        </p:txBody>
      </p:sp>
      <p:pic>
        <p:nvPicPr>
          <p:cNvPr id="100" name="Google Shape;100;p19"/>
          <p:cNvPicPr preferRelativeResize="0"/>
          <p:nvPr/>
        </p:nvPicPr>
        <p:blipFill>
          <a:blip r:embed="rId3">
            <a:alphaModFix/>
          </a:blip>
          <a:stretch>
            <a:fillRect/>
          </a:stretch>
        </p:blipFill>
        <p:spPr>
          <a:xfrm>
            <a:off x="4489807" y="2652784"/>
            <a:ext cx="4136300" cy="23023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Parallel &amp; Serial Computing</a:t>
            </a:r>
            <a:endParaRPr/>
          </a:p>
          <a:p>
            <a:pPr marL="0" lvl="0" indent="0" algn="l" rtl="0">
              <a:spcBef>
                <a:spcPts val="0"/>
              </a:spcBef>
              <a:spcAft>
                <a:spcPts val="0"/>
              </a:spcAft>
              <a:buNone/>
            </a:pPr>
            <a:endParaRPr/>
          </a:p>
        </p:txBody>
      </p:sp>
      <p:sp>
        <p:nvSpPr>
          <p:cNvPr id="106" name="Google Shape;106;p20"/>
          <p:cNvSpPr txBox="1">
            <a:spLocks noGrp="1"/>
          </p:cNvSpPr>
          <p:nvPr>
            <p:ph type="body" idx="1"/>
          </p:nvPr>
        </p:nvSpPr>
        <p:spPr>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600" dirty="0"/>
              <a:t>A processing in which one task is completed at a time and all the tasks are run by the processor in a sequence. In real time example, people standing in a queue and waiting for a railway ticket. In this case, one person can get a ticket at a time. </a:t>
            </a:r>
            <a:endParaRPr sz="2600" dirty="0"/>
          </a:p>
          <a:p>
            <a:pPr marL="0" lvl="0" indent="0" algn="l" rtl="0">
              <a:spcBef>
                <a:spcPts val="1200"/>
              </a:spcBef>
              <a:spcAft>
                <a:spcPts val="0"/>
              </a:spcAft>
              <a:buClr>
                <a:schemeClr val="dk1"/>
              </a:buClr>
              <a:buSzPct val="61111"/>
              <a:buFont typeface="Arial"/>
              <a:buNone/>
            </a:pPr>
            <a:r>
              <a:rPr lang="en" sz="2600" dirty="0"/>
              <a:t>In serial processing, same tasks are completed at the same time but in parallel processing completion time may vary.</a:t>
            </a:r>
            <a:endParaRPr sz="2600" dirty="0"/>
          </a:p>
          <a:p>
            <a:pPr marL="0" lvl="0" indent="0" algn="l" rtl="0">
              <a:spcBef>
                <a:spcPts val="1200"/>
              </a:spcBef>
              <a:spcAft>
                <a:spcPts val="0"/>
              </a:spcAft>
              <a:buClr>
                <a:schemeClr val="dk1"/>
              </a:buClr>
              <a:buSzPct val="61111"/>
              <a:buFont typeface="Arial"/>
              <a:buNone/>
            </a:pPr>
            <a:r>
              <a:rPr lang="en" sz="2600" dirty="0"/>
              <a:t>In sequential processing, the load is high on single core processor and processor heats up quickly.</a:t>
            </a:r>
            <a:endParaRPr sz="2600" dirty="0"/>
          </a:p>
          <a:p>
            <a:pPr marL="0" lvl="0" indent="0" algn="l" rtl="0">
              <a:spcBef>
                <a:spcPts val="1200"/>
              </a:spcBef>
              <a:spcAft>
                <a:spcPts val="0"/>
              </a:spcAft>
              <a:buClr>
                <a:schemeClr val="dk1"/>
              </a:buClr>
              <a:buSzPct val="61111"/>
              <a:buFont typeface="Arial"/>
              <a:buNone/>
            </a:pPr>
            <a:r>
              <a:rPr lang="en" sz="2600" dirty="0"/>
              <a:t>In serial processing data transfers in bit by bit form while In parallel processing data transfers in byte form i.e. in 8 bits form</a:t>
            </a:r>
            <a:endParaRPr sz="2600" dirty="0"/>
          </a:p>
          <a:p>
            <a:pPr marL="0" lvl="0" indent="0" algn="l" rtl="0">
              <a:spcBef>
                <a:spcPts val="1200"/>
              </a:spcBef>
              <a:spcAft>
                <a:spcPts val="0"/>
              </a:spcAft>
              <a:buClr>
                <a:schemeClr val="dk1"/>
              </a:buClr>
              <a:buSzPct val="61111"/>
              <a:buFont typeface="Arial"/>
              <a:buNone/>
            </a:pPr>
            <a:r>
              <a:rPr lang="en" sz="2600" dirty="0"/>
              <a:t>Parallel processor is costly as compared to serial processor</a:t>
            </a:r>
            <a:endParaRPr sz="2600" dirty="0"/>
          </a:p>
          <a:p>
            <a:pPr marL="0" lvl="0" indent="0" algn="l" rtl="0">
              <a:spcBef>
                <a:spcPts val="1200"/>
              </a:spcBef>
              <a:spcAft>
                <a:spcPts val="0"/>
              </a:spcAft>
              <a:buClr>
                <a:schemeClr val="dk1"/>
              </a:buClr>
              <a:buSzPct val="61111"/>
              <a:buFont typeface="Arial"/>
              <a:buNone/>
            </a:pPr>
            <a:r>
              <a:rPr lang="en" sz="2600" dirty="0"/>
              <a:t>Serial processing takes more time than parallel processor</a:t>
            </a:r>
            <a:endParaRPr sz="2600"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Parallel &amp; Serial Computing</a:t>
            </a:r>
            <a:endParaRPr/>
          </a:p>
          <a:p>
            <a:pPr marL="0" lvl="0" indent="0" algn="l" rtl="0">
              <a:spcBef>
                <a:spcPts val="0"/>
              </a:spcBef>
              <a:spcAft>
                <a:spcPts val="0"/>
              </a:spcAft>
              <a:buNone/>
            </a:pPr>
            <a:endParaRPr/>
          </a:p>
        </p:txBody>
      </p:sp>
      <p:sp>
        <p:nvSpPr>
          <p:cNvPr id="112" name="Google Shape;112;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500" dirty="0">
                <a:solidFill>
                  <a:srgbClr val="212529"/>
                </a:solidFill>
                <a:highlight>
                  <a:srgbClr val="FFFFFF"/>
                </a:highlight>
              </a:rPr>
              <a:t>Traditionally, software has been written for </a:t>
            </a:r>
            <a:r>
              <a:rPr lang="en" sz="1500" i="1" dirty="0">
                <a:solidFill>
                  <a:srgbClr val="212529"/>
                </a:solidFill>
                <a:highlight>
                  <a:srgbClr val="FFFFFF"/>
                </a:highlight>
              </a:rPr>
              <a:t>serial</a:t>
            </a:r>
            <a:r>
              <a:rPr lang="en" sz="1500" dirty="0">
                <a:solidFill>
                  <a:srgbClr val="212529"/>
                </a:solidFill>
                <a:highlight>
                  <a:srgbClr val="FFFFFF"/>
                </a:highlight>
              </a:rPr>
              <a:t> computation:</a:t>
            </a:r>
            <a:endParaRPr sz="1500" dirty="0">
              <a:solidFill>
                <a:srgbClr val="212529"/>
              </a:solidFill>
              <a:highlight>
                <a:srgbClr val="FFFFFF"/>
              </a:highlight>
            </a:endParaRPr>
          </a:p>
          <a:p>
            <a:pPr marL="457200" lvl="0" indent="-323850" algn="l" rtl="0">
              <a:spcBef>
                <a:spcPts val="1200"/>
              </a:spcBef>
              <a:spcAft>
                <a:spcPts val="0"/>
              </a:spcAft>
              <a:buClr>
                <a:srgbClr val="212529"/>
              </a:buClr>
              <a:buSzPts val="1500"/>
              <a:buChar char="●"/>
            </a:pPr>
            <a:r>
              <a:rPr lang="en" sz="1500" dirty="0">
                <a:solidFill>
                  <a:srgbClr val="212529"/>
                </a:solidFill>
                <a:highlight>
                  <a:srgbClr val="FFFFFF"/>
                </a:highlight>
              </a:rPr>
              <a:t>A problem is broken into a discrete series of instructions</a:t>
            </a:r>
            <a:endParaRPr sz="1500" dirty="0">
              <a:solidFill>
                <a:srgbClr val="212529"/>
              </a:solidFill>
              <a:highlight>
                <a:srgbClr val="FFFFFF"/>
              </a:highlight>
            </a:endParaRPr>
          </a:p>
          <a:p>
            <a:pPr marL="457200" lvl="0" indent="-323850" algn="l" rtl="0">
              <a:spcBef>
                <a:spcPts val="0"/>
              </a:spcBef>
              <a:spcAft>
                <a:spcPts val="0"/>
              </a:spcAft>
              <a:buClr>
                <a:srgbClr val="212529"/>
              </a:buClr>
              <a:buSzPts val="1500"/>
              <a:buChar char="●"/>
            </a:pPr>
            <a:r>
              <a:rPr lang="en" sz="1500" dirty="0">
                <a:solidFill>
                  <a:srgbClr val="212529"/>
                </a:solidFill>
                <a:highlight>
                  <a:srgbClr val="FFFFFF"/>
                </a:highlight>
              </a:rPr>
              <a:t>Instructions are executed sequentially one after another</a:t>
            </a:r>
            <a:endParaRPr sz="1500" dirty="0">
              <a:solidFill>
                <a:srgbClr val="212529"/>
              </a:solidFill>
              <a:highlight>
                <a:srgbClr val="FFFFFF"/>
              </a:highlight>
            </a:endParaRPr>
          </a:p>
          <a:p>
            <a:pPr marL="457200" lvl="0" indent="-323850" algn="l" rtl="0">
              <a:spcBef>
                <a:spcPts val="0"/>
              </a:spcBef>
              <a:spcAft>
                <a:spcPts val="0"/>
              </a:spcAft>
              <a:buClr>
                <a:srgbClr val="212529"/>
              </a:buClr>
              <a:buSzPts val="1500"/>
              <a:buChar char="●"/>
            </a:pPr>
            <a:r>
              <a:rPr lang="en" sz="1500" dirty="0">
                <a:solidFill>
                  <a:srgbClr val="212529"/>
                </a:solidFill>
                <a:highlight>
                  <a:srgbClr val="FFFFFF"/>
                </a:highlight>
              </a:rPr>
              <a:t>Executed on a single processor</a:t>
            </a:r>
            <a:endParaRPr sz="1500" dirty="0">
              <a:solidFill>
                <a:srgbClr val="212529"/>
              </a:solidFill>
              <a:highlight>
                <a:srgbClr val="FFFFFF"/>
              </a:highlight>
            </a:endParaRPr>
          </a:p>
          <a:p>
            <a:pPr marL="457200" lvl="0" indent="-323850" algn="l" rtl="0">
              <a:spcBef>
                <a:spcPts val="0"/>
              </a:spcBef>
              <a:spcAft>
                <a:spcPts val="0"/>
              </a:spcAft>
              <a:buClr>
                <a:srgbClr val="212529"/>
              </a:buClr>
              <a:buSzPts val="1500"/>
              <a:buChar char="●"/>
            </a:pPr>
            <a:r>
              <a:rPr lang="en" sz="1500" dirty="0">
                <a:solidFill>
                  <a:srgbClr val="212529"/>
                </a:solidFill>
                <a:highlight>
                  <a:srgbClr val="FFFFFF"/>
                </a:highlight>
              </a:rPr>
              <a:t>Only one instruction may execute at any moment in time</a:t>
            </a:r>
            <a:endParaRPr sz="1600" dirty="0"/>
          </a:p>
        </p:txBody>
      </p:sp>
      <p:sp>
        <p:nvSpPr>
          <p:cNvPr id="113" name="Google Shape;113;p21"/>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500" dirty="0">
                <a:solidFill>
                  <a:srgbClr val="212529"/>
                </a:solidFill>
                <a:highlight>
                  <a:srgbClr val="FFFFFF"/>
                </a:highlight>
              </a:rPr>
              <a:t>In the simplest sense, </a:t>
            </a:r>
            <a:r>
              <a:rPr lang="en" sz="1500" i="1" dirty="0">
                <a:solidFill>
                  <a:srgbClr val="212529"/>
                </a:solidFill>
                <a:highlight>
                  <a:srgbClr val="FFFFFF"/>
                </a:highlight>
              </a:rPr>
              <a:t>parallel computing</a:t>
            </a:r>
            <a:r>
              <a:rPr lang="en" sz="1500" dirty="0">
                <a:solidFill>
                  <a:srgbClr val="212529"/>
                </a:solidFill>
                <a:highlight>
                  <a:srgbClr val="FFFFFF"/>
                </a:highlight>
              </a:rPr>
              <a:t> is the simultaneous use of multiple compute resources to solve a computational problem:</a:t>
            </a:r>
            <a:endParaRPr sz="1500" dirty="0">
              <a:solidFill>
                <a:srgbClr val="212529"/>
              </a:solidFill>
              <a:highlight>
                <a:srgbClr val="FFFFFF"/>
              </a:highlight>
            </a:endParaRPr>
          </a:p>
          <a:p>
            <a:pPr marL="457200" lvl="0" indent="-323850" algn="l" rtl="0">
              <a:spcBef>
                <a:spcPts val="1200"/>
              </a:spcBef>
              <a:spcAft>
                <a:spcPts val="0"/>
              </a:spcAft>
              <a:buClr>
                <a:srgbClr val="212529"/>
              </a:buClr>
              <a:buSzPts val="1500"/>
              <a:buChar char="●"/>
            </a:pPr>
            <a:r>
              <a:rPr lang="en" sz="1500" dirty="0">
                <a:solidFill>
                  <a:srgbClr val="212529"/>
                </a:solidFill>
                <a:highlight>
                  <a:srgbClr val="FFFFFF"/>
                </a:highlight>
              </a:rPr>
              <a:t>A problem is broken into discrete parts that can be solved concurrently</a:t>
            </a:r>
            <a:endParaRPr sz="1500" dirty="0">
              <a:solidFill>
                <a:srgbClr val="212529"/>
              </a:solidFill>
              <a:highlight>
                <a:srgbClr val="FFFFFF"/>
              </a:highlight>
            </a:endParaRPr>
          </a:p>
          <a:p>
            <a:pPr marL="457200" lvl="0" indent="-323850" algn="l" rtl="0">
              <a:spcBef>
                <a:spcPts val="0"/>
              </a:spcBef>
              <a:spcAft>
                <a:spcPts val="0"/>
              </a:spcAft>
              <a:buClr>
                <a:srgbClr val="212529"/>
              </a:buClr>
              <a:buSzPts val="1500"/>
              <a:buChar char="●"/>
            </a:pPr>
            <a:r>
              <a:rPr lang="en" sz="1500" dirty="0">
                <a:solidFill>
                  <a:srgbClr val="212529"/>
                </a:solidFill>
                <a:highlight>
                  <a:srgbClr val="FFFFFF"/>
                </a:highlight>
              </a:rPr>
              <a:t>Each part is further broken down to a series of instructions</a:t>
            </a:r>
            <a:endParaRPr sz="1500" dirty="0">
              <a:solidFill>
                <a:srgbClr val="212529"/>
              </a:solidFill>
              <a:highlight>
                <a:srgbClr val="FFFFFF"/>
              </a:highlight>
            </a:endParaRPr>
          </a:p>
          <a:p>
            <a:pPr marL="457200" lvl="0" indent="-323850" algn="l" rtl="0">
              <a:spcBef>
                <a:spcPts val="0"/>
              </a:spcBef>
              <a:spcAft>
                <a:spcPts val="0"/>
              </a:spcAft>
              <a:buClr>
                <a:srgbClr val="212529"/>
              </a:buClr>
              <a:buSzPts val="1500"/>
              <a:buChar char="●"/>
            </a:pPr>
            <a:r>
              <a:rPr lang="en" sz="1500" dirty="0">
                <a:solidFill>
                  <a:srgbClr val="212529"/>
                </a:solidFill>
                <a:highlight>
                  <a:srgbClr val="FFFFFF"/>
                </a:highlight>
              </a:rPr>
              <a:t>Instructions from each part execute simultaneously on different processors</a:t>
            </a:r>
            <a:endParaRPr sz="1500" dirty="0">
              <a:solidFill>
                <a:srgbClr val="212529"/>
              </a:solidFill>
              <a:highlight>
                <a:srgbClr val="FFFFFF"/>
              </a:highlight>
            </a:endParaRPr>
          </a:p>
          <a:p>
            <a:pPr marL="457200" lvl="0" indent="-323850" algn="l" rtl="0">
              <a:spcBef>
                <a:spcPts val="0"/>
              </a:spcBef>
              <a:spcAft>
                <a:spcPts val="0"/>
              </a:spcAft>
              <a:buClr>
                <a:srgbClr val="212529"/>
              </a:buClr>
              <a:buSzPts val="1500"/>
              <a:buChar char="●"/>
            </a:pPr>
            <a:r>
              <a:rPr lang="en" sz="1500" dirty="0">
                <a:solidFill>
                  <a:srgbClr val="212529"/>
                </a:solidFill>
                <a:highlight>
                  <a:srgbClr val="FFFFFF"/>
                </a:highlight>
              </a:rPr>
              <a:t>An overall control/coordination mechanism is employed</a:t>
            </a:r>
            <a:endParaRPr sz="1500" dirty="0">
              <a:solidFill>
                <a:srgbClr val="212529"/>
              </a:solidFill>
              <a:highlight>
                <a:srgbClr val="FFFFFF"/>
              </a:highlight>
            </a:endParaRPr>
          </a:p>
          <a:p>
            <a:pPr marL="0" lvl="0" indent="0" algn="l" rtl="0">
              <a:spcBef>
                <a:spcPts val="1200"/>
              </a:spcBef>
              <a:spcAft>
                <a:spcPts val="1200"/>
              </a:spcAft>
              <a:buNone/>
            </a:pPr>
            <a:endParaRPr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TotalTime>
  <Words>3001</Words>
  <Application>Microsoft Office PowerPoint</Application>
  <PresentationFormat>On-screen Show (16:9)</PresentationFormat>
  <Paragraphs>190</Paragraphs>
  <Slides>47</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Calibri</vt:lpstr>
      <vt:lpstr>Times New Roman</vt:lpstr>
      <vt:lpstr>Lato</vt:lpstr>
      <vt:lpstr>Arial</vt:lpstr>
      <vt:lpstr>Office Theme</vt:lpstr>
      <vt:lpstr>Parallel &amp; Distributed Computing</vt:lpstr>
      <vt:lpstr>Computing</vt:lpstr>
      <vt:lpstr>History of Computing</vt:lpstr>
      <vt:lpstr>Moore’s Law</vt:lpstr>
      <vt:lpstr>Fundamentals of Parallel &amp; Distributed Computing </vt:lpstr>
      <vt:lpstr>PowerPoint Presentation</vt:lpstr>
      <vt:lpstr>ILLIAC IV</vt:lpstr>
      <vt:lpstr>Parallel &amp; Serial Computing </vt:lpstr>
      <vt:lpstr>Parallel &amp; Serial Computing </vt:lpstr>
      <vt:lpstr>PowerPoint Presentation</vt:lpstr>
      <vt:lpstr>Traditional Computing Types  </vt:lpstr>
      <vt:lpstr>Cloud Computing </vt:lpstr>
      <vt:lpstr>Grid Computing </vt:lpstr>
      <vt:lpstr>Personal Computing </vt:lpstr>
      <vt:lpstr>Time Sharing </vt:lpstr>
      <vt:lpstr>Client Server </vt:lpstr>
      <vt:lpstr>Peer to Peer</vt:lpstr>
      <vt:lpstr>Mobile Computing </vt:lpstr>
      <vt:lpstr>Cluster Computing </vt:lpstr>
      <vt:lpstr>Pros &amp; Cons of Parallel &amp; Distributed Computing</vt:lpstr>
      <vt:lpstr> WEEK-02 LECTURE</vt:lpstr>
      <vt:lpstr>·         Flynn’s Taxonomy. </vt:lpstr>
      <vt:lpstr>PowerPoint Presentation</vt:lpstr>
      <vt:lpstr>PowerPoint Presentation</vt:lpstr>
      <vt:lpstr>PowerPoint Presentation</vt:lpstr>
      <vt:lpstr>·         Introduction to Multithreading </vt:lpstr>
      <vt:lpstr>PowerPoint Presentation</vt:lpstr>
      <vt:lpstr>·         Parallel algorithms &amp; architectures   </vt:lpstr>
      <vt:lpstr>PowerPoint Presentation</vt:lpstr>
      <vt:lpstr>·         Parallel I/O </vt:lpstr>
      <vt:lpstr>Parallel Programming models</vt:lpstr>
      <vt:lpstr>·         (data-parallel, task-parallel, process-centric, shared/distributed memory) </vt:lpstr>
      <vt:lpstr>PowerPoint Presentation</vt:lpstr>
      <vt:lpstr>WEEK -03 LECTURE</vt:lpstr>
      <vt:lpstr>Asynchronous/synchronous computation/communication,</vt:lpstr>
      <vt:lpstr>PowerPoint Presentation</vt:lpstr>
      <vt:lpstr>PowerPoint Presentation</vt:lpstr>
      <vt:lpstr>·         Concurrency control </vt:lpstr>
      <vt:lpstr>·         Fault tolerance </vt:lpstr>
      <vt:lpstr>·         Case Studies: From problem specification to a parallelized solution </vt:lpstr>
      <vt:lpstr>WEEK-04 LECTURE</vt:lpstr>
      <vt:lpstr>·         GPU architecture and programming,  </vt:lpstr>
      <vt:lpstr>·          Heterogeneity </vt:lpstr>
      <vt:lpstr>Introduction to OpenCL</vt:lpstr>
      <vt:lpstr>Message passing interface (MPI)</vt:lpstr>
      <vt:lpstr>WEEK -05 LECTURE</vt:lpstr>
      <vt:lpstr>Full Virtualization vs Partial  Virtualization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&amp; Distributed Computing</dc:title>
  <cp:lastModifiedBy>shiwani dembla</cp:lastModifiedBy>
  <cp:revision>7</cp:revision>
  <dcterms:modified xsi:type="dcterms:W3CDTF">2022-04-09T03:14:12Z</dcterms:modified>
</cp:coreProperties>
</file>