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80" r:id="rId4"/>
    <p:sldId id="281" r:id="rId5"/>
    <p:sldId id="258" r:id="rId6"/>
    <p:sldId id="260" r:id="rId7"/>
    <p:sldId id="261" r:id="rId8"/>
    <p:sldId id="262" r:id="rId9"/>
    <p:sldId id="263" r:id="rId10"/>
    <p:sldId id="264" r:id="rId11"/>
    <p:sldId id="282" r:id="rId12"/>
    <p:sldId id="266" r:id="rId13"/>
    <p:sldId id="267" r:id="rId14"/>
    <p:sldId id="26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2" d="100"/>
          <a:sy n="172" d="100"/>
        </p:scale>
        <p:origin x="-20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0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5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7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0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A4BC-9969-B34F-B8D6-ED3D07F43D2B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cw.mit.edu/courses/electrical-engineering-and-computer-science/6-047-computational-biology-fall-2015/index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Bioinformatics</a:t>
            </a:r>
            <a:r>
              <a:rPr lang="zh-CN" altLang="en-US" dirty="0" smtClean="0"/>
              <a:t> </a:t>
            </a:r>
            <a:r>
              <a:rPr lang="zh-CN" altLang="zh-CN" dirty="0" smtClean="0"/>
              <a:t>（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生物信息学</a:t>
            </a:r>
            <a:r>
              <a:rPr lang="zh-CN" altLang="en-US" dirty="0" smtClean="0"/>
              <a:t>）</a:t>
            </a:r>
            <a:br>
              <a:rPr lang="zh-CN" altLang="en-US" dirty="0" smtClean="0"/>
            </a:br>
            <a:r>
              <a:rPr lang="en-US" altLang="zh-CN" dirty="0" smtClean="0"/>
              <a:t>BME1063.01 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08206"/>
            <a:ext cx="6400800" cy="1530593"/>
          </a:xfrm>
        </p:spPr>
        <p:txBody>
          <a:bodyPr/>
          <a:lstStyle/>
          <a:p>
            <a:r>
              <a:rPr lang="zh-CN" altLang="en-US" dirty="0" smtClean="0"/>
              <a:t>张力烨</a:t>
            </a:r>
          </a:p>
        </p:txBody>
      </p:sp>
    </p:spTree>
    <p:extLst>
      <p:ext uri="{BB962C8B-B14F-4D97-AF65-F5344CB8AC3E}">
        <p14:creationId xmlns:p14="http://schemas.microsoft.com/office/powerpoint/2010/main" val="339210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Introduction about Scoring system for Homework (</a:t>
            </a:r>
            <a:r>
              <a:rPr lang="en-US" dirty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0%)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x-none" altLang="zh-CN" dirty="0" smtClean="0">
                <a:latin typeface="Times New Roman"/>
                <a:cs typeface="Times New Roman"/>
              </a:rPr>
              <a:t>5 Homework (the top four of five scores will be used, and you can just do 4 homework if you want)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S</a:t>
            </a:r>
            <a:r>
              <a:rPr lang="x-none" altLang="zh-CN" dirty="0" smtClean="0">
                <a:latin typeface="Times New Roman"/>
                <a:cs typeface="Times New Roman"/>
              </a:rPr>
              <a:t>ubmit code/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/>
                <a:cs typeface="Times New Roman"/>
              </a:rPr>
              <a:t>C</a:t>
            </a:r>
            <a:r>
              <a:rPr lang="x-none" altLang="zh-CN" dirty="0" smtClean="0">
                <a:latin typeface="Times New Roman"/>
                <a:cs typeface="Times New Roman"/>
              </a:rPr>
              <a:t>ommands to TA 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/>
                <a:cs typeface="Times New Roman"/>
              </a:rPr>
              <a:t>C</a:t>
            </a:r>
            <a:r>
              <a:rPr lang="x-none" altLang="zh-CN" dirty="0" smtClean="0">
                <a:latin typeface="Times New Roman"/>
                <a:cs typeface="Times New Roman"/>
              </a:rPr>
              <a:t>an reproduce your</a:t>
            </a:r>
          </a:p>
          <a:p>
            <a:pPr marL="0" indent="0">
              <a:buNone/>
            </a:pPr>
            <a:r>
              <a:rPr lang="x-none" altLang="zh-CN" dirty="0" smtClean="0">
                <a:latin typeface="Times New Roman"/>
                <a:cs typeface="Times New Roman"/>
              </a:rPr>
              <a:t>work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x-none" dirty="0" smtClean="0">
                <a:latin typeface="Times New Roman"/>
                <a:cs typeface="Times New Roman"/>
              </a:rPr>
              <a:t>ach Homework </a:t>
            </a: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is due in one week</a:t>
            </a: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12:59pm Wed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x-none" dirty="0"/>
          </a:p>
          <a:p>
            <a:endParaRPr lang="en-US" dirty="0"/>
          </a:p>
        </p:txBody>
      </p:sp>
      <p:pic>
        <p:nvPicPr>
          <p:cNvPr id="4" name="Picture 3" descr="Screen Shot 2017-09-11 at 5.25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701" y="2721451"/>
            <a:ext cx="5167518" cy="4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7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Introduction about Scoring system for Homework (5%)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7148" y="2496064"/>
            <a:ext cx="538647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x-none" altLang="zh-CN" sz="2400" dirty="0" smtClean="0">
                <a:latin typeface="Times New Roman"/>
                <a:cs typeface="Times New Roman"/>
              </a:rPr>
              <a:t>Correct results (3%)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>
                <a:latin typeface="Times New Roman"/>
                <a:cs typeface="Times New Roman"/>
              </a:rPr>
              <a:t>C</a:t>
            </a:r>
            <a:r>
              <a:rPr lang="x-none" altLang="zh-CN" sz="2400" dirty="0" smtClean="0">
                <a:latin typeface="Times New Roman"/>
                <a:cs typeface="Times New Roman"/>
              </a:rPr>
              <a:t>ode style/description (2%)</a:t>
            </a:r>
          </a:p>
          <a:p>
            <a:pPr marL="342900" indent="-342900">
              <a:buAutoNum type="arabicPeriod"/>
            </a:pPr>
            <a:r>
              <a:rPr lang="x-none" altLang="zh-CN" sz="2400" dirty="0" smtClean="0">
                <a:latin typeface="Times New Roman"/>
                <a:cs typeface="Times New Roman"/>
              </a:rPr>
              <a:t>Novelty/Creativity (bonus up to 5%)</a:t>
            </a:r>
            <a:endParaRPr lang="x-none" altLang="zh-CN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497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Introduction about Scoring system for Class Participation (5%)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275" y="1748810"/>
            <a:ext cx="8510238" cy="45259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Ask a decent question &amp; add a decent comment/answer (0.5%)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Ask a good question &amp; comment &amp; answer (1.0%) 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Total up to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10% </a:t>
            </a:r>
            <a:r>
              <a:rPr lang="en-US" altLang="zh-CN" dirty="0" smtClean="0">
                <a:latin typeface="Times New Roman"/>
                <a:cs typeface="Times New Roman"/>
              </a:rPr>
              <a:t>to promote active participation  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9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week1.class1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1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.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the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scoring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system</a:t>
            </a:r>
          </a:p>
          <a:p>
            <a:r>
              <a:rPr lang="zh-CN" altLang="zh-CN" dirty="0" smtClean="0">
                <a:latin typeface="Times New Roman"/>
                <a:cs typeface="Times New Roman"/>
              </a:rPr>
              <a:t>2</a:t>
            </a:r>
            <a:r>
              <a:rPr lang="en-US" altLang="zh-CN" dirty="0" smtClean="0"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latin typeface="Times New Roman"/>
                <a:cs typeface="Times New Roman"/>
              </a:rPr>
              <a:t>   </a:t>
            </a:r>
            <a:r>
              <a:rPr lang="en-US" altLang="zh-CN" dirty="0" smtClean="0"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the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project</a:t>
            </a:r>
          </a:p>
          <a:p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3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class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organization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4. Introduction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course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outline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6338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13 individual projects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1. You will need to do it by yourself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2.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You can discuss your project with others (outside of the PI lab) if the PI thinks it is ok</a:t>
            </a:r>
            <a:r>
              <a:rPr lang="en-US" dirty="0" smtClean="0">
                <a:latin typeface="Times New Roman"/>
                <a:cs typeface="Times New Roman"/>
              </a:rPr>
              <a:t>, but you can always discuss about the technical details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3. You can come to office hours, class break and practice time for help and you can also ask help from the 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4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13 individual projects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(how to decide the project you will work with)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7073"/>
            <a:ext cx="8229600" cy="3806688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1. 双向选择 （确定课程项目）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2. </a:t>
            </a:r>
            <a:r>
              <a:rPr lang="zh-CN" altLang="en-US" dirty="0" smtClean="0">
                <a:latin typeface="Times New Roman"/>
                <a:cs typeface="Times New Roman"/>
              </a:rPr>
              <a:t>导师给我发邮件确定</a:t>
            </a:r>
            <a:r>
              <a:rPr lang="en-US" altLang="zh-CN" dirty="0" smtClean="0">
                <a:latin typeface="Times New Roman"/>
                <a:cs typeface="Times New Roman"/>
              </a:rPr>
              <a:t>,cc</a:t>
            </a:r>
            <a:r>
              <a:rPr lang="zh-CN" altLang="en-US" dirty="0" smtClean="0">
                <a:latin typeface="Times New Roman"/>
                <a:cs typeface="Times New Roman"/>
              </a:rPr>
              <a:t>确定的学生，然后学生也给我发邮件确认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2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For the students who audit the class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7073"/>
            <a:ext cx="8229600" cy="3806688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Contact me for project if interested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No office hour support provided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5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week1.class1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1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.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the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scoring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system</a:t>
            </a:r>
          </a:p>
          <a:p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 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project</a:t>
            </a:r>
          </a:p>
          <a:p>
            <a:r>
              <a:rPr lang="zh-CN" altLang="zh-CN" dirty="0" smtClean="0">
                <a:latin typeface="Times New Roman"/>
                <a:cs typeface="Times New Roman"/>
              </a:rPr>
              <a:t>3</a:t>
            </a:r>
            <a:r>
              <a:rPr lang="en-US" altLang="zh-CN" dirty="0" smtClean="0"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 class </a:t>
            </a:r>
            <a:r>
              <a:rPr lang="en-US" altLang="zh-CN" dirty="0">
                <a:latin typeface="Times New Roman"/>
                <a:cs typeface="Times New Roman"/>
              </a:rPr>
              <a:t>organization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4. Introduction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course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outline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5876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3 class organization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Class 1: Lecture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Class 2: (2 types)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Practice &amp; Help Trouble shooting problems  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Students Presentation/Journal Club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Class 3: Lecture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92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week1.class1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1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.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the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scoring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system</a:t>
            </a:r>
          </a:p>
          <a:p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 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project</a:t>
            </a:r>
          </a:p>
          <a:p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3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class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organization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/>
                <a:cs typeface="Times New Roman"/>
              </a:rPr>
              <a:t>4. Introduction</a:t>
            </a:r>
            <a:r>
              <a:rPr lang="zh-CN" alt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lang="zh-CN" alt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course</a:t>
            </a:r>
            <a:r>
              <a:rPr lang="zh-CN" alt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/>
                <a:cs typeface="Times New Roman"/>
              </a:rPr>
              <a:t>outline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74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myself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47" y="1600200"/>
            <a:ext cx="8229600" cy="4813489"/>
          </a:xfrm>
        </p:spPr>
        <p:txBody>
          <a:bodyPr/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2003-2007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zh-CN" altLang="en-US" dirty="0" smtClean="0">
                <a:latin typeface="Times New Roman"/>
                <a:cs typeface="Times New Roman"/>
              </a:rPr>
              <a:t>  </a:t>
            </a:r>
            <a:r>
              <a:rPr lang="en-US" altLang="zh-CN" dirty="0" smtClean="0">
                <a:latin typeface="Times New Roman"/>
                <a:cs typeface="Times New Roman"/>
              </a:rPr>
              <a:t>SJTU</a:t>
            </a:r>
            <a:r>
              <a:rPr lang="zh-CN" altLang="en-US" dirty="0" smtClean="0">
                <a:latin typeface="Times New Roman"/>
                <a:cs typeface="Times New Roman"/>
              </a:rPr>
              <a:t>, </a:t>
            </a:r>
            <a:r>
              <a:rPr lang="en-US" altLang="zh-CN" dirty="0" smtClean="0">
                <a:latin typeface="Times New Roman"/>
                <a:cs typeface="Times New Roman"/>
              </a:rPr>
              <a:t>Biotechnology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(B.S.)</a:t>
            </a:r>
          </a:p>
          <a:p>
            <a:endParaRPr lang="en-US" altLang="zh-CN" dirty="0" smtClean="0">
              <a:latin typeface="Times New Roman"/>
              <a:cs typeface="Times New Roman"/>
            </a:endParaRPr>
          </a:p>
          <a:p>
            <a:r>
              <a:rPr lang="zh-CN" altLang="zh-CN" dirty="0" smtClean="0">
                <a:latin typeface="Times New Roman"/>
                <a:cs typeface="Times New Roman"/>
              </a:rPr>
              <a:t>2</a:t>
            </a:r>
            <a:r>
              <a:rPr lang="en-US" altLang="zh-CN" dirty="0" smtClean="0">
                <a:latin typeface="Times New Roman"/>
                <a:cs typeface="Times New Roman"/>
              </a:rPr>
              <a:t>007-2012</a:t>
            </a:r>
            <a:r>
              <a:rPr lang="zh-CN" altLang="en-US" dirty="0" smtClean="0">
                <a:latin typeface="Times New Roman"/>
                <a:cs typeface="Times New Roman"/>
              </a:rPr>
              <a:t>      </a:t>
            </a:r>
            <a:r>
              <a:rPr lang="en-US" altLang="zh-CN" dirty="0" smtClean="0">
                <a:latin typeface="Times New Roman"/>
                <a:cs typeface="Times New Roman"/>
              </a:rPr>
              <a:t>PSU</a:t>
            </a:r>
            <a:r>
              <a:rPr lang="zh-CN" altLang="en-US" dirty="0" smtClean="0">
                <a:latin typeface="Times New Roman"/>
                <a:cs typeface="Times New Roman"/>
              </a:rPr>
              <a:t>, </a:t>
            </a:r>
            <a:r>
              <a:rPr lang="en-US" altLang="zh-CN" dirty="0" smtClean="0">
                <a:latin typeface="Times New Roman"/>
                <a:cs typeface="Times New Roman"/>
              </a:rPr>
              <a:t>Cell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and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Developmental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Biology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(</a:t>
            </a:r>
            <a:r>
              <a:rPr lang="en-US" altLang="zh-CN" dirty="0" err="1" smtClean="0">
                <a:latin typeface="Times New Roman"/>
                <a:cs typeface="Times New Roman"/>
              </a:rPr>
              <a:t>Ph.D</a:t>
            </a:r>
            <a:r>
              <a:rPr lang="en-US" altLang="zh-CN" dirty="0" smtClean="0">
                <a:latin typeface="Times New Roman"/>
                <a:cs typeface="Times New Roman"/>
              </a:rPr>
              <a:t>)</a:t>
            </a:r>
          </a:p>
          <a:p>
            <a:endParaRPr lang="en-US" altLang="zh-CN" dirty="0" smtClean="0">
              <a:latin typeface="Times New Roman"/>
              <a:cs typeface="Times New Roman"/>
            </a:endParaRPr>
          </a:p>
          <a:p>
            <a:r>
              <a:rPr lang="zh-CN" altLang="zh-CN" dirty="0" smtClean="0">
                <a:latin typeface="Times New Roman"/>
                <a:cs typeface="Times New Roman"/>
              </a:rPr>
              <a:t>2</a:t>
            </a:r>
            <a:r>
              <a:rPr lang="en-US" altLang="zh-CN" dirty="0" smtClean="0">
                <a:latin typeface="Times New Roman"/>
                <a:cs typeface="Times New Roman"/>
              </a:rPr>
              <a:t>012-2017</a:t>
            </a:r>
            <a:r>
              <a:rPr lang="zh-CN" altLang="en-US" dirty="0" smtClean="0">
                <a:latin typeface="Times New Roman"/>
                <a:cs typeface="Times New Roman"/>
              </a:rPr>
              <a:t>      </a:t>
            </a:r>
            <a:r>
              <a:rPr lang="en-US" altLang="zh-CN" dirty="0" smtClean="0">
                <a:latin typeface="Times New Roman"/>
                <a:cs typeface="Times New Roman"/>
              </a:rPr>
              <a:t>BUMC</a:t>
            </a:r>
            <a:r>
              <a:rPr lang="zh-CN" altLang="en-US" dirty="0" smtClean="0">
                <a:latin typeface="Times New Roman"/>
                <a:cs typeface="Times New Roman"/>
              </a:rPr>
              <a:t>, </a:t>
            </a:r>
            <a:r>
              <a:rPr lang="en-US" altLang="zh-CN" dirty="0" smtClean="0">
                <a:latin typeface="Times New Roman"/>
                <a:cs typeface="Times New Roman"/>
              </a:rPr>
              <a:t>Computational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Biomedicine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(Postdoc)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Right Triangle 3"/>
          <p:cNvSpPr/>
          <p:nvPr/>
        </p:nvSpPr>
        <p:spPr>
          <a:xfrm>
            <a:off x="8117740" y="1478122"/>
            <a:ext cx="818891" cy="3900021"/>
          </a:xfrm>
          <a:prstGeom prst="rt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0800000">
            <a:off x="8152439" y="1478122"/>
            <a:ext cx="818891" cy="3900021"/>
          </a:xfrm>
          <a:prstGeom prst="rt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740" y="4886055"/>
            <a:ext cx="731234" cy="492088"/>
          </a:xfrm>
          <a:prstGeom prst="rect">
            <a:avLst/>
          </a:prstGeom>
        </p:spPr>
      </p:pic>
      <p:pic>
        <p:nvPicPr>
          <p:cNvPr id="7" name="Picture 6" descr="t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821" y="3365717"/>
            <a:ext cx="494858" cy="333018"/>
          </a:xfrm>
          <a:prstGeom prst="rect">
            <a:avLst/>
          </a:prstGeom>
        </p:spPr>
      </p:pic>
      <p:pic>
        <p:nvPicPr>
          <p:cNvPr id="8" name="Picture 7" descr="th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81" y="1478122"/>
            <a:ext cx="713449" cy="465872"/>
          </a:xfrm>
          <a:prstGeom prst="rect">
            <a:avLst/>
          </a:prstGeom>
        </p:spPr>
      </p:pic>
      <p:pic>
        <p:nvPicPr>
          <p:cNvPr id="9" name="Picture 8" descr="th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098" y="3365717"/>
            <a:ext cx="509993" cy="33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34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9-15 at 3.01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80625" cy="4738852"/>
          </a:xfrm>
          <a:prstGeom prst="rect">
            <a:avLst/>
          </a:prstGeom>
        </p:spPr>
      </p:pic>
      <p:pic>
        <p:nvPicPr>
          <p:cNvPr id="7" name="Picture 6" descr="Screen Shot 2017-09-15 at 3.11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875" y="4725894"/>
            <a:ext cx="8345418" cy="21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32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15 at 3.12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361"/>
            <a:ext cx="9144000" cy="593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00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9-15 at 3.21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86"/>
            <a:ext cx="9144000" cy="56145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228769"/>
            <a:ext cx="4185668" cy="115325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37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15 at 3.22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842"/>
            <a:ext cx="9144000" cy="598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99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3854" y="1256414"/>
            <a:ext cx="778819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书名：</a:t>
            </a:r>
            <a:r>
              <a:rPr lang="en-US" sz="2400" dirty="0"/>
              <a:t>Bioinformatics and functional genomics 3</a:t>
            </a:r>
            <a:r>
              <a:rPr lang="en-US" sz="2400" baseline="30000" dirty="0"/>
              <a:t>rd</a:t>
            </a:r>
            <a:r>
              <a:rPr lang="en-US" sz="2400" dirty="0"/>
              <a:t> edition</a:t>
            </a:r>
          </a:p>
          <a:p>
            <a:r>
              <a:rPr lang="zh-CN" altLang="en-US" sz="2400" dirty="0"/>
              <a:t>作者：</a:t>
            </a:r>
            <a:r>
              <a:rPr lang="en-US" sz="2400" dirty="0"/>
              <a:t>Jonathan Pevsner</a:t>
            </a:r>
          </a:p>
          <a:p>
            <a:r>
              <a:rPr lang="en-US" sz="2400" dirty="0"/>
              <a:t>ISBN</a:t>
            </a:r>
            <a:r>
              <a:rPr lang="zh-CN" altLang="en-US" sz="2400" dirty="0"/>
              <a:t>：</a:t>
            </a:r>
            <a:r>
              <a:rPr lang="en-US" sz="2400" dirty="0"/>
              <a:t>ISBN-13: 978-1118581780</a:t>
            </a:r>
          </a:p>
          <a:p>
            <a:r>
              <a:rPr lang="zh-CN" altLang="en-US" sz="2400" dirty="0"/>
              <a:t>出版时间：</a:t>
            </a:r>
            <a:r>
              <a:rPr lang="en-US" sz="2400" dirty="0"/>
              <a:t>2015</a:t>
            </a:r>
            <a:r>
              <a:rPr lang="zh-CN" altLang="en-US" sz="2400" dirty="0"/>
              <a:t>年</a:t>
            </a:r>
            <a:r>
              <a:rPr lang="en-US" sz="2400" dirty="0" smtClean="0"/>
              <a:t>10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 [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Taobao</a:t>
            </a:r>
            <a:r>
              <a:rPr lang="en-US" altLang="zh-CN" sz="2400" dirty="0" smtClean="0">
                <a:solidFill>
                  <a:srgbClr val="0000FF"/>
                </a:solidFill>
              </a:rPr>
              <a:t> available</a:t>
            </a:r>
            <a:r>
              <a:rPr lang="en-US" altLang="zh-CN" sz="2400" dirty="0" smtClean="0"/>
              <a:t>]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zh-CN" altLang="en-US" sz="2400" dirty="0"/>
              <a:t>书名：</a:t>
            </a:r>
            <a:r>
              <a:rPr lang="en-US" sz="2400" dirty="0"/>
              <a:t>Practical computing for biologist 1sth edition</a:t>
            </a:r>
          </a:p>
          <a:p>
            <a:r>
              <a:rPr lang="zh-CN" altLang="en-US" sz="2400" dirty="0"/>
              <a:t>作者：</a:t>
            </a:r>
            <a:r>
              <a:rPr lang="en-US" sz="2400" dirty="0"/>
              <a:t>Haddock Dunn</a:t>
            </a:r>
          </a:p>
          <a:p>
            <a:r>
              <a:rPr lang="en-US" sz="2400" dirty="0"/>
              <a:t>ISBN</a:t>
            </a:r>
            <a:r>
              <a:rPr lang="zh-CN" altLang="en-US" sz="2400" dirty="0"/>
              <a:t>：</a:t>
            </a:r>
            <a:r>
              <a:rPr lang="en-US" sz="2400" dirty="0"/>
              <a:t>ISBN-13: 978-0878933914</a:t>
            </a:r>
          </a:p>
          <a:p>
            <a:r>
              <a:rPr lang="zh-CN" altLang="en-US" sz="2400" dirty="0"/>
              <a:t>出版时间：</a:t>
            </a:r>
            <a:r>
              <a:rPr lang="en-US" sz="2400" dirty="0"/>
              <a:t>2010</a:t>
            </a:r>
            <a:r>
              <a:rPr lang="zh-CN" altLang="en-US" sz="2400" dirty="0"/>
              <a:t>年</a:t>
            </a:r>
            <a:r>
              <a:rPr lang="en-US" sz="2400" dirty="0" smtClean="0"/>
              <a:t>11</a:t>
            </a:r>
            <a:r>
              <a:rPr lang="zh-CN" altLang="en-US" sz="2400" dirty="0" smtClean="0"/>
              <a:t>月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en-US" sz="2400" dirty="0"/>
              <a:t>1.1 MIT </a:t>
            </a:r>
            <a:r>
              <a:rPr lang="zh-CN" altLang="en-US" sz="2400" dirty="0"/>
              <a:t>课程 </a:t>
            </a:r>
            <a:r>
              <a:rPr lang="en-US" sz="2400" u="sng" dirty="0">
                <a:hlinkClick r:id="rId2"/>
              </a:rPr>
              <a:t>https://ocw.mit.edu/courses/electrical-engineering-and-computer-science/6-047-computational-biology-fall-2015/</a:t>
            </a:r>
            <a:r>
              <a:rPr lang="en-US" sz="2400" u="sng" dirty="0" smtClean="0">
                <a:hlinkClick r:id="rId2"/>
              </a:rPr>
              <a:t>index.htm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957"/>
          </a:xfrm>
        </p:spPr>
        <p:txBody>
          <a:bodyPr/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reference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070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Introduction about </a:t>
            </a:r>
            <a:r>
              <a:rPr lang="en-US" dirty="0" smtClean="0"/>
              <a:t>助教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26332"/>
          </a:xfrm>
        </p:spPr>
        <p:txBody>
          <a:bodyPr/>
          <a:lstStyle/>
          <a:p>
            <a:r>
              <a:rPr lang="zh-CN" altLang="en-US" dirty="0" smtClean="0"/>
              <a:t>戴晓敏</a:t>
            </a:r>
          </a:p>
          <a:p>
            <a:r>
              <a:rPr lang="zh-CN" altLang="en-US" dirty="0" smtClean="0"/>
              <a:t>吕婧雯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06861"/>
              </p:ext>
            </p:extLst>
          </p:nvPr>
        </p:nvGraphicFramePr>
        <p:xfrm>
          <a:off x="1384389" y="4260473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87579" y="3138491"/>
            <a:ext cx="4354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OFFICE HOUR: </a:t>
            </a:r>
          </a:p>
          <a:p>
            <a:r>
              <a:rPr lang="en-US" b="1" dirty="0" smtClean="0"/>
              <a:t>2 TIMES PER WEEK (1 HOUR), ROOM: L516</a:t>
            </a:r>
          </a:p>
          <a:p>
            <a:r>
              <a:rPr lang="en-US" b="1" dirty="0" smtClean="0"/>
              <a:t>Time announced this week/next week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855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Introduction about yourself (around the table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for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registered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student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only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Introduce your name?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Why you select this class?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What you want to get from this class?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024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week1.class1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1</a:t>
            </a:r>
            <a:r>
              <a:rPr lang="zh-CN" altLang="en-US" dirty="0" smtClean="0">
                <a:latin typeface="Times New Roman"/>
                <a:cs typeface="Times New Roman"/>
              </a:rPr>
              <a:t>. </a:t>
            </a:r>
            <a:r>
              <a:rPr lang="en-US" altLang="zh-CN" dirty="0" smtClean="0"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the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scoring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system</a:t>
            </a:r>
          </a:p>
          <a:p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  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project</a:t>
            </a:r>
          </a:p>
          <a:p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3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class organization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  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4.  Introduction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course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outline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903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Introduction about Scoring system overall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45% Project (one project </a:t>
            </a:r>
            <a:r>
              <a:rPr lang="en-US" dirty="0">
                <a:latin typeface="Times New Roman"/>
                <a:cs typeface="Times New Roman"/>
              </a:rPr>
              <a:t>per student )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30% final Exam (开卷）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20% Homework (5 times）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5%   Class Participation 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171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Introduction about Scoring system for Project (45%)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7354"/>
            <a:ext cx="8229600" cy="463908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u="sng" dirty="0" smtClean="0">
                <a:latin typeface="Times New Roman"/>
                <a:cs typeface="Times New Roman"/>
              </a:rPr>
              <a:t>15%</a:t>
            </a:r>
            <a:r>
              <a:rPr lang="zh-CN" altLang="en-US" b="1" u="sng" dirty="0" smtClean="0">
                <a:latin typeface="Times New Roman"/>
                <a:cs typeface="Times New Roman"/>
              </a:rPr>
              <a:t> </a:t>
            </a:r>
            <a:r>
              <a:rPr lang="en-US" altLang="zh-CN" b="1" u="sng" dirty="0" smtClean="0">
                <a:latin typeface="Times New Roman"/>
                <a:cs typeface="Times New Roman"/>
              </a:rPr>
              <a:t>Project</a:t>
            </a:r>
            <a:r>
              <a:rPr lang="zh-CN" altLang="en-US" b="1" u="sng" dirty="0" smtClean="0">
                <a:latin typeface="Times New Roman"/>
                <a:cs typeface="Times New Roman"/>
              </a:rPr>
              <a:t> </a:t>
            </a:r>
            <a:r>
              <a:rPr lang="en-US" altLang="zh-CN" b="1" u="sng" dirty="0" smtClean="0">
                <a:latin typeface="Times New Roman"/>
                <a:cs typeface="Times New Roman"/>
              </a:rPr>
              <a:t>reports</a:t>
            </a:r>
            <a:r>
              <a:rPr lang="zh-CN" altLang="en-US" b="1" u="sng" dirty="0" smtClean="0">
                <a:latin typeface="Times New Roman"/>
                <a:cs typeface="Times New Roman"/>
              </a:rPr>
              <a:t> </a:t>
            </a:r>
            <a:r>
              <a:rPr lang="en-US" altLang="zh-CN" b="1" u="sng" dirty="0" smtClean="0">
                <a:latin typeface="Times New Roman"/>
                <a:cs typeface="Times New Roman"/>
              </a:rPr>
              <a:t>(manuscript</a:t>
            </a:r>
            <a:r>
              <a:rPr lang="zh-CN" altLang="en-US" b="1" u="sng" dirty="0" smtClean="0">
                <a:latin typeface="Times New Roman"/>
                <a:cs typeface="Times New Roman"/>
              </a:rPr>
              <a:t> </a:t>
            </a:r>
            <a:r>
              <a:rPr lang="en-US" altLang="zh-CN" b="1" u="sng" dirty="0" smtClean="0">
                <a:latin typeface="Times New Roman"/>
                <a:cs typeface="Times New Roman"/>
              </a:rPr>
              <a:t>format not</a:t>
            </a:r>
            <a:r>
              <a:rPr lang="zh-CN" altLang="en-US" b="1" u="sng" dirty="0" smtClean="0">
                <a:latin typeface="Times New Roman"/>
                <a:cs typeface="Times New Roman"/>
              </a:rPr>
              <a:t> </a:t>
            </a:r>
            <a:r>
              <a:rPr lang="en-US" altLang="zh-CN" b="1" u="sng" dirty="0" smtClean="0">
                <a:latin typeface="Times New Roman"/>
                <a:cs typeface="Times New Roman"/>
              </a:rPr>
              <a:t>a</a:t>
            </a:r>
            <a:r>
              <a:rPr lang="zh-CN" altLang="en-US" b="1" u="sng" dirty="0" smtClean="0">
                <a:latin typeface="Times New Roman"/>
                <a:cs typeface="Times New Roman"/>
              </a:rPr>
              <a:t> </a:t>
            </a:r>
            <a:r>
              <a:rPr lang="en-US" altLang="zh-CN" b="1" u="sng" dirty="0" smtClean="0">
                <a:latin typeface="Times New Roman"/>
                <a:cs typeface="Times New Roman"/>
              </a:rPr>
              <a:t>report)</a:t>
            </a:r>
          </a:p>
          <a:p>
            <a:pPr lvl="1"/>
            <a:r>
              <a:rPr lang="en-US" altLang="zh-CN" dirty="0" smtClean="0">
                <a:latin typeface="Times New Roman"/>
                <a:cs typeface="Times New Roman"/>
              </a:rPr>
              <a:t>Abstract,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Introduction, results, discussion, method, reference</a:t>
            </a:r>
          </a:p>
          <a:p>
            <a:endParaRPr lang="en-US" altLang="zh-CN" dirty="0" smtClean="0">
              <a:latin typeface="Times New Roman"/>
              <a:cs typeface="Times New Roman"/>
            </a:endParaRPr>
          </a:p>
          <a:p>
            <a:r>
              <a:rPr lang="zh-CN" altLang="zh-CN" b="1" u="sng" dirty="0" smtClean="0">
                <a:latin typeface="Times New Roman"/>
                <a:cs typeface="Times New Roman"/>
              </a:rPr>
              <a:t>1</a:t>
            </a:r>
            <a:r>
              <a:rPr lang="en-US" altLang="zh-CN" b="1" u="sng" dirty="0" smtClean="0">
                <a:latin typeface="Times New Roman"/>
                <a:cs typeface="Times New Roman"/>
              </a:rPr>
              <a:t>0%</a:t>
            </a:r>
            <a:r>
              <a:rPr lang="zh-CN" altLang="en-US" b="1" u="sng" dirty="0" smtClean="0">
                <a:latin typeface="Times New Roman"/>
                <a:cs typeface="Times New Roman"/>
              </a:rPr>
              <a:t> </a:t>
            </a:r>
            <a:r>
              <a:rPr lang="en-US" altLang="zh-CN" b="1" u="sng" dirty="0" smtClean="0">
                <a:latin typeface="Times New Roman"/>
                <a:cs typeface="Times New Roman"/>
              </a:rPr>
              <a:t>by</a:t>
            </a:r>
            <a:r>
              <a:rPr lang="zh-CN" altLang="en-US" b="1" u="sng" dirty="0" smtClean="0">
                <a:latin typeface="Times New Roman"/>
                <a:cs typeface="Times New Roman"/>
              </a:rPr>
              <a:t> </a:t>
            </a:r>
            <a:r>
              <a:rPr lang="en-US" altLang="zh-CN" b="1" u="sng" dirty="0" smtClean="0">
                <a:latin typeface="Times New Roman"/>
                <a:cs typeface="Times New Roman"/>
              </a:rPr>
              <a:t>the</a:t>
            </a:r>
            <a:r>
              <a:rPr lang="zh-CN" altLang="en-US" b="1" u="sng" dirty="0" smtClean="0">
                <a:latin typeface="Times New Roman"/>
                <a:cs typeface="Times New Roman"/>
              </a:rPr>
              <a:t> </a:t>
            </a:r>
            <a:r>
              <a:rPr lang="en-US" altLang="zh-CN" b="1" u="sng" dirty="0" smtClean="0">
                <a:latin typeface="Times New Roman"/>
                <a:cs typeface="Times New Roman"/>
              </a:rPr>
              <a:t>evaluation</a:t>
            </a:r>
            <a:r>
              <a:rPr lang="zh-CN" altLang="en-US" b="1" u="sng" dirty="0" smtClean="0">
                <a:latin typeface="Times New Roman"/>
                <a:cs typeface="Times New Roman"/>
              </a:rPr>
              <a:t> </a:t>
            </a:r>
            <a:r>
              <a:rPr lang="en-US" altLang="zh-CN" b="1" u="sng" dirty="0" smtClean="0">
                <a:latin typeface="Times New Roman"/>
                <a:cs typeface="Times New Roman"/>
              </a:rPr>
              <a:t>of</a:t>
            </a:r>
            <a:r>
              <a:rPr lang="zh-CN" altLang="en-US" b="1" u="sng" dirty="0" smtClean="0">
                <a:latin typeface="Times New Roman"/>
                <a:cs typeface="Times New Roman"/>
              </a:rPr>
              <a:t> </a:t>
            </a:r>
            <a:r>
              <a:rPr lang="en-US" altLang="zh-CN" b="1" u="sng" dirty="0" smtClean="0">
                <a:latin typeface="Times New Roman"/>
                <a:cs typeface="Times New Roman"/>
              </a:rPr>
              <a:t>PI</a:t>
            </a:r>
            <a:r>
              <a:rPr lang="zh-CN" altLang="en-US" b="1" u="sng" dirty="0" smtClean="0">
                <a:latin typeface="Times New Roman"/>
                <a:cs typeface="Times New Roman"/>
              </a:rPr>
              <a:t> </a:t>
            </a:r>
            <a:r>
              <a:rPr lang="en-US" altLang="zh-CN" b="1" u="sng" dirty="0" smtClean="0">
                <a:latin typeface="Times New Roman"/>
                <a:cs typeface="Times New Roman"/>
              </a:rPr>
              <a:t>you</a:t>
            </a:r>
            <a:r>
              <a:rPr lang="zh-CN" altLang="en-US" b="1" u="sng" dirty="0" smtClean="0">
                <a:latin typeface="Times New Roman"/>
                <a:cs typeface="Times New Roman"/>
              </a:rPr>
              <a:t> </a:t>
            </a:r>
            <a:r>
              <a:rPr lang="en-US" altLang="zh-CN" b="1" u="sng" dirty="0" smtClean="0">
                <a:latin typeface="Times New Roman"/>
                <a:cs typeface="Times New Roman"/>
              </a:rPr>
              <a:t>worked</a:t>
            </a:r>
            <a:r>
              <a:rPr lang="zh-CN" altLang="en-US" b="1" u="sng" dirty="0" smtClean="0">
                <a:latin typeface="Times New Roman"/>
                <a:cs typeface="Times New Roman"/>
              </a:rPr>
              <a:t> </a:t>
            </a:r>
            <a:r>
              <a:rPr lang="en-US" altLang="zh-CN" b="1" u="sng" dirty="0" smtClean="0">
                <a:latin typeface="Times New Roman"/>
                <a:cs typeface="Times New Roman"/>
              </a:rPr>
              <a:t>with</a:t>
            </a:r>
            <a:r>
              <a:rPr lang="zh-CN" altLang="en-US" b="1" u="sng" dirty="0" smtClean="0">
                <a:latin typeface="Times New Roman"/>
                <a:cs typeface="Times New Roman"/>
              </a:rPr>
              <a:t>  </a:t>
            </a:r>
            <a:r>
              <a:rPr lang="en-US" altLang="zh-CN" sz="2600" dirty="0" smtClean="0">
                <a:latin typeface="Times New Roman"/>
                <a:cs typeface="Times New Roman"/>
              </a:rPr>
              <a:t>[You</a:t>
            </a:r>
            <a:r>
              <a:rPr lang="zh-CN" altLang="en-US" sz="2600" dirty="0" smtClean="0"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latin typeface="Times New Roman"/>
                <a:cs typeface="Times New Roman"/>
              </a:rPr>
              <a:t>will</a:t>
            </a:r>
            <a:r>
              <a:rPr lang="zh-CN" altLang="en-US" sz="2600" dirty="0" smtClean="0"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latin typeface="Times New Roman"/>
                <a:cs typeface="Times New Roman"/>
              </a:rPr>
              <a:t>not</a:t>
            </a:r>
            <a:r>
              <a:rPr lang="zh-CN" altLang="en-US" sz="2600" dirty="0" smtClean="0"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latin typeface="Times New Roman"/>
                <a:cs typeface="Times New Roman"/>
              </a:rPr>
              <a:t>see</a:t>
            </a:r>
            <a:r>
              <a:rPr lang="zh-CN" altLang="en-US" sz="2600" dirty="0" smtClean="0"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latin typeface="Times New Roman"/>
                <a:cs typeface="Times New Roman"/>
              </a:rPr>
              <a:t>the</a:t>
            </a:r>
            <a:r>
              <a:rPr lang="zh-CN" altLang="en-US" sz="2600" dirty="0" smtClean="0"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latin typeface="Times New Roman"/>
                <a:cs typeface="Times New Roman"/>
              </a:rPr>
              <a:t>final</a:t>
            </a:r>
            <a:r>
              <a:rPr lang="zh-CN" altLang="en-US" sz="2600" dirty="0" smtClean="0"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latin typeface="Times New Roman"/>
                <a:cs typeface="Times New Roman"/>
              </a:rPr>
              <a:t>score</a:t>
            </a:r>
            <a:r>
              <a:rPr lang="zh-CN" altLang="en-US" sz="2600" dirty="0" smtClean="0"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latin typeface="Times New Roman"/>
                <a:cs typeface="Times New Roman"/>
              </a:rPr>
              <a:t>for</a:t>
            </a:r>
            <a:r>
              <a:rPr lang="zh-CN" altLang="en-US" sz="2600" dirty="0" smtClean="0"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latin typeface="Times New Roman"/>
                <a:cs typeface="Times New Roman"/>
              </a:rPr>
              <a:t>this</a:t>
            </a:r>
            <a:r>
              <a:rPr lang="zh-CN" altLang="en-US" sz="2600" dirty="0" smtClean="0"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latin typeface="Times New Roman"/>
                <a:cs typeface="Times New Roman"/>
              </a:rPr>
              <a:t>section]</a:t>
            </a:r>
            <a:endParaRPr lang="zh-CN" altLang="en-US" sz="2600" dirty="0" smtClean="0">
              <a:latin typeface="Times New Roman"/>
              <a:cs typeface="Times New Roman"/>
            </a:endParaRPr>
          </a:p>
          <a:p>
            <a:endParaRPr lang="en-US" altLang="zh-CN" dirty="0" smtClean="0">
              <a:latin typeface="Times New Roman"/>
              <a:cs typeface="Times New Roman"/>
            </a:endParaRPr>
          </a:p>
          <a:p>
            <a:r>
              <a:rPr lang="en-US" altLang="zh-CN" b="1" u="sng" dirty="0" smtClean="0">
                <a:latin typeface="Times New Roman"/>
                <a:cs typeface="Times New Roman"/>
              </a:rPr>
              <a:t>20%</a:t>
            </a:r>
            <a:r>
              <a:rPr lang="zh-CN" altLang="en-US" b="1" u="sng" dirty="0" smtClean="0">
                <a:latin typeface="Times New Roman"/>
                <a:cs typeface="Times New Roman"/>
              </a:rPr>
              <a:t> </a:t>
            </a:r>
            <a:r>
              <a:rPr lang="en-US" altLang="zh-CN" b="1" u="sng" dirty="0" smtClean="0">
                <a:latin typeface="Times New Roman"/>
                <a:cs typeface="Times New Roman"/>
              </a:rPr>
              <a:t>by</a:t>
            </a:r>
            <a:r>
              <a:rPr lang="zh-CN" altLang="en-US" b="1" u="sng" dirty="0" smtClean="0">
                <a:latin typeface="Times New Roman"/>
                <a:cs typeface="Times New Roman"/>
              </a:rPr>
              <a:t> </a:t>
            </a:r>
            <a:r>
              <a:rPr lang="en-US" altLang="zh-CN" b="1" u="sng" dirty="0" smtClean="0">
                <a:latin typeface="Times New Roman"/>
                <a:cs typeface="Times New Roman"/>
              </a:rPr>
              <a:t>the</a:t>
            </a:r>
            <a:r>
              <a:rPr lang="zh-CN" altLang="en-US" b="1" u="sng" dirty="0" smtClean="0">
                <a:latin typeface="Times New Roman"/>
                <a:cs typeface="Times New Roman"/>
              </a:rPr>
              <a:t> </a:t>
            </a:r>
            <a:r>
              <a:rPr lang="en-US" altLang="zh-CN" b="1" u="sng" dirty="0" smtClean="0">
                <a:latin typeface="Times New Roman"/>
                <a:cs typeface="Times New Roman"/>
              </a:rPr>
              <a:t>evaluation</a:t>
            </a:r>
            <a:r>
              <a:rPr lang="zh-CN" altLang="en-US" b="1" u="sng" dirty="0" smtClean="0">
                <a:latin typeface="Times New Roman"/>
                <a:cs typeface="Times New Roman"/>
              </a:rPr>
              <a:t> </a:t>
            </a:r>
            <a:r>
              <a:rPr lang="en-US" altLang="zh-CN" b="1" u="sng" dirty="0" smtClean="0">
                <a:latin typeface="Times New Roman"/>
                <a:cs typeface="Times New Roman"/>
              </a:rPr>
              <a:t>of</a:t>
            </a:r>
            <a:r>
              <a:rPr lang="zh-CN" altLang="en-US" b="1" u="sng" dirty="0" smtClean="0">
                <a:latin typeface="Times New Roman"/>
                <a:cs typeface="Times New Roman"/>
              </a:rPr>
              <a:t> </a:t>
            </a:r>
            <a:r>
              <a:rPr lang="en-US" altLang="zh-CN" b="1" u="sng" dirty="0" smtClean="0">
                <a:latin typeface="Times New Roman"/>
                <a:cs typeface="Times New Roman"/>
              </a:rPr>
              <a:t>your</a:t>
            </a:r>
            <a:r>
              <a:rPr lang="zh-CN" altLang="en-US" b="1" u="sng" dirty="0" smtClean="0">
                <a:latin typeface="Times New Roman"/>
                <a:cs typeface="Times New Roman"/>
              </a:rPr>
              <a:t> </a:t>
            </a:r>
            <a:r>
              <a:rPr lang="en-US" altLang="zh-CN" b="1" u="sng" dirty="0" smtClean="0">
                <a:latin typeface="Times New Roman"/>
                <a:cs typeface="Times New Roman"/>
              </a:rPr>
              <a:t>presentation</a:t>
            </a:r>
          </a:p>
          <a:p>
            <a:pPr lvl="1"/>
            <a:r>
              <a:rPr lang="zh-CN" altLang="zh-CN" dirty="0" smtClean="0">
                <a:latin typeface="Times New Roman"/>
                <a:cs typeface="Times New Roman"/>
              </a:rPr>
              <a:t>1</a:t>
            </a:r>
            <a:r>
              <a:rPr lang="en-US" altLang="zh-CN" dirty="0" smtClean="0">
                <a:latin typeface="Times New Roman"/>
                <a:cs typeface="Times New Roman"/>
              </a:rPr>
              <a:t>0%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of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scoring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by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the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evaluation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of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the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class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[we will not see this]</a:t>
            </a:r>
          </a:p>
          <a:p>
            <a:pPr lvl="1"/>
            <a:r>
              <a:rPr lang="zh-CN" altLang="zh-CN" dirty="0" smtClean="0">
                <a:latin typeface="Times New Roman"/>
                <a:cs typeface="Times New Roman"/>
              </a:rPr>
              <a:t>1</a:t>
            </a:r>
            <a:r>
              <a:rPr lang="en-US" altLang="zh-CN" dirty="0" smtClean="0">
                <a:latin typeface="Times New Roman"/>
                <a:cs typeface="Times New Roman"/>
              </a:rPr>
              <a:t>0%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of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scoring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by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me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&amp;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teaching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assistant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077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Rationale about Scoring system for Project (45%)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9029"/>
            <a:ext cx="8371016" cy="379182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15%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 [Practice Writing Skills]</a:t>
            </a:r>
          </a:p>
          <a:p>
            <a:r>
              <a:rPr lang="zh-CN" altLang="zh-CN" dirty="0" smtClean="0">
                <a:latin typeface="Times New Roman"/>
                <a:cs typeface="Times New Roman"/>
              </a:rPr>
              <a:t>1</a:t>
            </a:r>
            <a:r>
              <a:rPr lang="en-US" altLang="zh-CN" dirty="0" smtClean="0">
                <a:latin typeface="Times New Roman"/>
                <a:cs typeface="Times New Roman"/>
              </a:rPr>
              <a:t>0%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 [Practice working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within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lab]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20%</a:t>
            </a:r>
            <a:r>
              <a:rPr lang="zh-CN" altLang="en-US" dirty="0" smtClean="0">
                <a:latin typeface="Times New Roman"/>
                <a:cs typeface="Times New Roman"/>
              </a:rPr>
              <a:t>  </a:t>
            </a:r>
            <a:r>
              <a:rPr lang="en-US" altLang="zh-CN" dirty="0" smtClean="0">
                <a:latin typeface="Times New Roman"/>
                <a:cs typeface="Times New Roman"/>
              </a:rPr>
              <a:t>[Practice presentation skills]</a:t>
            </a:r>
          </a:p>
          <a:p>
            <a:pPr lvl="1"/>
            <a:r>
              <a:rPr lang="zh-CN" altLang="zh-CN" dirty="0" smtClean="0">
                <a:latin typeface="Times New Roman"/>
                <a:cs typeface="Times New Roman"/>
              </a:rPr>
              <a:t>1</a:t>
            </a:r>
            <a:r>
              <a:rPr lang="en-US" altLang="zh-CN" dirty="0" smtClean="0">
                <a:latin typeface="Times New Roman"/>
                <a:cs typeface="Times New Roman"/>
              </a:rPr>
              <a:t>0%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x-none" altLang="zh-CN" dirty="0" smtClean="0">
                <a:latin typeface="Times New Roman"/>
                <a:cs typeface="Times New Roman"/>
              </a:rPr>
              <a:t>by peers (Practise how to judge other people’s work)</a:t>
            </a:r>
            <a:endParaRPr lang="zh-CN" altLang="en-US" dirty="0" smtClean="0">
              <a:latin typeface="Times New Roman"/>
              <a:cs typeface="Times New Roman"/>
            </a:endParaRPr>
          </a:p>
          <a:p>
            <a:pPr lvl="1"/>
            <a:r>
              <a:rPr lang="zh-CN" altLang="zh-CN" dirty="0" smtClean="0">
                <a:latin typeface="Times New Roman"/>
                <a:cs typeface="Times New Roman"/>
              </a:rPr>
              <a:t>1</a:t>
            </a:r>
            <a:r>
              <a:rPr lang="en-US" altLang="zh-CN" dirty="0" smtClean="0">
                <a:latin typeface="Times New Roman"/>
                <a:cs typeface="Times New Roman"/>
              </a:rPr>
              <a:t>0%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by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me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&amp;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teaching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assistant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478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Introduction about Scoring system for Final Exam (30%)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735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x-none" altLang="zh-CN" dirty="0" smtClean="0">
                <a:latin typeface="Times New Roman"/>
                <a:cs typeface="Times New Roman"/>
              </a:rPr>
              <a:t>10% Solve problem</a:t>
            </a:r>
          </a:p>
          <a:p>
            <a:pPr lvl="1"/>
            <a:r>
              <a:rPr lang="x-none" altLang="zh-CN" dirty="0" smtClean="0">
                <a:latin typeface="Times New Roman"/>
                <a:cs typeface="Times New Roman"/>
              </a:rPr>
              <a:t>(with coding) </a:t>
            </a:r>
          </a:p>
          <a:p>
            <a:r>
              <a:rPr lang="x-none" dirty="0" smtClean="0">
                <a:latin typeface="Times New Roman"/>
                <a:cs typeface="Times New Roman"/>
              </a:rPr>
              <a:t>10% Solve problem</a:t>
            </a:r>
          </a:p>
          <a:p>
            <a:pPr lvl="1"/>
            <a:r>
              <a:rPr lang="x-none" dirty="0" smtClean="0">
                <a:latin typeface="Times New Roman"/>
                <a:cs typeface="Times New Roman"/>
              </a:rPr>
              <a:t>(with coding)  [Will be related to Homework]</a:t>
            </a:r>
          </a:p>
          <a:p>
            <a:pPr marL="514350" indent="-457200"/>
            <a:r>
              <a:rPr lang="x-none" dirty="0" smtClean="0">
                <a:latin typeface="Times New Roman"/>
                <a:cs typeface="Times New Roman"/>
              </a:rPr>
              <a:t>10% [Open question] </a:t>
            </a:r>
          </a:p>
          <a:p>
            <a:pPr marL="514350" indent="-457200"/>
            <a:r>
              <a:rPr lang="x-none" dirty="0" smtClean="0">
                <a:latin typeface="Times New Roman"/>
                <a:cs typeface="Times New Roman"/>
              </a:rPr>
              <a:t>Research strategy proposal (for 2 problems) you just need to write down what is your plan to solve the problems</a:t>
            </a:r>
          </a:p>
          <a:p>
            <a:pPr marL="514350" indent="-457200"/>
            <a:r>
              <a:rPr lang="x-none" dirty="0" smtClean="0">
                <a:latin typeface="Times New Roman"/>
                <a:cs typeface="Times New Roman"/>
              </a:rPr>
              <a:t>+5% bonus questions (you will see)  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811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779</Words>
  <Application>Microsoft Macintosh PowerPoint</Application>
  <PresentationFormat>On-screen Show (4:3)</PresentationFormat>
  <Paragraphs>124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Bioinformatics （生物信息学） BME1063.01  </vt:lpstr>
      <vt:lpstr>Introduction about myself</vt:lpstr>
      <vt:lpstr>Introduction about 助教</vt:lpstr>
      <vt:lpstr>Introduction about yourself (around the table for registered student only)</vt:lpstr>
      <vt:lpstr>week1.class1</vt:lpstr>
      <vt:lpstr>Introduction about Scoring system overall</vt:lpstr>
      <vt:lpstr>Introduction about Scoring system for Project (45%)</vt:lpstr>
      <vt:lpstr>Rationale about Scoring system for Project (45%)</vt:lpstr>
      <vt:lpstr>Introduction about Scoring system for Final Exam (30%)</vt:lpstr>
      <vt:lpstr>Introduction about Scoring system for Homework (20%)</vt:lpstr>
      <vt:lpstr>Introduction about Scoring system for Homework (5%)</vt:lpstr>
      <vt:lpstr>Introduction about Scoring system for Class Participation (5%)</vt:lpstr>
      <vt:lpstr>week1.class1</vt:lpstr>
      <vt:lpstr>13 individual projects</vt:lpstr>
      <vt:lpstr>13 individual projects (how to decide the project you will work with)</vt:lpstr>
      <vt:lpstr>For the students who audit the class</vt:lpstr>
      <vt:lpstr>week1.class1</vt:lpstr>
      <vt:lpstr>3 class organization</vt:lpstr>
      <vt:lpstr>week1.class1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</dc:title>
  <dc:creator>liye</dc:creator>
  <cp:lastModifiedBy>liye</cp:lastModifiedBy>
  <cp:revision>169</cp:revision>
  <dcterms:created xsi:type="dcterms:W3CDTF">2017-09-11T08:15:57Z</dcterms:created>
  <dcterms:modified xsi:type="dcterms:W3CDTF">2017-09-20T02:43:43Z</dcterms:modified>
</cp:coreProperties>
</file>