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45" r:id="rId3"/>
    <p:sldId id="336" r:id="rId4"/>
    <p:sldId id="337" r:id="rId5"/>
    <p:sldId id="338" r:id="rId6"/>
    <p:sldId id="339" r:id="rId7"/>
    <p:sldId id="359" r:id="rId8"/>
    <p:sldId id="340" r:id="rId9"/>
    <p:sldId id="346" r:id="rId10"/>
    <p:sldId id="347" r:id="rId11"/>
    <p:sldId id="349" r:id="rId12"/>
    <p:sldId id="350" r:id="rId13"/>
    <p:sldId id="348" r:id="rId14"/>
    <p:sldId id="351" r:id="rId15"/>
    <p:sldId id="355" r:id="rId16"/>
    <p:sldId id="319" r:id="rId17"/>
    <p:sldId id="356" r:id="rId18"/>
    <p:sldId id="318" r:id="rId19"/>
    <p:sldId id="357" r:id="rId20"/>
    <p:sldId id="344" r:id="rId21"/>
    <p:sldId id="358" r:id="rId22"/>
    <p:sldId id="352" r:id="rId23"/>
    <p:sldId id="35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35" autoAdjust="0"/>
  </p:normalViewPr>
  <p:slideViewPr>
    <p:cSldViewPr snapToGrid="0" snapToObjects="1">
      <p:cViewPr varScale="1">
        <p:scale>
          <a:sx n="37" d="100"/>
          <a:sy n="37" d="100"/>
        </p:scale>
        <p:origin x="68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C81B0-C248-894F-972A-EF9F8033D23C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EE856-6D1D-474A-A87F-9562A53E5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7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distribute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33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>
                <a:latin typeface="Arial" charset="0"/>
                <a:cs typeface="Arial" charset="0"/>
              </a:rPr>
              <a:t>Fig. 1. </a:t>
            </a:r>
            <a:r>
              <a:rPr lang="en-US">
                <a:latin typeface="Arial" charset="0"/>
                <a:cs typeface="Arial" charset="0"/>
              </a:rPr>
              <a:t>(A) Precision and recall by amount of variation for 4 datasets, by polymorphism: (number of SNPs, Indel size). (X, Y): reads/read pairs containing X SNPs, where the larges indel is of size Y, as well as errors. (B) Running times (in min) of each tool on 6 × 10&lt;sup&gt;6&lt;/sup&gt; reads from each dataset while utilizing an 8 core 3.0 GHz Intel Xeon machine with 16 GB RAM.
</a:t>
            </a:r>
          </a:p>
        </p:txBody>
      </p:sp>
      <p:sp>
        <p:nvSpPr>
          <p:cNvPr id="1741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4F7E97F-FBDA-A745-A7F3-E756A2F6FB7D}" type="slidenum">
              <a:rPr lang="en-US" sz="1200"/>
              <a:pPr algn="r" eaLnBrk="1" hangingPunct="1"/>
              <a:t>16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
</a:t>
            </a:r>
          </a:p>
        </p:txBody>
      </p:sp>
      <p:sp>
        <p:nvSpPr>
          <p:cNvPr id="1741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4F7E97F-FBDA-A745-A7F3-E756A2F6FB7D}" type="slidenum">
              <a:rPr lang="en-US" sz="1200"/>
              <a:pPr algn="r" eaLnBrk="1" hangingPunct="1"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>
                <a:latin typeface="Arial" charset="0"/>
                <a:cs typeface="Arial" charset="0"/>
              </a:rPr>
              <a:t>Fig. 1. </a:t>
            </a:r>
            <a:r>
              <a:rPr lang="en-US">
                <a:latin typeface="Arial" charset="0"/>
                <a:cs typeface="Arial" charset="0"/>
              </a:rPr>
              <a:t>(A) Precision and recall by amount of variation for 4 datasets, by polymorphism: (number of SNPs, Indel size). (X, Y): reads/read pairs containing X SNPs, where the larges indel is of size Y, as well as errors. (B) Running times (in min) of each tool on 6 × 10&lt;sup&gt;6&lt;/sup&gt; reads from each dataset while utilizing an 8 core 3.0 GHz Intel Xeon machine with 16 GB RAM.
</a:t>
            </a:r>
          </a:p>
        </p:txBody>
      </p:sp>
      <p:sp>
        <p:nvSpPr>
          <p:cNvPr id="1741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4F7E97F-FBDA-A745-A7F3-E756A2F6FB7D}" type="slidenum">
              <a:rPr lang="en-US" sz="1200"/>
              <a:pPr algn="r" eaLnBrk="1" hangingPunct="1"/>
              <a:t>20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
</a:t>
            </a:r>
          </a:p>
        </p:txBody>
      </p:sp>
      <p:sp>
        <p:nvSpPr>
          <p:cNvPr id="1741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4F7E97F-FBDA-A745-A7F3-E756A2F6FB7D}" type="slidenum">
              <a:rPr lang="en-US" sz="1200"/>
              <a:pPr algn="r" eaLnBrk="1" hangingPunct="1"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use?</a:t>
            </a:r>
            <a:r>
              <a:rPr lang="zh-CN" altLang="en-US" dirty="0"/>
              <a:t> </a:t>
            </a:r>
            <a:r>
              <a:rPr lang="en-US" altLang="zh-CN" dirty="0"/>
              <a:t>Concern: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processed</a:t>
            </a:r>
            <a:r>
              <a:rPr lang="zh-CN" altLang="en-US" dirty="0"/>
              <a:t>.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better.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annotation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consistent</a:t>
            </a:r>
            <a:r>
              <a:rPr lang="zh-CN" altLang="en-US" dirty="0"/>
              <a:t>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processed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processed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version.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it,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coordinate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0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specify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20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apps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cores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well.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use?</a:t>
            </a:r>
            <a:r>
              <a:rPr lang="zh-CN" altLang="en-US" dirty="0"/>
              <a:t> </a:t>
            </a:r>
            <a:r>
              <a:rPr lang="en-US" altLang="zh-CN" dirty="0"/>
              <a:t>Concern: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processed</a:t>
            </a:r>
            <a:r>
              <a:rPr lang="zh-CN" altLang="en-US" dirty="0"/>
              <a:t>.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better.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annotation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consistent</a:t>
            </a:r>
            <a:r>
              <a:rPr lang="zh-CN" altLang="en-US" dirty="0"/>
              <a:t>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processed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processed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version.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9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use?</a:t>
            </a:r>
            <a:r>
              <a:rPr lang="zh-CN" altLang="en-US" dirty="0"/>
              <a:t> </a:t>
            </a:r>
            <a:r>
              <a:rPr lang="en-US" altLang="zh-CN" dirty="0"/>
              <a:t>Concern: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processed</a:t>
            </a:r>
            <a:r>
              <a:rPr lang="zh-CN" altLang="en-US" dirty="0"/>
              <a:t>.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better.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annotation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consistent</a:t>
            </a:r>
            <a:r>
              <a:rPr lang="zh-CN" altLang="en-US" dirty="0"/>
              <a:t>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processed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processed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version.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9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use?</a:t>
            </a:r>
            <a:r>
              <a:rPr lang="zh-CN" altLang="en-US" dirty="0"/>
              <a:t> </a:t>
            </a:r>
            <a:r>
              <a:rPr lang="en-US" altLang="zh-CN" dirty="0"/>
              <a:t>Concern: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processed</a:t>
            </a:r>
            <a:r>
              <a:rPr lang="zh-CN" altLang="en-US" dirty="0"/>
              <a:t>.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better.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annotation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consistent</a:t>
            </a:r>
            <a:r>
              <a:rPr lang="zh-CN" altLang="en-US" dirty="0"/>
              <a:t>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processed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processed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version.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9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use?</a:t>
            </a:r>
            <a:r>
              <a:rPr lang="zh-CN" altLang="en-US" dirty="0"/>
              <a:t> </a:t>
            </a:r>
            <a:r>
              <a:rPr lang="en-US" altLang="zh-CN" dirty="0"/>
              <a:t>Concern: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processed</a:t>
            </a:r>
            <a:r>
              <a:rPr lang="zh-CN" altLang="en-US" dirty="0"/>
              <a:t>.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better.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annotation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consistent</a:t>
            </a:r>
            <a:r>
              <a:rPr lang="zh-CN" altLang="en-US" dirty="0"/>
              <a:t>.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processed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processed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version.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9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b="1">
                <a:latin typeface="Arial" charset="0"/>
                <a:cs typeface="Arial" charset="0"/>
              </a:rPr>
              <a:t>Fig. 1. </a:t>
            </a:r>
            <a:r>
              <a:rPr lang="en-US">
                <a:latin typeface="Arial" charset="0"/>
                <a:cs typeface="Arial" charset="0"/>
              </a:rPr>
              <a:t>(A) Precision and recall by amount of variation for 4 datasets, by polymorphism: (number of SNPs, Indel size). (X, Y): reads/read pairs containing X SNPs, where the larges indel is of size Y, as well as errors. (B) Running times (in min) of each tool on 6 × 10&lt;sup&gt;6&lt;/sup&gt; reads from each dataset while utilizing an 8 core 3.0 GHz Intel Xeon machine with 16 GB RAM.
</a:t>
            </a:r>
          </a:p>
        </p:txBody>
      </p:sp>
      <p:sp>
        <p:nvSpPr>
          <p:cNvPr id="1741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4F7E97F-FBDA-A745-A7F3-E756A2F6FB7D}" type="slidenum">
              <a:rPr lang="en-US" sz="1200"/>
              <a:pPr algn="r" eaLnBrk="1" hangingPunct="1"/>
              <a:t>14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9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4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0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5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7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0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A4BC-9969-B34F-B8D6-ED3D07F43D2B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0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Bioinformatics</a:t>
            </a:r>
            <a:r>
              <a:rPr lang="zh-CN" altLang="en-US" dirty="0"/>
              <a:t> </a:t>
            </a:r>
            <a:r>
              <a:rPr lang="zh-CN" altLang="zh-CN" dirty="0"/>
              <a:t>（</a:t>
            </a:r>
            <a:r>
              <a:rPr lang="zh-CN" altLang="en-US" dirty="0">
                <a:latin typeface="黑体"/>
                <a:ea typeface="黑体"/>
                <a:cs typeface="黑体"/>
              </a:rPr>
              <a:t>生物信息学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en-US" altLang="zh-CN" dirty="0"/>
              <a:t>BME1063.01</a:t>
            </a:r>
            <a:br>
              <a:rPr lang="en-US" altLang="zh-CN" dirty="0"/>
            </a:br>
            <a:r>
              <a:rPr lang="en-US" altLang="zh-CN" dirty="0"/>
              <a:t>Lecture2 Class3 (Hands on) 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08206"/>
            <a:ext cx="6400800" cy="1530593"/>
          </a:xfrm>
        </p:spPr>
        <p:txBody>
          <a:bodyPr/>
          <a:lstStyle/>
          <a:p>
            <a:r>
              <a:rPr lang="zh-CN" altLang="en-US" dirty="0"/>
              <a:t>张力烨</a:t>
            </a:r>
          </a:p>
        </p:txBody>
      </p:sp>
    </p:spTree>
    <p:extLst>
      <p:ext uri="{BB962C8B-B14F-4D97-AF65-F5344CB8AC3E}">
        <p14:creationId xmlns:p14="http://schemas.microsoft.com/office/powerpoint/2010/main" val="339210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6194"/>
            <a:ext cx="8229600" cy="624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/>
                <a:cs typeface="Times New Roman"/>
              </a:rPr>
              <a:t>Download pre-compiled version if available</a:t>
            </a:r>
            <a:endParaRPr lang="en-US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802425"/>
            <a:ext cx="8229600" cy="42534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/>
                <a:cs typeface="Times New Roman"/>
              </a:rPr>
              <a:t>1. this is the case for several cases</a:t>
            </a:r>
          </a:p>
          <a:p>
            <a:r>
              <a:rPr lang="en-US" altLang="zh-CN" dirty="0">
                <a:latin typeface="Times New Roman"/>
                <a:cs typeface="Times New Roman"/>
              </a:rPr>
              <a:t>For example:</a:t>
            </a:r>
          </a:p>
          <a:p>
            <a:endParaRPr lang="en-US" altLang="zh-CN" dirty="0">
              <a:latin typeface="Times New Roman"/>
              <a:cs typeface="Times New Roman"/>
            </a:endParaRPr>
          </a:p>
        </p:txBody>
      </p:sp>
      <p:pic>
        <p:nvPicPr>
          <p:cNvPr id="2" name="Picture 1" descr="Screen Shot 2017-09-25 at 10.46.55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" r="2924"/>
          <a:stretch/>
        </p:blipFill>
        <p:spPr>
          <a:xfrm>
            <a:off x="53476" y="3336720"/>
            <a:ext cx="9048356" cy="30533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675" y="4578533"/>
            <a:ext cx="2745287" cy="34495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4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6194"/>
            <a:ext cx="8229600" cy="624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/>
                <a:cs typeface="Times New Roman"/>
              </a:rPr>
              <a:t>Compile</a:t>
            </a:r>
            <a:r>
              <a:rPr lang="zh-CN" altLang="en-US" sz="3200" b="1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the program if needed (common 三板斧）</a:t>
            </a:r>
            <a:endParaRPr lang="en-US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40950"/>
            <a:ext cx="8229600" cy="45609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000090"/>
                </a:solidFill>
                <a:latin typeface="Times New Roman"/>
                <a:cs typeface="Times New Roman"/>
              </a:rPr>
              <a:t>.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/configure </a:t>
            </a:r>
            <a:r>
              <a:rPr lang="en-US" altLang="zh-CN" dirty="0">
                <a:latin typeface="Times New Roman"/>
                <a:cs typeface="Times New Roman"/>
              </a:rPr>
              <a:t>(generate the make file based on your software environment, sometimes optional) [use prefix to specify installation path]</a:t>
            </a:r>
          </a:p>
          <a:p>
            <a:endParaRPr lang="en-US" altLang="zh-CN" dirty="0">
              <a:latin typeface="Times New Roman"/>
              <a:cs typeface="Times New Roman"/>
            </a:endParaRPr>
          </a:p>
          <a:p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make </a:t>
            </a:r>
            <a:r>
              <a:rPr lang="en-US" altLang="zh-CN" dirty="0">
                <a:latin typeface="Times New Roman"/>
                <a:cs typeface="Times New Roman"/>
              </a:rPr>
              <a:t>(compile the code to executable files)</a:t>
            </a:r>
          </a:p>
          <a:p>
            <a:endParaRPr lang="en-US" altLang="zh-CN" dirty="0">
              <a:latin typeface="Times New Roman"/>
              <a:cs typeface="Times New Roman"/>
            </a:endParaRPr>
          </a:p>
          <a:p>
            <a:r>
              <a:rPr lang="en-US" altLang="zh-CN" b="1">
                <a:solidFill>
                  <a:srgbClr val="000090"/>
                </a:solidFill>
                <a:latin typeface="Times New Roman"/>
                <a:cs typeface="Times New Roman"/>
              </a:rPr>
              <a:t>make</a:t>
            </a:r>
            <a:r>
              <a:rPr lang="zh-CN" altLang="en-US" b="1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install</a:t>
            </a:r>
            <a:r>
              <a:rPr lang="zh-CN" altLang="en-US" b="1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[Optional] (sometimes, you can just copy the compiled file to your folder)</a:t>
            </a:r>
          </a:p>
          <a:p>
            <a:endParaRPr lang="en-US" altLang="zh-C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575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6194"/>
            <a:ext cx="8229600" cy="624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/>
                <a:cs typeface="Times New Roman"/>
              </a:rPr>
              <a:t>Install the </a:t>
            </a:r>
            <a:r>
              <a:rPr lang="x-none" sz="3200" b="1" dirty="0">
                <a:latin typeface="Times New Roman"/>
                <a:cs typeface="Times New Roman"/>
              </a:rPr>
              <a:t>Python based Tools</a:t>
            </a:r>
            <a:endParaRPr lang="en-US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37111"/>
            <a:ext cx="8229600" cy="569741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1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lang="zh-CN" alt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Python2.7.10+</a:t>
            </a:r>
            <a:r>
              <a:rPr lang="zh-CN" altLang="en-US" b="1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you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can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use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pip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to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install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package</a:t>
            </a:r>
          </a:p>
          <a:p>
            <a:endParaRPr lang="en-US" altLang="zh-CN" dirty="0">
              <a:latin typeface="Times New Roman"/>
              <a:cs typeface="Times New Roman"/>
            </a:endParaRPr>
          </a:p>
          <a:p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p</a:t>
            </a:r>
            <a:r>
              <a:rPr lang="x-none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ip</a:t>
            </a:r>
            <a:r>
              <a:rPr lang="zh-CN" altLang="en-US" b="1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install</a:t>
            </a:r>
            <a:r>
              <a:rPr lang="zh-CN" altLang="en-US" b="1" dirty="0">
                <a:solidFill>
                  <a:srgbClr val="000090"/>
                </a:solidFill>
                <a:latin typeface="Times New Roman"/>
                <a:cs typeface="Times New Roman"/>
              </a:rPr>
              <a:t> *** 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--prefix=/</a:t>
            </a:r>
            <a:r>
              <a:rPr lang="en-US" altLang="zh-CN" b="1" dirty="0" err="1">
                <a:solidFill>
                  <a:srgbClr val="000090"/>
                </a:solidFill>
                <a:latin typeface="Times New Roman"/>
                <a:cs typeface="Times New Roman"/>
              </a:rPr>
              <a:t>Python_Library</a:t>
            </a:r>
            <a:r>
              <a:rPr lang="zh-CN" altLang="en-US" b="1" dirty="0">
                <a:solidFill>
                  <a:srgbClr val="000090"/>
                </a:solidFill>
                <a:latin typeface="Times New Roman"/>
                <a:cs typeface="Times New Roman"/>
              </a:rPr>
              <a:t>_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path</a:t>
            </a:r>
          </a:p>
          <a:p>
            <a:endParaRPr lang="en-US" altLang="zh-CN" dirty="0">
              <a:latin typeface="Times New Roman"/>
              <a:cs typeface="Times New Roman"/>
            </a:endParaRPr>
          </a:p>
          <a:p>
            <a:r>
              <a:rPr lang="en-US" altLang="zh-CN" dirty="0">
                <a:latin typeface="Times New Roman"/>
                <a:cs typeface="Times New Roman"/>
              </a:rPr>
              <a:t>In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my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case: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the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path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is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/>
                <a:cs typeface="Times New Roman"/>
              </a:rPr>
              <a:t>/public/home/</a:t>
            </a:r>
            <a:r>
              <a:rPr lang="en-US" altLang="zh-CN" dirty="0" err="1">
                <a:solidFill>
                  <a:srgbClr val="0000FF"/>
                </a:solidFill>
                <a:latin typeface="Times New Roman"/>
                <a:cs typeface="Times New Roman"/>
              </a:rPr>
              <a:t>zhangly</a:t>
            </a:r>
            <a:r>
              <a:rPr lang="en-US" altLang="zh-CN" dirty="0">
                <a:solidFill>
                  <a:srgbClr val="0000FF"/>
                </a:solidFill>
                <a:latin typeface="Times New Roman"/>
                <a:cs typeface="Times New Roman"/>
              </a:rPr>
              <a:t>/Library/Python2.7/</a:t>
            </a:r>
          </a:p>
          <a:p>
            <a:r>
              <a:rPr lang="en-US" altLang="zh-CN" dirty="0">
                <a:latin typeface="Times New Roman"/>
                <a:cs typeface="Times New Roman"/>
              </a:rPr>
              <a:t>Under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this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folder: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the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bin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subfolder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contain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executable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files</a:t>
            </a:r>
          </a:p>
          <a:p>
            <a:r>
              <a:rPr lang="en-US" altLang="zh-CN" dirty="0">
                <a:latin typeface="Times New Roman"/>
                <a:cs typeface="Times New Roman"/>
              </a:rPr>
              <a:t>Under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this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folder: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the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lib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subfolder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contains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the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python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modules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in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latin typeface="Times New Roman"/>
                <a:cs typeface="Times New Roman"/>
              </a:rPr>
              <a:t>py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code</a:t>
            </a:r>
          </a:p>
          <a:p>
            <a:endParaRPr lang="en-US" altLang="zh-CN" dirty="0">
              <a:latin typeface="Times New Roman"/>
              <a:cs typeface="Times New Roman"/>
            </a:endParaRPr>
          </a:p>
          <a:p>
            <a:r>
              <a:rPr lang="en-US" altLang="zh-CN" dirty="0">
                <a:latin typeface="Times New Roman"/>
                <a:cs typeface="Times New Roman"/>
              </a:rPr>
              <a:t>My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PYTHONPATH includes: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/>
                <a:cs typeface="Times New Roman"/>
              </a:rPr>
              <a:t>/public/home/</a:t>
            </a:r>
            <a:r>
              <a:rPr lang="en-US" altLang="zh-CN" dirty="0" err="1">
                <a:solidFill>
                  <a:srgbClr val="0000FF"/>
                </a:solidFill>
                <a:latin typeface="Times New Roman"/>
                <a:cs typeface="Times New Roman"/>
              </a:rPr>
              <a:t>zhangly</a:t>
            </a:r>
            <a:r>
              <a:rPr lang="en-US" altLang="zh-CN" dirty="0">
                <a:solidFill>
                  <a:srgbClr val="0000FF"/>
                </a:solidFill>
                <a:latin typeface="Times New Roman"/>
                <a:cs typeface="Times New Roman"/>
              </a:rPr>
              <a:t>/Library/Python2.7/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lib/python2.7/site-packages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Check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your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PYTHONPATH: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echo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$PYTHONPATH</a:t>
            </a:r>
          </a:p>
          <a:p>
            <a:endParaRPr lang="en-US" altLang="zh-C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641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6194"/>
            <a:ext cx="8229600" cy="624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/>
                <a:cs typeface="Times New Roman"/>
              </a:rPr>
              <a:t>Install the R</a:t>
            </a:r>
            <a:r>
              <a:rPr lang="zh-CN" altLang="en-US" sz="3200" b="1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package</a:t>
            </a:r>
            <a:endParaRPr lang="en-US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40950"/>
            <a:ext cx="8229600" cy="456094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You</a:t>
            </a:r>
            <a:r>
              <a:rPr lang="zh-CN" altLang="en-US" b="1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can</a:t>
            </a:r>
            <a:r>
              <a:rPr lang="zh-CN" altLang="en-US" b="1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install</a:t>
            </a:r>
            <a:r>
              <a:rPr lang="zh-CN" altLang="en-US" b="1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them</a:t>
            </a:r>
            <a:r>
              <a:rPr lang="zh-CN" altLang="en-US" b="1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directly</a:t>
            </a:r>
            <a:r>
              <a:rPr lang="zh-CN" altLang="en-US" b="1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as</a:t>
            </a:r>
            <a:r>
              <a:rPr lang="zh-CN" altLang="en-US" b="1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R</a:t>
            </a:r>
            <a:r>
              <a:rPr lang="zh-CN" altLang="en-US" b="1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will</a:t>
            </a:r>
            <a:r>
              <a:rPr lang="zh-CN" altLang="en-US" b="1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install</a:t>
            </a:r>
            <a:r>
              <a:rPr lang="zh-CN" altLang="en-US" b="1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the</a:t>
            </a:r>
            <a:r>
              <a:rPr lang="zh-CN" altLang="en-US" b="1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packages</a:t>
            </a:r>
            <a:r>
              <a:rPr lang="zh-CN" altLang="en-US" b="1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to</a:t>
            </a:r>
            <a:r>
              <a:rPr lang="zh-CN" altLang="en-US" b="1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your</a:t>
            </a:r>
            <a:r>
              <a:rPr lang="zh-CN" altLang="en-US" b="1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local</a:t>
            </a:r>
            <a:r>
              <a:rPr lang="zh-CN" altLang="en-US" b="1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path</a:t>
            </a:r>
            <a:endParaRPr lang="en-US" altLang="zh-CN" dirty="0">
              <a:latin typeface="Times New Roman"/>
              <a:cs typeface="Times New Roman"/>
            </a:endParaRPr>
          </a:p>
          <a:p>
            <a:endParaRPr lang="en-US" altLang="zh-C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500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rgbClr val="F2F2F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389" name="TextBox 3"/>
          <p:cNvSpPr txBox="1">
            <a:spLocks noChangeArrowheads="1"/>
          </p:cNvSpPr>
          <p:nvPr/>
        </p:nvSpPr>
        <p:spPr bwMode="auto">
          <a:xfrm>
            <a:off x="0" y="231775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endParaRPr lang="en-US" sz="140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4424"/>
            <a:ext cx="8229600" cy="6790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altLang="zh-CN" sz="3200" b="1" dirty="0">
                <a:latin typeface="Times New Roman"/>
                <a:cs typeface="Times New Roman"/>
              </a:rPr>
              <a:t>Install Programm todo1</a:t>
            </a:r>
            <a:r>
              <a:rPr lang="en-US" sz="3200" b="1"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1375" y="1085679"/>
            <a:ext cx="8229600" cy="54381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/>
                <a:cs typeface="Times New Roman"/>
              </a:rPr>
              <a:t>1.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compile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the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latin typeface="Times New Roman"/>
                <a:cs typeface="Times New Roman"/>
              </a:rPr>
              <a:t>samtools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0.1.9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and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run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it</a:t>
            </a:r>
          </a:p>
          <a:p>
            <a:r>
              <a:rPr lang="zh-CN" altLang="zh-CN" dirty="0">
                <a:latin typeface="Times New Roman"/>
                <a:cs typeface="Times New Roman"/>
              </a:rPr>
              <a:t>2</a:t>
            </a:r>
            <a:r>
              <a:rPr lang="en-US" altLang="zh-CN" dirty="0">
                <a:latin typeface="Times New Roman"/>
                <a:cs typeface="Times New Roman"/>
              </a:rPr>
              <a:t>.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Install a Python module that you might need to use. </a:t>
            </a:r>
            <a:r>
              <a:rPr lang="zh-CN" altLang="zh-CN" dirty="0">
                <a:latin typeface="Times New Roman"/>
                <a:cs typeface="Times New Roman"/>
              </a:rPr>
              <a:t>(</a:t>
            </a:r>
            <a:r>
              <a:rPr lang="en-US" altLang="zh-CN" dirty="0">
                <a:latin typeface="Times New Roman"/>
                <a:cs typeface="Times New Roman"/>
              </a:rPr>
              <a:t>Hints: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You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need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to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set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your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python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path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properly, try to install MISO: 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http://</a:t>
            </a:r>
            <a:r>
              <a:rPr lang="en-US" altLang="zh-CN" b="1" dirty="0" err="1">
                <a:solidFill>
                  <a:srgbClr val="000090"/>
                </a:solidFill>
                <a:latin typeface="Times New Roman"/>
                <a:cs typeface="Times New Roman"/>
              </a:rPr>
              <a:t>miso.readthedocs.io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/en/</a:t>
            </a:r>
            <a:r>
              <a:rPr lang="en-US" altLang="zh-CN" b="1" dirty="0" err="1">
                <a:solidFill>
                  <a:srgbClr val="000090"/>
                </a:solidFill>
                <a:latin typeface="Times New Roman"/>
                <a:cs typeface="Times New Roman"/>
              </a:rPr>
              <a:t>fastmiso</a:t>
            </a:r>
            <a:r>
              <a:rPr lang="en-US" altLang="zh-CN" dirty="0">
                <a:latin typeface="Times New Roman"/>
                <a:cs typeface="Times New Roman"/>
              </a:rPr>
              <a:t>/ if you have no idea what to install)</a:t>
            </a:r>
          </a:p>
          <a:p>
            <a:r>
              <a:rPr lang="zh-CN" altLang="zh-CN" dirty="0">
                <a:latin typeface="Times New Roman"/>
                <a:cs typeface="Times New Roman"/>
              </a:rPr>
              <a:t>3</a:t>
            </a:r>
            <a:r>
              <a:rPr lang="en-US" altLang="zh-CN" dirty="0">
                <a:latin typeface="Times New Roman"/>
                <a:cs typeface="Times New Roman"/>
              </a:rPr>
              <a:t>.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Install a R package of your choice (try to install DESeq2 if you have no idea which to install)</a:t>
            </a:r>
          </a:p>
        </p:txBody>
      </p:sp>
    </p:spTree>
    <p:extLst>
      <p:ext uri="{BB962C8B-B14F-4D97-AF65-F5344CB8AC3E}">
        <p14:creationId xmlns:p14="http://schemas.microsoft.com/office/powerpoint/2010/main" val="549344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week2.class3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. </a:t>
            </a:r>
            <a:r>
              <a:rPr lang="x-none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qsub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system</a:t>
            </a:r>
          </a:p>
          <a:p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how to install software on the server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altLang="zh-CN" dirty="0">
                <a:latin typeface="Times New Roman"/>
                <a:cs typeface="Times New Roman"/>
              </a:rPr>
              <a:t>3. download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data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directly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to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the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server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or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upload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data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directly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from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server</a:t>
            </a:r>
          </a:p>
          <a:p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3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samtools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4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bwa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alignment/Blast</a:t>
            </a:r>
          </a:p>
          <a:p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5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9241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rgbClr val="F2F2F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389" name="TextBox 3"/>
          <p:cNvSpPr txBox="1">
            <a:spLocks noChangeArrowheads="1"/>
          </p:cNvSpPr>
          <p:nvPr/>
        </p:nvSpPr>
        <p:spPr bwMode="auto">
          <a:xfrm>
            <a:off x="0" y="231775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endParaRPr lang="en-US" sz="140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35161" y="1452395"/>
            <a:ext cx="6817630" cy="232290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wget</a:t>
            </a:r>
            <a:r>
              <a:rPr lang="en-US" altLang="zh-CN" sz="3200" b="1" dirty="0">
                <a:latin typeface="Times New Roman"/>
                <a:cs typeface="Times New Roman"/>
              </a:rPr>
              <a:t>:</a:t>
            </a:r>
            <a:r>
              <a:rPr lang="zh-CN" altLang="en-US" sz="3200" b="1" dirty="0">
                <a:latin typeface="Times New Roman"/>
                <a:cs typeface="Times New Roman"/>
              </a:rPr>
              <a:t> </a:t>
            </a:r>
            <a:r>
              <a:rPr lang="en-US" altLang="zh-CN" sz="3200" b="1" dirty="0">
                <a:latin typeface="Times New Roman"/>
                <a:cs typeface="Times New Roman"/>
              </a:rPr>
              <a:t>try</a:t>
            </a:r>
            <a:r>
              <a:rPr lang="zh-CN" altLang="en-US" sz="3200" b="1" dirty="0">
                <a:latin typeface="Times New Roman"/>
                <a:cs typeface="Times New Roman"/>
              </a:rPr>
              <a:t> </a:t>
            </a:r>
            <a:r>
              <a:rPr lang="en-US" altLang="zh-CN" sz="3200" b="1" dirty="0">
                <a:latin typeface="Times New Roman"/>
                <a:cs typeface="Times New Roman"/>
              </a:rPr>
              <a:t>to</a:t>
            </a:r>
            <a:r>
              <a:rPr lang="zh-CN" altLang="en-US" sz="3200" b="1" dirty="0">
                <a:latin typeface="Times New Roman"/>
                <a:cs typeface="Times New Roman"/>
              </a:rPr>
              <a:t> </a:t>
            </a:r>
            <a:r>
              <a:rPr lang="en-US" altLang="zh-CN" sz="3200" b="1" dirty="0">
                <a:latin typeface="Times New Roman"/>
                <a:cs typeface="Times New Roman"/>
              </a:rPr>
              <a:t>download</a:t>
            </a:r>
            <a:r>
              <a:rPr lang="zh-CN" altLang="en-US" sz="3200" b="1" dirty="0">
                <a:latin typeface="Times New Roman"/>
                <a:cs typeface="Times New Roman"/>
              </a:rPr>
              <a:t> </a:t>
            </a:r>
            <a:r>
              <a:rPr lang="en-US" altLang="zh-CN" sz="3200" b="1" dirty="0">
                <a:latin typeface="Times New Roman"/>
                <a:cs typeface="Times New Roman"/>
              </a:rPr>
              <a:t>software/data</a:t>
            </a:r>
            <a:r>
              <a:rPr lang="zh-CN" altLang="en-US" sz="3200" b="1" dirty="0">
                <a:latin typeface="Times New Roman"/>
                <a:cs typeface="Times New Roman"/>
              </a:rPr>
              <a:t> </a:t>
            </a:r>
            <a:r>
              <a:rPr lang="en-US" altLang="zh-CN" sz="3200" b="1" dirty="0">
                <a:latin typeface="Times New Roman"/>
                <a:cs typeface="Times New Roman"/>
              </a:rPr>
              <a:t>directly</a:t>
            </a:r>
            <a:r>
              <a:rPr lang="zh-CN" altLang="en-US" sz="3200" b="1" dirty="0">
                <a:latin typeface="Times New Roman"/>
                <a:cs typeface="Times New Roman"/>
              </a:rPr>
              <a:t> </a:t>
            </a:r>
            <a:r>
              <a:rPr lang="en-US" altLang="zh-CN" sz="3200" b="1" dirty="0">
                <a:latin typeface="Times New Roman"/>
                <a:cs typeface="Times New Roman"/>
              </a:rPr>
              <a:t>to</a:t>
            </a:r>
            <a:r>
              <a:rPr lang="zh-CN" altLang="en-US" sz="3200" b="1" dirty="0">
                <a:latin typeface="Times New Roman"/>
                <a:cs typeface="Times New Roman"/>
              </a:rPr>
              <a:t> </a:t>
            </a:r>
            <a:r>
              <a:rPr lang="en-US" altLang="zh-CN" sz="3200" b="1" dirty="0">
                <a:latin typeface="Times New Roman"/>
                <a:cs typeface="Times New Roman"/>
              </a:rPr>
              <a:t>your</a:t>
            </a:r>
            <a:r>
              <a:rPr lang="zh-CN" altLang="en-US" sz="3200" b="1" dirty="0">
                <a:latin typeface="Times New Roman"/>
                <a:cs typeface="Times New Roman"/>
              </a:rPr>
              <a:t> </a:t>
            </a:r>
            <a:r>
              <a:rPr lang="en-US" altLang="zh-CN" sz="3200" b="1" dirty="0">
                <a:latin typeface="Times New Roman"/>
                <a:cs typeface="Times New Roman"/>
              </a:rPr>
              <a:t>server</a:t>
            </a:r>
            <a:r>
              <a:rPr lang="zh-CN" altLang="en-US" sz="3200" b="1" dirty="0">
                <a:latin typeface="Times New Roman"/>
                <a:cs typeface="Times New Roman"/>
              </a:rPr>
              <a:t> </a:t>
            </a:r>
            <a:r>
              <a:rPr lang="en-US" altLang="zh-CN" sz="3200" b="1" dirty="0">
                <a:latin typeface="Times New Roman"/>
                <a:cs typeface="Times New Roman"/>
              </a:rPr>
              <a:t>without</a:t>
            </a:r>
            <a:r>
              <a:rPr lang="zh-CN" altLang="en-US" sz="3200" b="1" dirty="0">
                <a:latin typeface="Times New Roman"/>
                <a:cs typeface="Times New Roman"/>
              </a:rPr>
              <a:t> </a:t>
            </a:r>
            <a:r>
              <a:rPr lang="en-US" altLang="zh-CN" sz="3200" b="1" dirty="0">
                <a:latin typeface="Times New Roman"/>
                <a:cs typeface="Times New Roman"/>
              </a:rPr>
              <a:t>going</a:t>
            </a:r>
            <a:r>
              <a:rPr lang="zh-CN" altLang="en-US" sz="3200" b="1" dirty="0">
                <a:latin typeface="Times New Roman"/>
                <a:cs typeface="Times New Roman"/>
              </a:rPr>
              <a:t> </a:t>
            </a:r>
            <a:r>
              <a:rPr lang="en-US" altLang="zh-CN" sz="3200" b="1" dirty="0">
                <a:latin typeface="Times New Roman"/>
                <a:cs typeface="Times New Roman"/>
              </a:rPr>
              <a:t>through</a:t>
            </a:r>
            <a:r>
              <a:rPr lang="zh-CN" altLang="en-US" sz="3200" b="1" dirty="0">
                <a:latin typeface="Times New Roman"/>
                <a:cs typeface="Times New Roman"/>
              </a:rPr>
              <a:t> </a:t>
            </a:r>
            <a:r>
              <a:rPr lang="en-US" altLang="zh-CN" sz="3200" b="1" dirty="0">
                <a:latin typeface="Times New Roman"/>
                <a:cs typeface="Times New Roman"/>
              </a:rPr>
              <a:t>ftp</a:t>
            </a:r>
            <a:r>
              <a:rPr lang="zh-CN" altLang="en-US" sz="3200" b="1" dirty="0">
                <a:latin typeface="Times New Roman"/>
                <a:cs typeface="Times New Roman"/>
              </a:rPr>
              <a:t> </a:t>
            </a:r>
            <a:endParaRPr lang="en-US" altLang="zh-CN" sz="3200" b="1" dirty="0">
              <a:latin typeface="Times New Roman"/>
              <a:cs typeface="Times New Roman"/>
            </a:endParaRPr>
          </a:p>
          <a:p>
            <a:r>
              <a:rPr lang="en-US" sz="3200" b="1" dirty="0">
                <a:latin typeface="Times New Roman"/>
                <a:cs typeface="Times New Roman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8330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week2.class3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. </a:t>
            </a:r>
            <a:r>
              <a:rPr lang="x-none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qsub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system</a:t>
            </a:r>
          </a:p>
          <a:p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how to install software on the server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3. download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data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directly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to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server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upload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data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directly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from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server</a:t>
            </a:r>
          </a:p>
          <a:p>
            <a:r>
              <a:rPr lang="en-US" altLang="zh-CN" dirty="0">
                <a:latin typeface="Times New Roman"/>
                <a:cs typeface="Times New Roman"/>
              </a:rPr>
              <a:t>4.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latin typeface="Times New Roman"/>
                <a:cs typeface="Times New Roman"/>
              </a:rPr>
              <a:t>samtools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4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bwa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alignment/Blast</a:t>
            </a:r>
          </a:p>
          <a:p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5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8777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rgbClr val="F2F2F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389" name="TextBox 3"/>
          <p:cNvSpPr txBox="1">
            <a:spLocks noChangeArrowheads="1"/>
          </p:cNvSpPr>
          <p:nvPr/>
        </p:nvSpPr>
        <p:spPr bwMode="auto">
          <a:xfrm>
            <a:off x="0" y="231775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endParaRPr lang="en-US" sz="140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4424"/>
            <a:ext cx="8229600" cy="6790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Times New Roman"/>
                <a:cs typeface="Times New Roman"/>
              </a:rPr>
              <a:t>S</a:t>
            </a:r>
            <a:r>
              <a:rPr lang="x-none" altLang="zh-CN" sz="3200" b="1" dirty="0">
                <a:latin typeface="Times New Roman"/>
                <a:cs typeface="Times New Roman"/>
              </a:rPr>
              <a:t>amtools todos</a:t>
            </a:r>
            <a:r>
              <a:rPr lang="zh-CN" altLang="en-US" sz="3200" b="1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1374" y="1085679"/>
            <a:ext cx="8285425" cy="50771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/>
                <a:cs typeface="Times New Roman"/>
              </a:rPr>
              <a:t>1.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use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latin typeface="Times New Roman"/>
                <a:cs typeface="Times New Roman"/>
              </a:rPr>
              <a:t>samtools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view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to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check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the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x-none" altLang="zh-CN" dirty="0">
                <a:latin typeface="Times New Roman"/>
                <a:cs typeface="Times New Roman"/>
              </a:rPr>
              <a:t>any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alignment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results from </a:t>
            </a:r>
            <a:r>
              <a:rPr lang="en-US" altLang="zh-CN" b="1" dirty="0" err="1">
                <a:solidFill>
                  <a:srgbClr val="0000FF"/>
                </a:solidFill>
                <a:latin typeface="Times New Roman"/>
                <a:cs typeface="Times New Roman"/>
              </a:rPr>
              <a:t>toy.bam</a:t>
            </a:r>
            <a:endParaRPr lang="en-US" altLang="zh-CN" dirty="0">
              <a:latin typeface="Times New Roman"/>
              <a:cs typeface="Times New Roman"/>
            </a:endParaRPr>
          </a:p>
          <a:p>
            <a:r>
              <a:rPr lang="zh-CN" altLang="zh-CN" dirty="0">
                <a:latin typeface="Times New Roman"/>
                <a:cs typeface="Times New Roman"/>
              </a:rPr>
              <a:t>2</a:t>
            </a:r>
            <a:r>
              <a:rPr lang="en-US" altLang="zh-CN" dirty="0">
                <a:latin typeface="Times New Roman"/>
                <a:cs typeface="Times New Roman"/>
              </a:rPr>
              <a:t>.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try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to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understand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cigar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string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and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flag</a:t>
            </a:r>
          </a:p>
          <a:p>
            <a:r>
              <a:rPr lang="zh-CN" altLang="zh-CN" dirty="0">
                <a:latin typeface="Times New Roman"/>
                <a:cs typeface="Times New Roman"/>
              </a:rPr>
              <a:t>3</a:t>
            </a:r>
            <a:r>
              <a:rPr lang="en-US" altLang="zh-CN" dirty="0">
                <a:latin typeface="Times New Roman"/>
                <a:cs typeface="Times New Roman"/>
              </a:rPr>
              <a:t>.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use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online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version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of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Blast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to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see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if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the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alignment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was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perform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correctly</a:t>
            </a:r>
          </a:p>
          <a:p>
            <a:r>
              <a:rPr lang="zh-CN" altLang="zh-CN" dirty="0">
                <a:latin typeface="Times New Roman"/>
                <a:cs typeface="Times New Roman"/>
              </a:rPr>
              <a:t>4</a:t>
            </a:r>
            <a:r>
              <a:rPr lang="en-US" altLang="zh-CN" dirty="0">
                <a:latin typeface="Times New Roman"/>
                <a:cs typeface="Times New Roman"/>
              </a:rPr>
              <a:t>.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use </a:t>
            </a:r>
            <a:r>
              <a:rPr lang="en-US" altLang="zh-CN" dirty="0" err="1">
                <a:latin typeface="Times New Roman"/>
                <a:cs typeface="Times New Roman"/>
              </a:rPr>
              <a:t>samtools</a:t>
            </a:r>
            <a:r>
              <a:rPr lang="en-US" altLang="zh-CN" dirty="0"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latin typeface="Times New Roman"/>
                <a:cs typeface="Times New Roman"/>
              </a:rPr>
              <a:t>tview</a:t>
            </a:r>
            <a:r>
              <a:rPr lang="en-US" altLang="zh-CN" dirty="0">
                <a:latin typeface="Times New Roman"/>
                <a:cs typeface="Times New Roman"/>
              </a:rPr>
              <a:t> to view the data on the gene “CTCF” </a:t>
            </a:r>
          </a:p>
          <a:p>
            <a:endParaRPr lang="en-US" altLang="zh-C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5848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week2.class3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. </a:t>
            </a:r>
            <a:r>
              <a:rPr lang="x-none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qsub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system</a:t>
            </a:r>
          </a:p>
          <a:p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how to install software on the server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3. download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data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directly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to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server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upload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data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directly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from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/>
                <a:cs typeface="Times New Roman"/>
              </a:rPr>
              <a:t>server</a:t>
            </a:r>
          </a:p>
          <a:p>
            <a:r>
              <a:rPr lang="en-US" altLang="zh-CN" dirty="0">
                <a:solidFill>
                  <a:srgbClr val="F2F2F2"/>
                </a:solidFill>
                <a:latin typeface="Times New Roman"/>
                <a:cs typeface="Times New Roman"/>
              </a:rPr>
              <a:t>4.</a:t>
            </a:r>
            <a:r>
              <a:rPr lang="zh-CN" altLang="en-US" dirty="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rgbClr val="F2F2F2"/>
                </a:solidFill>
                <a:latin typeface="Times New Roman"/>
                <a:cs typeface="Times New Roman"/>
              </a:rPr>
              <a:t>samtools</a:t>
            </a:r>
            <a:r>
              <a:rPr lang="zh-CN" altLang="en-US" dirty="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</a:p>
          <a:p>
            <a:r>
              <a:rPr lang="en-US" altLang="zh-CN" dirty="0">
                <a:latin typeface="Times New Roman"/>
                <a:cs typeface="Times New Roman"/>
              </a:rPr>
              <a:t>5.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latin typeface="Times New Roman"/>
                <a:cs typeface="Times New Roman"/>
              </a:rPr>
              <a:t>bwa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alignment/Blast</a:t>
            </a:r>
          </a:p>
        </p:txBody>
      </p:sp>
    </p:spTree>
    <p:extLst>
      <p:ext uri="{BB962C8B-B14F-4D97-AF65-F5344CB8AC3E}">
        <p14:creationId xmlns:p14="http://schemas.microsoft.com/office/powerpoint/2010/main" val="293362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week2.class3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  <a:cs typeface="Times New Roman"/>
              </a:rPr>
              <a:t>1</a:t>
            </a:r>
            <a:r>
              <a:rPr lang="zh-CN" altLang="en-US" dirty="0">
                <a:latin typeface="Times New Roman"/>
                <a:cs typeface="Times New Roman"/>
              </a:rPr>
              <a:t>. </a:t>
            </a:r>
            <a:r>
              <a:rPr lang="x-none" altLang="zh-CN" dirty="0">
                <a:latin typeface="Times New Roman"/>
                <a:cs typeface="Times New Roman"/>
              </a:rPr>
              <a:t>qsub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system</a:t>
            </a:r>
          </a:p>
          <a:p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how to install software on the server</a:t>
            </a:r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3. download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data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directly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to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server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upload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data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directly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from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server</a:t>
            </a:r>
          </a:p>
          <a:p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3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samtools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4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bwa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alignment/Blast</a:t>
            </a:r>
          </a:p>
          <a:p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5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4658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rgbClr val="F2F2F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389" name="TextBox 3"/>
          <p:cNvSpPr txBox="1">
            <a:spLocks noChangeArrowheads="1"/>
          </p:cNvSpPr>
          <p:nvPr/>
        </p:nvSpPr>
        <p:spPr bwMode="auto">
          <a:xfrm>
            <a:off x="0" y="231775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endParaRPr lang="en-US" sz="140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355516" y="197060"/>
            <a:ext cx="4903535" cy="67902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Times New Roman"/>
                <a:cs typeface="Times New Roman"/>
              </a:rPr>
              <a:t>Do it yourself</a:t>
            </a:r>
            <a:r>
              <a:rPr lang="en-US" sz="3200" b="1" dirty="0">
                <a:latin typeface="Times New Roman"/>
                <a:cs typeface="Times New Roman"/>
              </a:rPr>
              <a:t>	BWA/</a:t>
            </a:r>
            <a:r>
              <a:rPr lang="en-US" sz="3200" b="1" dirty="0" err="1">
                <a:latin typeface="Times New Roman"/>
                <a:cs typeface="Times New Roman"/>
              </a:rPr>
              <a:t>samtools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802425"/>
            <a:ext cx="8229600" cy="42534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/>
                <a:cs typeface="Times New Roman"/>
              </a:rPr>
              <a:t>Generate a </a:t>
            </a:r>
            <a:r>
              <a:rPr lang="en-US" altLang="zh-CN" dirty="0" err="1">
                <a:latin typeface="Times New Roman"/>
                <a:cs typeface="Times New Roman"/>
              </a:rPr>
              <a:t>qsub</a:t>
            </a:r>
            <a:r>
              <a:rPr lang="en-US" altLang="zh-CN" dirty="0">
                <a:latin typeface="Times New Roman"/>
                <a:cs typeface="Times New Roman"/>
              </a:rPr>
              <a:t> file to run BWA alignment against mm10/hg38 based on the BWA description and generate a sorted BAM and SAM file,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based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on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alignment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statistics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tell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me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the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data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is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from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which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species</a:t>
            </a:r>
          </a:p>
          <a:p>
            <a:endParaRPr lang="en-US" altLang="zh-CN" dirty="0">
              <a:latin typeface="Times New Roman"/>
              <a:cs typeface="Times New Roman"/>
            </a:endParaRPr>
          </a:p>
          <a:p>
            <a:r>
              <a:rPr lang="en-US" altLang="zh-CN" dirty="0">
                <a:latin typeface="Times New Roman"/>
                <a:cs typeface="Times New Roman"/>
              </a:rPr>
              <a:t>Hits: use multiple threads to speed up the process</a:t>
            </a:r>
          </a:p>
          <a:p>
            <a:endParaRPr lang="en-US" altLang="zh-CN" dirty="0">
              <a:latin typeface="Times New Roman"/>
              <a:cs typeface="Times New Roman"/>
            </a:endParaRPr>
          </a:p>
          <a:p>
            <a:endParaRPr lang="en-US" altLang="zh-C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4596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rgbClr val="F2F2F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389" name="TextBox 3"/>
          <p:cNvSpPr txBox="1">
            <a:spLocks noChangeArrowheads="1"/>
          </p:cNvSpPr>
          <p:nvPr/>
        </p:nvSpPr>
        <p:spPr bwMode="auto">
          <a:xfrm>
            <a:off x="0" y="231775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endParaRPr lang="en-US" sz="140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355516" y="197060"/>
            <a:ext cx="4903535" cy="6790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Times New Roman"/>
                <a:cs typeface="Times New Roman"/>
              </a:rPr>
              <a:t>Do it yourself</a:t>
            </a:r>
            <a:r>
              <a:rPr lang="en-US" sz="3200" b="1" dirty="0">
                <a:latin typeface="Times New Roman"/>
                <a:cs typeface="Times New Roman"/>
              </a:rPr>
              <a:t>	 </a:t>
            </a:r>
            <a:r>
              <a:rPr lang="en-US" sz="3200" b="1" dirty="0" err="1">
                <a:latin typeface="Times New Roman"/>
                <a:cs typeface="Times New Roman"/>
              </a:rPr>
              <a:t>blastn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802425"/>
            <a:ext cx="8229600" cy="42534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/>
                <a:cs typeface="Times New Roman"/>
              </a:rPr>
              <a:t>Use “head” command to extract first 3 sequencing reads and use local </a:t>
            </a:r>
            <a:r>
              <a:rPr lang="en-US" altLang="zh-CN" dirty="0" err="1">
                <a:latin typeface="Times New Roman"/>
                <a:cs typeface="Times New Roman"/>
              </a:rPr>
              <a:t>blastn</a:t>
            </a:r>
            <a:r>
              <a:rPr lang="en-US" altLang="zh-CN" dirty="0">
                <a:latin typeface="Times New Roman"/>
                <a:cs typeface="Times New Roman"/>
              </a:rPr>
              <a:t> to perform blast against hg38 (database ready)</a:t>
            </a:r>
          </a:p>
          <a:p>
            <a:endParaRPr lang="en-US" altLang="zh-CN" dirty="0">
              <a:latin typeface="Times New Roman"/>
              <a:cs typeface="Times New Roman"/>
            </a:endParaRPr>
          </a:p>
          <a:p>
            <a:endParaRPr lang="en-US" altLang="zh-CN" dirty="0">
              <a:latin typeface="Times New Roman"/>
              <a:cs typeface="Times New Roman"/>
            </a:endParaRPr>
          </a:p>
          <a:p>
            <a:endParaRPr lang="en-US" altLang="zh-C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9518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36255" y="2777165"/>
            <a:ext cx="3981116" cy="6790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Times New Roman"/>
                <a:cs typeface="Times New Roman"/>
              </a:rPr>
              <a:t>Backup Slides</a:t>
            </a:r>
            <a:endParaRPr lang="en-US" sz="32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3942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6194"/>
            <a:ext cx="8229600" cy="624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/>
                <a:cs typeface="Times New Roman"/>
              </a:rPr>
              <a:t>Install the </a:t>
            </a:r>
            <a:r>
              <a:rPr lang="x-none" sz="3200" b="1" dirty="0">
                <a:latin typeface="Times New Roman"/>
                <a:cs typeface="Times New Roman"/>
              </a:rPr>
              <a:t>Python based Tools</a:t>
            </a:r>
            <a:endParaRPr lang="en-US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40950"/>
            <a:ext cx="8229600" cy="517213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0000"/>
                </a:solidFill>
                <a:latin typeface="Times New Roman"/>
                <a:cs typeface="Times New Roman"/>
              </a:rPr>
              <a:t>For all</a:t>
            </a:r>
            <a:r>
              <a:rPr lang="zh-CN" alt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Python2 </a:t>
            </a:r>
            <a:r>
              <a:rPr lang="en-US" altLang="zh-CN" dirty="0">
                <a:latin typeface="Times New Roman"/>
                <a:cs typeface="Times New Roman"/>
              </a:rPr>
              <a:t>you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can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use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pip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to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install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package</a:t>
            </a:r>
          </a:p>
          <a:p>
            <a:endParaRPr lang="en-US" altLang="zh-CN" dirty="0">
              <a:latin typeface="Times New Roman"/>
              <a:cs typeface="Times New Roman"/>
            </a:endParaRPr>
          </a:p>
          <a:p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python</a:t>
            </a:r>
            <a:r>
              <a:rPr lang="zh-CN" altLang="en-US" b="1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altLang="zh-CN" b="1" dirty="0" err="1">
                <a:solidFill>
                  <a:srgbClr val="000090"/>
                </a:solidFill>
                <a:latin typeface="Times New Roman"/>
                <a:cs typeface="Times New Roman"/>
              </a:rPr>
              <a:t>setup.py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 build</a:t>
            </a:r>
          </a:p>
          <a:p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Python </a:t>
            </a:r>
            <a:r>
              <a:rPr lang="en-US" altLang="zh-CN" b="1" dirty="0" err="1">
                <a:solidFill>
                  <a:srgbClr val="000090"/>
                </a:solidFill>
                <a:latin typeface="Times New Roman"/>
                <a:cs typeface="Times New Roman"/>
              </a:rPr>
              <a:t>setup.py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 install </a:t>
            </a:r>
            <a:r>
              <a:rPr lang="mr-IN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–</a:t>
            </a:r>
            <a:r>
              <a:rPr lang="en-US" altLang="zh-CN" b="1" dirty="0">
                <a:solidFill>
                  <a:srgbClr val="000090"/>
                </a:solidFill>
                <a:latin typeface="Times New Roman"/>
                <a:cs typeface="Times New Roman"/>
              </a:rPr>
              <a:t>prefix=//</a:t>
            </a:r>
          </a:p>
          <a:p>
            <a:endParaRPr lang="en-US" altLang="zh-CN" dirty="0">
              <a:latin typeface="Times New Roman"/>
              <a:cs typeface="Times New Roman"/>
            </a:endParaRPr>
          </a:p>
          <a:p>
            <a:endParaRPr lang="en-US" altLang="zh-C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873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048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Why do we need a </a:t>
            </a:r>
            <a:r>
              <a:rPr lang="en-US" sz="3200" b="1" dirty="0" err="1">
                <a:latin typeface="Times New Roman"/>
                <a:cs typeface="Times New Roman"/>
              </a:rPr>
              <a:t>qsub</a:t>
            </a:r>
            <a:r>
              <a:rPr lang="en-US" sz="3200" b="1" dirty="0">
                <a:latin typeface="Times New Roman"/>
                <a:cs typeface="Times New Roman"/>
              </a:rPr>
              <a:t> queue system?</a:t>
            </a:r>
          </a:p>
        </p:txBody>
      </p:sp>
      <p:pic>
        <p:nvPicPr>
          <p:cNvPr id="2" name="Picture 1" descr="hpc_cluste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675" y="1308724"/>
            <a:ext cx="4765102" cy="543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7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850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latin typeface="Times New Roman"/>
                <a:cs typeface="Times New Roman"/>
              </a:rPr>
              <a:t>qsub</a:t>
            </a:r>
            <a:r>
              <a:rPr lang="en-US" sz="3200" b="1" dirty="0">
                <a:latin typeface="Times New Roman"/>
                <a:cs typeface="Times New Roman"/>
              </a:rPr>
              <a:t> queue system optimize the usage</a:t>
            </a:r>
          </a:p>
        </p:txBody>
      </p:sp>
      <p:pic>
        <p:nvPicPr>
          <p:cNvPr id="7" name="Picture 6" descr="pl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507"/>
            <a:ext cx="9144000" cy="50817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42703" y="1359243"/>
            <a:ext cx="2086920" cy="2086919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653016" y="2015295"/>
            <a:ext cx="471575" cy="818114"/>
            <a:chOff x="5653016" y="2015295"/>
            <a:chExt cx="471575" cy="818114"/>
          </a:xfrm>
        </p:grpSpPr>
        <p:sp>
          <p:nvSpPr>
            <p:cNvPr id="2" name="Right Arrow 1"/>
            <p:cNvSpPr/>
            <p:nvPr/>
          </p:nvSpPr>
          <p:spPr>
            <a:xfrm rot="2556973">
              <a:off x="5724767" y="2015295"/>
              <a:ext cx="399824" cy="22754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 rot="2556973">
              <a:off x="5653016" y="2605862"/>
              <a:ext cx="399824" cy="22754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48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850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/>
                <a:cs typeface="Times New Roman"/>
              </a:rPr>
              <a:t>How to generate a </a:t>
            </a:r>
            <a:r>
              <a:rPr lang="en-US" sz="3200" b="1" dirty="0" err="1">
                <a:latin typeface="Times New Roman"/>
                <a:cs typeface="Times New Roman"/>
              </a:rPr>
              <a:t>qsub</a:t>
            </a:r>
            <a:r>
              <a:rPr lang="en-US" sz="3200" b="1" dirty="0">
                <a:latin typeface="Times New Roman"/>
                <a:cs typeface="Times New Roman"/>
              </a:rPr>
              <a:t> file</a:t>
            </a:r>
          </a:p>
        </p:txBody>
      </p:sp>
      <p:pic>
        <p:nvPicPr>
          <p:cNvPr id="5" name="Picture 4" descr="Screen Shot 2017-09-19 at 6.53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347"/>
            <a:ext cx="9144000" cy="207579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439297"/>
            <a:ext cx="8229600" cy="3288271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/>
                <a:cs typeface="Times New Roman"/>
              </a:rPr>
              <a:t>-N (the name of </a:t>
            </a:r>
            <a:r>
              <a:rPr lang="en-US" altLang="zh-CN" sz="2400" dirty="0" err="1">
                <a:latin typeface="Times New Roman"/>
                <a:cs typeface="Times New Roman"/>
              </a:rPr>
              <a:t>qsub</a:t>
            </a:r>
            <a:r>
              <a:rPr lang="en-US" altLang="zh-CN" sz="2400" dirty="0">
                <a:latin typeface="Times New Roman"/>
                <a:cs typeface="Times New Roman"/>
              </a:rPr>
              <a:t> job)</a:t>
            </a:r>
          </a:p>
          <a:p>
            <a:r>
              <a:rPr lang="en-US" altLang="zh-CN" sz="2400" dirty="0">
                <a:latin typeface="Times New Roman"/>
                <a:cs typeface="Times New Roman"/>
              </a:rPr>
              <a:t>-l nodes=1:ppn=</a:t>
            </a:r>
            <a:r>
              <a:rPr lang="en-US" altLang="zh-CN" sz="240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400" dirty="0">
                <a:latin typeface="Times New Roman"/>
                <a:cs typeface="Times New Roman"/>
              </a:rPr>
              <a:t> (</a:t>
            </a:r>
            <a:r>
              <a:rPr lang="en-US" altLang="zh-CN" sz="2400" dirty="0">
                <a:solidFill>
                  <a:srgbClr val="FF0000"/>
                </a:solidFill>
                <a:latin typeface="Times New Roman"/>
                <a:cs typeface="Times New Roman"/>
              </a:rPr>
              <a:t>multiple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/>
                <a:cs typeface="Times New Roman"/>
              </a:rPr>
              <a:t>threads,parallel</a:t>
            </a:r>
            <a:r>
              <a:rPr lang="en-US" altLang="zh-CN" sz="2400" dirty="0">
                <a:latin typeface="Times New Roman"/>
                <a:cs typeface="Times New Roman"/>
              </a:rPr>
              <a:t>)</a:t>
            </a:r>
          </a:p>
          <a:p>
            <a:r>
              <a:rPr lang="en-US" altLang="zh-CN" sz="2400" dirty="0">
                <a:latin typeface="Times New Roman"/>
                <a:cs typeface="Times New Roman"/>
              </a:rPr>
              <a:t>-l </a:t>
            </a:r>
            <a:r>
              <a:rPr lang="en-US" altLang="zh-CN" sz="2400" dirty="0" err="1">
                <a:latin typeface="Times New Roman"/>
                <a:cs typeface="Times New Roman"/>
              </a:rPr>
              <a:t>walltime</a:t>
            </a:r>
            <a:r>
              <a:rPr lang="en-US" altLang="zh-CN" sz="2400" dirty="0">
                <a:latin typeface="Times New Roman"/>
                <a:cs typeface="Times New Roman"/>
              </a:rPr>
              <a:t>=HH:MM:SS (</a:t>
            </a:r>
            <a:r>
              <a:rPr lang="en-US" altLang="zh-CN" sz="2400" dirty="0" err="1">
                <a:latin typeface="Times New Roman"/>
                <a:cs typeface="Times New Roman"/>
              </a:rPr>
              <a:t>hour;minute;second</a:t>
            </a:r>
            <a:r>
              <a:rPr lang="en-US" altLang="zh-CN" sz="2400" dirty="0">
                <a:latin typeface="Times New Roman"/>
                <a:cs typeface="Times New Roman"/>
              </a:rPr>
              <a:t>), upper bound time for your </a:t>
            </a:r>
            <a:r>
              <a:rPr lang="en-US" altLang="zh-CN" sz="2400" dirty="0" err="1">
                <a:latin typeface="Times New Roman"/>
                <a:cs typeface="Times New Roman"/>
              </a:rPr>
              <a:t>qsub</a:t>
            </a:r>
            <a:r>
              <a:rPr lang="en-US" altLang="zh-CN" sz="2400" dirty="0">
                <a:latin typeface="Times New Roman"/>
                <a:cs typeface="Times New Roman"/>
              </a:rPr>
              <a:t> job</a:t>
            </a:r>
          </a:p>
          <a:p>
            <a:r>
              <a:rPr lang="en-US" altLang="zh-CN" sz="2400" dirty="0">
                <a:latin typeface="Times New Roman"/>
                <a:cs typeface="Times New Roman"/>
              </a:rPr>
              <a:t>-S /bin/bash (just use this)</a:t>
            </a:r>
          </a:p>
          <a:p>
            <a:r>
              <a:rPr lang="en-US" altLang="zh-CN" sz="2400" dirty="0">
                <a:latin typeface="Times New Roman"/>
                <a:cs typeface="Times New Roman"/>
              </a:rPr>
              <a:t>-q 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swxx_1</a:t>
            </a:r>
            <a:r>
              <a:rPr lang="en-US" altLang="zh-CN" sz="2400" dirty="0">
                <a:latin typeface="Times New Roman"/>
                <a:cs typeface="Times New Roman"/>
              </a:rPr>
              <a:t> (this is your queue type you belong)</a:t>
            </a:r>
          </a:p>
          <a:p>
            <a:endParaRPr lang="en-US" altLang="zh-CN" dirty="0">
              <a:latin typeface="Times New Roman"/>
              <a:cs typeface="Times New Roman"/>
            </a:endParaRPr>
          </a:p>
          <a:p>
            <a:endParaRPr lang="en-US" altLang="zh-C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004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850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/>
                <a:cs typeface="Times New Roman"/>
              </a:rPr>
              <a:t>How to check the status of your job</a:t>
            </a:r>
          </a:p>
        </p:txBody>
      </p:sp>
      <p:pic>
        <p:nvPicPr>
          <p:cNvPr id="3" name="Picture 2" descr="Screen Shot 2017-09-19 at 6.57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242"/>
            <a:ext cx="9144000" cy="173703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176108"/>
            <a:ext cx="8229600" cy="155146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/>
                <a:cs typeface="Times New Roman"/>
              </a:rPr>
              <a:t>Delete the job you do not want:</a:t>
            </a:r>
          </a:p>
          <a:p>
            <a:r>
              <a:rPr lang="en-US" altLang="zh-CN" sz="2400" b="1" dirty="0" err="1">
                <a:solidFill>
                  <a:srgbClr val="0000FF"/>
                </a:solidFill>
                <a:latin typeface="Times New Roman"/>
                <a:cs typeface="Times New Roman"/>
              </a:rPr>
              <a:t>qdel</a:t>
            </a:r>
            <a:r>
              <a:rPr lang="en-US" altLang="zh-CN"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 XX</a:t>
            </a:r>
            <a:r>
              <a:rPr lang="en-US" altLang="zh-CN" sz="2400" dirty="0">
                <a:latin typeface="Times New Roman"/>
                <a:cs typeface="Times New Roman"/>
              </a:rPr>
              <a:t>(</a:t>
            </a:r>
            <a:r>
              <a:rPr lang="en-US" altLang="zh-CN" sz="2400" dirty="0" err="1">
                <a:latin typeface="Times New Roman"/>
                <a:cs typeface="Times New Roman"/>
              </a:rPr>
              <a:t>JobID</a:t>
            </a:r>
            <a:r>
              <a:rPr lang="en-US" altLang="zh-CN" sz="2400" dirty="0">
                <a:latin typeface="Times New Roman"/>
                <a:cs typeface="Times New Roman"/>
              </a:rPr>
              <a:t>, for example: 17785.node1 in here)</a:t>
            </a:r>
          </a:p>
          <a:p>
            <a:endParaRPr lang="en-US" altLang="zh-CN" dirty="0">
              <a:latin typeface="Times New Roman"/>
              <a:cs typeface="Times New Roman"/>
            </a:endParaRPr>
          </a:p>
          <a:p>
            <a:endParaRPr lang="en-US" altLang="zh-CN" dirty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134075"/>
            <a:ext cx="8229600" cy="155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/>
                <a:cs typeface="Times New Roman"/>
              </a:rPr>
              <a:t>Submit a job:</a:t>
            </a:r>
          </a:p>
          <a:p>
            <a:r>
              <a:rPr lang="en-US" altLang="zh-CN" sz="2400" b="1" dirty="0" err="1">
                <a:solidFill>
                  <a:srgbClr val="0000FF"/>
                </a:solidFill>
                <a:latin typeface="Times New Roman"/>
                <a:cs typeface="Times New Roman"/>
              </a:rPr>
              <a:t>qsub</a:t>
            </a:r>
            <a:r>
              <a:rPr lang="en-US" altLang="zh-CN"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/>
                <a:cs typeface="Times New Roman"/>
              </a:rPr>
              <a:t>your_job.pbs</a:t>
            </a:r>
            <a:r>
              <a:rPr lang="en-US" altLang="zh-CN"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endParaRPr lang="en-US" altLang="zh-CN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endParaRPr lang="en-US" altLang="zh-C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493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850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/>
                <a:cs typeface="Times New Roman"/>
              </a:rPr>
              <a:t>Trouble shooting your </a:t>
            </a:r>
            <a:r>
              <a:rPr lang="en-US" sz="3200" b="1" dirty="0" err="1">
                <a:latin typeface="Times New Roman"/>
                <a:cs typeface="Times New Roman"/>
              </a:rPr>
              <a:t>qsub</a:t>
            </a:r>
            <a:r>
              <a:rPr lang="en-US" sz="3200" b="1" dirty="0">
                <a:latin typeface="Times New Roman"/>
                <a:cs typeface="Times New Roman"/>
              </a:rPr>
              <a:t> job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412118"/>
            <a:ext cx="8229600" cy="238160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>
                <a:latin typeface="Times New Roman"/>
                <a:cs typeface="Times New Roman"/>
              </a:rPr>
              <a:t>If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  <a:cs typeface="Times New Roman"/>
              </a:rPr>
              <a:t>everything</a:t>
            </a:r>
            <a:r>
              <a:rPr lang="zh-CN" alt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  <a:cs typeface="Times New Roman"/>
              </a:rPr>
              <a:t>OK</a:t>
            </a:r>
          </a:p>
          <a:p>
            <a:r>
              <a:rPr lang="en-US" altLang="zh-CN" sz="2400" dirty="0" err="1">
                <a:solidFill>
                  <a:srgbClr val="0000FF"/>
                </a:solidFill>
                <a:latin typeface="Times New Roman"/>
                <a:cs typeface="Times New Roman"/>
              </a:rPr>
              <a:t>Qsub_name.eXXXX</a:t>
            </a:r>
            <a:r>
              <a:rPr lang="zh-CN" alt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is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empty</a:t>
            </a:r>
          </a:p>
          <a:p>
            <a:r>
              <a:rPr lang="en-US" altLang="zh-CN" sz="2400" dirty="0" err="1">
                <a:solidFill>
                  <a:srgbClr val="0000FF"/>
                </a:solidFill>
                <a:latin typeface="Times New Roman"/>
                <a:cs typeface="Times New Roman"/>
              </a:rPr>
              <a:t>Qsub_name.oXXXX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x-none" altLang="zh-CN" sz="2400" dirty="0">
                <a:latin typeface="Times New Roman"/>
                <a:cs typeface="Times New Roman"/>
              </a:rPr>
              <a:t>will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record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what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will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be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shown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in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the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screen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when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you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run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the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commands</a:t>
            </a:r>
          </a:p>
          <a:p>
            <a:endParaRPr lang="en-US" altLang="zh-CN" sz="2400" dirty="0">
              <a:latin typeface="Times New Roman"/>
              <a:cs typeface="Times New Roman"/>
            </a:endParaRPr>
          </a:p>
          <a:p>
            <a:r>
              <a:rPr lang="en-US" altLang="zh-CN" sz="2400" dirty="0">
                <a:latin typeface="Times New Roman"/>
                <a:cs typeface="Times New Roman"/>
              </a:rPr>
              <a:t>Otherwise:</a:t>
            </a:r>
          </a:p>
          <a:p>
            <a:r>
              <a:rPr lang="en-US" altLang="zh-CN" sz="2400" dirty="0">
                <a:latin typeface="Times New Roman"/>
                <a:cs typeface="Times New Roman"/>
              </a:rPr>
              <a:t>The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error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message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can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be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output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into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the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/>
                <a:cs typeface="Times New Roman"/>
              </a:rPr>
              <a:t>Qsub_name.eXXXX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file</a:t>
            </a:r>
          </a:p>
          <a:p>
            <a:endParaRPr lang="en-US" altLang="zh-CN" sz="2400" dirty="0">
              <a:latin typeface="Times New Roman"/>
              <a:cs typeface="Times New Roman"/>
            </a:endParaRPr>
          </a:p>
          <a:p>
            <a:endParaRPr lang="en-US" altLang="zh-CN" sz="2400" dirty="0">
              <a:latin typeface="Times New Roman"/>
              <a:cs typeface="Times New Roman"/>
            </a:endParaRPr>
          </a:p>
          <a:p>
            <a:endParaRPr lang="en-US" altLang="zh-CN" dirty="0">
              <a:latin typeface="Times New Roman"/>
              <a:cs typeface="Times New Roman"/>
            </a:endParaRPr>
          </a:p>
          <a:p>
            <a:endParaRPr lang="en-US" altLang="zh-CN" dirty="0">
              <a:latin typeface="Times New Roman"/>
              <a:cs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134075"/>
            <a:ext cx="8229600" cy="155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/>
                <a:cs typeface="Times New Roman"/>
              </a:rPr>
              <a:t>Two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output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will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be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generated:</a:t>
            </a:r>
          </a:p>
          <a:p>
            <a:r>
              <a:rPr lang="en-US" altLang="zh-CN" sz="2400" b="1" dirty="0" err="1">
                <a:solidFill>
                  <a:srgbClr val="0000FF"/>
                </a:solidFill>
                <a:latin typeface="Times New Roman"/>
                <a:cs typeface="Times New Roman"/>
              </a:rPr>
              <a:t>Qsub</a:t>
            </a:r>
            <a:r>
              <a:rPr lang="zh-CN" altLang="zh-CN"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_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/>
                <a:cs typeface="Times New Roman"/>
              </a:rPr>
              <a:t>name.oXXXXX</a:t>
            </a:r>
            <a:endParaRPr lang="en-US" altLang="zh-CN" sz="2400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r>
              <a:rPr lang="en-US" altLang="zh-CN" sz="2400" b="1" dirty="0" err="1">
                <a:solidFill>
                  <a:srgbClr val="0000FF"/>
                </a:solidFill>
                <a:latin typeface="Times New Roman"/>
                <a:cs typeface="Times New Roman"/>
              </a:rPr>
              <a:t>Qsub_name.eXXXXX</a:t>
            </a:r>
            <a:endParaRPr lang="en-US" altLang="zh-CN" b="1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endParaRPr lang="en-US" altLang="zh-C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313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04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Do it yourself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390636"/>
            <a:ext cx="8229600" cy="349227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/>
                <a:cs typeface="Times New Roman"/>
              </a:rPr>
              <a:t>1. run the </a:t>
            </a:r>
            <a:r>
              <a:rPr lang="en-US" altLang="zh-CN" dirty="0" err="1">
                <a:latin typeface="Times New Roman"/>
                <a:cs typeface="Times New Roman"/>
              </a:rPr>
              <a:t>fastqc</a:t>
            </a:r>
            <a:r>
              <a:rPr lang="en-US" altLang="zh-CN" dirty="0">
                <a:latin typeface="Times New Roman"/>
                <a:cs typeface="Times New Roman"/>
              </a:rPr>
              <a:t> on the </a:t>
            </a:r>
            <a:r>
              <a:rPr lang="en-US" altLang="zh-CN" dirty="0" err="1">
                <a:latin typeface="Times New Roman"/>
                <a:cs typeface="Times New Roman"/>
              </a:rPr>
              <a:t>fastq</a:t>
            </a:r>
            <a:r>
              <a:rPr lang="en-US" altLang="zh-CN" dirty="0">
                <a:latin typeface="Times New Roman"/>
                <a:cs typeface="Times New Roman"/>
              </a:rPr>
              <a:t> file using the </a:t>
            </a:r>
            <a:r>
              <a:rPr lang="en-US" altLang="zh-CN" dirty="0" err="1">
                <a:latin typeface="Times New Roman"/>
                <a:cs typeface="Times New Roman"/>
              </a:rPr>
              <a:t>qsub</a:t>
            </a:r>
            <a:r>
              <a:rPr lang="en-US" altLang="zh-CN" dirty="0">
                <a:latin typeface="Times New Roman"/>
                <a:cs typeface="Times New Roman"/>
              </a:rPr>
              <a:t> system</a:t>
            </a:r>
          </a:p>
          <a:p>
            <a:endParaRPr lang="en-US" altLang="zh-CN" dirty="0">
              <a:latin typeface="Times New Roman"/>
              <a:cs typeface="Times New Roman"/>
            </a:endParaRPr>
          </a:p>
          <a:p>
            <a:endParaRPr lang="en-US" altLang="zh-C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485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week2.class3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9D9D9"/>
                </a:solidFill>
                <a:latin typeface="Times New Roman"/>
                <a:cs typeface="Times New Roman"/>
              </a:rPr>
              <a:t>1</a:t>
            </a:r>
            <a:r>
              <a:rPr lang="zh-CN" altLang="en-US" dirty="0">
                <a:solidFill>
                  <a:srgbClr val="D9D9D9"/>
                </a:solidFill>
                <a:latin typeface="Times New Roman"/>
                <a:cs typeface="Times New Roman"/>
              </a:rPr>
              <a:t>. </a:t>
            </a:r>
            <a:r>
              <a:rPr lang="x-none" altLang="zh-CN" dirty="0">
                <a:solidFill>
                  <a:srgbClr val="D9D9D9"/>
                </a:solidFill>
                <a:latin typeface="Times New Roman"/>
                <a:cs typeface="Times New Roman"/>
              </a:rPr>
              <a:t>qsub</a:t>
            </a:r>
            <a:r>
              <a:rPr lang="zh-CN" altLang="en-US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D9D9D9"/>
                </a:solidFill>
                <a:latin typeface="Times New Roman"/>
                <a:cs typeface="Times New Roman"/>
              </a:rPr>
              <a:t>system</a:t>
            </a:r>
          </a:p>
          <a:p>
            <a:r>
              <a:rPr lang="zh-CN" altLang="zh-CN" dirty="0">
                <a:latin typeface="Times New Roman"/>
                <a:cs typeface="Times New Roman"/>
              </a:rPr>
              <a:t>2</a:t>
            </a:r>
            <a:r>
              <a:rPr lang="en-US" altLang="zh-CN" dirty="0">
                <a:latin typeface="Times New Roman"/>
                <a:cs typeface="Times New Roman"/>
              </a:rPr>
              <a:t>.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how to install software on the server</a:t>
            </a:r>
            <a:r>
              <a:rPr lang="zh-CN" altLang="zh-CN" dirty="0">
                <a:latin typeface="Times New Roman"/>
                <a:cs typeface="Times New Roman"/>
              </a:rPr>
              <a:t> </a:t>
            </a:r>
            <a:endParaRPr lang="en-US" altLang="zh-CN" dirty="0">
              <a:latin typeface="Times New Roman"/>
              <a:cs typeface="Times New Roman"/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3. download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data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directly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to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server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upload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data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directly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from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server</a:t>
            </a:r>
          </a:p>
          <a:p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3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samtools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4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bwa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alignment/Blast</a:t>
            </a:r>
          </a:p>
          <a:p>
            <a:r>
              <a:rPr lang="zh-CN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5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146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1492</Words>
  <Application>Microsoft Office PowerPoint</Application>
  <PresentationFormat>全屏显示(4:3)</PresentationFormat>
  <Paragraphs>142</Paragraphs>
  <Slides>23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ＭＳ Ｐゴシック</vt:lpstr>
      <vt:lpstr>黑体</vt:lpstr>
      <vt:lpstr>宋体</vt:lpstr>
      <vt:lpstr>Arial</vt:lpstr>
      <vt:lpstr>Calibri</vt:lpstr>
      <vt:lpstr>Times New Roman</vt:lpstr>
      <vt:lpstr>Office Theme</vt:lpstr>
      <vt:lpstr>Bioinformatics （生物信息学） BME1063.01 Lecture2 Class3 (Hands on)  </vt:lpstr>
      <vt:lpstr>week2.class3</vt:lpstr>
      <vt:lpstr>Why do we need a qsub queue system?</vt:lpstr>
      <vt:lpstr>PowerPoint 演示文稿</vt:lpstr>
      <vt:lpstr>PowerPoint 演示文稿</vt:lpstr>
      <vt:lpstr>PowerPoint 演示文稿</vt:lpstr>
      <vt:lpstr>PowerPoint 演示文稿</vt:lpstr>
      <vt:lpstr>Do it yourself</vt:lpstr>
      <vt:lpstr>week2.class3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week2.class3</vt:lpstr>
      <vt:lpstr>PowerPoint 演示文稿</vt:lpstr>
      <vt:lpstr>week2.class3</vt:lpstr>
      <vt:lpstr>PowerPoint 演示文稿</vt:lpstr>
      <vt:lpstr>week2.class3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</dc:title>
  <dc:creator>liye</dc:creator>
  <cp:lastModifiedBy>Xiaomin Dai</cp:lastModifiedBy>
  <cp:revision>713</cp:revision>
  <dcterms:created xsi:type="dcterms:W3CDTF">2017-09-11T08:15:57Z</dcterms:created>
  <dcterms:modified xsi:type="dcterms:W3CDTF">2017-09-28T03:01:51Z</dcterms:modified>
</cp:coreProperties>
</file>