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15" r:id="rId4"/>
    <p:sldId id="317" r:id="rId5"/>
    <p:sldId id="318" r:id="rId6"/>
    <p:sldId id="314" r:id="rId7"/>
    <p:sldId id="316" r:id="rId8"/>
    <p:sldId id="320" r:id="rId9"/>
    <p:sldId id="257" r:id="rId10"/>
    <p:sldId id="329" r:id="rId11"/>
    <p:sldId id="321" r:id="rId12"/>
    <p:sldId id="288" r:id="rId13"/>
    <p:sldId id="323" r:id="rId14"/>
    <p:sldId id="325" r:id="rId15"/>
    <p:sldId id="324" r:id="rId16"/>
    <p:sldId id="326" r:id="rId17"/>
    <p:sldId id="327" r:id="rId18"/>
    <p:sldId id="322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41" r:id="rId30"/>
    <p:sldId id="339" r:id="rId31"/>
    <p:sldId id="342" r:id="rId32"/>
    <p:sldId id="328" r:id="rId33"/>
    <p:sldId id="278" r:id="rId34"/>
    <p:sldId id="31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5" autoAdjust="0"/>
  </p:normalViewPr>
  <p:slideViewPr>
    <p:cSldViewPr snapToGrid="0" snapToObjects="1">
      <p:cViewPr varScale="1">
        <p:scale>
          <a:sx n="143" d="100"/>
          <a:sy n="143" d="100"/>
        </p:scale>
        <p:origin x="-96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81B0-C248-894F-972A-EF9F8033D23C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E856-6D1D-474A-A87F-9562A53E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T</a:t>
            </a:r>
            <a:r>
              <a:rPr lang="x-none" sz="2800" dirty="0" smtClean="0"/>
              <a:t>he major problem with dye swap techonology</a:t>
            </a:r>
          </a:p>
          <a:p>
            <a:pPr marL="228600" indent="-228600">
              <a:buAutoNum type="arabicPeriod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4 bits (coding) can we have just 2 bits (A-T or C-G?) and why?</a:t>
            </a:r>
          </a:p>
          <a:p>
            <a:pPr marL="228600" indent="-228600">
              <a:buAutoNum type="arabicPeriod"/>
            </a:pP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unstable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G-</a:t>
            </a:r>
            <a:r>
              <a:rPr lang="en-US" altLang="zh-CN" sz="2800" dirty="0" err="1" smtClean="0"/>
              <a:t>quadruplex</a:t>
            </a: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DNA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1,2,3,4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physical/chemical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4 bits (coding) can we have just 2 bits (A-T or C-G?) and why?</a:t>
            </a:r>
          </a:p>
          <a:p>
            <a:pPr marL="228600" indent="-228600">
              <a:buAutoNum type="arabicPeriod"/>
            </a:pP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unstable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G-</a:t>
            </a:r>
            <a:r>
              <a:rPr lang="en-US" altLang="zh-CN" sz="2800" dirty="0" err="1" smtClean="0"/>
              <a:t>quadruplex</a:t>
            </a: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DNA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1,2,3,4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physical/chemical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2800" dirty="0" smtClean="0"/>
              <a:t>4 bits (coding) can we have just 2 bits (A-T or C-G?) and why?</a:t>
            </a:r>
          </a:p>
          <a:p>
            <a:pPr marL="228600" indent="-228600">
              <a:buAutoNum type="arabicPeriod"/>
            </a:pP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unstable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(potential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?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G-</a:t>
            </a:r>
            <a:r>
              <a:rPr lang="en-US" altLang="zh-CN" sz="2800" dirty="0" err="1" smtClean="0"/>
              <a:t>quadruplex</a:t>
            </a:r>
            <a:endParaRPr lang="en-US" altLang="zh-CN" sz="2800" dirty="0" smtClean="0"/>
          </a:p>
          <a:p>
            <a:pPr marL="228600" indent="-228600">
              <a:buAutoNum type="arabicPeriod"/>
            </a:pP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DNA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1,2,3,4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keep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physical/chemical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dirty="0" smtClean="0"/>
              <a:t> to decide which method to use, by checking Broad or big </a:t>
            </a:r>
            <a:r>
              <a:rPr lang="en-US" dirty="0" err="1" smtClean="0"/>
              <a:t>consortion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Lecture3 </a:t>
            </a:r>
            <a:r>
              <a:rPr lang="en-US" altLang="zh-CN" dirty="0" smtClean="0"/>
              <a:t>Class1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4"/>
            <a:ext cx="8229600" cy="67902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/>
                <a:cs typeface="Times New Roman"/>
              </a:rPr>
              <a:t>nanoString</a:t>
            </a:r>
            <a:r>
              <a:rPr lang="en-US" sz="3200" b="1" dirty="0" smtClean="0">
                <a:latin typeface="Times New Roman"/>
                <a:cs typeface="Times New Roman"/>
              </a:rPr>
              <a:t> platform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4747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transcriptome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the array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sequencing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platform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3.</a:t>
            </a:r>
            <a:r>
              <a:rPr lang="zh-CN" altLang="en-US" dirty="0" smtClean="0"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latin typeface="Times New Roman"/>
                <a:cs typeface="Times New Roman"/>
              </a:rPr>
              <a:t>Common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Preprocessing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microarray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data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651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What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Microarray data pre-processing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and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why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we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need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to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do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N</a:t>
            </a:r>
            <a:r>
              <a:rPr lang="x-none" altLang="zh-CN" dirty="0" smtClean="0">
                <a:latin typeface="Times New Roman"/>
                <a:cs typeface="Times New Roman"/>
              </a:rPr>
              <a:t>ormalize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probe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signal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intensity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Background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correction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Normalization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(across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arrays)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Probe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level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intensity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calculation</a:t>
            </a:r>
          </a:p>
          <a:p>
            <a:pPr lvl="1"/>
            <a:r>
              <a:rPr lang="en-US" altLang="zh-CN" dirty="0" smtClean="0">
                <a:latin typeface="Times New Roman"/>
                <a:cs typeface="Times New Roman"/>
              </a:rPr>
              <a:t>Probe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set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418498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x-none" dirty="0" smtClean="0">
                <a:latin typeface="Times New Roman"/>
                <a:cs typeface="Times New Roman"/>
              </a:rPr>
              <a:t>ocal background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10-10 at 10.1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45" y="1551913"/>
            <a:ext cx="5401967" cy="4673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9197" y="6611779"/>
            <a:ext cx="1568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1000" dirty="0" smtClean="0">
                <a:latin typeface="Times New Roman"/>
                <a:cs typeface="Times New Roman"/>
              </a:rPr>
              <a:t>Slides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Benno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Putz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endParaRPr lang="en-US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70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Signal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intensity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can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vary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across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arrays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10.23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063"/>
            <a:ext cx="9144000" cy="38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x-none" dirty="0" smtClean="0">
                <a:latin typeface="Times New Roman"/>
                <a:cs typeface="Times New Roman"/>
              </a:rPr>
              <a:t>Normalization across arrays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0 at 10.2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144129"/>
            <a:ext cx="4487993" cy="3726925"/>
          </a:xfrm>
          <a:prstGeom prst="rect">
            <a:avLst/>
          </a:prstGeom>
        </p:spPr>
      </p:pic>
      <p:pic>
        <p:nvPicPr>
          <p:cNvPr id="5" name="Picture 4" descr="Screen Shot 2017-10-10 at 10.20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67" y="2144129"/>
            <a:ext cx="4424868" cy="37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/>
          </a:bodyPr>
          <a:lstStyle/>
          <a:p>
            <a:r>
              <a:rPr lang="x-none" dirty="0" smtClean="0">
                <a:latin typeface="Times New Roman"/>
                <a:cs typeface="Times New Roman"/>
              </a:rPr>
              <a:t>Probe set summarization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7"/>
            <a:ext cx="8377881" cy="2807042"/>
          </a:xfrm>
        </p:spPr>
        <p:txBody>
          <a:bodyPr>
            <a:normAutofit/>
          </a:bodyPr>
          <a:lstStyle/>
          <a:p>
            <a:r>
              <a:rPr lang="x-none" altLang="zh-CN" dirty="0" smtClean="0">
                <a:latin typeface="Times New Roman"/>
                <a:cs typeface="Times New Roman"/>
              </a:rPr>
              <a:t>Affy</a:t>
            </a:r>
            <a:r>
              <a:rPr lang="en-US" altLang="zh-CN" dirty="0" smtClean="0">
                <a:latin typeface="Times New Roman"/>
                <a:cs typeface="Times New Roman"/>
              </a:rPr>
              <a:t>’s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probe-gene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mapping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</a:p>
          <a:p>
            <a:endParaRPr lang="zh-CN" altLang="en-US" dirty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Custom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cdf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probe-gene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mapping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from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lab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michigan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 descr="Screen Shot 2017-10-10 at 11.17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2744"/>
            <a:ext cx="5959877" cy="2775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144" y="5705492"/>
            <a:ext cx="3428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brainarray.mbni.med.umich.edu</a:t>
            </a:r>
            <a:r>
              <a:rPr lang="en-US" dirty="0"/>
              <a:t>/</a:t>
            </a:r>
            <a:r>
              <a:rPr lang="en-US" dirty="0" err="1"/>
              <a:t>brainarray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2178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transcriptome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the array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sequencing</a:t>
            </a:r>
            <a:r>
              <a:rPr lang="zh-CN" altLang="en-US" dirty="0" smtClean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D9D9D9"/>
                </a:solidFill>
                <a:latin typeface="Times New Roman"/>
                <a:cs typeface="Times New Roman"/>
              </a:rPr>
              <a:t>platform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Common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Preprocessing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microarray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4.</a:t>
            </a:r>
            <a:r>
              <a:rPr lang="zh-CN" altLang="en-US" dirty="0" smtClean="0">
                <a:latin typeface="Times New Roman"/>
                <a:cs typeface="Times New Roman"/>
              </a:rPr>
              <a:t>    </a:t>
            </a:r>
            <a:r>
              <a:rPr lang="x-none" altLang="zh-CN" dirty="0" smtClean="0">
                <a:latin typeface="Times New Roman"/>
                <a:cs typeface="Times New Roman"/>
              </a:rPr>
              <a:t>RNA</a:t>
            </a:r>
            <a:r>
              <a:rPr lang="en-US" altLang="zh-CN" dirty="0" smtClean="0">
                <a:latin typeface="Times New Roman"/>
                <a:cs typeface="Times New Roman"/>
              </a:rPr>
              <a:t>-Seq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alignment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tools</a:t>
            </a:r>
            <a:r>
              <a:rPr lang="en-US" altLang="zh-CN" dirty="0" smtClean="0">
                <a:latin typeface="Times New Roman"/>
                <a:cs typeface="Times New Roman"/>
              </a:rPr>
              <a:t> and normalization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93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773"/>
            <a:ext cx="8229600" cy="6405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Few choices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1699456"/>
            <a:ext cx="7631767" cy="11519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8077" y="1699456"/>
            <a:ext cx="1150334" cy="11519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9561"/>
          <a:stretch/>
        </p:blipFill>
        <p:spPr>
          <a:xfrm>
            <a:off x="457200" y="648328"/>
            <a:ext cx="8351188" cy="60072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07411" y="6625777"/>
            <a:ext cx="7610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genomespot.blogspot.com</a:t>
            </a:r>
            <a:r>
              <a:rPr lang="en-US" sz="1000" dirty="0"/>
              <a:t>/2015/03/hisat-vs-star-vs-tophat2-vs-olego-vs.html</a:t>
            </a:r>
          </a:p>
        </p:txBody>
      </p:sp>
    </p:spTree>
    <p:extLst>
      <p:ext uri="{BB962C8B-B14F-4D97-AF65-F5344CB8AC3E}">
        <p14:creationId xmlns:p14="http://schemas.microsoft.com/office/powerpoint/2010/main" val="3808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210222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x-none" dirty="0" smtClean="0">
                <a:latin typeface="Times New Roman"/>
                <a:cs typeface="Times New Roman"/>
              </a:rPr>
              <a:t>Normalization </a:t>
            </a:r>
            <a:r>
              <a:rPr lang="x-none" dirty="0" smtClean="0">
                <a:latin typeface="Times New Roman"/>
                <a:cs typeface="Times New Roman"/>
              </a:rPr>
              <a:t>strategies</a:t>
            </a:r>
            <a:r>
              <a:rPr lang="x-none" dirty="0" smtClean="0">
                <a:latin typeface="Times New Roman"/>
                <a:cs typeface="Times New Roman"/>
              </a:rPr>
              <a:t> for RNA-Seq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7-10-11 at 10.09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912"/>
            <a:ext cx="9144000" cy="3060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429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transcriptome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 alignment algorithm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8319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1 at 10.0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179"/>
            <a:ext cx="9144000" cy="5506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096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10-11 at 10.1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90"/>
            <a:ext cx="9144000" cy="57890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835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  <p:pic>
        <p:nvPicPr>
          <p:cNvPr id="3" name="Picture 2" descr="Screen Shot 2017-10-11 at 10.18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04"/>
            <a:ext cx="9144000" cy="47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5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  <p:pic>
        <p:nvPicPr>
          <p:cNvPr id="2" name="Picture 1" descr="Screen Shot 2017-10-11 at 10.18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57"/>
            <a:ext cx="9144000" cy="34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2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  <p:pic>
        <p:nvPicPr>
          <p:cNvPr id="3" name="Picture 2" descr="Screen Shot 2017-10-11 at 10.1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14"/>
            <a:ext cx="9144000" cy="5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1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  <p:pic>
        <p:nvPicPr>
          <p:cNvPr id="2" name="Picture 1" descr="Screen Shot 2017-10-11 at 10.2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374"/>
            <a:ext cx="9144000" cy="58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/>
          </a:bodyPr>
          <a:lstStyle/>
          <a:p>
            <a:r>
              <a:rPr lang="x-none" sz="3200" dirty="0" smtClean="0">
                <a:latin typeface="Times New Roman"/>
                <a:cs typeface="Times New Roman"/>
              </a:rPr>
              <a:t>Normalization </a:t>
            </a:r>
            <a:r>
              <a:rPr lang="x-none" sz="3200" dirty="0" smtClean="0">
                <a:latin typeface="Times New Roman"/>
                <a:cs typeface="Times New Roman"/>
              </a:rPr>
              <a:t>strategies</a:t>
            </a:r>
            <a:r>
              <a:rPr lang="x-none" sz="3200" dirty="0" smtClean="0">
                <a:latin typeface="Times New Roman"/>
                <a:cs typeface="Times New Roman"/>
              </a:rPr>
              <a:t> for RNA-Seq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2685" y="6611779"/>
            <a:ext cx="2673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Slides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from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Nathalie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Villa-</a:t>
            </a:r>
            <a:r>
              <a:rPr lang="en-US" altLang="zh-CN" sz="1000" dirty="0" err="1" smtClean="0"/>
              <a:t>Vialaneix</a:t>
            </a:r>
            <a:r>
              <a:rPr lang="en-US" altLang="zh-CN" sz="1000" dirty="0" smtClean="0"/>
              <a:t>(INRA,MIAT)</a:t>
            </a:r>
            <a:endParaRPr lang="en-US" sz="1000" dirty="0"/>
          </a:p>
        </p:txBody>
      </p:sp>
      <p:pic>
        <p:nvPicPr>
          <p:cNvPr id="3" name="Picture 2" descr="Screen Shot 2017-10-11 at 10.2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041"/>
            <a:ext cx="9144000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Tools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to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within/between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sample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normalization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(FPKM adopted by Cufflinks)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91356"/>
              </p:ext>
            </p:extLst>
          </p:nvPr>
        </p:nvGraphicFramePr>
        <p:xfrm>
          <a:off x="285567" y="2261167"/>
          <a:ext cx="8657503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553"/>
                <a:gridCol w="957771"/>
                <a:gridCol w="1192518"/>
                <a:gridCol w="1207351"/>
                <a:gridCol w="1135434"/>
                <a:gridCol w="1009416"/>
                <a:gridCol w="1024230"/>
                <a:gridCol w="10242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FPKM</a:t>
                      </a:r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FPKM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zh-CN" altLang="zh-CN" dirty="0" smtClean="0"/>
                        <a:t>_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4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Tools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to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within/between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sample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normalization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(FPKM adopted by Cufflinks)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33839"/>
              </p:ext>
            </p:extLst>
          </p:nvPr>
        </p:nvGraphicFramePr>
        <p:xfrm>
          <a:off x="285567" y="2261167"/>
          <a:ext cx="6609043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553"/>
                <a:gridCol w="957771"/>
                <a:gridCol w="1192518"/>
                <a:gridCol w="1207351"/>
                <a:gridCol w="1135434"/>
                <a:gridCol w="10094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FPKM</a:t>
                      </a:r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zh-CN" altLang="zh-CN" dirty="0" smtClean="0"/>
                        <a:t>_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Tools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to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within/between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sample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normalization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(FPKM adopted by Cufflinks)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80211"/>
              </p:ext>
            </p:extLst>
          </p:nvPr>
        </p:nvGraphicFramePr>
        <p:xfrm>
          <a:off x="285567" y="2261167"/>
          <a:ext cx="8657503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553"/>
                <a:gridCol w="957771"/>
                <a:gridCol w="1192518"/>
                <a:gridCol w="1207351"/>
                <a:gridCol w="1135434"/>
                <a:gridCol w="1009416"/>
                <a:gridCol w="1024230"/>
                <a:gridCol w="10242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FPKM</a:t>
                      </a:r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FPKM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zh-CN" altLang="zh-CN" dirty="0" smtClean="0"/>
                        <a:t>_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6600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8400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6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MRNA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92" y="791568"/>
            <a:ext cx="5984612" cy="6066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2232" y="6611779"/>
            <a:ext cx="921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sz="1000" dirty="0" smtClean="0">
                <a:latin typeface="Times New Roman"/>
                <a:cs typeface="Times New Roman"/>
              </a:rPr>
              <a:t>wiki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94079"/>
            <a:ext cx="822960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Classical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latin typeface="Times New Roman"/>
                <a:cs typeface="Times New Roman"/>
              </a:rPr>
              <a:t>mRNA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transcription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1406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Tools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to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within/between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sample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normalization (TPM adopted by RSEM)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1539"/>
              </p:ext>
            </p:extLst>
          </p:nvPr>
        </p:nvGraphicFramePr>
        <p:xfrm>
          <a:off x="285567" y="2261167"/>
          <a:ext cx="6609043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553"/>
                <a:gridCol w="957771"/>
                <a:gridCol w="1192518"/>
                <a:gridCol w="1207351"/>
                <a:gridCol w="1135434"/>
                <a:gridCol w="10094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zh-CN" altLang="zh-CN" dirty="0" smtClean="0"/>
                        <a:t>_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en-US" altLang="zh-CN" dirty="0" smtClean="0"/>
                        <a:t>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21300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6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4376" y="0"/>
            <a:ext cx="8229600" cy="774957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Times New Roman"/>
                <a:cs typeface="Times New Roman"/>
              </a:rPr>
              <a:t>Tools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to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perform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within/between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sample</a:t>
            </a:r>
            <a:r>
              <a:rPr lang="zh-CN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normalization (TPM adopted by RSEM)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2224"/>
              </p:ext>
            </p:extLst>
          </p:nvPr>
        </p:nvGraphicFramePr>
        <p:xfrm>
          <a:off x="285567" y="2261167"/>
          <a:ext cx="8657503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553"/>
                <a:gridCol w="957771"/>
                <a:gridCol w="1192518"/>
                <a:gridCol w="1207351"/>
                <a:gridCol w="1135434"/>
                <a:gridCol w="1009416"/>
                <a:gridCol w="1024230"/>
                <a:gridCol w="10242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r>
                        <a:rPr lang="en-US" dirty="0" smtClean="0"/>
                        <a:t>M</a:t>
                      </a:r>
                      <a:r>
                        <a:rPr lang="en-US" altLang="zh-CN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TPM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r>
                        <a:rPr lang="zh-CN" altLang="zh-CN" dirty="0" smtClean="0"/>
                        <a:t>_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 smtClean="0"/>
                        <a:t>83.3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333.4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563.5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 smtClean="0"/>
                        <a:t>83.3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37.6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 smtClean="0"/>
                        <a:t>83.3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416.7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7</a:t>
                      </a:r>
                      <a:r>
                        <a:rPr lang="en-US" altLang="zh-CN" dirty="0" smtClean="0"/>
                        <a:t>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en-US" altLang="zh-CN" dirty="0" smtClean="0"/>
                        <a:t>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21300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1000.2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3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Take home messages for this class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757986"/>
            <a:ext cx="8377881" cy="392556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general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ideas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microarray, and sequencing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technologies</a:t>
            </a: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how expression level </a:t>
            </a:r>
            <a:r>
              <a:rPr lang="en-US" altLang="zh-CN" dirty="0" smtClean="0">
                <a:latin typeface="Times New Roman"/>
                <a:cs typeface="Times New Roman"/>
              </a:rPr>
              <a:t>is extracted from microarray raw data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3. common RNA-Seq alignment tool to </a:t>
            </a:r>
            <a:r>
              <a:rPr lang="en-US" altLang="zh-CN" dirty="0" smtClean="0">
                <a:latin typeface="Times New Roman"/>
                <a:cs typeface="Times New Roman"/>
              </a:rPr>
              <a:t>use</a:t>
            </a:r>
            <a:r>
              <a:rPr lang="en-US" altLang="zh-CN" dirty="0" smtClean="0">
                <a:latin typeface="Times New Roman"/>
                <a:cs typeface="Times New Roman"/>
              </a:rPr>
              <a:t> 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4 </a:t>
            </a:r>
            <a:r>
              <a:rPr lang="en-US" altLang="zh-CN" dirty="0" smtClean="0">
                <a:latin typeface="Times New Roman"/>
                <a:cs typeface="Times New Roman"/>
              </a:rPr>
              <a:t>how the normalization should be performed in microarray and RNA-Sequencing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57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957"/>
          </a:xfrm>
        </p:spPr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Backup slides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0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ist_Loopin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7" y="1173006"/>
            <a:ext cx="7929397" cy="50283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7106" y="0"/>
            <a:ext cx="8618740" cy="587997"/>
          </a:xfrm>
        </p:spPr>
        <p:txBody>
          <a:bodyPr>
            <a:normAutofit/>
          </a:bodyPr>
          <a:lstStyle/>
          <a:p>
            <a:r>
              <a:rPr lang="x-none" sz="3200" b="1" dirty="0" smtClean="0">
                <a:latin typeface="Times New Roman"/>
                <a:cs typeface="Times New Roman"/>
              </a:rPr>
              <a:t>Mechanism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of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err="1" smtClean="0">
                <a:latin typeface="Times New Roman"/>
                <a:cs typeface="Times New Roman"/>
              </a:rPr>
              <a:t>Xist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mediated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inactivation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549785" y="6611779"/>
            <a:ext cx="30590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http://</a:t>
            </a:r>
            <a:r>
              <a:rPr lang="en-US" sz="1000" dirty="0" err="1">
                <a:latin typeface="Times New Roman"/>
                <a:cs typeface="Times New Roman"/>
              </a:rPr>
              <a:t>guttmanlab.caltech.edu</a:t>
            </a:r>
            <a:r>
              <a:rPr lang="en-US" sz="1000" dirty="0">
                <a:latin typeface="Times New Roman"/>
                <a:cs typeface="Times New Roman"/>
              </a:rPr>
              <a:t>/research-</a:t>
            </a:r>
            <a:r>
              <a:rPr lang="en-US" sz="1000" dirty="0" err="1">
                <a:latin typeface="Times New Roman"/>
                <a:cs typeface="Times New Roman"/>
              </a:rPr>
              <a:t>prev.php</a:t>
            </a:r>
            <a:endParaRPr lang="en-US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2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079"/>
            <a:ext cx="822960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Complexity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in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transcriptome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universe</a:t>
            </a:r>
            <a:endParaRPr lang="en-US" sz="3200" b="1" dirty="0"/>
          </a:p>
        </p:txBody>
      </p:sp>
      <p:pic>
        <p:nvPicPr>
          <p:cNvPr id="5" name="Picture 4" descr="33806_1_ModelTranscripto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" y="2461770"/>
            <a:ext cx="2523161" cy="2523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07" y="6611779"/>
            <a:ext cx="1215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err="1" smtClean="0">
                <a:latin typeface="Times New Roman"/>
                <a:cs typeface="Times New Roman"/>
              </a:rPr>
              <a:t>dkfz</a:t>
            </a:r>
            <a:r>
              <a:rPr lang="zh-CN" altLang="zh-CN" sz="1000" dirty="0" smtClean="0">
                <a:latin typeface="Times New Roman"/>
                <a:cs typeface="Times New Roman"/>
              </a:rPr>
              <a:t>.</a:t>
            </a:r>
            <a:r>
              <a:rPr lang="en-US" altLang="zh-CN" sz="1000" dirty="0" smtClean="0">
                <a:latin typeface="Times New Roman"/>
                <a:cs typeface="Times New Roman"/>
              </a:rPr>
              <a:t>net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7-10-09 at 6.4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35" y="2130416"/>
            <a:ext cx="5490711" cy="2854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2232" y="6611779"/>
            <a:ext cx="921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/>
                <a:cs typeface="Times New Roman"/>
              </a:rPr>
              <a:t>From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sz="1000" dirty="0" smtClean="0">
                <a:latin typeface="Times New Roman"/>
                <a:cs typeface="Times New Roman"/>
              </a:rPr>
              <a:t>wiki</a:t>
            </a:r>
            <a:endParaRPr lang="en-US"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95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106" y="0"/>
            <a:ext cx="8618740" cy="587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P</a:t>
            </a:r>
            <a:r>
              <a:rPr lang="x-none" sz="3200" b="1" dirty="0" smtClean="0">
                <a:latin typeface="Times New Roman"/>
                <a:cs typeface="Times New Roman"/>
              </a:rPr>
              <a:t>ower of non-coding RNA(Xist as an example)</a:t>
            </a:r>
            <a:endParaRPr lang="en-US" sz="3200" b="1" dirty="0"/>
          </a:p>
        </p:txBody>
      </p:sp>
      <p:pic>
        <p:nvPicPr>
          <p:cNvPr id="2" name="Picture 1" descr="Xist_noncodingR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2" y="735709"/>
            <a:ext cx="8806894" cy="61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week3.class1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transcriptome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latin typeface="Times New Roman"/>
                <a:cs typeface="Times New Roman"/>
              </a:rPr>
              <a:t>   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x-none" altLang="zh-CN" dirty="0" smtClean="0">
                <a:latin typeface="Times New Roman"/>
                <a:cs typeface="Times New Roman"/>
              </a:rPr>
              <a:t>the array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and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sequencing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57373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4"/>
            <a:ext cx="8229600" cy="47733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Different versions of microarray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6216" y="6614477"/>
            <a:ext cx="1737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Times New Roman"/>
                <a:cs typeface="Times New Roman"/>
              </a:rPr>
              <a:t>Staal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et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al.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Leukemia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2003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Figure-1-Comparison-of-glass-slide-and-Affymetrix-microarray-procedures-For-glass-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91" y="501757"/>
            <a:ext cx="5503864" cy="62036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65815" y="5495808"/>
            <a:ext cx="838846" cy="337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4"/>
            <a:ext cx="8229600" cy="6790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Key question: match probe to genes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309" y="6611779"/>
            <a:ext cx="2567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>
                <a:latin typeface="Times New Roman"/>
                <a:cs typeface="Times New Roman"/>
              </a:rPr>
              <a:t>Risueno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et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al,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x-none" altLang="zh-CN" sz="1000" dirty="0" smtClean="0">
                <a:latin typeface="Times New Roman"/>
                <a:cs typeface="Times New Roman"/>
              </a:rPr>
              <a:t>BMC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Bioinformatics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2010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12859_2009_Article_3678_Fig2_HTM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786"/>
            <a:ext cx="9144000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4"/>
            <a:ext cx="8229600" cy="67902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Customized to examine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different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aspects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of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b="1" dirty="0" smtClean="0">
                <a:latin typeface="Times New Roman"/>
                <a:cs typeface="Times New Roman"/>
              </a:rPr>
              <a:t>transcriptome</a:t>
            </a:r>
            <a:r>
              <a:rPr lang="zh-CN" altLang="en-US" sz="3200" b="1" dirty="0" smtClean="0">
                <a:latin typeface="Times New Roman"/>
                <a:cs typeface="Times New Roman"/>
              </a:rPr>
              <a:t> 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0823" y="6611779"/>
            <a:ext cx="3573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 smtClean="0">
                <a:latin typeface="Times New Roman"/>
                <a:cs typeface="Times New Roman"/>
              </a:rPr>
              <a:t>Dassi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et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al,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frontier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in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Cell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and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Developmental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Biology</a:t>
            </a:r>
            <a:r>
              <a:rPr lang="zh-CN" altLang="en-US" sz="1000" dirty="0" smtClean="0">
                <a:latin typeface="Times New Roman"/>
                <a:cs typeface="Times New Roman"/>
              </a:rPr>
              <a:t> </a:t>
            </a:r>
            <a:r>
              <a:rPr lang="en-US" altLang="zh-CN" sz="1000" dirty="0" smtClean="0">
                <a:latin typeface="Times New Roman"/>
                <a:cs typeface="Times New Roman"/>
              </a:rPr>
              <a:t>2014</a:t>
            </a:r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fcell-02-00039-g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7" y="1223599"/>
            <a:ext cx="7095689" cy="47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983</Words>
  <Application>Microsoft Macintosh PowerPoint</Application>
  <PresentationFormat>On-screen Show (4:3)</PresentationFormat>
  <Paragraphs>350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Bioinformatics （生物信息学） BME1063.01 Lecture3 Class1  </vt:lpstr>
      <vt:lpstr>week3.class1</vt:lpstr>
      <vt:lpstr>Classical mRNA transcription</vt:lpstr>
      <vt:lpstr>Complexity in transcriptome universe</vt:lpstr>
      <vt:lpstr>Power of non-coding RNA(Xist as an example)</vt:lpstr>
      <vt:lpstr>week3.class1</vt:lpstr>
      <vt:lpstr>Different versions of microarray</vt:lpstr>
      <vt:lpstr>Key question: match probe to genes</vt:lpstr>
      <vt:lpstr>Customized to examine different aspects of transcriptome </vt:lpstr>
      <vt:lpstr>nanoString platform</vt:lpstr>
      <vt:lpstr>week3.class1</vt:lpstr>
      <vt:lpstr>What is Microarray data pre-processing and why we need to do it</vt:lpstr>
      <vt:lpstr>Local background</vt:lpstr>
      <vt:lpstr>Signal intensity can vary across arrays</vt:lpstr>
      <vt:lpstr>Normalization across arrays</vt:lpstr>
      <vt:lpstr>Probe set summarization</vt:lpstr>
      <vt:lpstr>week3.class1</vt:lpstr>
      <vt:lpstr>Few choices</vt:lpstr>
      <vt:lpstr>Normalization strategies for RNA-Seq</vt:lpstr>
      <vt:lpstr>Normalization strategies for RNA-Seq</vt:lpstr>
      <vt:lpstr>Normalization strategies for RNA-Seq</vt:lpstr>
      <vt:lpstr>Normalization strategies for RNA-Seq</vt:lpstr>
      <vt:lpstr>Normalization strategies for RNA-Seq</vt:lpstr>
      <vt:lpstr>Normalization strategies for RNA-Seq</vt:lpstr>
      <vt:lpstr>Normalization strategies for RNA-Seq</vt:lpstr>
      <vt:lpstr>Normalization strategies for RNA-Seq</vt:lpstr>
      <vt:lpstr>Tools to perform within/between sample normalization (FPKM adopted by Cufflinks)</vt:lpstr>
      <vt:lpstr>Tools to perform within/between sample normalization (FPKM adopted by Cufflinks)</vt:lpstr>
      <vt:lpstr>Tools to perform within/between sample normalization (FPKM adopted by Cufflinks)</vt:lpstr>
      <vt:lpstr>Tools to perform within/between sample normalization (TPM adopted by RSEM)</vt:lpstr>
      <vt:lpstr>Tools to perform within/between sample normalization (TPM adopted by RSEM)</vt:lpstr>
      <vt:lpstr>Take home messages for this class</vt:lpstr>
      <vt:lpstr>Backup slides</vt:lpstr>
      <vt:lpstr>Mechanism of Xist mediated inactivation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546</cp:revision>
  <dcterms:created xsi:type="dcterms:W3CDTF">2017-09-11T08:15:57Z</dcterms:created>
  <dcterms:modified xsi:type="dcterms:W3CDTF">2017-10-11T03:27:33Z</dcterms:modified>
</cp:coreProperties>
</file>