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15" r:id="rId4"/>
    <p:sldId id="329" r:id="rId5"/>
    <p:sldId id="330" r:id="rId6"/>
    <p:sldId id="332" r:id="rId7"/>
    <p:sldId id="331" r:id="rId8"/>
    <p:sldId id="333" r:id="rId9"/>
    <p:sldId id="335" r:id="rId10"/>
    <p:sldId id="336" r:id="rId11"/>
    <p:sldId id="337" r:id="rId12"/>
    <p:sldId id="338" r:id="rId13"/>
    <p:sldId id="343" r:id="rId14"/>
    <p:sldId id="340" r:id="rId15"/>
    <p:sldId id="341" r:id="rId16"/>
    <p:sldId id="342" r:id="rId17"/>
    <p:sldId id="346" r:id="rId18"/>
    <p:sldId id="347" r:id="rId19"/>
    <p:sldId id="348" r:id="rId20"/>
    <p:sldId id="349" r:id="rId21"/>
    <p:sldId id="351" r:id="rId22"/>
    <p:sldId id="352" r:id="rId23"/>
    <p:sldId id="353" r:id="rId24"/>
    <p:sldId id="328" r:id="rId25"/>
    <p:sldId id="344" r:id="rId26"/>
    <p:sldId id="345" r:id="rId27"/>
    <p:sldId id="278" r:id="rId28"/>
    <p:sldId id="334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5" autoAdjust="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81B0-C248-894F-972A-EF9F8033D23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E856-6D1D-474A-A87F-9562A53E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smtClean="0"/>
              <a:t>the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</a:t>
            </a:r>
            <a:br>
              <a:rPr lang="en-US" altLang="zh-CN" dirty="0" smtClean="0"/>
            </a:br>
            <a:r>
              <a:rPr lang="en-US" altLang="zh-CN" dirty="0" smtClean="0"/>
              <a:t>Lecture3 Class2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multiple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hypothesis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testing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correction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8109" y="6597916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Slides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Denise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Scholtens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10-10 at 3.29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/>
          <a:stretch/>
        </p:blipFill>
        <p:spPr>
          <a:xfrm>
            <a:off x="374376" y="1426353"/>
            <a:ext cx="8468364" cy="49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38109" y="6597916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Slides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Denise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Scholtens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3.3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64"/>
            <a:ext cx="9144000" cy="5061507"/>
          </a:xfrm>
          <a:prstGeom prst="rect">
            <a:avLst/>
          </a:prstGeom>
        </p:spPr>
      </p:pic>
      <p:pic>
        <p:nvPicPr>
          <p:cNvPr id="6" name="Picture 5" descr="Screen Shot 2017-10-10 at 3.32.2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9"/>
          <a:stretch/>
        </p:blipFill>
        <p:spPr>
          <a:xfrm>
            <a:off x="984686" y="6027494"/>
            <a:ext cx="6552299" cy="4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38109" y="6597915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Slides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Denise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Scholtens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10-10 at 3.33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" y="136199"/>
            <a:ext cx="9018614" cy="5563624"/>
          </a:xfrm>
          <a:prstGeom prst="rect">
            <a:avLst/>
          </a:prstGeom>
        </p:spPr>
      </p:pic>
      <p:pic>
        <p:nvPicPr>
          <p:cNvPr id="6" name="Picture 5" descr="Screen Shot 2017-10-10 at 3.37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31" y="6099580"/>
            <a:ext cx="5315691" cy="4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4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0222"/>
            <a:ext cx="91440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How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hard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(5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years)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it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is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get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a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most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cited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paper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published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7-10-10 at 4.2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944"/>
            <a:ext cx="9144000" cy="47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9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multiple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hypothesis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testing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correction comparison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8158"/>
              </p:ext>
            </p:extLst>
          </p:nvPr>
        </p:nvGraphicFramePr>
        <p:xfrm>
          <a:off x="1082269" y="2379893"/>
          <a:ext cx="6555944" cy="27072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7972"/>
                <a:gridCol w="3277972"/>
              </a:tblGrid>
              <a:tr h="9623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of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significant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genes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r>
                        <a:rPr lang="en-US" altLang="zh-CN" sz="2400" dirty="0" smtClean="0"/>
                        <a:t>-adjustment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1045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(FWER</a:t>
                      </a:r>
                      <a:r>
                        <a:rPr lang="zh-CN" altLang="en-US" sz="2400" dirty="0" smtClean="0"/>
                        <a:t>) </a:t>
                      </a:r>
                      <a:r>
                        <a:rPr lang="en-US" altLang="zh-CN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BH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(FDR)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681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5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Suggested tools for differential 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27557"/>
              </p:ext>
            </p:extLst>
          </p:nvPr>
        </p:nvGraphicFramePr>
        <p:xfrm>
          <a:off x="1082269" y="2379893"/>
          <a:ext cx="6555944" cy="2948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7972"/>
                <a:gridCol w="3277972"/>
              </a:tblGrid>
              <a:tr h="9623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Platform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limma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RNA</a:t>
                      </a:r>
                      <a:r>
                        <a:rPr lang="en-US" sz="2400" baseline="0" dirty="0" smtClean="0"/>
                        <a:t> Sequencing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DESeq</a:t>
                      </a:r>
                      <a:endParaRPr lang="en-US" sz="2400" dirty="0"/>
                    </a:p>
                  </a:txBody>
                  <a:tcPr/>
                </a:tc>
              </a:tr>
              <a:tr h="581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technology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Software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goes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with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their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own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technology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omics-experimental design</a:t>
            </a:r>
            <a:endParaRPr lang="en-US" altLang="zh-CN" dirty="0" smtClean="0">
              <a:solidFill>
                <a:srgbClr val="D9D9D9"/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Differential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expression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basic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3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latin typeface="Times New Roman"/>
                <a:cs typeface="Times New Roman"/>
              </a:rPr>
              <a:t>dimension reduction methods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70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9737"/>
            <a:ext cx="8229600" cy="7749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Why dimension reduction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1618" y="1095423"/>
            <a:ext cx="8377881" cy="134318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simplify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multiple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dimensional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data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into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key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dimensions/properties/features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82859" y="2216560"/>
            <a:ext cx="4731416" cy="4641440"/>
            <a:chOff x="1582859" y="2216560"/>
            <a:chExt cx="4731416" cy="4641440"/>
          </a:xfrm>
        </p:grpSpPr>
        <p:pic>
          <p:nvPicPr>
            <p:cNvPr id="6" name="Picture 5" descr="MDS-+2d+embedding+of+face+images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54" t="21335" r="22908" b="9292"/>
            <a:stretch/>
          </p:blipFill>
          <p:spPr>
            <a:xfrm>
              <a:off x="1582859" y="2216560"/>
              <a:ext cx="4731416" cy="464144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57710" y="2300570"/>
              <a:ext cx="487741" cy="340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883595" y="6620861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x-none" altLang="zh-CN" sz="1000" dirty="0" smtClean="0">
                <a:latin typeface="Times New Roman"/>
                <a:cs typeface="Times New Roman"/>
              </a:rPr>
              <a:t>Padhraic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Smyth,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UC Irvine</a:t>
            </a:r>
            <a:endParaRPr lang="en-US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51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9737"/>
            <a:ext cx="8229600" cy="77495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Application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on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quality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QC: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dimension reduction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10-10 at 6.40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" b="4709"/>
          <a:stretch/>
        </p:blipFill>
        <p:spPr>
          <a:xfrm>
            <a:off x="1463224" y="928151"/>
            <a:ext cx="6059282" cy="58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9737"/>
            <a:ext cx="8229600" cy="77495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C</a:t>
            </a:r>
            <a:r>
              <a:rPr lang="x-none" altLang="zh-CN" sz="3200" dirty="0" smtClean="0">
                <a:latin typeface="Times New Roman"/>
                <a:cs typeface="Times New Roman"/>
              </a:rPr>
              <a:t>ommon dimension reduction algorithm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57332"/>
              </p:ext>
            </p:extLst>
          </p:nvPr>
        </p:nvGraphicFramePr>
        <p:xfrm>
          <a:off x="923704" y="1720996"/>
          <a:ext cx="6749199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9733"/>
                <a:gridCol w="2249733"/>
                <a:gridCol w="2249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PCA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T-SNE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Relationship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captured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Interpretation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Easy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err="1" smtClean="0"/>
                        <a:t>straighforward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66645" y="6378241"/>
            <a:ext cx="378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distill.pub</a:t>
            </a:r>
            <a:r>
              <a:rPr lang="en-US" dirty="0"/>
              <a:t>/2016/misread-</a:t>
            </a:r>
            <a:r>
              <a:rPr lang="en-US" dirty="0" err="1"/>
              <a:t>tsne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3817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x-none" altLang="zh-CN" dirty="0" smtClean="0">
                <a:latin typeface="Times New Roman"/>
                <a:cs typeface="Times New Roman"/>
              </a:rPr>
              <a:t>omics-experimental design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 alignment algorithm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9737"/>
            <a:ext cx="8229600" cy="77495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L</a:t>
            </a:r>
            <a:r>
              <a:rPr lang="x-none" altLang="zh-CN" sz="3200" dirty="0" smtClean="0">
                <a:latin typeface="Times New Roman"/>
                <a:cs typeface="Times New Roman"/>
              </a:rPr>
              <a:t>imitation of linear PCA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4917" y="6388503"/>
            <a:ext cx="586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sebastianraschka.com</a:t>
            </a:r>
            <a:r>
              <a:rPr lang="en-US" dirty="0"/>
              <a:t>/Articles/2014_kernel_pca.html</a:t>
            </a:r>
          </a:p>
        </p:txBody>
      </p:sp>
      <p:pic>
        <p:nvPicPr>
          <p:cNvPr id="6" name="Picture 5" descr="2014-09-14-kernel_pca_72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1" y="2018628"/>
            <a:ext cx="4274422" cy="3300290"/>
          </a:xfrm>
          <a:prstGeom prst="rect">
            <a:avLst/>
          </a:prstGeom>
        </p:spPr>
      </p:pic>
      <p:pic>
        <p:nvPicPr>
          <p:cNvPr id="7" name="Picture 6" descr="2014-09-14-kernel_pca_76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46" y="2102790"/>
            <a:ext cx="4018114" cy="32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omics-experimental design</a:t>
            </a:r>
            <a:endParaRPr lang="en-US" altLang="zh-CN" dirty="0" smtClean="0">
              <a:solidFill>
                <a:srgbClr val="D9D9D9"/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Differential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expression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basic</a:t>
            </a:r>
          </a:p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>
                <a:solidFill>
                  <a:srgbClr val="D9D9D9"/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rgbClr val="D9D9D9"/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dimension reduction methods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4.</a:t>
            </a:r>
            <a:r>
              <a:rPr lang="zh-CN" altLang="en-US" dirty="0" smtClean="0"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method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82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Commonly used clustering methods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hierarchical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K</a:t>
            </a:r>
            <a:r>
              <a:rPr lang="en-US" altLang="zh-CN" dirty="0" smtClean="0">
                <a:latin typeface="Times New Roman"/>
                <a:cs typeface="Times New Roman"/>
              </a:rPr>
              <a:t>-mean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819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Commonly used clustering methods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hierarchical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K</a:t>
            </a:r>
            <a:r>
              <a:rPr lang="en-US" altLang="zh-CN" dirty="0" smtClean="0">
                <a:latin typeface="Times New Roman"/>
                <a:cs typeface="Times New Roman"/>
              </a:rPr>
              <a:t>-mean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(to be continued)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55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Take home messages for this class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general ideas about </a:t>
            </a:r>
            <a:r>
              <a:rPr lang="en-US" altLang="zh-CN" dirty="0" err="1" smtClean="0">
                <a:latin typeface="Times New Roman"/>
                <a:cs typeface="Times New Roman"/>
              </a:rPr>
              <a:t>omics</a:t>
            </a:r>
            <a:r>
              <a:rPr lang="en-US" altLang="zh-CN" dirty="0" smtClean="0">
                <a:latin typeface="Times New Roman"/>
                <a:cs typeface="Times New Roman"/>
              </a:rPr>
              <a:t>-experiment design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basic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ideas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differential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expression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analysis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3. dimension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reduction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methods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4. K-mean and hierarchical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11257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After class reading (optional)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fdr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video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fdr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paper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personal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account</a:t>
            </a:r>
          </a:p>
          <a:p>
            <a:r>
              <a:rPr lang="zh-CN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comparision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FPKM/RPKM/TPM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http://</a:t>
            </a:r>
            <a:r>
              <a:rPr lang="en-US" altLang="zh-CN" dirty="0" err="1">
                <a:solidFill>
                  <a:srgbClr val="FF0000"/>
                </a:solidFill>
                <a:latin typeface="Times New Roman"/>
                <a:cs typeface="Times New Roman"/>
              </a:rPr>
              <a:t>www.rna-seqblog.com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Times New Roman"/>
                <a:cs typeface="Times New Roman"/>
              </a:rPr>
              <a:t>rpkm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Times New Roman"/>
                <a:cs typeface="Times New Roman"/>
              </a:rPr>
              <a:t>fpkm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-and-</a:t>
            </a:r>
            <a:r>
              <a:rPr lang="en-US" altLang="zh-CN" dirty="0" err="1">
                <a:solidFill>
                  <a:srgbClr val="FF0000"/>
                </a:solidFill>
                <a:latin typeface="Times New Roman"/>
                <a:cs typeface="Times New Roman"/>
              </a:rPr>
              <a:t>tpm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-clearly-explained/</a:t>
            </a:r>
            <a:endParaRPr lang="en-US" altLang="zh-CN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89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Pre-class reading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None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70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Backup slides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0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Tips on test how normal you data is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1.49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/>
          <a:stretch/>
        </p:blipFill>
        <p:spPr>
          <a:xfrm>
            <a:off x="1950965" y="1205498"/>
            <a:ext cx="4811332" cy="4904815"/>
          </a:xfrm>
          <a:prstGeom prst="rect">
            <a:avLst/>
          </a:prstGeom>
        </p:spPr>
      </p:pic>
      <p:pic>
        <p:nvPicPr>
          <p:cNvPr id="5" name="Picture 4" descr="Screen Shot 2017-10-10 at 1.4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0"/>
            <a:ext cx="914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9737"/>
            <a:ext cx="8229600" cy="77495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Kernel</a:t>
            </a:r>
            <a:r>
              <a:rPr lang="x-none" altLang="zh-CN" sz="3200" dirty="0" smtClean="0">
                <a:latin typeface="Times New Roman"/>
                <a:cs typeface="Times New Roman"/>
              </a:rPr>
              <a:t> PCA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4917" y="6388503"/>
            <a:ext cx="586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sebastianraschka.com</a:t>
            </a:r>
            <a:r>
              <a:rPr lang="en-US" dirty="0"/>
              <a:t>/Articles/2014_kernel_pca.html</a:t>
            </a:r>
          </a:p>
        </p:txBody>
      </p:sp>
      <p:pic>
        <p:nvPicPr>
          <p:cNvPr id="6" name="Picture 5" descr="2014-09-14-kernel_pca_72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7" y="784694"/>
            <a:ext cx="2475518" cy="1911353"/>
          </a:xfrm>
          <a:prstGeom prst="rect">
            <a:avLst/>
          </a:prstGeom>
        </p:spPr>
      </p:pic>
      <p:pic>
        <p:nvPicPr>
          <p:cNvPr id="7" name="Picture 6" descr="2014-09-14-kernel_pca_76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49" y="2943387"/>
            <a:ext cx="3708157" cy="2968036"/>
          </a:xfrm>
          <a:prstGeom prst="rect">
            <a:avLst/>
          </a:prstGeom>
        </p:spPr>
      </p:pic>
      <p:pic>
        <p:nvPicPr>
          <p:cNvPr id="2" name="Picture 1" descr="2014-09-14-kernel_pca_81_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6" y="2943387"/>
            <a:ext cx="3757621" cy="28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22232" y="6611779"/>
            <a:ext cx="921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sz="1000" dirty="0" smtClean="0">
                <a:latin typeface="Times New Roman"/>
                <a:cs typeface="Times New Roman"/>
              </a:rPr>
              <a:t>wiki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94079"/>
            <a:ext cx="822960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K</a:t>
            </a:r>
            <a:r>
              <a:rPr lang="x-none" sz="3200" b="1" dirty="0" smtClean="0">
                <a:latin typeface="Times New Roman"/>
                <a:cs typeface="Times New Roman"/>
              </a:rPr>
              <a:t>ey components in the design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62289"/>
            <a:ext cx="8377881" cy="2807042"/>
          </a:xfrm>
        </p:spPr>
        <p:txBody>
          <a:bodyPr>
            <a:normAutofit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How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many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biological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replicates?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For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microarray: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which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array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platform?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For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sequencing: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which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generation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sequencing?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Read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length?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Single/paired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End</a:t>
            </a:r>
            <a:r>
              <a:rPr lang="zh-CN" altLang="en-US" dirty="0" smtClean="0">
                <a:latin typeface="Times New Roman"/>
                <a:cs typeface="Times New Roman"/>
              </a:rPr>
              <a:t>? </a:t>
            </a:r>
            <a:r>
              <a:rPr lang="en-US" altLang="zh-CN" dirty="0" err="1" smtClean="0">
                <a:latin typeface="Times New Roman"/>
                <a:cs typeface="Times New Roman"/>
              </a:rPr>
              <a:t>polyA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enriched?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Stranded or not</a:t>
            </a:r>
          </a:p>
        </p:txBody>
      </p:sp>
      <p:pic>
        <p:nvPicPr>
          <p:cNvPr id="2" name="Picture 1" descr="Screen Shot 2017-10-10 at 12.2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361"/>
            <a:ext cx="9144000" cy="20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omics-experimental design</a:t>
            </a:r>
            <a:endParaRPr lang="en-US" altLang="zh-CN" dirty="0" smtClean="0">
              <a:solidFill>
                <a:srgbClr val="D9D9D9"/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x-none" altLang="zh-CN" dirty="0" smtClean="0">
                <a:latin typeface="Times New Roman"/>
                <a:cs typeface="Times New Roman"/>
              </a:rPr>
              <a:t>Differential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expression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91413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079"/>
            <a:ext cx="822960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W</a:t>
            </a:r>
            <a:r>
              <a:rPr lang="x-none" sz="3200" b="1" dirty="0" smtClean="0">
                <a:latin typeface="Times New Roman"/>
                <a:cs typeface="Times New Roman"/>
              </a:rPr>
              <a:t>hat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do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we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need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to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a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statistical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test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6883595" y="6611779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sz="1000" dirty="0" smtClean="0">
                <a:latin typeface="Times New Roman"/>
                <a:cs typeface="Times New Roman"/>
              </a:rPr>
              <a:t>Combine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RNA-Seq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workshop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12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180"/>
            <a:ext cx="9144000" cy="51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106" y="0"/>
            <a:ext cx="861874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Common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t-test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endParaRPr lang="en-US" sz="3200" b="1" dirty="0"/>
          </a:p>
        </p:txBody>
      </p:sp>
      <p:pic>
        <p:nvPicPr>
          <p:cNvPr id="3" name="Picture 2" descr="Screen Shot 2017-10-10 at 1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31"/>
            <a:ext cx="9144000" cy="53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Log2 data transformation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zumel_fig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9"/>
          <a:stretch/>
        </p:blipFill>
        <p:spPr>
          <a:xfrm>
            <a:off x="374376" y="985179"/>
            <a:ext cx="8443958" cy="58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Continue on t-test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" name="Picture 5" descr="Screen Shot 2017-10-10 at 1.58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"/>
          <a:stretch/>
        </p:blipFill>
        <p:spPr>
          <a:xfrm>
            <a:off x="0" y="1106050"/>
            <a:ext cx="9144000" cy="5657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688" y="4113420"/>
            <a:ext cx="5751667" cy="1987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Problem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multiple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hypothesis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testing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3.0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2"/>
            <a:ext cx="9144000" cy="41395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8109" y="6597916"/>
            <a:ext cx="226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Lecture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Notes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Megan Goldman</a:t>
            </a:r>
            <a:endParaRPr lang="en-US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30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492</Words>
  <Application>Microsoft Macintosh PowerPoint</Application>
  <PresentationFormat>On-screen Show (4:3)</PresentationFormat>
  <Paragraphs>118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Bioinformatics （生物信息学） BME1063.01 Lecture3 Class2  </vt:lpstr>
      <vt:lpstr>week3.class2</vt:lpstr>
      <vt:lpstr>Key components in the design</vt:lpstr>
      <vt:lpstr>week3.class2</vt:lpstr>
      <vt:lpstr>What do we need to perform a statistical test</vt:lpstr>
      <vt:lpstr>Common t-test </vt:lpstr>
      <vt:lpstr>Log2 data transformation</vt:lpstr>
      <vt:lpstr>Continue on t-test</vt:lpstr>
      <vt:lpstr>Problem of multiple hypothesis testing</vt:lpstr>
      <vt:lpstr>multiple hypothesis testing correction</vt:lpstr>
      <vt:lpstr>PowerPoint Presentation</vt:lpstr>
      <vt:lpstr>PowerPoint Presentation</vt:lpstr>
      <vt:lpstr>How hard (5 years) it is get a most cited paper published</vt:lpstr>
      <vt:lpstr>multiple hypothesis testing correction comparison</vt:lpstr>
      <vt:lpstr>Suggested tools for differential </vt:lpstr>
      <vt:lpstr>week3.class2</vt:lpstr>
      <vt:lpstr>Why dimension reduction</vt:lpstr>
      <vt:lpstr>Application on quality QC: dimension reduction</vt:lpstr>
      <vt:lpstr>Common dimension reduction algorithm</vt:lpstr>
      <vt:lpstr>Limitation of linear PCA</vt:lpstr>
      <vt:lpstr>week3.class2</vt:lpstr>
      <vt:lpstr>Commonly used clustering methods</vt:lpstr>
      <vt:lpstr>Commonly used clustering methods</vt:lpstr>
      <vt:lpstr>Take home messages for this class</vt:lpstr>
      <vt:lpstr>After class reading (optional)</vt:lpstr>
      <vt:lpstr>Pre-class reading</vt:lpstr>
      <vt:lpstr>Backup slides</vt:lpstr>
      <vt:lpstr>Tips on test how normal you data is</vt:lpstr>
      <vt:lpstr>Kernel PCA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626</cp:revision>
  <dcterms:created xsi:type="dcterms:W3CDTF">2017-09-11T08:15:57Z</dcterms:created>
  <dcterms:modified xsi:type="dcterms:W3CDTF">2017-10-11T07:33:35Z</dcterms:modified>
</cp:coreProperties>
</file>