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9" r:id="rId2"/>
    <p:sldId id="257" r:id="rId3"/>
    <p:sldId id="260" r:id="rId4"/>
    <p:sldId id="261" r:id="rId5"/>
    <p:sldId id="258" r:id="rId6"/>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6"/>
    <p:restoredTop sz="94570"/>
  </p:normalViewPr>
  <p:slideViewPr>
    <p:cSldViewPr snapToGrid="0" snapToObjects="1">
      <p:cViewPr>
        <p:scale>
          <a:sx n="178" d="100"/>
          <a:sy n="178" d="100"/>
        </p:scale>
        <p:origin x="10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65B43-A454-F449-8FF6-C40CC22DF8D4}" type="datetimeFigureOut">
              <a:rPr kumimoji="1" lang="zh-CN" altLang="en-US" smtClean="0"/>
              <a:t>2020/9/10</a:t>
            </a:fld>
            <a:endParaRPr kumimoji="1"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0FD37-3003-D74F-9DA1-C7C1C97FED29}" type="slidenum">
              <a:rPr kumimoji="1" lang="zh-CN" altLang="en-US" smtClean="0"/>
              <a:t>‹#›</a:t>
            </a:fld>
            <a:endParaRPr kumimoji="1" lang="zh-CN" altLang="en-US"/>
          </a:p>
        </p:txBody>
      </p:sp>
    </p:spTree>
    <p:extLst>
      <p:ext uri="{BB962C8B-B14F-4D97-AF65-F5344CB8AC3E}">
        <p14:creationId xmlns:p14="http://schemas.microsoft.com/office/powerpoint/2010/main" val="339355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780FD37-3003-D74F-9DA1-C7C1C97FED29}" type="slidenum">
              <a:rPr kumimoji="1" lang="zh-CN" altLang="en-US" smtClean="0"/>
              <a:t>3</a:t>
            </a:fld>
            <a:endParaRPr kumimoji="1" lang="zh-CN" altLang="en-US"/>
          </a:p>
        </p:txBody>
      </p:sp>
    </p:spTree>
    <p:extLst>
      <p:ext uri="{BB962C8B-B14F-4D97-AF65-F5344CB8AC3E}">
        <p14:creationId xmlns:p14="http://schemas.microsoft.com/office/powerpoint/2010/main" val="350113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68608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139849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3170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120205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154467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42974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65366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179824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159087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161735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03D5A45-E334-9C44-9E05-169B89F3FF02}" type="datetimeFigureOut">
              <a:rPr kumimoji="1" lang="zh-CN" altLang="en-US" smtClean="0"/>
              <a:t>2020/9/10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8326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03D5A45-E334-9C44-9E05-169B89F3FF02}" type="datetimeFigureOut">
              <a:rPr kumimoji="1" lang="zh-CN" altLang="en-US" smtClean="0"/>
              <a:t>2020/9/10</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CB9ED63-2921-2C43-A902-72B9EFAC8AE3}" type="slidenum">
              <a:rPr kumimoji="1" lang="zh-CN" altLang="en-US" smtClean="0"/>
              <a:t>‹#›</a:t>
            </a:fld>
            <a:endParaRPr kumimoji="1" lang="zh-CN" altLang="en-US"/>
          </a:p>
        </p:txBody>
      </p:sp>
    </p:spTree>
    <p:extLst>
      <p:ext uri="{BB962C8B-B14F-4D97-AF65-F5344CB8AC3E}">
        <p14:creationId xmlns:p14="http://schemas.microsoft.com/office/powerpoint/2010/main" val="426036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lexandrovLab/SigProfilerExtractor" TargetMode="External"/><Relationship Id="rId2" Type="http://schemas.openxmlformats.org/officeDocument/2006/relationships/hyperlink" Target="https://github.com/ShixiangWang/sigminer.workflow" TargetMode="External"/><Relationship Id="rId1" Type="http://schemas.openxmlformats.org/officeDocument/2006/relationships/slideLayout" Target="../slideLayouts/slideLayout2.xml"/><Relationship Id="rId6" Type="http://schemas.openxmlformats.org/officeDocument/2006/relationships/hyperlink" Target="https://github.com/raerose01/deconstructSigs" TargetMode="External"/><Relationship Id="rId5" Type="http://schemas.openxmlformats.org/officeDocument/2006/relationships/hyperlink" Target="https://github.com/UMCUGenetics/MutationalPatterns" TargetMode="External"/><Relationship Id="rId4" Type="http://schemas.openxmlformats.org/officeDocument/2006/relationships/hyperlink" Target="https://github.com/juliangehring/SomaticSignatur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ancer.sanger.ac.uk/cosmic/signatures"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ancer.sanger.ac.uk/cosmic/signatur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ancer.sanger.ac.uk/cosmic/signatur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591000096"/>
              </p:ext>
            </p:extLst>
          </p:nvPr>
        </p:nvGraphicFramePr>
        <p:xfrm>
          <a:off x="53599" y="3613280"/>
          <a:ext cx="6721601" cy="3730355"/>
        </p:xfrm>
        <a:graphic>
          <a:graphicData uri="http://schemas.openxmlformats.org/drawingml/2006/table">
            <a:tbl>
              <a:tblPr firstCol="1" bandRow="1">
                <a:tableStyleId>{D7AC3CCA-C797-4891-BE02-D94E43425B78}</a:tableStyleId>
              </a:tblPr>
              <a:tblGrid>
                <a:gridCol w="1232196">
                  <a:extLst>
                    <a:ext uri="{9D8B030D-6E8A-4147-A177-3AD203B41FA5}">
                      <a16:colId xmlns:a16="http://schemas.microsoft.com/office/drawing/2014/main" val="20000"/>
                    </a:ext>
                  </a:extLst>
                </a:gridCol>
                <a:gridCol w="1021963">
                  <a:extLst>
                    <a:ext uri="{9D8B030D-6E8A-4147-A177-3AD203B41FA5}">
                      <a16:colId xmlns:a16="http://schemas.microsoft.com/office/drawing/2014/main" val="20001"/>
                    </a:ext>
                  </a:extLst>
                </a:gridCol>
                <a:gridCol w="718296">
                  <a:extLst>
                    <a:ext uri="{9D8B030D-6E8A-4147-A177-3AD203B41FA5}">
                      <a16:colId xmlns:a16="http://schemas.microsoft.com/office/drawing/2014/main" val="20002"/>
                    </a:ext>
                  </a:extLst>
                </a:gridCol>
                <a:gridCol w="887649">
                  <a:extLst>
                    <a:ext uri="{9D8B030D-6E8A-4147-A177-3AD203B41FA5}">
                      <a16:colId xmlns:a16="http://schemas.microsoft.com/office/drawing/2014/main" val="20003"/>
                    </a:ext>
                  </a:extLst>
                </a:gridCol>
                <a:gridCol w="875969">
                  <a:extLst>
                    <a:ext uri="{9D8B030D-6E8A-4147-A177-3AD203B41FA5}">
                      <a16:colId xmlns:a16="http://schemas.microsoft.com/office/drawing/2014/main" val="20004"/>
                    </a:ext>
                  </a:extLst>
                </a:gridCol>
                <a:gridCol w="963565">
                  <a:extLst>
                    <a:ext uri="{9D8B030D-6E8A-4147-A177-3AD203B41FA5}">
                      <a16:colId xmlns:a16="http://schemas.microsoft.com/office/drawing/2014/main" val="20005"/>
                    </a:ext>
                  </a:extLst>
                </a:gridCol>
                <a:gridCol w="1021963">
                  <a:extLst>
                    <a:ext uri="{9D8B030D-6E8A-4147-A177-3AD203B41FA5}">
                      <a16:colId xmlns:a16="http://schemas.microsoft.com/office/drawing/2014/main" val="20006"/>
                    </a:ext>
                  </a:extLst>
                </a:gridCol>
              </a:tblGrid>
              <a:tr h="115567">
                <a:tc>
                  <a:txBody>
                    <a:bodyPr/>
                    <a:lstStyle/>
                    <a:p>
                      <a:pPr algn="ctr" fontAlgn="b"/>
                      <a:r>
                        <a:rPr lang="en-US" sz="700" u="none" strike="noStrike" dirty="0">
                          <a:effectLst/>
                          <a:latin typeface="Arial" charset="0"/>
                          <a:ea typeface="Arial" charset="0"/>
                          <a:cs typeface="Arial" charset="0"/>
                        </a:rPr>
                        <a:t>Tool</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endParaRPr lang="en-US" altLang="zh-CN"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err="1">
                          <a:effectLst/>
                          <a:latin typeface="Arial" charset="0"/>
                          <a:ea typeface="Arial" charset="0"/>
                          <a:cs typeface="Arial" charset="0"/>
                        </a:rPr>
                        <a:t>Sigflow</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err="1">
                          <a:effectLst/>
                          <a:latin typeface="Arial" charset="0"/>
                          <a:ea typeface="Arial" charset="0"/>
                          <a:cs typeface="Arial" charset="0"/>
                        </a:rPr>
                        <a:t>SigProfiler</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err="1">
                          <a:effectLst/>
                          <a:latin typeface="Arial" charset="0"/>
                          <a:ea typeface="Arial" charset="0"/>
                          <a:cs typeface="Arial" charset="0"/>
                        </a:rPr>
                        <a:t>SomaticSignatures</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err="1">
                          <a:effectLst/>
                          <a:latin typeface="Arial" charset="0"/>
                          <a:ea typeface="Arial" charset="0"/>
                          <a:cs typeface="Arial" charset="0"/>
                        </a:rPr>
                        <a:t>MutationalPatterns</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err="1">
                          <a:effectLst/>
                          <a:latin typeface="Arial" charset="0"/>
                          <a:ea typeface="Arial" charset="0"/>
                          <a:cs typeface="Arial" charset="0"/>
                        </a:rPr>
                        <a:t>deconstructSigs</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0"/>
                  </a:ext>
                </a:extLst>
              </a:tr>
              <a:tr h="115567">
                <a:tc rowSpan="5">
                  <a:txBody>
                    <a:bodyPr/>
                    <a:lstStyle/>
                    <a:p>
                      <a:pPr algn="ctr" fontAlgn="b"/>
                      <a:r>
                        <a:rPr lang="en-US" sz="700" u="none" strike="noStrike" dirty="0">
                          <a:effectLst/>
                          <a:latin typeface="Arial" charset="0"/>
                          <a:ea typeface="Arial" charset="0"/>
                          <a:cs typeface="Arial" charset="0"/>
                        </a:rPr>
                        <a:t>Support signature type</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u="none" strike="noStrike">
                          <a:effectLst/>
                          <a:latin typeface="Arial" charset="0"/>
                          <a:ea typeface="Arial" charset="0"/>
                          <a:cs typeface="Arial" charset="0"/>
                        </a:rPr>
                        <a:t>SBS</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1"/>
                  </a:ext>
                </a:extLst>
              </a:tr>
              <a:tr h="115567">
                <a:tc vMerge="1">
                  <a:txBody>
                    <a:bodyPr/>
                    <a:lstStyle/>
                    <a:p>
                      <a:pPr algn="ctr" fontAlgn="b"/>
                      <a:endParaRPr lang="zh-CN" altLang="en-US" sz="400" b="1" i="0" u="none" strike="noStrike" dirty="0">
                        <a:solidFill>
                          <a:srgbClr val="000000"/>
                        </a:solidFill>
                        <a:effectLst/>
                        <a:latin typeface="DengXian" charset="-122"/>
                      </a:endParaRPr>
                    </a:p>
                  </a:txBody>
                  <a:tcPr marL="3899" marR="3899" marT="3899" marB="0" anchor="ctr"/>
                </a:tc>
                <a:tc>
                  <a:txBody>
                    <a:bodyPr/>
                    <a:lstStyle/>
                    <a:p>
                      <a:pPr algn="ctr" fontAlgn="b"/>
                      <a:r>
                        <a:rPr lang="en-US" sz="700" u="none" strike="noStrike" dirty="0">
                          <a:effectLst/>
                          <a:latin typeface="Arial" charset="0"/>
                          <a:ea typeface="Arial" charset="0"/>
                          <a:cs typeface="Arial" charset="0"/>
                        </a:rPr>
                        <a:t>DBS</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1" u="none" strike="noStrike" dirty="0">
                          <a:solidFill>
                            <a:srgbClr val="FF0000"/>
                          </a:solidFill>
                          <a:effectLst/>
                          <a:latin typeface="Arial" charset="0"/>
                          <a:ea typeface="Arial" charset="0"/>
                          <a:cs typeface="Arial" charset="0"/>
                        </a:rPr>
                        <a:t>Yes</a:t>
                      </a:r>
                      <a:endParaRPr lang="en-US" altLang="zh-CN" sz="700" b="1" i="0" u="none" strike="noStrike" dirty="0">
                        <a:solidFill>
                          <a:srgbClr val="FF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2"/>
                  </a:ext>
                </a:extLst>
              </a:tr>
              <a:tr h="115567">
                <a:tc vMerge="1">
                  <a:txBody>
                    <a:bodyPr/>
                    <a:lstStyle/>
                    <a:p>
                      <a:pPr algn="ctr" fontAlgn="b"/>
                      <a:endParaRPr lang="zh-CN" altLang="en-US" sz="400" b="1" i="0" u="none" strike="noStrike" dirty="0">
                        <a:solidFill>
                          <a:srgbClr val="000000"/>
                        </a:solidFill>
                        <a:effectLst/>
                        <a:latin typeface="DengXian" charset="-122"/>
                      </a:endParaRPr>
                    </a:p>
                  </a:txBody>
                  <a:tcPr marL="3899" marR="3899" marT="3899" marB="0" anchor="ctr"/>
                </a:tc>
                <a:tc>
                  <a:txBody>
                    <a:bodyPr/>
                    <a:lstStyle/>
                    <a:p>
                      <a:pPr algn="ctr" fontAlgn="b"/>
                      <a:r>
                        <a:rPr lang="en-US" sz="700" u="none" strike="noStrike" dirty="0">
                          <a:effectLst/>
                          <a:latin typeface="Arial" charset="0"/>
                          <a:ea typeface="Arial" charset="0"/>
                          <a:cs typeface="Arial" charset="0"/>
                        </a:rPr>
                        <a:t>INDEL</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3"/>
                  </a:ext>
                </a:extLst>
              </a:tr>
              <a:tr h="115567">
                <a:tc vMerge="1">
                  <a:txBody>
                    <a:bodyPr/>
                    <a:lstStyle/>
                    <a:p>
                      <a:pPr algn="ctr" fontAlgn="b"/>
                      <a:endParaRPr lang="zh-CN" altLang="en-US" sz="400" b="1" i="0" u="none" strike="noStrike" dirty="0">
                        <a:solidFill>
                          <a:srgbClr val="000000"/>
                        </a:solidFill>
                        <a:effectLst/>
                        <a:latin typeface="DengXian" charset="-122"/>
                      </a:endParaRPr>
                    </a:p>
                  </a:txBody>
                  <a:tcPr marL="3899" marR="3899" marT="3899" marB="0" anchor="ctr"/>
                </a:tc>
                <a:tc>
                  <a:txBody>
                    <a:bodyPr/>
                    <a:lstStyle/>
                    <a:p>
                      <a:pPr algn="ctr" fontAlgn="b"/>
                      <a:r>
                        <a:rPr lang="en-US" sz="700" u="none" strike="noStrike" dirty="0">
                          <a:effectLst/>
                          <a:latin typeface="Arial" charset="0"/>
                          <a:ea typeface="Arial" charset="0"/>
                          <a:cs typeface="Arial" charset="0"/>
                        </a:rPr>
                        <a:t>CN</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4"/>
                  </a:ext>
                </a:extLst>
              </a:tr>
              <a:tr h="115567">
                <a:tc vMerge="1">
                  <a:txBody>
                    <a:bodyPr/>
                    <a:lstStyle/>
                    <a:p>
                      <a:pPr algn="ctr" fontAlgn="b"/>
                      <a:endParaRPr lang="zh-CN" altLang="en-US" sz="400" b="1" i="0" u="none" strike="noStrike" dirty="0">
                        <a:solidFill>
                          <a:srgbClr val="000000"/>
                        </a:solidFill>
                        <a:effectLst/>
                        <a:latin typeface="DengXian" charset="-122"/>
                      </a:endParaRPr>
                    </a:p>
                  </a:txBody>
                  <a:tcPr marL="3899" marR="3899" marT="3899" marB="0" anchor="ctr"/>
                </a:tc>
                <a:tc>
                  <a:txBody>
                    <a:bodyPr/>
                    <a:lstStyle/>
                    <a:p>
                      <a:pPr algn="ctr" fontAlgn="b"/>
                      <a:r>
                        <a:rPr lang="en-US" sz="700" u="none" strike="noStrike" dirty="0">
                          <a:effectLst/>
                          <a:latin typeface="Arial" charset="0"/>
                          <a:ea typeface="Arial" charset="0"/>
                          <a:cs typeface="Arial" charset="0"/>
                        </a:rPr>
                        <a:t>SV</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5"/>
                  </a:ext>
                </a:extLst>
              </a:tr>
              <a:tr h="115567">
                <a:tc>
                  <a:txBody>
                    <a:bodyPr/>
                    <a:lstStyle/>
                    <a:p>
                      <a:pPr algn="ctr" fontAlgn="b"/>
                      <a:r>
                        <a:rPr lang="en-US" sz="700" u="none" strike="noStrike" dirty="0">
                          <a:effectLst/>
                          <a:latin typeface="Arial" charset="0"/>
                          <a:ea typeface="Arial" charset="0"/>
                          <a:cs typeface="Arial" charset="0"/>
                        </a:rPr>
                        <a:t>Has CLI</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endParaRPr lang="zh-CN" alt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6"/>
                  </a:ext>
                </a:extLst>
              </a:tr>
              <a:tr h="115567">
                <a:tc>
                  <a:txBody>
                    <a:bodyPr/>
                    <a:lstStyle/>
                    <a:p>
                      <a:pPr algn="ctr" fontAlgn="b"/>
                      <a:r>
                        <a:rPr lang="en-US" sz="700" u="none" strike="noStrike">
                          <a:effectLst/>
                          <a:latin typeface="Arial" charset="0"/>
                          <a:ea typeface="Arial" charset="0"/>
                          <a:cs typeface="Arial" charset="0"/>
                        </a:rPr>
                        <a:t>Platform</a:t>
                      </a:r>
                      <a:endParaRPr lang="en-US" sz="700" b="1"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endParaRPr lang="zh-CN" alt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altLang="zh-CN" sz="700" b="0" u="none" strike="noStrike" dirty="0">
                          <a:effectLst/>
                          <a:latin typeface="Arial" charset="0"/>
                          <a:ea typeface="Arial" charset="0"/>
                          <a:cs typeface="Arial" charset="0"/>
                        </a:rPr>
                        <a:t>R</a:t>
                      </a:r>
                      <a:endParaRPr lang="en-US" altLang="zh-CN"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Python</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altLang="zh-CN" sz="700" b="0" u="none" strike="noStrike">
                          <a:effectLst/>
                          <a:latin typeface="Arial" charset="0"/>
                          <a:ea typeface="Arial" charset="0"/>
                          <a:cs typeface="Arial" charset="0"/>
                        </a:rPr>
                        <a:t>R</a:t>
                      </a:r>
                      <a:endParaRPr lang="en-US" altLang="zh-CN"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altLang="zh-CN" sz="700" b="0" u="none" strike="noStrike">
                          <a:effectLst/>
                          <a:latin typeface="Arial" charset="0"/>
                          <a:ea typeface="Arial" charset="0"/>
                          <a:cs typeface="Arial" charset="0"/>
                        </a:rPr>
                        <a:t>R</a:t>
                      </a:r>
                      <a:endParaRPr lang="en-US" altLang="zh-CN"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altLang="zh-CN" sz="700" b="0" u="none" strike="noStrike">
                          <a:effectLst/>
                          <a:latin typeface="Arial" charset="0"/>
                          <a:ea typeface="Arial" charset="0"/>
                          <a:cs typeface="Arial" charset="0"/>
                        </a:rPr>
                        <a:t>R</a:t>
                      </a:r>
                      <a:endParaRPr lang="en-US" altLang="zh-CN" sz="700" b="0" i="0" u="none" strike="noStrike">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7"/>
                  </a:ext>
                </a:extLst>
              </a:tr>
              <a:tr h="115567">
                <a:tc rowSpan="6">
                  <a:txBody>
                    <a:bodyPr/>
                    <a:lstStyle/>
                    <a:p>
                      <a:pPr algn="ctr" fontAlgn="b"/>
                      <a:r>
                        <a:rPr lang="en-US" sz="700" u="none" strike="noStrike" dirty="0">
                          <a:effectLst/>
                          <a:latin typeface="Arial" charset="0"/>
                          <a:ea typeface="Arial" charset="0"/>
                          <a:cs typeface="Arial" charset="0"/>
                        </a:rPr>
                        <a:t>Analysis features</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u="none" strike="noStrike">
                          <a:effectLst/>
                          <a:latin typeface="Arial" charset="0"/>
                          <a:ea typeface="Arial" charset="0"/>
                          <a:cs typeface="Arial" charset="0"/>
                        </a:rPr>
                        <a:t>Manual extraction</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8"/>
                  </a:ext>
                </a:extLst>
              </a:tr>
              <a:tr h="115567">
                <a:tc vMerge="1">
                  <a:txBody>
                    <a:bodyPr/>
                    <a:lstStyle/>
                    <a:p>
                      <a:pPr algn="ctr" fontAlgn="b"/>
                      <a:endParaRPr lang="zh-CN" altLang="en-US" sz="400" b="1" i="0" u="none" strike="noStrike" dirty="0">
                        <a:solidFill>
                          <a:srgbClr val="000000"/>
                        </a:solidFill>
                        <a:effectLst/>
                        <a:latin typeface="DengXian" charset="-122"/>
                      </a:endParaRPr>
                    </a:p>
                  </a:txBody>
                  <a:tcPr marL="3899" marR="3899" marT="3899" marB="0" anchor="ctr"/>
                </a:tc>
                <a:tc>
                  <a:txBody>
                    <a:bodyPr/>
                    <a:lstStyle/>
                    <a:p>
                      <a:pPr algn="ctr" fontAlgn="b"/>
                      <a:r>
                        <a:rPr lang="en-US" sz="700" u="none" strike="noStrike" dirty="0">
                          <a:effectLst/>
                          <a:latin typeface="Arial" charset="0"/>
                          <a:ea typeface="Arial" charset="0"/>
                          <a:cs typeface="Arial" charset="0"/>
                        </a:rPr>
                        <a:t>Auto extraction</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09"/>
                  </a:ext>
                </a:extLst>
              </a:tr>
              <a:tr h="115567">
                <a:tc vMerge="1">
                  <a:txBody>
                    <a:bodyPr/>
                    <a:lstStyle/>
                    <a:p>
                      <a:endParaRPr lang="zh-CN" altLang="en-US"/>
                    </a:p>
                  </a:txBody>
                  <a:tcPr/>
                </a:tc>
                <a:tc>
                  <a:txBody>
                    <a:bodyPr/>
                    <a:lstStyle/>
                    <a:p>
                      <a:pPr algn="ctr" fontAlgn="b"/>
                      <a:r>
                        <a:rPr lang="en-US" altLang="zh-CN" sz="700" b="0" i="0" u="none" strike="noStrike" dirty="0">
                          <a:solidFill>
                            <a:srgbClr val="000000"/>
                          </a:solidFill>
                          <a:effectLst/>
                          <a:latin typeface="Arial" charset="0"/>
                          <a:ea typeface="Arial" charset="0"/>
                          <a:cs typeface="Arial" charset="0"/>
                        </a:rPr>
                        <a:t>Refit</a:t>
                      </a:r>
                      <a:r>
                        <a:rPr lang="zh-CN" altLang="en-US" sz="700" b="0" i="0" u="none" strike="noStrike" dirty="0">
                          <a:solidFill>
                            <a:srgbClr val="000000"/>
                          </a:solidFill>
                          <a:effectLst/>
                          <a:latin typeface="Arial" charset="0"/>
                          <a:ea typeface="Arial" charset="0"/>
                          <a:cs typeface="Arial" charset="0"/>
                        </a:rPr>
                        <a:t> </a:t>
                      </a:r>
                      <a:r>
                        <a:rPr lang="en-US" altLang="zh-CN" sz="700" b="0" i="0" u="none" strike="noStrike" dirty="0">
                          <a:solidFill>
                            <a:srgbClr val="000000"/>
                          </a:solidFill>
                          <a:effectLst/>
                          <a:latin typeface="Arial" charset="0"/>
                          <a:ea typeface="Arial" charset="0"/>
                          <a:cs typeface="Arial" charset="0"/>
                        </a:rPr>
                        <a:t>after</a:t>
                      </a:r>
                      <a:r>
                        <a:rPr lang="zh-CN" altLang="en-US" sz="700" b="0" i="0" u="none" strike="noStrike" dirty="0">
                          <a:solidFill>
                            <a:srgbClr val="000000"/>
                          </a:solidFill>
                          <a:effectLst/>
                          <a:latin typeface="Arial" charset="0"/>
                          <a:ea typeface="Arial" charset="0"/>
                          <a:cs typeface="Arial" charset="0"/>
                        </a:rPr>
                        <a:t> </a:t>
                      </a:r>
                      <a:r>
                        <a:rPr lang="en-US" altLang="zh-CN" sz="700" b="0" i="0" u="none" strike="noStrike" dirty="0">
                          <a:solidFill>
                            <a:srgbClr val="000000"/>
                          </a:solidFill>
                          <a:effectLst/>
                          <a:latin typeface="Arial" charset="0"/>
                          <a:ea typeface="Arial" charset="0"/>
                          <a:cs typeface="Arial" charset="0"/>
                        </a:rPr>
                        <a:t>extraction</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altLang="zh-CN" sz="700" b="1" i="0"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altLang="zh-CN" sz="700" b="1" i="0"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altLang="zh-CN" sz="700" b="0" i="0" u="none" strike="noStrike" dirty="0">
                          <a:solidFill>
                            <a:srgbClr val="000000"/>
                          </a:solidFill>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altLang="zh-CN" sz="700" b="0" i="0" u="none" strike="noStrike" dirty="0">
                          <a:solidFill>
                            <a:srgbClr val="000000"/>
                          </a:solidFill>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altLang="zh-CN" sz="700" b="0" i="0" u="none" strike="noStrike" dirty="0">
                          <a:solidFill>
                            <a:srgbClr val="000000"/>
                          </a:solidFill>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10"/>
                  </a:ext>
                </a:extLst>
              </a:tr>
              <a:tr h="224188">
                <a:tc vMerge="1">
                  <a:txBody>
                    <a:bodyPr/>
                    <a:lstStyle/>
                    <a:p>
                      <a:pPr algn="ctr" fontAlgn="b"/>
                      <a:endParaRPr lang="zh-CN" altLang="en-US" sz="400" b="1" i="0" u="none" strike="noStrike" dirty="0">
                        <a:solidFill>
                          <a:srgbClr val="000000"/>
                        </a:solidFill>
                        <a:effectLst/>
                        <a:latin typeface="DengXian" charset="-122"/>
                      </a:endParaRPr>
                    </a:p>
                  </a:txBody>
                  <a:tcPr marL="3899" marR="3899" marT="3899" marB="0" anchor="ctr"/>
                </a:tc>
                <a:tc>
                  <a:txBody>
                    <a:bodyPr/>
                    <a:lstStyle/>
                    <a:p>
                      <a:pPr algn="ctr" fontAlgn="b"/>
                      <a:r>
                        <a:rPr lang="en-US" sz="700" u="none" strike="noStrike" dirty="0">
                          <a:effectLst/>
                          <a:latin typeface="Arial" charset="0"/>
                          <a:ea typeface="Arial" charset="0"/>
                          <a:cs typeface="Arial" charset="0"/>
                        </a:rPr>
                        <a:t>Reference signature fitting (efficiency)</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 (fast)</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altLang="zh-CN" sz="700" b="1" i="0" u="none" strike="noStrike" dirty="0">
                          <a:solidFill>
                            <a:srgbClr val="FF0000"/>
                          </a:solidFill>
                          <a:effectLst/>
                          <a:latin typeface="Arial" charset="0"/>
                          <a:ea typeface="Arial" charset="0"/>
                          <a:cs typeface="Arial" charset="0"/>
                        </a:rPr>
                        <a:t>Yes (fast)</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 (slow)</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11"/>
                  </a:ext>
                </a:extLst>
              </a:tr>
              <a:tr h="224188">
                <a:tc vMerge="1">
                  <a:txBody>
                    <a:bodyPr/>
                    <a:lstStyle/>
                    <a:p>
                      <a:pPr algn="ctr" fontAlgn="b"/>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i="0" u="none" strike="noStrike" dirty="0">
                          <a:solidFill>
                            <a:srgbClr val="000000"/>
                          </a:solidFill>
                          <a:effectLst/>
                          <a:latin typeface="Arial" charset="0"/>
                          <a:ea typeface="Arial" charset="0"/>
                          <a:cs typeface="Arial" charset="0"/>
                        </a:rPr>
                        <a:t>Batch signature fitting</a:t>
                      </a: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1" u="none" strike="noStrike" dirty="0">
                          <a:solidFill>
                            <a:srgbClr val="FF0000"/>
                          </a:solidFill>
                          <a:effectLst/>
                          <a:latin typeface="Arial" charset="0"/>
                          <a:ea typeface="Arial" charset="0"/>
                          <a:cs typeface="Arial" charset="0"/>
                        </a:rPr>
                        <a:t>Yes</a:t>
                      </a:r>
                      <a:endParaRPr lang="en-US" altLang="zh-CN"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0" u="none" strike="noStrike" dirty="0">
                          <a:effectLst/>
                          <a:latin typeface="Arial" charset="0"/>
                          <a:ea typeface="Arial" charset="0"/>
                          <a:cs typeface="Arial" charset="0"/>
                        </a:rPr>
                        <a:t>No</a:t>
                      </a:r>
                      <a:endParaRPr lang="en-US" altLang="zh-CN"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0" u="none" strike="noStrike" dirty="0">
                          <a:effectLst/>
                          <a:latin typeface="Arial" charset="0"/>
                          <a:ea typeface="Arial" charset="0"/>
                          <a:cs typeface="Arial" charset="0"/>
                        </a:rPr>
                        <a:t>No</a:t>
                      </a:r>
                      <a:endParaRPr lang="en-US" altLang="zh-CN"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1" i="0" u="none" strike="noStrike" dirty="0">
                          <a:solidFill>
                            <a:srgbClr val="FF0000"/>
                          </a:solidFill>
                          <a:effectLst/>
                          <a:latin typeface="Arial" charset="0"/>
                          <a:ea typeface="Arial" charset="0"/>
                          <a:cs typeface="Arial" charset="0"/>
                        </a:rPr>
                        <a:t>Yes</a:t>
                      </a: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0" u="none" strike="noStrike" dirty="0">
                          <a:effectLst/>
                          <a:latin typeface="Arial" charset="0"/>
                          <a:ea typeface="Arial" charset="0"/>
                          <a:cs typeface="Arial" charset="0"/>
                        </a:rPr>
                        <a:t>No</a:t>
                      </a:r>
                      <a:endParaRPr lang="en-US" altLang="zh-CN" sz="700" b="0" i="0" u="none" strike="noStrike" dirty="0">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12"/>
                  </a:ext>
                </a:extLst>
              </a:tr>
              <a:tr h="224188">
                <a:tc vMerge="1">
                  <a:txBody>
                    <a:bodyPr/>
                    <a:lstStyle/>
                    <a:p>
                      <a:pPr algn="ctr" fontAlgn="b"/>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i="0" u="none" strike="noStrike" dirty="0">
                          <a:solidFill>
                            <a:srgbClr val="000000"/>
                          </a:solidFill>
                          <a:effectLst/>
                          <a:latin typeface="Arial" charset="0"/>
                          <a:ea typeface="Arial" charset="0"/>
                          <a:cs typeface="Arial" charset="0"/>
                        </a:rPr>
                        <a:t>Visualization</a:t>
                      </a: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1" u="none" strike="noStrike" dirty="0">
                          <a:solidFill>
                            <a:srgbClr val="FF0000"/>
                          </a:solidFill>
                          <a:effectLst/>
                          <a:latin typeface="Arial" charset="0"/>
                          <a:ea typeface="Arial" charset="0"/>
                          <a:cs typeface="Arial" charset="0"/>
                        </a:rPr>
                        <a:t>Yes</a:t>
                      </a:r>
                      <a:endParaRPr lang="en-US" altLang="zh-CN"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1" u="none" strike="noStrike" dirty="0">
                          <a:solidFill>
                            <a:srgbClr val="FF0000"/>
                          </a:solidFill>
                          <a:effectLst/>
                          <a:latin typeface="Arial" charset="0"/>
                          <a:ea typeface="Arial" charset="0"/>
                          <a:cs typeface="Arial" charset="0"/>
                        </a:rPr>
                        <a:t>Yes</a:t>
                      </a:r>
                      <a:endParaRPr lang="en-US" altLang="zh-CN"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1" u="none" strike="noStrike" dirty="0">
                          <a:solidFill>
                            <a:srgbClr val="FF0000"/>
                          </a:solidFill>
                          <a:effectLst/>
                          <a:latin typeface="Arial" charset="0"/>
                          <a:ea typeface="Arial" charset="0"/>
                          <a:cs typeface="Arial" charset="0"/>
                        </a:rPr>
                        <a:t>Yes</a:t>
                      </a:r>
                      <a:endParaRPr lang="en-US" altLang="zh-CN"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1" u="none" strike="noStrike" dirty="0">
                          <a:solidFill>
                            <a:srgbClr val="FF0000"/>
                          </a:solidFill>
                          <a:effectLst/>
                          <a:latin typeface="Arial" charset="0"/>
                          <a:ea typeface="Arial" charset="0"/>
                          <a:cs typeface="Arial" charset="0"/>
                        </a:rPr>
                        <a:t>Yes</a:t>
                      </a:r>
                      <a:endParaRPr lang="en-US" altLang="zh-CN"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1" u="none" strike="noStrike" dirty="0">
                          <a:solidFill>
                            <a:srgbClr val="FF0000"/>
                          </a:solidFill>
                          <a:effectLst/>
                          <a:latin typeface="Arial" charset="0"/>
                          <a:ea typeface="Arial" charset="0"/>
                          <a:cs typeface="Arial" charset="0"/>
                        </a:rPr>
                        <a:t>Yes</a:t>
                      </a:r>
                      <a:endParaRPr lang="en-US" altLang="zh-CN" sz="700" b="1" i="0" u="none" strike="noStrike" dirty="0">
                        <a:solidFill>
                          <a:srgbClr val="FF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13"/>
                  </a:ext>
                </a:extLst>
              </a:tr>
              <a:tr h="115567">
                <a:tc>
                  <a:txBody>
                    <a:bodyPr/>
                    <a:lstStyle/>
                    <a:p>
                      <a:pPr algn="ctr" fontAlgn="b"/>
                      <a:r>
                        <a:rPr lang="en-US" sz="700" u="none" strike="noStrike">
                          <a:effectLst/>
                          <a:latin typeface="Arial" charset="0"/>
                          <a:ea typeface="Arial" charset="0"/>
                          <a:cs typeface="Arial" charset="0"/>
                        </a:rPr>
                        <a:t>Extensible</a:t>
                      </a:r>
                      <a:endParaRPr lang="en-US" sz="700" b="1" i="0" u="none" strike="noStrike">
                        <a:solidFill>
                          <a:srgbClr val="3D3D3D"/>
                        </a:solidFill>
                        <a:effectLst/>
                        <a:latin typeface="Arial" charset="0"/>
                        <a:ea typeface="Arial" charset="0"/>
                        <a:cs typeface="Arial" charset="0"/>
                      </a:endParaRPr>
                    </a:p>
                  </a:txBody>
                  <a:tcPr marL="6947" marR="6947" marT="6947" marB="0" anchor="ctr"/>
                </a:tc>
                <a:tc>
                  <a:txBody>
                    <a:bodyPr/>
                    <a:lstStyle/>
                    <a:p>
                      <a:pPr algn="ctr" fontAlgn="b"/>
                      <a:endParaRPr lang="zh-CN" alt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1" u="none" strike="noStrike" dirty="0">
                          <a:solidFill>
                            <a:srgbClr val="FF0000"/>
                          </a:solidFill>
                          <a:effectLst/>
                          <a:latin typeface="Arial" charset="0"/>
                          <a:ea typeface="Arial" charset="0"/>
                          <a:cs typeface="Arial" charset="0"/>
                        </a:rPr>
                        <a:t>Yes</a:t>
                      </a:r>
                      <a:endParaRPr lang="en-US" sz="700" b="1" i="0" u="none" strike="noStrike" dirty="0">
                        <a:solidFill>
                          <a:srgbClr val="FF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No</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No</a:t>
                      </a:r>
                      <a:endParaRPr lang="en-US" sz="700" b="0" i="0" u="none" strike="noStrike">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14"/>
                  </a:ext>
                </a:extLst>
              </a:tr>
              <a:tr h="224188">
                <a:tc>
                  <a:txBody>
                    <a:bodyPr/>
                    <a:lstStyle/>
                    <a:p>
                      <a:pPr algn="ctr" fontAlgn="b"/>
                      <a:r>
                        <a:rPr lang="en-US" sz="700" u="none" strike="noStrike" dirty="0">
                          <a:effectLst/>
                          <a:latin typeface="Arial" charset="0"/>
                          <a:ea typeface="Arial" charset="0"/>
                          <a:cs typeface="Arial" charset="0"/>
                        </a:rPr>
                        <a:t>Core methods</a:t>
                      </a:r>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endParaRPr lang="zh-CN" alt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NMF/Bayesian NMF/QP/NNLS</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NMF</a:t>
                      </a:r>
                      <a:r>
                        <a:rPr lang="en-US" altLang="zh-CN" sz="700" b="0" u="none" strike="noStrike" dirty="0">
                          <a:effectLst/>
                          <a:latin typeface="Arial" charset="0"/>
                          <a:ea typeface="Arial" charset="0"/>
                          <a:cs typeface="Arial" charset="0"/>
                        </a:rPr>
                        <a:t>/NNLS</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NMF/PCA</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NMF</a:t>
                      </a:r>
                      <a:r>
                        <a:rPr lang="en-US" altLang="zh-CN" sz="700" b="0" u="none" strike="noStrike" dirty="0">
                          <a:effectLst/>
                          <a:latin typeface="Arial" charset="0"/>
                          <a:ea typeface="Arial" charset="0"/>
                          <a:cs typeface="Arial" charset="0"/>
                        </a:rPr>
                        <a:t>/NNLS</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NNLS</a:t>
                      </a:r>
                      <a:endParaRPr lang="en-US" sz="700" b="0" i="0" u="none" strike="noStrike">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15"/>
                  </a:ext>
                </a:extLst>
              </a:tr>
              <a:tr h="224188">
                <a:tc rowSpan="2">
                  <a:txBody>
                    <a:bodyPr/>
                    <a:lstStyle/>
                    <a:p>
                      <a:pPr algn="ctr" fontAlgn="b"/>
                      <a:r>
                        <a:rPr lang="en-US" sz="700" b="1" i="0" u="none" strike="noStrike" dirty="0">
                          <a:solidFill>
                            <a:srgbClr val="000000"/>
                          </a:solidFill>
                          <a:effectLst/>
                          <a:latin typeface="Arial" charset="0"/>
                          <a:ea typeface="Arial" charset="0"/>
                          <a:cs typeface="Arial" charset="0"/>
                        </a:rPr>
                        <a:t>Signature quantification</a:t>
                      </a:r>
                    </a:p>
                  </a:txBody>
                  <a:tcPr marL="6947" marR="6947" marT="6947" marB="0" anchor="ctr"/>
                </a:tc>
                <a:tc>
                  <a:txBody>
                    <a:bodyPr/>
                    <a:lstStyle/>
                    <a:p>
                      <a:pPr algn="ctr" fontAlgn="b"/>
                      <a:r>
                        <a:rPr lang="en-US" altLang="zh-CN" sz="700" b="0" i="0" u="none" strike="noStrike" dirty="0">
                          <a:solidFill>
                            <a:srgbClr val="000000"/>
                          </a:solidFill>
                          <a:effectLst/>
                          <a:latin typeface="Arial" charset="0"/>
                          <a:ea typeface="Arial" charset="0"/>
                          <a:cs typeface="Arial" charset="0"/>
                        </a:rPr>
                        <a:t>Relative exposure</a:t>
                      </a:r>
                      <a:endParaRPr lang="zh-CN" alt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i="0" u="none" strike="noStrike" dirty="0">
                          <a:solidFill>
                            <a:srgbClr val="FF0000"/>
                          </a:solidFill>
                          <a:effectLst/>
                          <a:latin typeface="Arial" charset="0"/>
                          <a:ea typeface="Arial" charset="0"/>
                          <a:cs typeface="Arial" charset="0"/>
                        </a:rPr>
                        <a:t>Yes</a:t>
                      </a:r>
                    </a:p>
                  </a:txBody>
                  <a:tcPr marL="6947" marR="6947" marT="6947" marB="0" anchor="ctr"/>
                </a:tc>
                <a:tc>
                  <a:txBody>
                    <a:bodyPr/>
                    <a:lstStyle/>
                    <a:p>
                      <a:pPr algn="ctr" fontAlgn="b"/>
                      <a:r>
                        <a:rPr lang="en-US" sz="700" b="0" i="0" u="none" strike="noStrike" dirty="0">
                          <a:solidFill>
                            <a:srgbClr val="000000"/>
                          </a:solidFill>
                          <a:effectLst/>
                          <a:latin typeface="Arial" charset="0"/>
                          <a:ea typeface="Arial" charset="0"/>
                          <a:cs typeface="Arial" charset="0"/>
                        </a:rPr>
                        <a:t>No</a:t>
                      </a:r>
                    </a:p>
                  </a:txBody>
                  <a:tcPr marL="6947" marR="6947" marT="6947"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700" b="0" i="0" u="none" strike="noStrike" dirty="0">
                          <a:solidFill>
                            <a:srgbClr val="000000"/>
                          </a:solidFill>
                          <a:effectLst/>
                          <a:latin typeface="Arial" charset="0"/>
                          <a:ea typeface="Arial" charset="0"/>
                          <a:cs typeface="Arial" charset="0"/>
                        </a:rPr>
                        <a:t>No</a:t>
                      </a:r>
                    </a:p>
                  </a:txBody>
                  <a:tcPr marL="6947" marR="6947" marT="6947" marB="0" anchor="ctr"/>
                </a:tc>
                <a:tc>
                  <a:txBody>
                    <a:bodyPr/>
                    <a:lstStyle/>
                    <a:p>
                      <a:pPr algn="ctr" fontAlgn="b"/>
                      <a:r>
                        <a:rPr lang="en-US" sz="700" b="1" i="0" u="none" strike="noStrike" dirty="0">
                          <a:solidFill>
                            <a:srgbClr val="FF0000"/>
                          </a:solidFill>
                          <a:effectLst/>
                          <a:latin typeface="Arial" charset="0"/>
                          <a:ea typeface="Arial" charset="0"/>
                          <a:cs typeface="Arial" charset="0"/>
                        </a:rPr>
                        <a:t>Yes</a:t>
                      </a:r>
                    </a:p>
                  </a:txBody>
                  <a:tcPr marL="6947" marR="6947" marT="6947" marB="0" anchor="ctr"/>
                </a:tc>
                <a:tc>
                  <a:txBody>
                    <a:bodyPr/>
                    <a:lstStyle/>
                    <a:p>
                      <a:pPr algn="ctr" fontAlgn="b"/>
                      <a:r>
                        <a:rPr lang="en-US" sz="700" b="1" i="0" u="none" strike="noStrike" dirty="0">
                          <a:solidFill>
                            <a:srgbClr val="FF0000"/>
                          </a:solidFill>
                          <a:effectLst/>
                          <a:latin typeface="Arial" charset="0"/>
                          <a:ea typeface="Arial" charset="0"/>
                          <a:cs typeface="Arial" charset="0"/>
                        </a:rPr>
                        <a:t>Yes</a:t>
                      </a:r>
                    </a:p>
                  </a:txBody>
                  <a:tcPr marL="6947" marR="6947" marT="6947" marB="0" anchor="ctr"/>
                </a:tc>
                <a:extLst>
                  <a:ext uri="{0D108BD9-81ED-4DB2-BD59-A6C34878D82A}">
                    <a16:rowId xmlns:a16="http://schemas.microsoft.com/office/drawing/2014/main" val="10016"/>
                  </a:ext>
                </a:extLst>
              </a:tr>
              <a:tr h="224188">
                <a:tc vMerge="1">
                  <a:txBody>
                    <a:bodyPr/>
                    <a:lstStyle/>
                    <a:p>
                      <a:pPr algn="ctr" fontAlgn="b"/>
                      <a:endParaRPr lang="en-US" sz="700" b="1"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altLang="zh-CN" sz="700" b="0" i="0" u="none" strike="noStrike" dirty="0">
                          <a:solidFill>
                            <a:srgbClr val="000000"/>
                          </a:solidFill>
                          <a:effectLst/>
                          <a:latin typeface="Arial" charset="0"/>
                          <a:ea typeface="Arial" charset="0"/>
                          <a:cs typeface="Arial" charset="0"/>
                        </a:rPr>
                        <a:t>Absolute exposure</a:t>
                      </a:r>
                      <a:endParaRPr lang="zh-CN" alt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1" i="0" u="none" strike="noStrike" dirty="0">
                          <a:solidFill>
                            <a:srgbClr val="FF0000"/>
                          </a:solidFill>
                          <a:effectLst/>
                          <a:latin typeface="Arial" charset="0"/>
                          <a:ea typeface="Arial" charset="0"/>
                          <a:cs typeface="Arial" charset="0"/>
                        </a:rPr>
                        <a:t>Yes</a:t>
                      </a:r>
                    </a:p>
                  </a:txBody>
                  <a:tcPr marL="6947" marR="6947" marT="6947" marB="0" anchor="ctr"/>
                </a:tc>
                <a:tc>
                  <a:txBody>
                    <a:bodyPr/>
                    <a:lstStyle/>
                    <a:p>
                      <a:pPr algn="ctr" fontAlgn="b"/>
                      <a:r>
                        <a:rPr lang="en-US" sz="700" b="1" i="0" u="none" strike="noStrike" dirty="0">
                          <a:solidFill>
                            <a:srgbClr val="FF0000"/>
                          </a:solidFill>
                          <a:effectLst/>
                          <a:latin typeface="Arial" charset="0"/>
                          <a:ea typeface="Arial" charset="0"/>
                          <a:cs typeface="Arial" charset="0"/>
                        </a:rPr>
                        <a:t>Yes</a:t>
                      </a:r>
                    </a:p>
                  </a:txBody>
                  <a:tcPr marL="6947" marR="6947" marT="6947" marB="0" anchor="ctr"/>
                </a:tc>
                <a:tc>
                  <a:txBody>
                    <a:bodyPr/>
                    <a:lstStyle/>
                    <a:p>
                      <a:pPr algn="ctr" fontAlgn="b"/>
                      <a:r>
                        <a:rPr lang="en-US" sz="700" b="0" i="0" u="none" strike="noStrike" dirty="0">
                          <a:solidFill>
                            <a:srgbClr val="000000"/>
                          </a:solidFill>
                          <a:effectLst/>
                          <a:latin typeface="Arial" charset="0"/>
                          <a:ea typeface="Arial" charset="0"/>
                          <a:cs typeface="Arial" charset="0"/>
                        </a:rPr>
                        <a:t>No</a:t>
                      </a:r>
                    </a:p>
                  </a:txBody>
                  <a:tcPr marL="6947" marR="6947" marT="6947" marB="0" anchor="ctr"/>
                </a:tc>
                <a:tc>
                  <a:txBody>
                    <a:bodyPr/>
                    <a:lstStyle/>
                    <a:p>
                      <a:pPr algn="ctr" fontAlgn="b"/>
                      <a:r>
                        <a:rPr lang="en-US" sz="700" b="0" i="0" u="none" strike="noStrike" dirty="0">
                          <a:solidFill>
                            <a:srgbClr val="FF0000"/>
                          </a:solidFill>
                          <a:effectLst/>
                          <a:latin typeface="Arial" charset="0"/>
                          <a:ea typeface="Arial" charset="0"/>
                          <a:cs typeface="Arial" charset="0"/>
                        </a:rPr>
                        <a:t>Yes</a:t>
                      </a:r>
                    </a:p>
                  </a:txBody>
                  <a:tcPr marL="6947" marR="6947" marT="6947" marB="0" anchor="ctr"/>
                </a:tc>
                <a:tc>
                  <a:txBody>
                    <a:bodyPr/>
                    <a:lstStyle/>
                    <a:p>
                      <a:pPr algn="ctr" fontAlgn="b"/>
                      <a:r>
                        <a:rPr lang="en-US" sz="700" b="0" i="0" u="none" strike="noStrike" dirty="0">
                          <a:solidFill>
                            <a:srgbClr val="000000"/>
                          </a:solidFill>
                          <a:effectLst/>
                          <a:latin typeface="Arial" charset="0"/>
                          <a:ea typeface="Arial" charset="0"/>
                          <a:cs typeface="Arial" charset="0"/>
                        </a:rPr>
                        <a:t>No</a:t>
                      </a:r>
                    </a:p>
                  </a:txBody>
                  <a:tcPr marL="6947" marR="6947" marT="6947" marB="0" anchor="ctr"/>
                </a:tc>
                <a:extLst>
                  <a:ext uri="{0D108BD9-81ED-4DB2-BD59-A6C34878D82A}">
                    <a16:rowId xmlns:a16="http://schemas.microsoft.com/office/drawing/2014/main" val="10017"/>
                  </a:ext>
                </a:extLst>
              </a:tr>
              <a:tr h="224188">
                <a:tc>
                  <a:txBody>
                    <a:bodyPr/>
                    <a:lstStyle/>
                    <a:p>
                      <a:pPr algn="ctr" fontAlgn="b"/>
                      <a:r>
                        <a:rPr lang="en-US" sz="700" u="none" strike="noStrike">
                          <a:effectLst/>
                          <a:latin typeface="Arial" charset="0"/>
                          <a:ea typeface="Arial" charset="0"/>
                          <a:cs typeface="Arial" charset="0"/>
                        </a:rPr>
                        <a:t>Input format</a:t>
                      </a:r>
                      <a:endParaRPr lang="en-US" sz="700" b="1"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endParaRPr lang="zh-CN" alt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VCF/MAF/CSV/EXCEL</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VCF/MAF/CSV</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VCF/R</a:t>
                      </a:r>
                      <a:r>
                        <a:rPr lang="zh-CN" altLang="en-US" sz="700" b="0" u="none" strike="noStrike" dirty="0">
                          <a:effectLst/>
                          <a:latin typeface="Arial" charset="0"/>
                          <a:ea typeface="Arial" charset="0"/>
                          <a:cs typeface="Arial" charset="0"/>
                        </a:rPr>
                        <a:t> </a:t>
                      </a:r>
                      <a:r>
                        <a:rPr lang="en-US" altLang="zh-CN" sz="700" b="0" u="none" strike="noStrike" dirty="0">
                          <a:effectLst/>
                          <a:latin typeface="Arial" charset="0"/>
                          <a:ea typeface="Arial" charset="0"/>
                          <a:cs typeface="Arial" charset="0"/>
                        </a:rPr>
                        <a:t>matrix/R</a:t>
                      </a:r>
                      <a:r>
                        <a:rPr lang="en-US" sz="700" b="0" u="none" strike="noStrike" dirty="0">
                          <a:effectLst/>
                          <a:latin typeface="Arial" charset="0"/>
                          <a:ea typeface="Arial" charset="0"/>
                          <a:cs typeface="Arial" charset="0"/>
                        </a:rPr>
                        <a:t> </a:t>
                      </a:r>
                      <a:r>
                        <a:rPr lang="en-US" sz="700" b="0" u="none" strike="noStrike" dirty="0" err="1">
                          <a:effectLst/>
                          <a:latin typeface="Arial" charset="0"/>
                          <a:ea typeface="Arial" charset="0"/>
                          <a:cs typeface="Arial" charset="0"/>
                        </a:rPr>
                        <a:t>Vranges</a:t>
                      </a:r>
                      <a:r>
                        <a:rPr lang="en-US" sz="700" b="0" u="none" strike="noStrike" dirty="0">
                          <a:effectLst/>
                          <a:latin typeface="Arial" charset="0"/>
                          <a:ea typeface="Arial" charset="0"/>
                          <a:cs typeface="Arial" charset="0"/>
                        </a:rPr>
                        <a:t> object</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dirty="0">
                          <a:effectLst/>
                          <a:latin typeface="Arial" charset="0"/>
                          <a:ea typeface="Arial" charset="0"/>
                          <a:cs typeface="Arial" charset="0"/>
                        </a:rPr>
                        <a:t>VCF/R matrix</a:t>
                      </a:r>
                      <a:endParaRPr lang="en-US" sz="700" b="0" i="0" u="none" strike="noStrike" dirty="0">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none" strike="noStrike">
                          <a:effectLst/>
                          <a:latin typeface="Arial" charset="0"/>
                          <a:ea typeface="Arial" charset="0"/>
                          <a:cs typeface="Arial" charset="0"/>
                        </a:rPr>
                        <a:t>Custom mutation file</a:t>
                      </a:r>
                      <a:endParaRPr lang="en-US" sz="700" b="0" i="0" u="none" strike="noStrike">
                        <a:solidFill>
                          <a:srgbClr val="000000"/>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18"/>
                  </a:ext>
                </a:extLst>
              </a:tr>
              <a:tr h="441427">
                <a:tc>
                  <a:txBody>
                    <a:bodyPr/>
                    <a:lstStyle/>
                    <a:p>
                      <a:pPr algn="ctr" fontAlgn="b"/>
                      <a:r>
                        <a:rPr lang="en-US" sz="700" u="none" strike="noStrike">
                          <a:effectLst/>
                          <a:latin typeface="Arial" charset="0"/>
                          <a:ea typeface="Arial" charset="0"/>
                          <a:cs typeface="Arial" charset="0"/>
                        </a:rPr>
                        <a:t>Software URL</a:t>
                      </a:r>
                      <a:endParaRPr lang="en-US" sz="700" b="1"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endParaRPr lang="zh-CN" altLang="en-US" sz="700" b="0" i="0" u="none" strike="noStrike">
                        <a:solidFill>
                          <a:srgbClr val="000000"/>
                        </a:solidFill>
                        <a:effectLst/>
                        <a:latin typeface="Arial" charset="0"/>
                        <a:ea typeface="Arial" charset="0"/>
                        <a:cs typeface="Arial" charset="0"/>
                      </a:endParaRPr>
                    </a:p>
                  </a:txBody>
                  <a:tcPr marL="6947" marR="6947" marT="6947" marB="0" anchor="ctr"/>
                </a:tc>
                <a:tc>
                  <a:txBody>
                    <a:bodyPr/>
                    <a:lstStyle/>
                    <a:p>
                      <a:pPr algn="ctr" fontAlgn="b"/>
                      <a:r>
                        <a:rPr lang="en-US" sz="700" b="0" u="sng" strike="noStrike" dirty="0">
                          <a:effectLst/>
                          <a:latin typeface="Arial" charset="0"/>
                          <a:ea typeface="Arial" charset="0"/>
                          <a:cs typeface="Arial" charset="0"/>
                          <a:hlinkClick r:id="rId2"/>
                        </a:rPr>
                        <a:t>https://github.com/ShixiangWang/sigminer.workflow</a:t>
                      </a:r>
                      <a:endParaRPr lang="en-US" sz="700" b="0" i="0" u="sng" strike="noStrike" dirty="0">
                        <a:solidFill>
                          <a:srgbClr val="0563C1"/>
                        </a:solidFill>
                        <a:effectLst/>
                        <a:latin typeface="Arial" charset="0"/>
                        <a:ea typeface="Arial" charset="0"/>
                        <a:cs typeface="Arial" charset="0"/>
                      </a:endParaRPr>
                    </a:p>
                  </a:txBody>
                  <a:tcPr marL="6947" marR="6947" marT="6947" marB="0" anchor="ctr"/>
                </a:tc>
                <a:tc>
                  <a:txBody>
                    <a:bodyPr/>
                    <a:lstStyle/>
                    <a:p>
                      <a:pPr algn="ctr" fontAlgn="b"/>
                      <a:r>
                        <a:rPr lang="en-US" sz="700" b="0" u="sng" strike="noStrike" dirty="0">
                          <a:effectLst/>
                          <a:latin typeface="Arial" charset="0"/>
                          <a:ea typeface="Arial" charset="0"/>
                          <a:cs typeface="Arial" charset="0"/>
                          <a:hlinkClick r:id="rId3"/>
                        </a:rPr>
                        <a:t>https://github.com/AlexandrovLab/SigProfilerExtractor</a:t>
                      </a:r>
                      <a:endParaRPr lang="en-US" sz="700" b="0" i="0" u="sng" strike="noStrike" dirty="0">
                        <a:solidFill>
                          <a:srgbClr val="0563C1"/>
                        </a:solidFill>
                        <a:effectLst/>
                        <a:latin typeface="Arial" charset="0"/>
                        <a:ea typeface="Arial" charset="0"/>
                        <a:cs typeface="Arial" charset="0"/>
                      </a:endParaRPr>
                    </a:p>
                  </a:txBody>
                  <a:tcPr marL="6947" marR="6947" marT="6947" marB="0" anchor="ctr"/>
                </a:tc>
                <a:tc>
                  <a:txBody>
                    <a:bodyPr/>
                    <a:lstStyle/>
                    <a:p>
                      <a:pPr algn="ctr" fontAlgn="b"/>
                      <a:r>
                        <a:rPr lang="en-US" sz="700" b="0" u="sng" strike="noStrike" dirty="0">
                          <a:effectLst/>
                          <a:latin typeface="Arial" charset="0"/>
                          <a:ea typeface="Arial" charset="0"/>
                          <a:cs typeface="Arial" charset="0"/>
                          <a:hlinkClick r:id="rId4"/>
                        </a:rPr>
                        <a:t>https://github.com/juliangehring/SomaticSignatures</a:t>
                      </a:r>
                      <a:endParaRPr lang="en-US" sz="700" b="0" i="0" u="sng" strike="noStrike" dirty="0">
                        <a:solidFill>
                          <a:srgbClr val="0563C1"/>
                        </a:solidFill>
                        <a:effectLst/>
                        <a:latin typeface="Arial" charset="0"/>
                        <a:ea typeface="Arial" charset="0"/>
                        <a:cs typeface="Arial" charset="0"/>
                      </a:endParaRPr>
                    </a:p>
                  </a:txBody>
                  <a:tcPr marL="6947" marR="6947" marT="6947" marB="0" anchor="ctr"/>
                </a:tc>
                <a:tc>
                  <a:txBody>
                    <a:bodyPr/>
                    <a:lstStyle/>
                    <a:p>
                      <a:pPr algn="ctr" fontAlgn="b"/>
                      <a:r>
                        <a:rPr lang="en-US" sz="700" b="0" u="sng" strike="noStrike" dirty="0">
                          <a:effectLst/>
                          <a:latin typeface="Arial" charset="0"/>
                          <a:ea typeface="Arial" charset="0"/>
                          <a:cs typeface="Arial" charset="0"/>
                          <a:hlinkClick r:id="rId5"/>
                        </a:rPr>
                        <a:t>https://github.com/UMCUGenetics/MutationalPatterns</a:t>
                      </a:r>
                      <a:endParaRPr lang="en-US" sz="700" b="0" i="0" u="sng" strike="noStrike" dirty="0">
                        <a:solidFill>
                          <a:srgbClr val="0563C1"/>
                        </a:solidFill>
                        <a:effectLst/>
                        <a:latin typeface="Arial" charset="0"/>
                        <a:ea typeface="Arial" charset="0"/>
                        <a:cs typeface="Arial" charset="0"/>
                      </a:endParaRPr>
                    </a:p>
                  </a:txBody>
                  <a:tcPr marL="6947" marR="6947" marT="6947" marB="0" anchor="ctr"/>
                </a:tc>
                <a:tc>
                  <a:txBody>
                    <a:bodyPr/>
                    <a:lstStyle/>
                    <a:p>
                      <a:pPr algn="ctr" fontAlgn="b"/>
                      <a:r>
                        <a:rPr lang="en-US" sz="700" b="0" u="sng" strike="noStrike" dirty="0">
                          <a:effectLst/>
                          <a:latin typeface="Arial" charset="0"/>
                          <a:ea typeface="Arial" charset="0"/>
                          <a:cs typeface="Arial" charset="0"/>
                          <a:hlinkClick r:id="rId6"/>
                        </a:rPr>
                        <a:t>https://github.com/raerose01/deconstructSigs</a:t>
                      </a:r>
                      <a:endParaRPr lang="en-US" sz="700" b="0" i="0" u="sng" strike="noStrike" dirty="0">
                        <a:solidFill>
                          <a:srgbClr val="0563C1"/>
                        </a:solidFill>
                        <a:effectLst/>
                        <a:latin typeface="Arial" charset="0"/>
                        <a:ea typeface="Arial" charset="0"/>
                        <a:cs typeface="Arial" charset="0"/>
                      </a:endParaRPr>
                    </a:p>
                  </a:txBody>
                  <a:tcPr marL="6947" marR="6947" marT="6947" marB="0" anchor="ctr"/>
                </a:tc>
                <a:extLst>
                  <a:ext uri="{0D108BD9-81ED-4DB2-BD59-A6C34878D82A}">
                    <a16:rowId xmlns:a16="http://schemas.microsoft.com/office/drawing/2014/main" val="10019"/>
                  </a:ext>
                </a:extLst>
              </a:tr>
              <a:tr h="332808">
                <a:tc gridSpan="7">
                  <a:txBody>
                    <a:bodyPr/>
                    <a:lstStyle/>
                    <a:p>
                      <a:pPr algn="ctr" fontAlgn="b"/>
                      <a:r>
                        <a:rPr lang="en-US" sz="700" u="none" strike="noStrike" dirty="0">
                          <a:effectLst/>
                          <a:latin typeface="Arial" charset="0"/>
                          <a:ea typeface="Arial" charset="0"/>
                          <a:cs typeface="Arial" charset="0"/>
                        </a:rPr>
                        <a:t>Abbr.: SBS for single base substitution; DBS for doublet base substitution; INDEL for short insertions and deletions; CN for copy number; SV for structure variation; CLI for command line interface; NMF for non-negative factorization; QP for quadratic programming; NNLS for nonnegative least square; PCA for principal component analysis; VCF for variant call format; MAF for mutation annotation format</a:t>
                      </a:r>
                      <a:endParaRPr lang="en-US" sz="700" b="0" i="0" u="none" strike="noStrike" dirty="0">
                        <a:solidFill>
                          <a:srgbClr val="000000"/>
                        </a:solidFill>
                        <a:effectLst/>
                        <a:latin typeface="Arial" charset="0"/>
                        <a:ea typeface="Arial" charset="0"/>
                        <a:cs typeface="Arial" charset="0"/>
                      </a:endParaRPr>
                    </a:p>
                  </a:txBody>
                  <a:tcPr marL="6947" marR="6947" marT="6947"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20"/>
                  </a:ext>
                </a:extLst>
              </a:tr>
            </a:tbl>
          </a:graphicData>
        </a:graphic>
      </p:graphicFrame>
      <p:sp>
        <p:nvSpPr>
          <p:cNvPr id="3" name="文本框 2">
            <a:extLst>
              <a:ext uri="{FF2B5EF4-FFF2-40B4-BE49-F238E27FC236}">
                <a16:creationId xmlns:a16="http://schemas.microsoft.com/office/drawing/2014/main" id="{4CA774FD-9310-8342-AB95-18E0CE795C05}"/>
              </a:ext>
            </a:extLst>
          </p:cNvPr>
          <p:cNvSpPr txBox="1"/>
          <p:nvPr/>
        </p:nvSpPr>
        <p:spPr>
          <a:xfrm>
            <a:off x="5402424" y="1922106"/>
            <a:ext cx="1082412" cy="369332"/>
          </a:xfrm>
          <a:prstGeom prst="rect">
            <a:avLst/>
          </a:prstGeom>
          <a:noFill/>
        </p:spPr>
        <p:txBody>
          <a:bodyPr wrap="none" rtlCol="0">
            <a:spAutoFit/>
          </a:bodyPr>
          <a:lstStyle/>
          <a:p>
            <a:r>
              <a:rPr kumimoji="1" lang="en-US" altLang="zh-CN" dirty="0">
                <a:latin typeface="Arial" charset="0"/>
                <a:ea typeface="Arial" charset="0"/>
                <a:cs typeface="Arial" charset="0"/>
              </a:rPr>
              <a:t>Table S1</a:t>
            </a:r>
            <a:endParaRPr kumimoji="1" lang="zh-CN" altLang="en-US" dirty="0">
              <a:latin typeface="Arial" charset="0"/>
              <a:ea typeface="Arial" charset="0"/>
              <a:cs typeface="Arial" charset="0"/>
            </a:endParaRPr>
          </a:p>
        </p:txBody>
      </p:sp>
      <p:sp>
        <p:nvSpPr>
          <p:cNvPr id="5" name="文本框 4">
            <a:extLst>
              <a:ext uri="{FF2B5EF4-FFF2-40B4-BE49-F238E27FC236}">
                <a16:creationId xmlns:a16="http://schemas.microsoft.com/office/drawing/2014/main" id="{0410F8DA-1E9B-9049-9674-3C024092EC90}"/>
              </a:ext>
            </a:extLst>
          </p:cNvPr>
          <p:cNvSpPr txBox="1"/>
          <p:nvPr/>
        </p:nvSpPr>
        <p:spPr>
          <a:xfrm>
            <a:off x="303769" y="7553007"/>
            <a:ext cx="6250461" cy="246221"/>
          </a:xfrm>
          <a:prstGeom prst="rect">
            <a:avLst/>
          </a:prstGeom>
          <a:noFill/>
        </p:spPr>
        <p:txBody>
          <a:bodyPr wrap="square" rtlCol="0">
            <a:spAutoFit/>
          </a:bodyPr>
          <a:lstStyle/>
          <a:p>
            <a:r>
              <a:rPr kumimoji="1" lang="en-US" altLang="zh-CN" sz="1000" dirty="0">
                <a:latin typeface="Arial" charset="0"/>
                <a:ea typeface="Arial" charset="0"/>
                <a:cs typeface="Arial" charset="0"/>
              </a:rPr>
              <a:t>Table S1. Feature comparison of </a:t>
            </a:r>
            <a:r>
              <a:rPr kumimoji="1" lang="en-US" altLang="zh-CN" sz="1000" dirty="0" err="1">
                <a:latin typeface="Arial" charset="0"/>
                <a:ea typeface="Arial" charset="0"/>
                <a:cs typeface="Arial" charset="0"/>
              </a:rPr>
              <a:t>Sigflow</a:t>
            </a:r>
            <a:r>
              <a:rPr kumimoji="1" lang="en-US" altLang="zh-CN" sz="1000" dirty="0">
                <a:latin typeface="Arial" charset="0"/>
                <a:ea typeface="Arial" charset="0"/>
                <a:cs typeface="Arial" charset="0"/>
              </a:rPr>
              <a:t> and some common used mutational signature analysis tools.</a:t>
            </a:r>
            <a:endParaRPr kumimoji="1" lang="zh-CN" altLang="en-US" sz="1000" dirty="0">
              <a:latin typeface="Arial" charset="0"/>
              <a:ea typeface="Arial" charset="0"/>
              <a:cs typeface="Arial" charset="0"/>
            </a:endParaRPr>
          </a:p>
        </p:txBody>
      </p:sp>
    </p:spTree>
    <p:extLst>
      <p:ext uri="{BB962C8B-B14F-4D97-AF65-F5344CB8AC3E}">
        <p14:creationId xmlns:p14="http://schemas.microsoft.com/office/powerpoint/2010/main" val="141710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7E45F7A-D068-1B4E-ABD8-70CD8426298D}"/>
              </a:ext>
            </a:extLst>
          </p:cNvPr>
          <p:cNvPicPr>
            <a:picLocks noChangeAspect="1"/>
          </p:cNvPicPr>
          <p:nvPr/>
        </p:nvPicPr>
        <p:blipFill>
          <a:blip r:embed="rId2"/>
          <a:stretch>
            <a:fillRect/>
          </a:stretch>
        </p:blipFill>
        <p:spPr>
          <a:xfrm>
            <a:off x="538170" y="3068975"/>
            <a:ext cx="5726473" cy="2298543"/>
          </a:xfrm>
          <a:prstGeom prst="rect">
            <a:avLst/>
          </a:prstGeom>
        </p:spPr>
      </p:pic>
      <p:sp>
        <p:nvSpPr>
          <p:cNvPr id="6" name="文本框 5"/>
          <p:cNvSpPr txBox="1"/>
          <p:nvPr/>
        </p:nvSpPr>
        <p:spPr>
          <a:xfrm>
            <a:off x="5402424" y="1922106"/>
            <a:ext cx="1184940" cy="369332"/>
          </a:xfrm>
          <a:prstGeom prst="rect">
            <a:avLst/>
          </a:prstGeom>
          <a:noFill/>
        </p:spPr>
        <p:txBody>
          <a:bodyPr wrap="none" rtlCol="0">
            <a:spAutoFit/>
          </a:bodyPr>
          <a:lstStyle/>
          <a:p>
            <a:r>
              <a:rPr kumimoji="1" lang="en-US" altLang="zh-CN" dirty="0">
                <a:latin typeface="Arial" charset="0"/>
                <a:ea typeface="Arial" charset="0"/>
                <a:cs typeface="Arial" charset="0"/>
              </a:rPr>
              <a:t>Figure</a:t>
            </a:r>
            <a:r>
              <a:rPr kumimoji="1" lang="zh-CN" altLang="en-US" dirty="0">
                <a:latin typeface="Arial" charset="0"/>
                <a:ea typeface="Arial" charset="0"/>
                <a:cs typeface="Arial" charset="0"/>
              </a:rPr>
              <a:t> </a:t>
            </a:r>
            <a:r>
              <a:rPr kumimoji="1" lang="en-US" altLang="zh-CN" dirty="0">
                <a:latin typeface="Arial" charset="0"/>
                <a:ea typeface="Arial" charset="0"/>
                <a:cs typeface="Arial" charset="0"/>
              </a:rPr>
              <a:t>S1</a:t>
            </a:r>
            <a:endParaRPr kumimoji="1" lang="zh-CN" altLang="en-US" dirty="0">
              <a:latin typeface="Arial" charset="0"/>
              <a:ea typeface="Arial" charset="0"/>
              <a:cs typeface="Arial" charset="0"/>
            </a:endParaRPr>
          </a:p>
        </p:txBody>
      </p:sp>
      <p:sp>
        <p:nvSpPr>
          <p:cNvPr id="7" name="文本框 6"/>
          <p:cNvSpPr txBox="1"/>
          <p:nvPr/>
        </p:nvSpPr>
        <p:spPr>
          <a:xfrm>
            <a:off x="739230" y="3157552"/>
            <a:ext cx="439544" cy="246221"/>
          </a:xfrm>
          <a:prstGeom prst="rect">
            <a:avLst/>
          </a:prstGeom>
          <a:noFill/>
        </p:spPr>
        <p:txBody>
          <a:bodyPr wrap="none" rtlCol="0">
            <a:spAutoFit/>
          </a:bodyPr>
          <a:lstStyle/>
          <a:p>
            <a:r>
              <a:rPr kumimoji="1" lang="en-US" altLang="zh-CN" sz="1000" dirty="0">
                <a:latin typeface="Arial" charset="0"/>
                <a:ea typeface="Arial" charset="0"/>
                <a:cs typeface="Arial" charset="0"/>
              </a:rPr>
              <a:t>SBS</a:t>
            </a:r>
            <a:endParaRPr kumimoji="1" lang="zh-CN" altLang="en-US" sz="1000" dirty="0">
              <a:latin typeface="Arial" charset="0"/>
              <a:ea typeface="Arial" charset="0"/>
              <a:cs typeface="Arial" charset="0"/>
            </a:endParaRPr>
          </a:p>
        </p:txBody>
      </p:sp>
      <p:sp>
        <p:nvSpPr>
          <p:cNvPr id="8" name="文本框 7"/>
          <p:cNvSpPr txBox="1"/>
          <p:nvPr/>
        </p:nvSpPr>
        <p:spPr>
          <a:xfrm>
            <a:off x="736184" y="4289054"/>
            <a:ext cx="447558" cy="246221"/>
          </a:xfrm>
          <a:prstGeom prst="rect">
            <a:avLst/>
          </a:prstGeom>
          <a:noFill/>
        </p:spPr>
        <p:txBody>
          <a:bodyPr wrap="none" rtlCol="0">
            <a:spAutoFit/>
          </a:bodyPr>
          <a:lstStyle/>
          <a:p>
            <a:r>
              <a:rPr kumimoji="1" lang="en-US" altLang="zh-CN" sz="1000" dirty="0">
                <a:latin typeface="Arial" charset="0"/>
                <a:ea typeface="Arial" charset="0"/>
                <a:cs typeface="Arial" charset="0"/>
              </a:rPr>
              <a:t>DBS</a:t>
            </a:r>
            <a:endParaRPr kumimoji="1" lang="zh-CN" altLang="en-US" sz="1000" dirty="0">
              <a:latin typeface="Arial" charset="0"/>
              <a:ea typeface="Arial" charset="0"/>
              <a:cs typeface="Arial" charset="0"/>
            </a:endParaRPr>
          </a:p>
        </p:txBody>
      </p:sp>
      <p:sp>
        <p:nvSpPr>
          <p:cNvPr id="9" name="文本框 8"/>
          <p:cNvSpPr txBox="1"/>
          <p:nvPr/>
        </p:nvSpPr>
        <p:spPr>
          <a:xfrm>
            <a:off x="3563210" y="3157552"/>
            <a:ext cx="312906" cy="246221"/>
          </a:xfrm>
          <a:prstGeom prst="rect">
            <a:avLst/>
          </a:prstGeom>
          <a:noFill/>
        </p:spPr>
        <p:txBody>
          <a:bodyPr wrap="none" rtlCol="0">
            <a:spAutoFit/>
          </a:bodyPr>
          <a:lstStyle/>
          <a:p>
            <a:r>
              <a:rPr kumimoji="1" lang="en-US" altLang="zh-CN" sz="1000" dirty="0">
                <a:latin typeface="Arial" charset="0"/>
                <a:ea typeface="Arial" charset="0"/>
                <a:cs typeface="Arial" charset="0"/>
              </a:rPr>
              <a:t>ID</a:t>
            </a:r>
            <a:endParaRPr kumimoji="1" lang="zh-CN" altLang="en-US" sz="1000" dirty="0">
              <a:latin typeface="Arial" charset="0"/>
              <a:ea typeface="Arial" charset="0"/>
              <a:cs typeface="Arial" charset="0"/>
            </a:endParaRPr>
          </a:p>
        </p:txBody>
      </p:sp>
      <p:sp>
        <p:nvSpPr>
          <p:cNvPr id="10" name="文本框 9"/>
          <p:cNvSpPr txBox="1"/>
          <p:nvPr/>
        </p:nvSpPr>
        <p:spPr>
          <a:xfrm>
            <a:off x="3545757" y="4289054"/>
            <a:ext cx="370614" cy="246221"/>
          </a:xfrm>
          <a:prstGeom prst="rect">
            <a:avLst/>
          </a:prstGeom>
          <a:noFill/>
        </p:spPr>
        <p:txBody>
          <a:bodyPr wrap="none" rtlCol="0">
            <a:spAutoFit/>
          </a:bodyPr>
          <a:lstStyle/>
          <a:p>
            <a:r>
              <a:rPr kumimoji="1" lang="en-US" altLang="zh-CN" sz="1000" dirty="0">
                <a:latin typeface="Arial" charset="0"/>
                <a:ea typeface="Arial" charset="0"/>
                <a:cs typeface="Arial" charset="0"/>
              </a:rPr>
              <a:t>CN</a:t>
            </a:r>
            <a:endParaRPr kumimoji="1" lang="zh-CN" altLang="en-US" sz="1000" dirty="0">
              <a:latin typeface="Arial" charset="0"/>
              <a:ea typeface="Arial" charset="0"/>
              <a:cs typeface="Arial" charset="0"/>
            </a:endParaRPr>
          </a:p>
        </p:txBody>
      </p:sp>
      <p:sp>
        <p:nvSpPr>
          <p:cNvPr id="12" name="文本框 11"/>
          <p:cNvSpPr txBox="1"/>
          <p:nvPr/>
        </p:nvSpPr>
        <p:spPr>
          <a:xfrm>
            <a:off x="3532194" y="2961337"/>
            <a:ext cx="474810" cy="153888"/>
          </a:xfrm>
          <a:prstGeom prst="rect">
            <a:avLst/>
          </a:prstGeom>
          <a:noFill/>
        </p:spPr>
        <p:txBody>
          <a:bodyPr wrap="none" rtlCol="0">
            <a:spAutoFit/>
          </a:bodyPr>
          <a:lstStyle/>
          <a:p>
            <a:r>
              <a:rPr kumimoji="1" lang="en-US" altLang="zh-CN" sz="400" dirty="0">
                <a:latin typeface="Arial" charset="0"/>
                <a:ea typeface="Arial" charset="0"/>
                <a:cs typeface="Arial" charset="0"/>
              </a:rPr>
              <a:t>1bp</a:t>
            </a:r>
            <a:r>
              <a:rPr kumimoji="1" lang="zh-CN" altLang="en-US" sz="400" dirty="0">
                <a:latin typeface="Arial" charset="0"/>
                <a:ea typeface="Arial" charset="0"/>
                <a:cs typeface="Arial" charset="0"/>
              </a:rPr>
              <a:t> </a:t>
            </a:r>
            <a:r>
              <a:rPr kumimoji="1" lang="en-US" altLang="zh-CN" sz="400" dirty="0">
                <a:latin typeface="Arial" charset="0"/>
                <a:ea typeface="Arial" charset="0"/>
                <a:cs typeface="Arial" charset="0"/>
              </a:rPr>
              <a:t>Deletion</a:t>
            </a:r>
            <a:endParaRPr kumimoji="1" lang="zh-CN" altLang="en-US" sz="400" dirty="0">
              <a:latin typeface="Arial" charset="0"/>
              <a:ea typeface="Arial" charset="0"/>
              <a:cs typeface="Arial" charset="0"/>
            </a:endParaRPr>
          </a:p>
        </p:txBody>
      </p:sp>
      <p:sp>
        <p:nvSpPr>
          <p:cNvPr id="13" name="文本框 12"/>
          <p:cNvSpPr txBox="1"/>
          <p:nvPr/>
        </p:nvSpPr>
        <p:spPr>
          <a:xfrm>
            <a:off x="3890182" y="2961337"/>
            <a:ext cx="484428" cy="153888"/>
          </a:xfrm>
          <a:prstGeom prst="rect">
            <a:avLst/>
          </a:prstGeom>
          <a:noFill/>
        </p:spPr>
        <p:txBody>
          <a:bodyPr wrap="none" rtlCol="0">
            <a:spAutoFit/>
          </a:bodyPr>
          <a:lstStyle/>
          <a:p>
            <a:r>
              <a:rPr kumimoji="1" lang="en-US" altLang="zh-CN" sz="400" dirty="0">
                <a:latin typeface="Arial" charset="0"/>
                <a:ea typeface="Arial" charset="0"/>
                <a:cs typeface="Arial" charset="0"/>
              </a:rPr>
              <a:t>1bp</a:t>
            </a:r>
            <a:r>
              <a:rPr kumimoji="1" lang="zh-CN" altLang="en-US" sz="400" dirty="0">
                <a:latin typeface="Arial" charset="0"/>
                <a:ea typeface="Arial" charset="0"/>
                <a:cs typeface="Arial" charset="0"/>
              </a:rPr>
              <a:t> </a:t>
            </a:r>
            <a:r>
              <a:rPr kumimoji="1" lang="en-US" altLang="zh-CN" sz="400" dirty="0">
                <a:latin typeface="Arial" charset="0"/>
                <a:ea typeface="Arial" charset="0"/>
                <a:cs typeface="Arial" charset="0"/>
              </a:rPr>
              <a:t>Insertion</a:t>
            </a:r>
            <a:endParaRPr kumimoji="1" lang="zh-CN" altLang="en-US" sz="400" dirty="0">
              <a:latin typeface="Arial" charset="0"/>
              <a:ea typeface="Arial" charset="0"/>
              <a:cs typeface="Arial" charset="0"/>
            </a:endParaRPr>
          </a:p>
        </p:txBody>
      </p:sp>
      <p:sp>
        <p:nvSpPr>
          <p:cNvPr id="14" name="文本框 13"/>
          <p:cNvSpPr txBox="1"/>
          <p:nvPr/>
        </p:nvSpPr>
        <p:spPr>
          <a:xfrm>
            <a:off x="4282728" y="2961337"/>
            <a:ext cx="769763" cy="153888"/>
          </a:xfrm>
          <a:prstGeom prst="rect">
            <a:avLst/>
          </a:prstGeom>
          <a:noFill/>
        </p:spPr>
        <p:txBody>
          <a:bodyPr wrap="none" rtlCol="0">
            <a:spAutoFit/>
          </a:bodyPr>
          <a:lstStyle/>
          <a:p>
            <a:r>
              <a:rPr kumimoji="1" lang="en-US" altLang="zh-CN" sz="400" dirty="0">
                <a:latin typeface="Arial" charset="0"/>
                <a:ea typeface="Arial" charset="0"/>
                <a:cs typeface="Arial" charset="0"/>
              </a:rPr>
              <a:t>&gt;1bp</a:t>
            </a:r>
            <a:r>
              <a:rPr kumimoji="1" lang="zh-CN" altLang="en-US" sz="400" dirty="0">
                <a:latin typeface="Arial" charset="0"/>
                <a:ea typeface="Arial" charset="0"/>
                <a:cs typeface="Arial" charset="0"/>
              </a:rPr>
              <a:t> </a:t>
            </a:r>
            <a:r>
              <a:rPr kumimoji="1" lang="en-US" altLang="zh-CN" sz="400" dirty="0">
                <a:latin typeface="Arial" charset="0"/>
                <a:ea typeface="Arial" charset="0"/>
                <a:cs typeface="Arial" charset="0"/>
              </a:rPr>
              <a:t>Deletion</a:t>
            </a:r>
            <a:r>
              <a:rPr kumimoji="1" lang="zh-CN" altLang="en-US" sz="400" dirty="0">
                <a:latin typeface="Arial" charset="0"/>
                <a:ea typeface="Arial" charset="0"/>
                <a:cs typeface="Arial" charset="0"/>
              </a:rPr>
              <a:t> </a:t>
            </a:r>
            <a:r>
              <a:rPr kumimoji="1" lang="en-US" altLang="zh-CN" sz="400" dirty="0">
                <a:latin typeface="Arial" charset="0"/>
                <a:ea typeface="Arial" charset="0"/>
                <a:cs typeface="Arial" charset="0"/>
              </a:rPr>
              <a:t>at</a:t>
            </a:r>
            <a:r>
              <a:rPr kumimoji="1" lang="zh-CN" altLang="en-US" sz="400" dirty="0">
                <a:latin typeface="Arial" charset="0"/>
                <a:ea typeface="Arial" charset="0"/>
                <a:cs typeface="Arial" charset="0"/>
              </a:rPr>
              <a:t> </a:t>
            </a:r>
            <a:r>
              <a:rPr kumimoji="1" lang="en-US" altLang="zh-CN" sz="400" dirty="0">
                <a:latin typeface="Arial" charset="0"/>
                <a:ea typeface="Arial" charset="0"/>
                <a:cs typeface="Arial" charset="0"/>
              </a:rPr>
              <a:t>Repeats</a:t>
            </a:r>
            <a:endParaRPr kumimoji="1" lang="zh-CN" altLang="en-US" sz="400" dirty="0">
              <a:latin typeface="Arial" charset="0"/>
              <a:ea typeface="Arial" charset="0"/>
              <a:cs typeface="Arial" charset="0"/>
            </a:endParaRPr>
          </a:p>
        </p:txBody>
      </p:sp>
      <p:sp>
        <p:nvSpPr>
          <p:cNvPr id="15" name="文本框 14"/>
          <p:cNvSpPr txBox="1"/>
          <p:nvPr/>
        </p:nvSpPr>
        <p:spPr>
          <a:xfrm>
            <a:off x="5003164" y="2961337"/>
            <a:ext cx="779381" cy="153888"/>
          </a:xfrm>
          <a:prstGeom prst="rect">
            <a:avLst/>
          </a:prstGeom>
          <a:noFill/>
        </p:spPr>
        <p:txBody>
          <a:bodyPr wrap="none" rtlCol="0">
            <a:spAutoFit/>
          </a:bodyPr>
          <a:lstStyle/>
          <a:p>
            <a:r>
              <a:rPr kumimoji="1" lang="en-US" altLang="zh-CN" sz="400" dirty="0">
                <a:latin typeface="Arial" charset="0"/>
                <a:ea typeface="Arial" charset="0"/>
                <a:cs typeface="Arial" charset="0"/>
              </a:rPr>
              <a:t>&gt;1bp</a:t>
            </a:r>
            <a:r>
              <a:rPr kumimoji="1" lang="zh-CN" altLang="en-US" sz="400" dirty="0">
                <a:latin typeface="Arial" charset="0"/>
                <a:ea typeface="Arial" charset="0"/>
                <a:cs typeface="Arial" charset="0"/>
              </a:rPr>
              <a:t> </a:t>
            </a:r>
            <a:r>
              <a:rPr kumimoji="1" lang="en-US" altLang="zh-CN" sz="400" dirty="0">
                <a:latin typeface="Arial" charset="0"/>
                <a:ea typeface="Arial" charset="0"/>
                <a:cs typeface="Arial" charset="0"/>
              </a:rPr>
              <a:t>Insertion</a:t>
            </a:r>
            <a:r>
              <a:rPr kumimoji="1" lang="zh-CN" altLang="en-US" sz="400" dirty="0">
                <a:latin typeface="Arial" charset="0"/>
                <a:ea typeface="Arial" charset="0"/>
                <a:cs typeface="Arial" charset="0"/>
              </a:rPr>
              <a:t> </a:t>
            </a:r>
            <a:r>
              <a:rPr kumimoji="1" lang="en-US" altLang="zh-CN" sz="400" dirty="0">
                <a:latin typeface="Arial" charset="0"/>
                <a:ea typeface="Arial" charset="0"/>
                <a:cs typeface="Arial" charset="0"/>
              </a:rPr>
              <a:t>at</a:t>
            </a:r>
            <a:r>
              <a:rPr kumimoji="1" lang="zh-CN" altLang="en-US" sz="400" dirty="0">
                <a:latin typeface="Arial" charset="0"/>
                <a:ea typeface="Arial" charset="0"/>
                <a:cs typeface="Arial" charset="0"/>
              </a:rPr>
              <a:t> </a:t>
            </a:r>
            <a:r>
              <a:rPr kumimoji="1" lang="en-US" altLang="zh-CN" sz="400" dirty="0">
                <a:latin typeface="Arial" charset="0"/>
                <a:ea typeface="Arial" charset="0"/>
                <a:cs typeface="Arial" charset="0"/>
              </a:rPr>
              <a:t>Repeats</a:t>
            </a:r>
            <a:endParaRPr kumimoji="1" lang="zh-CN" altLang="en-US" sz="400" dirty="0">
              <a:latin typeface="Arial" charset="0"/>
              <a:ea typeface="Arial" charset="0"/>
              <a:cs typeface="Arial" charset="0"/>
            </a:endParaRPr>
          </a:p>
        </p:txBody>
      </p:sp>
      <p:sp>
        <p:nvSpPr>
          <p:cNvPr id="16" name="文本框 15"/>
          <p:cNvSpPr txBox="1"/>
          <p:nvPr/>
        </p:nvSpPr>
        <p:spPr>
          <a:xfrm>
            <a:off x="5676125" y="2961337"/>
            <a:ext cx="774571" cy="153888"/>
          </a:xfrm>
          <a:prstGeom prst="rect">
            <a:avLst/>
          </a:prstGeom>
          <a:noFill/>
        </p:spPr>
        <p:txBody>
          <a:bodyPr wrap="none" rtlCol="0">
            <a:spAutoFit/>
          </a:bodyPr>
          <a:lstStyle/>
          <a:p>
            <a:r>
              <a:rPr kumimoji="1" lang="en-US" altLang="zh-CN" sz="400" dirty="0" err="1">
                <a:latin typeface="Arial" charset="0"/>
                <a:ea typeface="Arial" charset="0"/>
                <a:cs typeface="Arial" charset="0"/>
              </a:rPr>
              <a:t>Microhomology</a:t>
            </a:r>
            <a:r>
              <a:rPr kumimoji="1" lang="zh-CN" altLang="en-US" sz="400" dirty="0">
                <a:latin typeface="Arial" charset="0"/>
                <a:ea typeface="Arial" charset="0"/>
                <a:cs typeface="Arial" charset="0"/>
              </a:rPr>
              <a:t> </a:t>
            </a:r>
            <a:r>
              <a:rPr kumimoji="1" lang="en-US" altLang="zh-CN" sz="400" dirty="0">
                <a:latin typeface="Arial" charset="0"/>
                <a:ea typeface="Arial" charset="0"/>
                <a:cs typeface="Arial" charset="0"/>
              </a:rPr>
              <a:t>(Deletion)</a:t>
            </a:r>
            <a:endParaRPr kumimoji="1" lang="zh-CN" altLang="en-US" sz="400" dirty="0">
              <a:latin typeface="Arial" charset="0"/>
              <a:ea typeface="Arial" charset="0"/>
              <a:cs typeface="Arial" charset="0"/>
            </a:endParaRPr>
          </a:p>
        </p:txBody>
      </p:sp>
      <p:sp>
        <p:nvSpPr>
          <p:cNvPr id="18" name="文本框 17"/>
          <p:cNvSpPr txBox="1"/>
          <p:nvPr/>
        </p:nvSpPr>
        <p:spPr>
          <a:xfrm>
            <a:off x="402955" y="5820271"/>
            <a:ext cx="6250461" cy="861774"/>
          </a:xfrm>
          <a:prstGeom prst="rect">
            <a:avLst/>
          </a:prstGeom>
          <a:noFill/>
        </p:spPr>
        <p:txBody>
          <a:bodyPr wrap="square" rtlCol="0">
            <a:spAutoFit/>
          </a:bodyPr>
          <a:lstStyle/>
          <a:p>
            <a:r>
              <a:rPr kumimoji="1" lang="en-US" altLang="zh-CN" sz="1000" dirty="0">
                <a:latin typeface="Arial" charset="0"/>
                <a:ea typeface="Arial" charset="0"/>
                <a:cs typeface="Arial" charset="0"/>
              </a:rPr>
              <a:t>Fig. S1. Example signature profile generated by </a:t>
            </a:r>
            <a:r>
              <a:rPr kumimoji="1" lang="en-US" altLang="zh-CN" sz="1000" dirty="0" err="1">
                <a:latin typeface="Arial" charset="0"/>
                <a:ea typeface="Arial" charset="0"/>
                <a:cs typeface="Arial" charset="0"/>
              </a:rPr>
              <a:t>Sigflow</a:t>
            </a:r>
            <a:r>
              <a:rPr kumimoji="1" lang="en-US" altLang="zh-CN" sz="1000" dirty="0">
                <a:latin typeface="Arial" charset="0"/>
                <a:ea typeface="Arial" charset="0"/>
                <a:cs typeface="Arial" charset="0"/>
              </a:rPr>
              <a:t>.</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First</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3</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signatures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for</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three types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of</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mutational</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signatures including (A) SBS, (B) ID and (C) DBS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catalogued</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in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COSMIC</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signature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v3 database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t>
            </a:r>
            <a:r>
              <a:rPr kumimoji="1" lang="en-US" altLang="zh-CN" sz="1000" dirty="0">
                <a:latin typeface="Arial" charset="0"/>
                <a:ea typeface="Arial" charset="0"/>
                <a:cs typeface="Arial" charset="0"/>
                <a:hlinkClick r:id="rId3"/>
              </a:rPr>
              <a:t>https://cancer.sanger.ac.uk/cosmic/signatures</a:t>
            </a:r>
            <a:r>
              <a:rPr kumimoji="1" lang="en-US" altLang="zh-CN" sz="1000" dirty="0">
                <a:latin typeface="Arial" charset="0"/>
                <a:ea typeface="Arial" charset="0"/>
                <a:cs typeface="Arial" charset="0"/>
              </a:rPr>
              <a:t>). (D) Profile of two copy number signatures extracted from 10 TCGA samples.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Abbr.:</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SBS,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single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base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substitution;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DBS,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doublet</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base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substitution;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ID:</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insertion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and</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deletion.</a:t>
            </a:r>
            <a:endParaRPr kumimoji="1" lang="zh-CN" altLang="en-US" sz="1000" dirty="0">
              <a:latin typeface="Arial" charset="0"/>
              <a:ea typeface="Arial" charset="0"/>
              <a:cs typeface="Arial" charset="0"/>
            </a:endParaRPr>
          </a:p>
        </p:txBody>
      </p:sp>
      <p:sp>
        <p:nvSpPr>
          <p:cNvPr id="17" name="文本框 16">
            <a:extLst>
              <a:ext uri="{FF2B5EF4-FFF2-40B4-BE49-F238E27FC236}">
                <a16:creationId xmlns:a16="http://schemas.microsoft.com/office/drawing/2014/main" id="{A0FAFDE9-6AE5-C04D-96EA-7698094D01B0}"/>
              </a:ext>
            </a:extLst>
          </p:cNvPr>
          <p:cNvSpPr txBox="1"/>
          <p:nvPr/>
        </p:nvSpPr>
        <p:spPr>
          <a:xfrm>
            <a:off x="458544" y="2892046"/>
            <a:ext cx="269626" cy="246221"/>
          </a:xfrm>
          <a:prstGeom prst="rect">
            <a:avLst/>
          </a:prstGeom>
          <a:noFill/>
        </p:spPr>
        <p:txBody>
          <a:bodyPr wrap="none" rtlCol="0">
            <a:spAutoFit/>
          </a:bodyPr>
          <a:lstStyle/>
          <a:p>
            <a:r>
              <a:rPr kumimoji="1" lang="en-US" altLang="zh-CN" sz="1000" dirty="0">
                <a:latin typeface="Arial" charset="0"/>
                <a:ea typeface="Arial" charset="0"/>
                <a:cs typeface="Arial" charset="0"/>
              </a:rPr>
              <a:t>A</a:t>
            </a:r>
            <a:endParaRPr kumimoji="1" lang="zh-CN" altLang="en-US" sz="1000" dirty="0">
              <a:latin typeface="Arial" charset="0"/>
              <a:ea typeface="Arial" charset="0"/>
              <a:cs typeface="Arial" charset="0"/>
            </a:endParaRPr>
          </a:p>
        </p:txBody>
      </p:sp>
      <p:sp>
        <p:nvSpPr>
          <p:cNvPr id="19" name="文本框 18">
            <a:extLst>
              <a:ext uri="{FF2B5EF4-FFF2-40B4-BE49-F238E27FC236}">
                <a16:creationId xmlns:a16="http://schemas.microsoft.com/office/drawing/2014/main" id="{4B2F1E10-1754-224B-BB50-B0C6DB63C821}"/>
              </a:ext>
            </a:extLst>
          </p:cNvPr>
          <p:cNvSpPr txBox="1"/>
          <p:nvPr/>
        </p:nvSpPr>
        <p:spPr>
          <a:xfrm>
            <a:off x="3266593" y="2893606"/>
            <a:ext cx="269626" cy="246221"/>
          </a:xfrm>
          <a:prstGeom prst="rect">
            <a:avLst/>
          </a:prstGeom>
          <a:noFill/>
        </p:spPr>
        <p:txBody>
          <a:bodyPr wrap="none" rtlCol="0">
            <a:spAutoFit/>
          </a:bodyPr>
          <a:lstStyle/>
          <a:p>
            <a:r>
              <a:rPr kumimoji="1" lang="en-US" altLang="zh-CN" sz="1000" dirty="0">
                <a:latin typeface="Arial" charset="0"/>
                <a:ea typeface="Arial" charset="0"/>
                <a:cs typeface="Arial" charset="0"/>
              </a:rPr>
              <a:t>B</a:t>
            </a:r>
            <a:endParaRPr kumimoji="1" lang="zh-CN" altLang="en-US" sz="1000" dirty="0">
              <a:latin typeface="Arial" charset="0"/>
              <a:ea typeface="Arial" charset="0"/>
              <a:cs typeface="Arial" charset="0"/>
            </a:endParaRPr>
          </a:p>
        </p:txBody>
      </p:sp>
      <p:sp>
        <p:nvSpPr>
          <p:cNvPr id="20" name="文本框 19">
            <a:extLst>
              <a:ext uri="{FF2B5EF4-FFF2-40B4-BE49-F238E27FC236}">
                <a16:creationId xmlns:a16="http://schemas.microsoft.com/office/drawing/2014/main" id="{123F03F1-D5A8-9947-B5DF-DB318A4759F8}"/>
              </a:ext>
            </a:extLst>
          </p:cNvPr>
          <p:cNvSpPr txBox="1"/>
          <p:nvPr/>
        </p:nvSpPr>
        <p:spPr>
          <a:xfrm>
            <a:off x="458544" y="4042833"/>
            <a:ext cx="277640" cy="246221"/>
          </a:xfrm>
          <a:prstGeom prst="rect">
            <a:avLst/>
          </a:prstGeom>
          <a:noFill/>
        </p:spPr>
        <p:txBody>
          <a:bodyPr wrap="none" rtlCol="0">
            <a:spAutoFit/>
          </a:bodyPr>
          <a:lstStyle/>
          <a:p>
            <a:r>
              <a:rPr kumimoji="1" lang="en-US" altLang="zh-CN" sz="1000" dirty="0">
                <a:latin typeface="Arial" charset="0"/>
                <a:ea typeface="Arial" charset="0"/>
                <a:cs typeface="Arial" charset="0"/>
              </a:rPr>
              <a:t>C</a:t>
            </a:r>
            <a:endParaRPr kumimoji="1" lang="zh-CN" altLang="en-US" sz="1000" dirty="0">
              <a:latin typeface="Arial" charset="0"/>
              <a:ea typeface="Arial" charset="0"/>
              <a:cs typeface="Arial" charset="0"/>
            </a:endParaRPr>
          </a:p>
        </p:txBody>
      </p:sp>
      <p:sp>
        <p:nvSpPr>
          <p:cNvPr id="21" name="文本框 20">
            <a:extLst>
              <a:ext uri="{FF2B5EF4-FFF2-40B4-BE49-F238E27FC236}">
                <a16:creationId xmlns:a16="http://schemas.microsoft.com/office/drawing/2014/main" id="{00AF19D4-3188-6043-A444-25D1F776FBCA}"/>
              </a:ext>
            </a:extLst>
          </p:cNvPr>
          <p:cNvSpPr txBox="1"/>
          <p:nvPr/>
        </p:nvSpPr>
        <p:spPr>
          <a:xfrm>
            <a:off x="3262586" y="4042833"/>
            <a:ext cx="277640" cy="246221"/>
          </a:xfrm>
          <a:prstGeom prst="rect">
            <a:avLst/>
          </a:prstGeom>
          <a:noFill/>
        </p:spPr>
        <p:txBody>
          <a:bodyPr wrap="none" rtlCol="0">
            <a:spAutoFit/>
          </a:bodyPr>
          <a:lstStyle/>
          <a:p>
            <a:r>
              <a:rPr kumimoji="1" lang="en-US" altLang="zh-CN" sz="1000" dirty="0">
                <a:latin typeface="Arial" charset="0"/>
                <a:ea typeface="Arial" charset="0"/>
                <a:cs typeface="Arial" charset="0"/>
              </a:rPr>
              <a:t>D</a:t>
            </a:r>
            <a:endParaRPr kumimoji="1" lang="zh-CN" altLang="en-US" sz="1000" dirty="0">
              <a:latin typeface="Arial" charset="0"/>
              <a:ea typeface="Arial" charset="0"/>
              <a:cs typeface="Arial" charset="0"/>
            </a:endParaRPr>
          </a:p>
        </p:txBody>
      </p:sp>
    </p:spTree>
    <p:extLst>
      <p:ext uri="{BB962C8B-B14F-4D97-AF65-F5344CB8AC3E}">
        <p14:creationId xmlns:p14="http://schemas.microsoft.com/office/powerpoint/2010/main" val="214012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66C3E2A-8524-9642-84F5-385220177FD7}"/>
              </a:ext>
            </a:extLst>
          </p:cNvPr>
          <p:cNvPicPr>
            <a:picLocks noGrp="1" noChangeAspect="1"/>
          </p:cNvPicPr>
          <p:nvPr>
            <p:ph idx="1"/>
          </p:nvPr>
        </p:nvPicPr>
        <p:blipFill>
          <a:blip r:embed="rId3"/>
          <a:stretch>
            <a:fillRect/>
          </a:stretch>
        </p:blipFill>
        <p:spPr>
          <a:xfrm>
            <a:off x="1311088" y="2398679"/>
            <a:ext cx="4067642" cy="3553908"/>
          </a:xfrm>
        </p:spPr>
      </p:pic>
      <p:sp>
        <p:nvSpPr>
          <p:cNvPr id="6" name="文本框 5">
            <a:extLst>
              <a:ext uri="{FF2B5EF4-FFF2-40B4-BE49-F238E27FC236}">
                <a16:creationId xmlns:a16="http://schemas.microsoft.com/office/drawing/2014/main" id="{F90C7D63-7508-3A43-B78F-D6084A383510}"/>
              </a:ext>
            </a:extLst>
          </p:cNvPr>
          <p:cNvSpPr txBox="1"/>
          <p:nvPr/>
        </p:nvSpPr>
        <p:spPr>
          <a:xfrm>
            <a:off x="5432904" y="1058506"/>
            <a:ext cx="1184940" cy="369332"/>
          </a:xfrm>
          <a:prstGeom prst="rect">
            <a:avLst/>
          </a:prstGeom>
          <a:noFill/>
        </p:spPr>
        <p:txBody>
          <a:bodyPr wrap="none" rtlCol="0">
            <a:spAutoFit/>
          </a:bodyPr>
          <a:lstStyle/>
          <a:p>
            <a:r>
              <a:rPr kumimoji="1" lang="en-US" altLang="zh-CN" dirty="0">
                <a:latin typeface="Arial" charset="0"/>
                <a:ea typeface="Arial" charset="0"/>
                <a:cs typeface="Arial" charset="0"/>
              </a:rPr>
              <a:t>Figure</a:t>
            </a:r>
            <a:r>
              <a:rPr kumimoji="1" lang="zh-CN" altLang="en-US" dirty="0">
                <a:latin typeface="Arial" charset="0"/>
                <a:ea typeface="Arial" charset="0"/>
                <a:cs typeface="Arial" charset="0"/>
              </a:rPr>
              <a:t> </a:t>
            </a:r>
            <a:r>
              <a:rPr kumimoji="1" lang="en-US" altLang="zh-CN" dirty="0">
                <a:latin typeface="Arial" charset="0"/>
                <a:ea typeface="Arial" charset="0"/>
                <a:cs typeface="Arial" charset="0"/>
              </a:rPr>
              <a:t>S2</a:t>
            </a:r>
            <a:endParaRPr kumimoji="1" lang="zh-CN" altLang="en-US" dirty="0">
              <a:latin typeface="Arial" charset="0"/>
              <a:ea typeface="Arial" charset="0"/>
              <a:cs typeface="Arial" charset="0"/>
            </a:endParaRPr>
          </a:p>
        </p:txBody>
      </p:sp>
      <p:sp>
        <p:nvSpPr>
          <p:cNvPr id="7" name="文本框 6">
            <a:extLst>
              <a:ext uri="{FF2B5EF4-FFF2-40B4-BE49-F238E27FC236}">
                <a16:creationId xmlns:a16="http://schemas.microsoft.com/office/drawing/2014/main" id="{C699129C-254A-FD4B-8300-D4CADDEBAA83}"/>
              </a:ext>
            </a:extLst>
          </p:cNvPr>
          <p:cNvSpPr txBox="1"/>
          <p:nvPr/>
        </p:nvSpPr>
        <p:spPr>
          <a:xfrm>
            <a:off x="1176275" y="2219693"/>
            <a:ext cx="269626" cy="246221"/>
          </a:xfrm>
          <a:prstGeom prst="rect">
            <a:avLst/>
          </a:prstGeom>
          <a:noFill/>
        </p:spPr>
        <p:txBody>
          <a:bodyPr wrap="none" rtlCol="0">
            <a:spAutoFit/>
          </a:bodyPr>
          <a:lstStyle/>
          <a:p>
            <a:r>
              <a:rPr kumimoji="1" lang="en-US" altLang="zh-CN" sz="1000" dirty="0">
                <a:latin typeface="Arial" charset="0"/>
                <a:ea typeface="Arial" charset="0"/>
                <a:cs typeface="Arial" charset="0"/>
              </a:rPr>
              <a:t>A</a:t>
            </a:r>
            <a:endParaRPr kumimoji="1" lang="zh-CN" altLang="en-US" sz="1000" dirty="0">
              <a:latin typeface="Arial" charset="0"/>
              <a:ea typeface="Arial" charset="0"/>
              <a:cs typeface="Arial" charset="0"/>
            </a:endParaRPr>
          </a:p>
        </p:txBody>
      </p:sp>
      <p:sp>
        <p:nvSpPr>
          <p:cNvPr id="8" name="文本框 7">
            <a:extLst>
              <a:ext uri="{FF2B5EF4-FFF2-40B4-BE49-F238E27FC236}">
                <a16:creationId xmlns:a16="http://schemas.microsoft.com/office/drawing/2014/main" id="{2038FE35-782B-AF41-8E73-FCB9BD0A356F}"/>
              </a:ext>
            </a:extLst>
          </p:cNvPr>
          <p:cNvSpPr txBox="1"/>
          <p:nvPr/>
        </p:nvSpPr>
        <p:spPr>
          <a:xfrm>
            <a:off x="1176275" y="4016824"/>
            <a:ext cx="277640" cy="246221"/>
          </a:xfrm>
          <a:prstGeom prst="rect">
            <a:avLst/>
          </a:prstGeom>
          <a:noFill/>
        </p:spPr>
        <p:txBody>
          <a:bodyPr wrap="none" rtlCol="0">
            <a:spAutoFit/>
          </a:bodyPr>
          <a:lstStyle/>
          <a:p>
            <a:r>
              <a:rPr kumimoji="1" lang="en-US" altLang="zh-CN" sz="1000" dirty="0">
                <a:latin typeface="Arial" charset="0"/>
                <a:ea typeface="Arial" charset="0"/>
                <a:cs typeface="Arial" charset="0"/>
              </a:rPr>
              <a:t>C</a:t>
            </a:r>
            <a:endParaRPr kumimoji="1" lang="zh-CN" altLang="en-US" sz="1000" dirty="0">
              <a:latin typeface="Arial" charset="0"/>
              <a:ea typeface="Arial" charset="0"/>
              <a:cs typeface="Arial" charset="0"/>
            </a:endParaRPr>
          </a:p>
        </p:txBody>
      </p:sp>
      <p:sp>
        <p:nvSpPr>
          <p:cNvPr id="9" name="文本框 8">
            <a:extLst>
              <a:ext uri="{FF2B5EF4-FFF2-40B4-BE49-F238E27FC236}">
                <a16:creationId xmlns:a16="http://schemas.microsoft.com/office/drawing/2014/main" id="{06D5C976-FCA1-AD45-AA99-AA30484E154C}"/>
              </a:ext>
            </a:extLst>
          </p:cNvPr>
          <p:cNvSpPr txBox="1"/>
          <p:nvPr/>
        </p:nvSpPr>
        <p:spPr>
          <a:xfrm>
            <a:off x="3159374" y="2219693"/>
            <a:ext cx="269626" cy="246221"/>
          </a:xfrm>
          <a:prstGeom prst="rect">
            <a:avLst/>
          </a:prstGeom>
          <a:noFill/>
        </p:spPr>
        <p:txBody>
          <a:bodyPr wrap="none" rtlCol="0">
            <a:spAutoFit/>
          </a:bodyPr>
          <a:lstStyle/>
          <a:p>
            <a:r>
              <a:rPr kumimoji="1" lang="en-US" altLang="zh-CN" sz="1000" dirty="0">
                <a:latin typeface="Arial" charset="0"/>
                <a:ea typeface="Arial" charset="0"/>
                <a:cs typeface="Arial" charset="0"/>
              </a:rPr>
              <a:t>B</a:t>
            </a:r>
            <a:endParaRPr kumimoji="1" lang="zh-CN" altLang="en-US" sz="1000" dirty="0">
              <a:latin typeface="Arial" charset="0"/>
              <a:ea typeface="Arial" charset="0"/>
              <a:cs typeface="Arial" charset="0"/>
            </a:endParaRPr>
          </a:p>
        </p:txBody>
      </p:sp>
      <p:sp>
        <p:nvSpPr>
          <p:cNvPr id="10" name="文本框 9">
            <a:extLst>
              <a:ext uri="{FF2B5EF4-FFF2-40B4-BE49-F238E27FC236}">
                <a16:creationId xmlns:a16="http://schemas.microsoft.com/office/drawing/2014/main" id="{851A36AB-18A5-A84C-B057-0BDEEC9E21F8}"/>
              </a:ext>
            </a:extLst>
          </p:cNvPr>
          <p:cNvSpPr txBox="1"/>
          <p:nvPr/>
        </p:nvSpPr>
        <p:spPr>
          <a:xfrm>
            <a:off x="2303587" y="4016824"/>
            <a:ext cx="277640" cy="246221"/>
          </a:xfrm>
          <a:prstGeom prst="rect">
            <a:avLst/>
          </a:prstGeom>
          <a:noFill/>
        </p:spPr>
        <p:txBody>
          <a:bodyPr wrap="none" rtlCol="0">
            <a:spAutoFit/>
          </a:bodyPr>
          <a:lstStyle/>
          <a:p>
            <a:r>
              <a:rPr kumimoji="1" lang="en-US" altLang="zh-CN" sz="1000" dirty="0">
                <a:latin typeface="Arial" charset="0"/>
                <a:ea typeface="Arial" charset="0"/>
                <a:cs typeface="Arial" charset="0"/>
              </a:rPr>
              <a:t>D</a:t>
            </a:r>
            <a:endParaRPr kumimoji="1" lang="zh-CN" altLang="en-US" sz="1000" dirty="0">
              <a:latin typeface="Arial" charset="0"/>
              <a:ea typeface="Arial" charset="0"/>
              <a:cs typeface="Arial" charset="0"/>
            </a:endParaRPr>
          </a:p>
        </p:txBody>
      </p:sp>
      <p:sp>
        <p:nvSpPr>
          <p:cNvPr id="11" name="文本框 10">
            <a:extLst>
              <a:ext uri="{FF2B5EF4-FFF2-40B4-BE49-F238E27FC236}">
                <a16:creationId xmlns:a16="http://schemas.microsoft.com/office/drawing/2014/main" id="{B3FB3144-83AF-7A45-AE9C-02EE355D2927}"/>
              </a:ext>
            </a:extLst>
          </p:cNvPr>
          <p:cNvSpPr txBox="1"/>
          <p:nvPr/>
        </p:nvSpPr>
        <p:spPr>
          <a:xfrm>
            <a:off x="3841158" y="4016823"/>
            <a:ext cx="269626" cy="246221"/>
          </a:xfrm>
          <a:prstGeom prst="rect">
            <a:avLst/>
          </a:prstGeom>
          <a:noFill/>
        </p:spPr>
        <p:txBody>
          <a:bodyPr wrap="none" rtlCol="0">
            <a:spAutoFit/>
          </a:bodyPr>
          <a:lstStyle/>
          <a:p>
            <a:r>
              <a:rPr kumimoji="1" lang="en-US" altLang="zh-CN" sz="1000" dirty="0">
                <a:latin typeface="Arial" charset="0"/>
                <a:ea typeface="Arial" charset="0"/>
                <a:cs typeface="Arial" charset="0"/>
              </a:rPr>
              <a:t>E</a:t>
            </a:r>
            <a:endParaRPr kumimoji="1" lang="zh-CN" altLang="en-US" sz="1000" dirty="0">
              <a:latin typeface="Arial" charset="0"/>
              <a:ea typeface="Arial" charset="0"/>
              <a:cs typeface="Arial" charset="0"/>
            </a:endParaRPr>
          </a:p>
        </p:txBody>
      </p:sp>
      <p:sp>
        <p:nvSpPr>
          <p:cNvPr id="12" name="文本框 11">
            <a:extLst>
              <a:ext uri="{FF2B5EF4-FFF2-40B4-BE49-F238E27FC236}">
                <a16:creationId xmlns:a16="http://schemas.microsoft.com/office/drawing/2014/main" id="{E1269946-3116-544E-998E-4B66AD1DD3D0}"/>
              </a:ext>
            </a:extLst>
          </p:cNvPr>
          <p:cNvSpPr txBox="1"/>
          <p:nvPr/>
        </p:nvSpPr>
        <p:spPr>
          <a:xfrm>
            <a:off x="402955" y="5820271"/>
            <a:ext cx="6250461" cy="2092881"/>
          </a:xfrm>
          <a:prstGeom prst="rect">
            <a:avLst/>
          </a:prstGeom>
          <a:noFill/>
        </p:spPr>
        <p:txBody>
          <a:bodyPr wrap="square" rtlCol="0">
            <a:spAutoFit/>
          </a:bodyPr>
          <a:lstStyle/>
          <a:p>
            <a:r>
              <a:rPr kumimoji="1" lang="en-US" altLang="zh-CN" sz="1000" dirty="0">
                <a:latin typeface="Arial" charset="0"/>
                <a:ea typeface="Arial" charset="0"/>
                <a:cs typeface="Arial" charset="0"/>
              </a:rPr>
              <a:t>Fig. S2. Performance comparison of SBS signature extraction and fitting between </a:t>
            </a:r>
            <a:r>
              <a:rPr kumimoji="1" lang="en-US" altLang="zh-CN" sz="1000" dirty="0" err="1">
                <a:latin typeface="Arial" charset="0"/>
                <a:ea typeface="Arial" charset="0"/>
                <a:cs typeface="Arial" charset="0"/>
              </a:rPr>
              <a:t>Sigflow</a:t>
            </a:r>
            <a:r>
              <a:rPr kumimoji="1" lang="en-US" altLang="zh-CN" sz="1000" dirty="0">
                <a:latin typeface="Arial" charset="0"/>
                <a:ea typeface="Arial" charset="0"/>
                <a:cs typeface="Arial" charset="0"/>
              </a:rPr>
              <a:t> and some common used approaches in 214 PCAWG breast tumors. Distribution of (A) error and (B) cosine similarity between observed and reconstructed sample 96 motif mutation spectrum from de-novo extraction. Based on 13 SBS signatures are detected in PCAWG breast tumors (Nature 2020 paper), here all approaches but </a:t>
            </a:r>
            <a:r>
              <a:rPr kumimoji="1" lang="en-US" altLang="zh-CN" sz="1000" dirty="0" err="1">
                <a:latin typeface="Arial" charset="0"/>
                <a:ea typeface="Arial" charset="0"/>
                <a:cs typeface="Arial" charset="0"/>
              </a:rPr>
              <a:t>Sigflow:BayesianNMF</a:t>
            </a:r>
            <a:r>
              <a:rPr kumimoji="1" lang="en-US" altLang="zh-CN" sz="1000" dirty="0">
                <a:latin typeface="Arial" charset="0"/>
                <a:ea typeface="Arial" charset="0"/>
                <a:cs typeface="Arial" charset="0"/>
              </a:rPr>
              <a:t> were used to de-novo extract 13 signatures and compute and reconstructed mutation spectrum for each tumor. Bayesian NMF approach was started from initial signature 20 and 13 signatures were automatically selected and extracted (see Fig. S3). The de-novo signature extraction is time consuming, so no speed comparison is evaluated here. Distribution of (C) error and (D) cosine similarity between observed and reconstructed sample 96 motif mutation spectrum from reference signature fitting. Reference signatures are all SBS signatures from COSMIC</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signature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v3 database (</a:t>
            </a:r>
            <a:r>
              <a:rPr kumimoji="1" lang="en-US" altLang="zh-CN" sz="1000" dirty="0">
                <a:latin typeface="Arial" charset="0"/>
                <a:ea typeface="Arial" charset="0"/>
                <a:cs typeface="Arial" charset="0"/>
                <a:hlinkClick r:id="rId4"/>
              </a:rPr>
              <a:t>https://cancer.sanger.ac.uk/cosmic/signatures</a:t>
            </a:r>
            <a:r>
              <a:rPr kumimoji="1" lang="en-US" altLang="zh-CN" sz="1000" dirty="0">
                <a:latin typeface="Arial" charset="0"/>
                <a:ea typeface="Arial" charset="0"/>
                <a:cs typeface="Arial" charset="0"/>
              </a:rPr>
              <a:t>). Distribution of fitting time for single sample is shown in (E). The computation was repeated by 100 times and recorded by R package microbenchmark. Here, </a:t>
            </a:r>
            <a:r>
              <a:rPr kumimoji="1" lang="en-US" altLang="zh-CN" sz="1000" dirty="0" err="1">
                <a:latin typeface="Arial" charset="0"/>
                <a:ea typeface="Arial" charset="0"/>
                <a:cs typeface="Arial" charset="0"/>
              </a:rPr>
              <a:t>Sigflow</a:t>
            </a:r>
            <a:r>
              <a:rPr kumimoji="1" lang="en-US" altLang="zh-CN" sz="1000" dirty="0">
                <a:latin typeface="Arial" charset="0"/>
                <a:ea typeface="Arial" charset="0"/>
                <a:cs typeface="Arial" charset="0"/>
              </a:rPr>
              <a:t> takes extra time to print verbose information, so the speed is slower than </a:t>
            </a:r>
            <a:r>
              <a:rPr kumimoji="1" lang="en-US" altLang="zh-CN" sz="1000" dirty="0" err="1">
                <a:latin typeface="Arial" charset="0"/>
                <a:ea typeface="Arial" charset="0"/>
                <a:cs typeface="Arial" charset="0"/>
              </a:rPr>
              <a:t>MutationalPatterns</a:t>
            </a:r>
            <a:r>
              <a:rPr kumimoji="1" lang="en-US" altLang="zh-CN" sz="1000" dirty="0">
                <a:latin typeface="Arial" charset="0"/>
                <a:ea typeface="Arial" charset="0"/>
                <a:cs typeface="Arial" charset="0"/>
              </a:rPr>
              <a:t>.</a:t>
            </a:r>
          </a:p>
        </p:txBody>
      </p:sp>
    </p:spTree>
    <p:extLst>
      <p:ext uri="{BB962C8B-B14F-4D97-AF65-F5344CB8AC3E}">
        <p14:creationId xmlns:p14="http://schemas.microsoft.com/office/powerpoint/2010/main" val="55768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8E31D8B-C936-C24E-8F2C-C00F7A0ABFB9}"/>
              </a:ext>
            </a:extLst>
          </p:cNvPr>
          <p:cNvPicPr>
            <a:picLocks noChangeAspect="1"/>
          </p:cNvPicPr>
          <p:nvPr/>
        </p:nvPicPr>
        <p:blipFill>
          <a:blip r:embed="rId2"/>
          <a:stretch>
            <a:fillRect/>
          </a:stretch>
        </p:blipFill>
        <p:spPr>
          <a:xfrm>
            <a:off x="895701" y="4645825"/>
            <a:ext cx="5215467" cy="2897482"/>
          </a:xfrm>
          <a:prstGeom prst="rect">
            <a:avLst/>
          </a:prstGeom>
        </p:spPr>
      </p:pic>
      <p:graphicFrame>
        <p:nvGraphicFramePr>
          <p:cNvPr id="6" name="表格 5">
            <a:extLst>
              <a:ext uri="{FF2B5EF4-FFF2-40B4-BE49-F238E27FC236}">
                <a16:creationId xmlns:a16="http://schemas.microsoft.com/office/drawing/2014/main" id="{245343A9-9BF0-304D-9E18-0C8F14B262F3}"/>
              </a:ext>
            </a:extLst>
          </p:cNvPr>
          <p:cNvGraphicFramePr>
            <a:graphicFrameLocks noGrp="1"/>
          </p:cNvGraphicFramePr>
          <p:nvPr>
            <p:extLst>
              <p:ext uri="{D42A27DB-BD31-4B8C-83A1-F6EECF244321}">
                <p14:modId xmlns:p14="http://schemas.microsoft.com/office/powerpoint/2010/main" val="2168364562"/>
              </p:ext>
            </p:extLst>
          </p:nvPr>
        </p:nvGraphicFramePr>
        <p:xfrm>
          <a:off x="895701" y="1800141"/>
          <a:ext cx="1912000" cy="2631678"/>
        </p:xfrm>
        <a:graphic>
          <a:graphicData uri="http://schemas.openxmlformats.org/drawingml/2006/table">
            <a:tbl>
              <a:tblPr/>
              <a:tblGrid>
                <a:gridCol w="270743">
                  <a:extLst>
                    <a:ext uri="{9D8B030D-6E8A-4147-A177-3AD203B41FA5}">
                      <a16:colId xmlns:a16="http://schemas.microsoft.com/office/drawing/2014/main" val="1792608337"/>
                    </a:ext>
                  </a:extLst>
                </a:gridCol>
                <a:gridCol w="709082">
                  <a:extLst>
                    <a:ext uri="{9D8B030D-6E8A-4147-A177-3AD203B41FA5}">
                      <a16:colId xmlns:a16="http://schemas.microsoft.com/office/drawing/2014/main" val="3336584429"/>
                    </a:ext>
                  </a:extLst>
                </a:gridCol>
                <a:gridCol w="932175">
                  <a:extLst>
                    <a:ext uri="{9D8B030D-6E8A-4147-A177-3AD203B41FA5}">
                      <a16:colId xmlns:a16="http://schemas.microsoft.com/office/drawing/2014/main" val="298614047"/>
                    </a:ext>
                  </a:extLst>
                </a:gridCol>
              </a:tblGrid>
              <a:tr h="125318">
                <a:tc>
                  <a:txBody>
                    <a:bodyPr/>
                    <a:lstStyle/>
                    <a:p>
                      <a:r>
                        <a:rPr lang="en" sz="600" b="1">
                          <a:solidFill>
                            <a:srgbClr val="000000"/>
                          </a:solidFill>
                          <a:effectLst/>
                          <a:latin typeface="Helvetica Neue" panose="02000503000000020004" pitchFamily="2" charset="0"/>
                        </a:rPr>
                        <a:t>Run</a:t>
                      </a:r>
                      <a:endParaRPr lang="en"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 sz="600" b="1" dirty="0">
                          <a:solidFill>
                            <a:srgbClr val="000000"/>
                          </a:solidFill>
                          <a:effectLst/>
                          <a:latin typeface="Helvetica Neue" panose="02000503000000020004" pitchFamily="2" charset="0"/>
                        </a:rPr>
                        <a:t>Signature number</a:t>
                      </a:r>
                      <a:endParaRPr lang="en" sz="600" dirty="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 sz="600" b="1" dirty="0">
                          <a:solidFill>
                            <a:srgbClr val="000000"/>
                          </a:solidFill>
                          <a:effectLst/>
                          <a:latin typeface="Helvetica Neue" panose="02000503000000020004" pitchFamily="2" charset="0"/>
                        </a:rPr>
                        <a:t>Posterior</a:t>
                      </a:r>
                      <a:endParaRPr lang="en" sz="600" dirty="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832329116"/>
                  </a:ext>
                </a:extLst>
              </a:tr>
              <a:tr h="125318">
                <a:tc>
                  <a:txBody>
                    <a:bodyPr/>
                    <a:lstStyle/>
                    <a:p>
                      <a:r>
                        <a:rPr lang="en-US" altLang="zh-CN" sz="600" b="1">
                          <a:solidFill>
                            <a:srgbClr val="000000"/>
                          </a:solidFill>
                          <a:effectLst/>
                          <a:latin typeface="Helvetica Neue" panose="02000503000000020004" pitchFamily="2" charset="0"/>
                        </a:rPr>
                        <a:t>20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13</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dirty="0">
                          <a:solidFill>
                            <a:srgbClr val="000000"/>
                          </a:solidFill>
                          <a:effectLst/>
                          <a:latin typeface="Helvetica Neue" panose="02000503000000020004" pitchFamily="2" charset="0"/>
                        </a:rPr>
                        <a:t>-13481.43071975890</a:t>
                      </a:r>
                      <a:endParaRPr lang="zh-CN" altLang="en-US" sz="600" dirty="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4934367"/>
                  </a:ext>
                </a:extLst>
              </a:tr>
              <a:tr h="125318">
                <a:tc>
                  <a:txBody>
                    <a:bodyPr/>
                    <a:lstStyle/>
                    <a:p>
                      <a:r>
                        <a:rPr lang="en-US" altLang="zh-CN" sz="600" b="1">
                          <a:solidFill>
                            <a:srgbClr val="000000"/>
                          </a:solidFill>
                          <a:effectLst/>
                          <a:latin typeface="Helvetica Neue" panose="02000503000000020004" pitchFamily="2" charset="0"/>
                        </a:rPr>
                        <a:t>14</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13</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dirty="0">
                          <a:solidFill>
                            <a:srgbClr val="000000"/>
                          </a:solidFill>
                          <a:effectLst/>
                          <a:latin typeface="Helvetica Neue" panose="02000503000000020004" pitchFamily="2" charset="0"/>
                        </a:rPr>
                        <a:t>-13482.900913046700</a:t>
                      </a:r>
                      <a:endParaRPr lang="zh-CN" altLang="en-US" sz="600" dirty="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2058450"/>
                  </a:ext>
                </a:extLst>
              </a:tr>
              <a:tr h="125318">
                <a:tc>
                  <a:txBody>
                    <a:bodyPr/>
                    <a:lstStyle/>
                    <a:p>
                      <a:r>
                        <a:rPr lang="en-US" altLang="zh-CN" sz="600" b="1">
                          <a:solidFill>
                            <a:srgbClr val="000000"/>
                          </a:solidFill>
                          <a:effectLst/>
                          <a:latin typeface="Helvetica Neue" panose="02000503000000020004" pitchFamily="2" charset="0"/>
                        </a:rPr>
                        <a:t>3</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14</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-13879.256323790000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7654031"/>
                  </a:ext>
                </a:extLst>
              </a:tr>
              <a:tr h="125318">
                <a:tc>
                  <a:txBody>
                    <a:bodyPr/>
                    <a:lstStyle/>
                    <a:p>
                      <a:r>
                        <a:rPr lang="en-US" altLang="zh-CN" sz="600" b="1">
                          <a:solidFill>
                            <a:srgbClr val="000000"/>
                          </a:solidFill>
                          <a:effectLst/>
                          <a:latin typeface="Helvetica Neue" panose="02000503000000020004" pitchFamily="2" charset="0"/>
                        </a:rPr>
                        <a:t>8</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14</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-13980.186397149100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517917"/>
                  </a:ext>
                </a:extLst>
              </a:tr>
              <a:tr h="125318">
                <a:tc>
                  <a:txBody>
                    <a:bodyPr/>
                    <a:lstStyle/>
                    <a:p>
                      <a:r>
                        <a:rPr lang="en-US" altLang="zh-CN" sz="600" b="1">
                          <a:solidFill>
                            <a:srgbClr val="000000"/>
                          </a:solidFill>
                          <a:effectLst/>
                          <a:latin typeface="Helvetica Neue" panose="02000503000000020004" pitchFamily="2" charset="0"/>
                        </a:rPr>
                        <a:t>18</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-14208.742754524600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8914510"/>
                  </a:ext>
                </a:extLst>
              </a:tr>
              <a:tr h="125318">
                <a:tc>
                  <a:txBody>
                    <a:bodyPr/>
                    <a:lstStyle/>
                    <a:p>
                      <a:r>
                        <a:rPr lang="en-US" altLang="zh-CN" sz="600" b="1">
                          <a:solidFill>
                            <a:srgbClr val="000000"/>
                          </a:solidFill>
                          <a:effectLst/>
                          <a:latin typeface="Helvetica Neue" panose="02000503000000020004" pitchFamily="2" charset="0"/>
                        </a:rPr>
                        <a:t>12</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-14212.198381532200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37024"/>
                  </a:ext>
                </a:extLst>
              </a:tr>
              <a:tr h="125318">
                <a:tc>
                  <a:txBody>
                    <a:bodyPr/>
                    <a:lstStyle/>
                    <a:p>
                      <a:r>
                        <a:rPr lang="en-US" altLang="zh-CN" sz="600" b="1">
                          <a:solidFill>
                            <a:srgbClr val="000000"/>
                          </a:solidFill>
                          <a:effectLst/>
                          <a:latin typeface="Helvetica Neue" panose="02000503000000020004" pitchFamily="2" charset="0"/>
                        </a:rPr>
                        <a:t>13</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dirty="0">
                          <a:solidFill>
                            <a:srgbClr val="000000"/>
                          </a:solidFill>
                          <a:effectLst/>
                          <a:latin typeface="Helvetica Neue" panose="02000503000000020004" pitchFamily="2" charset="0"/>
                        </a:rPr>
                        <a:t>-14218.327880046800</a:t>
                      </a:r>
                      <a:endParaRPr lang="zh-CN" altLang="en-US" sz="600" dirty="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725230"/>
                  </a:ext>
                </a:extLst>
              </a:tr>
              <a:tr h="125318">
                <a:tc>
                  <a:txBody>
                    <a:bodyPr/>
                    <a:lstStyle/>
                    <a:p>
                      <a:r>
                        <a:rPr lang="en-US" altLang="zh-CN" sz="600" b="1">
                          <a:solidFill>
                            <a:srgbClr val="000000"/>
                          </a:solidFill>
                          <a:effectLst/>
                          <a:latin typeface="Helvetica Neue" panose="02000503000000020004" pitchFamily="2" charset="0"/>
                        </a:rPr>
                        <a:t>9</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-14221.33654585160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57947"/>
                  </a:ext>
                </a:extLst>
              </a:tr>
              <a:tr h="125318">
                <a:tc>
                  <a:txBody>
                    <a:bodyPr/>
                    <a:lstStyle/>
                    <a:p>
                      <a:r>
                        <a:rPr lang="en-US" altLang="zh-CN" sz="600" b="1">
                          <a:solidFill>
                            <a:srgbClr val="000000"/>
                          </a:solidFill>
                          <a:effectLst/>
                          <a:latin typeface="Helvetica Neue" panose="02000503000000020004" pitchFamily="2" charset="0"/>
                        </a:rPr>
                        <a:t>10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-14221.74220450850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281943"/>
                  </a:ext>
                </a:extLst>
              </a:tr>
              <a:tr h="125318">
                <a:tc>
                  <a:txBody>
                    <a:bodyPr/>
                    <a:lstStyle/>
                    <a:p>
                      <a:r>
                        <a:rPr lang="en-US" altLang="zh-CN" sz="600" b="1">
                          <a:solidFill>
                            <a:srgbClr val="000000"/>
                          </a:solidFill>
                          <a:effectLst/>
                          <a:latin typeface="Helvetica Neue" panose="02000503000000020004" pitchFamily="2" charset="0"/>
                        </a:rPr>
                        <a:t>2</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-14229.04225343580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6734250"/>
                  </a:ext>
                </a:extLst>
              </a:tr>
              <a:tr h="125318">
                <a:tc>
                  <a:txBody>
                    <a:bodyPr/>
                    <a:lstStyle/>
                    <a:p>
                      <a:r>
                        <a:rPr lang="en-US" altLang="zh-CN" sz="600" b="1">
                          <a:solidFill>
                            <a:srgbClr val="000000"/>
                          </a:solidFill>
                          <a:effectLst/>
                          <a:latin typeface="Helvetica Neue" panose="02000503000000020004" pitchFamily="2" charset="0"/>
                        </a:rPr>
                        <a:t>11</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-14232.707494554600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2152895"/>
                  </a:ext>
                </a:extLst>
              </a:tr>
              <a:tr h="125318">
                <a:tc>
                  <a:txBody>
                    <a:bodyPr/>
                    <a:lstStyle/>
                    <a:p>
                      <a:r>
                        <a:rPr lang="en-US" altLang="zh-CN" sz="600" b="1">
                          <a:solidFill>
                            <a:srgbClr val="000000"/>
                          </a:solidFill>
                          <a:effectLst/>
                          <a:latin typeface="Helvetica Neue" panose="02000503000000020004" pitchFamily="2" charset="0"/>
                        </a:rPr>
                        <a:t>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-14235.023136448400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2459285"/>
                  </a:ext>
                </a:extLst>
              </a:tr>
              <a:tr h="125318">
                <a:tc>
                  <a:txBody>
                    <a:bodyPr/>
                    <a:lstStyle/>
                    <a:p>
                      <a:r>
                        <a:rPr lang="en-US" altLang="zh-CN" sz="600" b="1">
                          <a:solidFill>
                            <a:srgbClr val="000000"/>
                          </a:solidFill>
                          <a:effectLst/>
                          <a:latin typeface="Helvetica Neue" panose="02000503000000020004" pitchFamily="2" charset="0"/>
                        </a:rPr>
                        <a:t>6</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-14238.73360582180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411612"/>
                  </a:ext>
                </a:extLst>
              </a:tr>
              <a:tr h="125318">
                <a:tc>
                  <a:txBody>
                    <a:bodyPr/>
                    <a:lstStyle/>
                    <a:p>
                      <a:r>
                        <a:rPr lang="en-US" altLang="zh-CN" sz="600" b="1">
                          <a:solidFill>
                            <a:srgbClr val="000000"/>
                          </a:solidFill>
                          <a:effectLst/>
                          <a:latin typeface="Helvetica Neue" panose="02000503000000020004" pitchFamily="2" charset="0"/>
                        </a:rPr>
                        <a:t>1</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-14259.25965695080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780567"/>
                  </a:ext>
                </a:extLst>
              </a:tr>
              <a:tr h="125318">
                <a:tc>
                  <a:txBody>
                    <a:bodyPr/>
                    <a:lstStyle/>
                    <a:p>
                      <a:r>
                        <a:rPr lang="en-US" altLang="zh-CN" sz="600" b="1">
                          <a:solidFill>
                            <a:srgbClr val="000000"/>
                          </a:solidFill>
                          <a:effectLst/>
                          <a:latin typeface="Helvetica Neue" panose="02000503000000020004" pitchFamily="2" charset="0"/>
                        </a:rPr>
                        <a:t>7</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-14334.513048630400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9689424"/>
                  </a:ext>
                </a:extLst>
              </a:tr>
              <a:tr h="125318">
                <a:tc>
                  <a:txBody>
                    <a:bodyPr/>
                    <a:lstStyle/>
                    <a:p>
                      <a:r>
                        <a:rPr lang="en-US" altLang="zh-CN" sz="600" b="1">
                          <a:solidFill>
                            <a:srgbClr val="000000"/>
                          </a:solidFill>
                          <a:effectLst/>
                          <a:latin typeface="Helvetica Neue" panose="02000503000000020004" pitchFamily="2" charset="0"/>
                        </a:rPr>
                        <a:t>15</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16</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-14603.115175310500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424656"/>
                  </a:ext>
                </a:extLst>
              </a:tr>
              <a:tr h="125318">
                <a:tc>
                  <a:txBody>
                    <a:bodyPr/>
                    <a:lstStyle/>
                    <a:p>
                      <a:r>
                        <a:rPr lang="en-US" altLang="zh-CN" sz="600" b="1">
                          <a:solidFill>
                            <a:srgbClr val="000000"/>
                          </a:solidFill>
                          <a:effectLst/>
                          <a:latin typeface="Helvetica Neue" panose="02000503000000020004" pitchFamily="2" charset="0"/>
                        </a:rPr>
                        <a:t>19</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16</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-14712.99807645120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1910875"/>
                  </a:ext>
                </a:extLst>
              </a:tr>
              <a:tr h="125318">
                <a:tc>
                  <a:txBody>
                    <a:bodyPr/>
                    <a:lstStyle/>
                    <a:p>
                      <a:r>
                        <a:rPr lang="en-US" altLang="zh-CN" sz="600" b="1">
                          <a:solidFill>
                            <a:srgbClr val="000000"/>
                          </a:solidFill>
                          <a:effectLst/>
                          <a:latin typeface="Helvetica Neue" panose="02000503000000020004" pitchFamily="2" charset="0"/>
                        </a:rPr>
                        <a:t>4</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16</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-14732.01230457900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685246"/>
                  </a:ext>
                </a:extLst>
              </a:tr>
              <a:tr h="125318">
                <a:tc>
                  <a:txBody>
                    <a:bodyPr/>
                    <a:lstStyle/>
                    <a:p>
                      <a:r>
                        <a:rPr lang="en-US" altLang="zh-CN" sz="600" b="1">
                          <a:solidFill>
                            <a:srgbClr val="000000"/>
                          </a:solidFill>
                          <a:effectLst/>
                          <a:latin typeface="Helvetica Neue" panose="02000503000000020004" pitchFamily="2" charset="0"/>
                        </a:rPr>
                        <a:t>17</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17</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a:solidFill>
                            <a:srgbClr val="000000"/>
                          </a:solidFill>
                          <a:effectLst/>
                          <a:latin typeface="Helvetica Neue" panose="02000503000000020004" pitchFamily="2" charset="0"/>
                        </a:rPr>
                        <a:t>-15098.230327010300</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5273153"/>
                  </a:ext>
                </a:extLst>
              </a:tr>
              <a:tr h="125318">
                <a:tc>
                  <a:txBody>
                    <a:bodyPr/>
                    <a:lstStyle/>
                    <a:p>
                      <a:r>
                        <a:rPr lang="en-US" altLang="zh-CN" sz="600" b="1">
                          <a:solidFill>
                            <a:srgbClr val="000000"/>
                          </a:solidFill>
                          <a:effectLst/>
                          <a:latin typeface="Helvetica Neue" panose="02000503000000020004" pitchFamily="2" charset="0"/>
                        </a:rPr>
                        <a:t>16</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US" altLang="zh-CN" sz="600">
                          <a:solidFill>
                            <a:srgbClr val="000000"/>
                          </a:solidFill>
                          <a:effectLst/>
                          <a:latin typeface="Helvetica Neue" panose="02000503000000020004" pitchFamily="2" charset="0"/>
                        </a:rPr>
                        <a:t>17</a:t>
                      </a:r>
                      <a:endParaRPr lang="zh-CN" altLang="en-US" sz="60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ltLang="zh-CN" sz="600" dirty="0">
                          <a:solidFill>
                            <a:srgbClr val="000000"/>
                          </a:solidFill>
                          <a:effectLst/>
                          <a:latin typeface="Helvetica Neue" panose="02000503000000020004" pitchFamily="2" charset="0"/>
                        </a:rPr>
                        <a:t>-15122.315211541100</a:t>
                      </a:r>
                      <a:endParaRPr lang="zh-CN" altLang="en-US" sz="600" dirty="0">
                        <a:effectLst/>
                      </a:endParaRPr>
                    </a:p>
                  </a:txBody>
                  <a:tcPr marL="16444" marR="16444" marT="16444" marB="164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593323"/>
                  </a:ext>
                </a:extLst>
              </a:tr>
            </a:tbl>
          </a:graphicData>
        </a:graphic>
      </p:graphicFrame>
      <p:sp>
        <p:nvSpPr>
          <p:cNvPr id="7" name="文本框 6">
            <a:extLst>
              <a:ext uri="{FF2B5EF4-FFF2-40B4-BE49-F238E27FC236}">
                <a16:creationId xmlns:a16="http://schemas.microsoft.com/office/drawing/2014/main" id="{CA505872-9B91-3745-8F08-ECEB28369B13}"/>
              </a:ext>
            </a:extLst>
          </p:cNvPr>
          <p:cNvSpPr txBox="1"/>
          <p:nvPr/>
        </p:nvSpPr>
        <p:spPr>
          <a:xfrm>
            <a:off x="5318448" y="1156996"/>
            <a:ext cx="1184940" cy="369332"/>
          </a:xfrm>
          <a:prstGeom prst="rect">
            <a:avLst/>
          </a:prstGeom>
          <a:noFill/>
        </p:spPr>
        <p:txBody>
          <a:bodyPr wrap="none" rtlCol="0">
            <a:spAutoFit/>
          </a:bodyPr>
          <a:lstStyle/>
          <a:p>
            <a:r>
              <a:rPr kumimoji="1" lang="en-US" altLang="zh-CN" dirty="0">
                <a:latin typeface="Arial" charset="0"/>
                <a:ea typeface="Arial" charset="0"/>
                <a:cs typeface="Arial" charset="0"/>
              </a:rPr>
              <a:t>Figure</a:t>
            </a:r>
            <a:r>
              <a:rPr kumimoji="1" lang="zh-CN" altLang="en-US" dirty="0">
                <a:latin typeface="Arial" charset="0"/>
                <a:ea typeface="Arial" charset="0"/>
                <a:cs typeface="Arial" charset="0"/>
              </a:rPr>
              <a:t> </a:t>
            </a:r>
            <a:r>
              <a:rPr kumimoji="1" lang="en-US" altLang="zh-CN" dirty="0">
                <a:latin typeface="Arial" charset="0"/>
                <a:ea typeface="Arial" charset="0"/>
                <a:cs typeface="Arial" charset="0"/>
              </a:rPr>
              <a:t>S3</a:t>
            </a:r>
            <a:endParaRPr kumimoji="1" lang="zh-CN" altLang="en-US" dirty="0">
              <a:latin typeface="Arial" charset="0"/>
              <a:ea typeface="Arial" charset="0"/>
              <a:cs typeface="Arial" charset="0"/>
            </a:endParaRPr>
          </a:p>
        </p:txBody>
      </p:sp>
      <p:sp>
        <p:nvSpPr>
          <p:cNvPr id="8" name="文本框 7">
            <a:extLst>
              <a:ext uri="{FF2B5EF4-FFF2-40B4-BE49-F238E27FC236}">
                <a16:creationId xmlns:a16="http://schemas.microsoft.com/office/drawing/2014/main" id="{38BBCDF0-82B6-E740-87E6-0284BAC69FF5}"/>
              </a:ext>
            </a:extLst>
          </p:cNvPr>
          <p:cNvSpPr txBox="1"/>
          <p:nvPr/>
        </p:nvSpPr>
        <p:spPr>
          <a:xfrm>
            <a:off x="626075" y="1553920"/>
            <a:ext cx="269626" cy="246221"/>
          </a:xfrm>
          <a:prstGeom prst="rect">
            <a:avLst/>
          </a:prstGeom>
          <a:noFill/>
        </p:spPr>
        <p:txBody>
          <a:bodyPr wrap="none" rtlCol="0">
            <a:spAutoFit/>
          </a:bodyPr>
          <a:lstStyle/>
          <a:p>
            <a:r>
              <a:rPr kumimoji="1" lang="en-US" altLang="zh-CN" sz="1000">
                <a:latin typeface="Arial" charset="0"/>
                <a:ea typeface="Arial" charset="0"/>
                <a:cs typeface="Arial" charset="0"/>
              </a:rPr>
              <a:t>A</a:t>
            </a:r>
            <a:endParaRPr kumimoji="1" lang="zh-CN" altLang="en-US" sz="1000" dirty="0">
              <a:latin typeface="Arial" charset="0"/>
              <a:ea typeface="Arial" charset="0"/>
              <a:cs typeface="Arial" charset="0"/>
            </a:endParaRPr>
          </a:p>
        </p:txBody>
      </p:sp>
      <p:sp>
        <p:nvSpPr>
          <p:cNvPr id="9" name="文本框 8">
            <a:extLst>
              <a:ext uri="{FF2B5EF4-FFF2-40B4-BE49-F238E27FC236}">
                <a16:creationId xmlns:a16="http://schemas.microsoft.com/office/drawing/2014/main" id="{3BC6EF08-7C63-2C4C-90A0-457C4A07BB57}"/>
              </a:ext>
            </a:extLst>
          </p:cNvPr>
          <p:cNvSpPr txBox="1"/>
          <p:nvPr/>
        </p:nvSpPr>
        <p:spPr>
          <a:xfrm>
            <a:off x="626075" y="4522714"/>
            <a:ext cx="269626" cy="246221"/>
          </a:xfrm>
          <a:prstGeom prst="rect">
            <a:avLst/>
          </a:prstGeom>
          <a:noFill/>
        </p:spPr>
        <p:txBody>
          <a:bodyPr wrap="none" rtlCol="0">
            <a:spAutoFit/>
          </a:bodyPr>
          <a:lstStyle/>
          <a:p>
            <a:r>
              <a:rPr kumimoji="1" lang="en-US" altLang="zh-CN" sz="1000" dirty="0">
                <a:latin typeface="Arial" charset="0"/>
                <a:ea typeface="Arial" charset="0"/>
                <a:cs typeface="Arial" charset="0"/>
              </a:rPr>
              <a:t>B</a:t>
            </a:r>
            <a:endParaRPr kumimoji="1" lang="zh-CN" altLang="en-US" sz="1000" dirty="0">
              <a:latin typeface="Arial" charset="0"/>
              <a:ea typeface="Arial" charset="0"/>
              <a:cs typeface="Arial" charset="0"/>
            </a:endParaRPr>
          </a:p>
        </p:txBody>
      </p:sp>
      <p:sp>
        <p:nvSpPr>
          <p:cNvPr id="10" name="文本框 9">
            <a:extLst>
              <a:ext uri="{FF2B5EF4-FFF2-40B4-BE49-F238E27FC236}">
                <a16:creationId xmlns:a16="http://schemas.microsoft.com/office/drawing/2014/main" id="{E127BE5D-228A-E94B-96DD-2EB5BF7F3CCE}"/>
              </a:ext>
            </a:extLst>
          </p:cNvPr>
          <p:cNvSpPr txBox="1"/>
          <p:nvPr/>
        </p:nvSpPr>
        <p:spPr>
          <a:xfrm>
            <a:off x="252927" y="7666418"/>
            <a:ext cx="6250461" cy="861774"/>
          </a:xfrm>
          <a:prstGeom prst="rect">
            <a:avLst/>
          </a:prstGeom>
          <a:noFill/>
        </p:spPr>
        <p:txBody>
          <a:bodyPr wrap="square" rtlCol="0">
            <a:spAutoFit/>
          </a:bodyPr>
          <a:lstStyle/>
          <a:p>
            <a:r>
              <a:rPr kumimoji="1" lang="en-US" altLang="zh-CN" sz="1000" dirty="0">
                <a:latin typeface="Arial" charset="0"/>
                <a:ea typeface="Arial" charset="0"/>
                <a:cs typeface="Arial" charset="0"/>
              </a:rPr>
              <a:t>Fig. S3. </a:t>
            </a:r>
            <a:r>
              <a:rPr kumimoji="1" lang="en-US" altLang="zh-CN" sz="1000" dirty="0" err="1">
                <a:latin typeface="Arial" charset="0"/>
                <a:ea typeface="Arial" charset="0"/>
                <a:cs typeface="Arial" charset="0"/>
              </a:rPr>
              <a:t>Sigflow</a:t>
            </a:r>
            <a:r>
              <a:rPr kumimoji="1" lang="en-US" altLang="zh-CN" sz="1000" dirty="0">
                <a:latin typeface="Arial" charset="0"/>
                <a:ea typeface="Arial" charset="0"/>
                <a:cs typeface="Arial" charset="0"/>
              </a:rPr>
              <a:t> Bayesian NMF approach automatically extract 13 signatures from 214 PCAWG breast tumors with 20 runs and initial signature number 20. (A) Bayesian NMF run summary, the run no.20 is selected as the optimal solution due to its maximum posterior. Here 15 signatures should also be considered as a stable solution it is most frequent in 20 runs. (B) The cosine similarity between extracted 13 signatures and SBS signatures from COSMIC</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signature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v3 database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t>
            </a:r>
            <a:r>
              <a:rPr kumimoji="1" lang="en-US" altLang="zh-CN" sz="1000" dirty="0">
                <a:latin typeface="Arial" charset="0"/>
                <a:ea typeface="Arial" charset="0"/>
                <a:cs typeface="Arial" charset="0"/>
                <a:hlinkClick r:id="rId3"/>
              </a:rPr>
              <a:t>https://cancer.sanger.ac.uk/cosmic/signatures</a:t>
            </a:r>
            <a:r>
              <a:rPr kumimoji="1" lang="en-US" altLang="zh-CN" sz="1000" dirty="0">
                <a:latin typeface="Arial" charset="0"/>
                <a:ea typeface="Arial" charset="0"/>
                <a:cs typeface="Arial" charset="0"/>
              </a:rPr>
              <a:t>).</a:t>
            </a:r>
            <a:endParaRPr kumimoji="1" lang="zh-CN" altLang="en-US" sz="1000" dirty="0">
              <a:latin typeface="Arial" charset="0"/>
              <a:ea typeface="Arial" charset="0"/>
              <a:cs typeface="Arial" charset="0"/>
            </a:endParaRPr>
          </a:p>
        </p:txBody>
      </p:sp>
    </p:spTree>
    <p:extLst>
      <p:ext uri="{BB962C8B-B14F-4D97-AF65-F5344CB8AC3E}">
        <p14:creationId xmlns:p14="http://schemas.microsoft.com/office/powerpoint/2010/main" val="427638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7BBB21D-AD7D-204D-9F5B-4CEFBF3258FC}"/>
              </a:ext>
            </a:extLst>
          </p:cNvPr>
          <p:cNvPicPr>
            <a:picLocks noChangeAspect="1"/>
          </p:cNvPicPr>
          <p:nvPr/>
        </p:nvPicPr>
        <p:blipFill>
          <a:blip r:embed="rId2"/>
          <a:stretch>
            <a:fillRect/>
          </a:stretch>
        </p:blipFill>
        <p:spPr>
          <a:xfrm>
            <a:off x="964241" y="2373629"/>
            <a:ext cx="5092479" cy="1915196"/>
          </a:xfrm>
          <a:prstGeom prst="rect">
            <a:avLst/>
          </a:prstGeom>
        </p:spPr>
      </p:pic>
      <p:sp>
        <p:nvSpPr>
          <p:cNvPr id="3" name="文本框 2"/>
          <p:cNvSpPr txBox="1"/>
          <p:nvPr/>
        </p:nvSpPr>
        <p:spPr>
          <a:xfrm>
            <a:off x="5318448" y="1156996"/>
            <a:ext cx="1184940" cy="369332"/>
          </a:xfrm>
          <a:prstGeom prst="rect">
            <a:avLst/>
          </a:prstGeom>
          <a:noFill/>
        </p:spPr>
        <p:txBody>
          <a:bodyPr wrap="none" rtlCol="0">
            <a:spAutoFit/>
          </a:bodyPr>
          <a:lstStyle/>
          <a:p>
            <a:r>
              <a:rPr kumimoji="1" lang="en-US" altLang="zh-CN" dirty="0">
                <a:latin typeface="Arial" charset="0"/>
                <a:ea typeface="Arial" charset="0"/>
                <a:cs typeface="Arial" charset="0"/>
              </a:rPr>
              <a:t>Figure</a:t>
            </a:r>
            <a:r>
              <a:rPr kumimoji="1" lang="zh-CN" altLang="en-US" dirty="0">
                <a:latin typeface="Arial" charset="0"/>
                <a:ea typeface="Arial" charset="0"/>
                <a:cs typeface="Arial" charset="0"/>
              </a:rPr>
              <a:t> </a:t>
            </a:r>
            <a:r>
              <a:rPr kumimoji="1" lang="en-US" altLang="zh-CN" dirty="0">
                <a:latin typeface="Arial" charset="0"/>
                <a:ea typeface="Arial" charset="0"/>
                <a:cs typeface="Arial" charset="0"/>
              </a:rPr>
              <a:t>S4</a:t>
            </a:r>
            <a:endParaRPr kumimoji="1" lang="zh-CN" altLang="en-US" dirty="0">
              <a:latin typeface="Arial" charset="0"/>
              <a:ea typeface="Arial" charset="0"/>
              <a:cs typeface="Arial" charset="0"/>
            </a:endParaRPr>
          </a:p>
        </p:txBody>
      </p:sp>
      <p:sp>
        <p:nvSpPr>
          <p:cNvPr id="5" name="文本框 4"/>
          <p:cNvSpPr txBox="1"/>
          <p:nvPr/>
        </p:nvSpPr>
        <p:spPr>
          <a:xfrm>
            <a:off x="837442" y="2192236"/>
            <a:ext cx="269626" cy="246221"/>
          </a:xfrm>
          <a:prstGeom prst="rect">
            <a:avLst/>
          </a:prstGeom>
          <a:noFill/>
        </p:spPr>
        <p:txBody>
          <a:bodyPr wrap="none" rtlCol="0">
            <a:spAutoFit/>
          </a:bodyPr>
          <a:lstStyle/>
          <a:p>
            <a:r>
              <a:rPr kumimoji="1" lang="en-US" altLang="zh-CN" sz="1000">
                <a:latin typeface="Arial" charset="0"/>
                <a:ea typeface="Arial" charset="0"/>
                <a:cs typeface="Arial" charset="0"/>
              </a:rPr>
              <a:t>A</a:t>
            </a:r>
            <a:endParaRPr kumimoji="1" lang="zh-CN" altLang="en-US" sz="1000" dirty="0">
              <a:latin typeface="Arial" charset="0"/>
              <a:ea typeface="Arial" charset="0"/>
              <a:cs typeface="Arial" charset="0"/>
            </a:endParaRPr>
          </a:p>
        </p:txBody>
      </p:sp>
      <p:sp>
        <p:nvSpPr>
          <p:cNvPr id="6" name="文本框 5"/>
          <p:cNvSpPr txBox="1"/>
          <p:nvPr/>
        </p:nvSpPr>
        <p:spPr>
          <a:xfrm>
            <a:off x="837442" y="3171338"/>
            <a:ext cx="269626" cy="246221"/>
          </a:xfrm>
          <a:prstGeom prst="rect">
            <a:avLst/>
          </a:prstGeom>
          <a:noFill/>
        </p:spPr>
        <p:txBody>
          <a:bodyPr wrap="none" rtlCol="0">
            <a:spAutoFit/>
          </a:bodyPr>
          <a:lstStyle/>
          <a:p>
            <a:r>
              <a:rPr kumimoji="1" lang="en-US" altLang="zh-CN" sz="1000" dirty="0">
                <a:latin typeface="Arial" charset="0"/>
                <a:ea typeface="Arial" charset="0"/>
                <a:cs typeface="Arial" charset="0"/>
              </a:rPr>
              <a:t>B</a:t>
            </a:r>
            <a:endParaRPr kumimoji="1" lang="zh-CN" altLang="en-US" sz="1000" dirty="0">
              <a:latin typeface="Arial" charset="0"/>
              <a:ea typeface="Arial" charset="0"/>
              <a:cs typeface="Arial" charset="0"/>
            </a:endParaRPr>
          </a:p>
        </p:txBody>
      </p:sp>
      <p:sp>
        <p:nvSpPr>
          <p:cNvPr id="7" name="文本框 6"/>
          <p:cNvSpPr txBox="1"/>
          <p:nvPr/>
        </p:nvSpPr>
        <p:spPr>
          <a:xfrm>
            <a:off x="4503504" y="3171338"/>
            <a:ext cx="277640" cy="246221"/>
          </a:xfrm>
          <a:prstGeom prst="rect">
            <a:avLst/>
          </a:prstGeom>
          <a:noFill/>
        </p:spPr>
        <p:txBody>
          <a:bodyPr wrap="none" rtlCol="0">
            <a:spAutoFit/>
          </a:bodyPr>
          <a:lstStyle/>
          <a:p>
            <a:r>
              <a:rPr kumimoji="1" lang="en-US" altLang="zh-CN" sz="1000" dirty="0">
                <a:latin typeface="Arial" charset="0"/>
                <a:ea typeface="Arial" charset="0"/>
                <a:cs typeface="Arial" charset="0"/>
              </a:rPr>
              <a:t>C</a:t>
            </a:r>
            <a:endParaRPr kumimoji="1" lang="zh-CN" altLang="en-US" sz="1000" dirty="0">
              <a:latin typeface="Arial" charset="0"/>
              <a:ea typeface="Arial" charset="0"/>
              <a:cs typeface="Arial" charset="0"/>
            </a:endParaRPr>
          </a:p>
        </p:txBody>
      </p:sp>
      <p:sp>
        <p:nvSpPr>
          <p:cNvPr id="8" name="文本框 7"/>
          <p:cNvSpPr txBox="1"/>
          <p:nvPr/>
        </p:nvSpPr>
        <p:spPr>
          <a:xfrm>
            <a:off x="385249" y="4474406"/>
            <a:ext cx="6250461" cy="1323439"/>
          </a:xfrm>
          <a:prstGeom prst="rect">
            <a:avLst/>
          </a:prstGeom>
          <a:noFill/>
        </p:spPr>
        <p:txBody>
          <a:bodyPr wrap="square" rtlCol="0">
            <a:spAutoFit/>
          </a:bodyPr>
          <a:lstStyle/>
          <a:p>
            <a:r>
              <a:rPr kumimoji="1" lang="en-US" altLang="zh-CN" sz="1000" dirty="0">
                <a:latin typeface="Arial" charset="0"/>
                <a:ea typeface="Arial" charset="0"/>
                <a:cs typeface="Arial" charset="0"/>
              </a:rPr>
              <a:t>Fig.</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S4.</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Signature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instability</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analyses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for</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SBS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mutations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from</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214 PCAWG breast</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tumors, an illustration for using signature exposure bootstrapping analysis.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Comparison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of</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signature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exposure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instability</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between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contributed</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signatures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in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all SBS signatures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measured</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MRSE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between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exposures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in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100</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bootstrap</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samples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and</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exposures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in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the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original</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samples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for</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each</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tumor.</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(B) Distribution of bootstrapping signature exposure of all SBS signatures for SP117933, a selected tumor sample from the 214 PCAWG breast cohort. (C) Reconstruction error distribution of 100 bootstrapping samples for SP117933.</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The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triangles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indicate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signature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exposures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or</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reconstruction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errors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obtained</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from</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original</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catalogues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of</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this</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tumor.</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Abbr.:</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QP,</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quadratic</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programming;</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MRSE,</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mean</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root</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squared</a:t>
            </a:r>
            <a:r>
              <a:rPr kumimoji="1" lang="zh-CN" altLang="en-US" sz="1000" dirty="0">
                <a:latin typeface="Arial" charset="0"/>
                <a:ea typeface="Arial" charset="0"/>
                <a:cs typeface="Arial" charset="0"/>
              </a:rPr>
              <a:t> </a:t>
            </a:r>
            <a:r>
              <a:rPr kumimoji="1" lang="en-US" altLang="zh-CN" sz="1000" dirty="0">
                <a:latin typeface="Arial" charset="0"/>
                <a:ea typeface="Arial" charset="0"/>
                <a:cs typeface="Arial" charset="0"/>
              </a:rPr>
              <a:t>error.</a:t>
            </a:r>
            <a:endParaRPr kumimoji="1" lang="zh-CN" altLang="en-US" sz="1000" dirty="0">
              <a:latin typeface="Arial" charset="0"/>
              <a:ea typeface="Arial" charset="0"/>
              <a:cs typeface="Arial" charset="0"/>
            </a:endParaRPr>
          </a:p>
        </p:txBody>
      </p:sp>
    </p:spTree>
    <p:extLst>
      <p:ext uri="{BB962C8B-B14F-4D97-AF65-F5344CB8AC3E}">
        <p14:creationId xmlns:p14="http://schemas.microsoft.com/office/powerpoint/2010/main" val="86662715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3482</TotalTime>
  <Words>996</Words>
  <Application>Microsoft Macintosh PowerPoint</Application>
  <PresentationFormat>A4 纸张(210x297 毫米)</PresentationFormat>
  <Paragraphs>221</Paragraphs>
  <Slides>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Arial</vt:lpstr>
      <vt:lpstr>Calibri</vt:lpstr>
      <vt:lpstr>Calibri Light</vt:lpstr>
      <vt:lpstr>Helvetica Neue</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诗翔</dc:creator>
  <cp:lastModifiedBy>WangShixiang</cp:lastModifiedBy>
  <cp:revision>116</cp:revision>
  <dcterms:created xsi:type="dcterms:W3CDTF">2020-05-27T02:39:55Z</dcterms:created>
  <dcterms:modified xsi:type="dcterms:W3CDTF">2020-09-10T16:16:21Z</dcterms:modified>
</cp:coreProperties>
</file>