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8651" y="3234884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748651" y="3234884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152272" y="-5807257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52272" y="-5807257"/>
            <a:ext cx="12625598" cy="12625598"/>
          </a:xfrm>
          <a:custGeom>
            <a:avLst/>
            <a:gdLst/>
            <a:ahLst/>
            <a:cxnLst/>
            <a:rect l="l" t="t" r="r" b="b"/>
            <a:pathLst>
              <a:path w="12625598" h="12625598">
                <a:moveTo>
                  <a:pt x="0" y="0"/>
                </a:moveTo>
                <a:lnTo>
                  <a:pt x="12625598" y="0"/>
                </a:lnTo>
                <a:lnTo>
                  <a:pt x="12625598" y="12625598"/>
                </a:lnTo>
                <a:lnTo>
                  <a:pt x="0" y="12625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-762861" y="7255463"/>
            <a:ext cx="4584441" cy="458444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7AFFE6">
                      <a:alpha val="100000"/>
                    </a:srgbClr>
                  </a:gs>
                  <a:gs pos="33333">
                    <a:srgbClr val="3A8B7E">
                      <a:alpha val="100000"/>
                    </a:srgbClr>
                  </a:gs>
                  <a:gs pos="66667">
                    <a:srgbClr val="131416">
                      <a:alpha val="100000"/>
                    </a:srgbClr>
                  </a:gs>
                  <a:gs pos="100000">
                    <a:srgbClr val="131416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2276502">
            <a:off x="15172850" y="-1786679"/>
            <a:ext cx="4584441" cy="458444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767060" y="8794622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953631" y="800817"/>
            <a:ext cx="9813429" cy="574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9617" b="1" spc="-605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Smart Lost and Found using QR Codes</a:t>
            </a:r>
          </a:p>
          <a:p>
            <a:pPr algn="l">
              <a:lnSpc>
                <a:spcPts val="8463"/>
              </a:lnSpc>
            </a:pPr>
            <a:endParaRPr lang="en-US" sz="9617" b="1" spc="-605">
              <a:solidFill>
                <a:srgbClr val="FFFFFF"/>
              </a:solidFill>
              <a:latin typeface="Arial Unicode Bold"/>
              <a:ea typeface="Arial Unicode Bold"/>
              <a:cs typeface="Arial Unicode Bold"/>
              <a:sym typeface="Arial Unicode Bold"/>
            </a:endParaRPr>
          </a:p>
          <a:p>
            <a:pPr algn="l">
              <a:lnSpc>
                <a:spcPts val="5735"/>
              </a:lnSpc>
            </a:pPr>
            <a:r>
              <a:rPr lang="en-US" sz="6518" b="1" spc="-410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A Modern Solution for Retrieving Lost Items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82943" y="8076108"/>
            <a:ext cx="9460474" cy="732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43"/>
              </a:lnSpc>
            </a:pPr>
            <a:endParaRPr dirty="0"/>
          </a:p>
          <a:p>
            <a:pPr algn="ctr">
              <a:lnSpc>
                <a:spcPts val="1943"/>
              </a:lnSpc>
            </a:pPr>
            <a:r>
              <a:rPr lang="en-US" sz="2003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Shia Shafi (12) ,Yasir Amin (18) ,Suzain Farooq (11) ,Kamran Gulzar (16)</a:t>
            </a:r>
          </a:p>
          <a:p>
            <a:pPr algn="ctr">
              <a:lnSpc>
                <a:spcPts val="1943"/>
              </a:lnSpc>
            </a:pPr>
            <a:endParaRPr lang="en-US" sz="2003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5912" y="-369737"/>
            <a:ext cx="6510323" cy="11026475"/>
            <a:chOff x="0" y="0"/>
            <a:chExt cx="8680431" cy="1470196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8680431" cy="14701966"/>
            </a:xfrm>
            <a:prstGeom prst="rect">
              <a:avLst/>
            </a:prstGeom>
            <a:gradFill rotWithShape="1"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4353951" y="2275534"/>
            <a:ext cx="11850641" cy="6797384"/>
            <a:chOff x="0" y="0"/>
            <a:chExt cx="7981950" cy="4578350"/>
          </a:xfrm>
        </p:grpSpPr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5630" r="-563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6965745" y="954035"/>
            <a:ext cx="7206732" cy="2024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2"/>
              </a:lnSpc>
            </a:pPr>
            <a:r>
              <a:rPr lang="en-US" sz="8695" b="1" spc="-54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Benefits of Our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11782" y="3514830"/>
            <a:ext cx="11676218" cy="2871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Easy to use with any smartphone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Quick notification without involving third parties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No cost to implement (Google services are free)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Can be integrated with student/employee ID systems</a:t>
            </a:r>
          </a:p>
          <a:p>
            <a:pPr marL="751310" lvl="1" indent="-375655" algn="l">
              <a:lnSpc>
                <a:spcPts val="4558"/>
              </a:lnSpc>
              <a:buFont typeface="Arial"/>
              <a:buChar char="•"/>
            </a:pPr>
            <a:r>
              <a:rPr lang="en-US" sz="347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Fully digital and eco-friendly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79352" y="8484026"/>
            <a:ext cx="14975333" cy="149753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0260" y="9123897"/>
            <a:ext cx="13373518" cy="1337351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323888"/>
            <a:ext cx="12140040" cy="1083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1"/>
              </a:lnSpc>
            </a:pPr>
            <a:r>
              <a:rPr lang="en-US" sz="8933" b="1" spc="-56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Real-life Applications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53405"/>
            <a:ext cx="15425985" cy="4698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Colleges/Schools – Lost ID cards, USB drives, calculators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Airports/Stations – Luggage tags, passport covers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Offices – Employee laptops, access cards</a:t>
            </a:r>
          </a:p>
          <a:p>
            <a:pPr algn="l">
              <a:lnSpc>
                <a:spcPts val="4110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64730" lvl="1" indent="-482365" algn="l">
              <a:lnSpc>
                <a:spcPts val="4110"/>
              </a:lnSpc>
              <a:buFont typeface="Arial"/>
              <a:buChar char="•"/>
            </a:pPr>
            <a:r>
              <a:rPr lang="en-US" sz="446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Events – Badges, volunteer items</a:t>
            </a:r>
          </a:p>
          <a:p>
            <a:pPr algn="l">
              <a:lnSpc>
                <a:spcPts val="4468"/>
              </a:lnSpc>
            </a:pPr>
            <a:endParaRPr lang="en-US" sz="446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10" name="Freeform 10"/>
          <p:cNvSpPr/>
          <p:nvPr/>
        </p:nvSpPr>
        <p:spPr>
          <a:xfrm rot="-7822791">
            <a:off x="11126652" y="5159230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173540" y="10017177"/>
            <a:ext cx="11586956" cy="1158695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4105240" y="9560"/>
            <a:ext cx="7315200" cy="2952681"/>
          </a:xfrm>
          <a:custGeom>
            <a:avLst/>
            <a:gdLst/>
            <a:ahLst/>
            <a:cxnLst/>
            <a:rect l="l" t="t" r="r" b="b"/>
            <a:pathLst>
              <a:path w="7315200" h="2952681">
                <a:moveTo>
                  <a:pt x="0" y="0"/>
                </a:moveTo>
                <a:lnTo>
                  <a:pt x="7315200" y="0"/>
                </a:lnTo>
                <a:lnTo>
                  <a:pt x="7315200" y="2952680"/>
                </a:lnTo>
                <a:lnTo>
                  <a:pt x="0" y="2952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078040" y="6905194"/>
            <a:ext cx="7315200" cy="2952681"/>
          </a:xfrm>
          <a:custGeom>
            <a:avLst/>
            <a:gdLst/>
            <a:ahLst/>
            <a:cxnLst/>
            <a:rect l="l" t="t" r="r" b="b"/>
            <a:pathLst>
              <a:path w="7315200" h="2952681">
                <a:moveTo>
                  <a:pt x="0" y="0"/>
                </a:moveTo>
                <a:lnTo>
                  <a:pt x="7315200" y="0"/>
                </a:lnTo>
                <a:lnTo>
                  <a:pt x="7315200" y="2952681"/>
                </a:lnTo>
                <a:lnTo>
                  <a:pt x="0" y="2952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87443" y="1486189"/>
            <a:ext cx="9683833" cy="111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86"/>
              </a:lnSpc>
            </a:pPr>
            <a:r>
              <a:rPr lang="en-US" sz="9188" b="1" spc="-578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Challenges Faced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87443" y="3610794"/>
            <a:ext cx="13269827" cy="372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Making QR codes unique but still anonymous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Ensuring privacy for both owner and finder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Explaining to users how scanning leads to helpful action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6464" lvl="1" indent="-403232" algn="l">
              <a:lnSpc>
                <a:spcPts val="3735"/>
              </a:lnSpc>
              <a:buFont typeface="Arial"/>
              <a:buChar char="•"/>
            </a:pPr>
            <a:r>
              <a:rPr lang="en-US" sz="3735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Relying on internet connectivity (for scanning/forms)</a:t>
            </a:r>
          </a:p>
          <a:p>
            <a:pPr algn="l">
              <a:lnSpc>
                <a:spcPts val="3735"/>
              </a:lnSpc>
            </a:pPr>
            <a:endParaRPr lang="en-US" sz="3735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47305" y="8247276"/>
            <a:ext cx="22336141" cy="4079448"/>
            <a:chOff x="0" y="0"/>
            <a:chExt cx="29781522" cy="54392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90761" cy="5439264"/>
            </a:xfrm>
            <a:custGeom>
              <a:avLst/>
              <a:gdLst/>
              <a:ahLst/>
              <a:cxnLst/>
              <a:rect l="l" t="t" r="r" b="b"/>
              <a:pathLst>
                <a:path w="14890761" h="5439264">
                  <a:moveTo>
                    <a:pt x="0" y="0"/>
                  </a:moveTo>
                  <a:lnTo>
                    <a:pt x="14890761" y="0"/>
                  </a:lnTo>
                  <a:lnTo>
                    <a:pt x="14890761" y="5439264"/>
                  </a:lnTo>
                  <a:lnTo>
                    <a:pt x="0" y="54392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H="1">
              <a:off x="14890761" y="0"/>
              <a:ext cx="14890761" cy="5439264"/>
            </a:xfrm>
            <a:custGeom>
              <a:avLst/>
              <a:gdLst/>
              <a:ahLst/>
              <a:cxnLst/>
              <a:rect l="l" t="t" r="r" b="b"/>
              <a:pathLst>
                <a:path w="14890761" h="5439264">
                  <a:moveTo>
                    <a:pt x="14890761" y="0"/>
                  </a:moveTo>
                  <a:lnTo>
                    <a:pt x="0" y="0"/>
                  </a:lnTo>
                  <a:lnTo>
                    <a:pt x="0" y="5439264"/>
                  </a:lnTo>
                  <a:lnTo>
                    <a:pt x="14890761" y="5439264"/>
                  </a:lnTo>
                  <a:lnTo>
                    <a:pt x="14890761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-3087806" y="-3284285"/>
            <a:ext cx="5307428" cy="5487003"/>
          </a:xfrm>
          <a:custGeom>
            <a:avLst/>
            <a:gdLst/>
            <a:ahLst/>
            <a:cxnLst/>
            <a:rect l="l" t="t" r="r" b="b"/>
            <a:pathLst>
              <a:path w="5307428" h="5487003">
                <a:moveTo>
                  <a:pt x="0" y="0"/>
                </a:moveTo>
                <a:lnTo>
                  <a:pt x="5307428" y="0"/>
                </a:lnTo>
                <a:lnTo>
                  <a:pt x="5307428" y="5487003"/>
                </a:lnTo>
                <a:lnTo>
                  <a:pt x="0" y="5487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19622" y="986074"/>
            <a:ext cx="9229740" cy="2483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24"/>
              </a:lnSpc>
            </a:pPr>
            <a:r>
              <a:rPr lang="en-US" sz="10710" b="1" spc="-674">
                <a:solidFill>
                  <a:srgbClr val="A5F7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Future Enhancements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4424" y="3612088"/>
            <a:ext cx="12822433" cy="456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Mobile app integration with push notifications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OTP-based secure owner verification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AI suggestions for most-lost zones on campus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Auto-generated return instructions</a:t>
            </a:r>
          </a:p>
          <a:p>
            <a:pPr algn="l">
              <a:lnSpc>
                <a:spcPts val="3976"/>
              </a:lnSpc>
            </a:pPr>
            <a:endParaRPr lang="en-US" sz="3976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58431" lvl="1" indent="-429215" algn="l">
              <a:lnSpc>
                <a:spcPts val="3976"/>
              </a:lnSpc>
              <a:buFont typeface="Arial"/>
              <a:buChar char="•"/>
            </a:pPr>
            <a:r>
              <a:rPr lang="en-US" sz="3976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Central cloud database for large organizations</a:t>
            </a:r>
          </a:p>
        </p:txBody>
      </p:sp>
      <p:sp>
        <p:nvSpPr>
          <p:cNvPr id="8" name="Freeform 8"/>
          <p:cNvSpPr/>
          <p:nvPr/>
        </p:nvSpPr>
        <p:spPr>
          <a:xfrm>
            <a:off x="15981408" y="8021271"/>
            <a:ext cx="5307428" cy="5487003"/>
          </a:xfrm>
          <a:custGeom>
            <a:avLst/>
            <a:gdLst/>
            <a:ahLst/>
            <a:cxnLst/>
            <a:rect l="l" t="t" r="r" b="b"/>
            <a:pathLst>
              <a:path w="5307428" h="5487003">
                <a:moveTo>
                  <a:pt x="0" y="0"/>
                </a:moveTo>
                <a:lnTo>
                  <a:pt x="5307429" y="0"/>
                </a:lnTo>
                <a:lnTo>
                  <a:pt x="5307429" y="5487003"/>
                </a:lnTo>
                <a:lnTo>
                  <a:pt x="0" y="5487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40844" y="-910048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4218604" y="-1214872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4218604" y="639041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218604" y="639041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25519" y="712254"/>
            <a:ext cx="7436963" cy="142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91"/>
              </a:lnSpc>
            </a:pPr>
            <a:r>
              <a:rPr lang="en-US" sz="11694" b="1" spc="-73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Conclusion</a:t>
            </a:r>
          </a:p>
        </p:txBody>
      </p:sp>
      <p:sp>
        <p:nvSpPr>
          <p:cNvPr id="7" name="Freeform 7"/>
          <p:cNvSpPr/>
          <p:nvPr/>
        </p:nvSpPr>
        <p:spPr>
          <a:xfrm flipV="1">
            <a:off x="12621930" y="3418455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621930" y="4625809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96713" y="2968796"/>
            <a:ext cx="15694574" cy="4926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Our system is simple, scalable, and effective for solving everyday problems.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 blends technology and human kindness to create a smarter way to return lost items.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936385" lvl="1" indent="-468192" algn="l">
              <a:lnSpc>
                <a:spcPts val="4337"/>
              </a:lnSpc>
              <a:buFont typeface="Arial"/>
              <a:buChar char="•"/>
            </a:pPr>
            <a:r>
              <a:rPr lang="en-US" sz="4337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With further development, this can become a campus-wide or even city-wide solution.</a:t>
            </a:r>
          </a:p>
          <a:p>
            <a:pPr algn="l">
              <a:lnSpc>
                <a:spcPts val="4337"/>
              </a:lnSpc>
            </a:pPr>
            <a:endParaRPr lang="en-US" sz="4337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2621930" y="-1901401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0"/>
                </a:moveTo>
                <a:lnTo>
                  <a:pt x="9274740" y="0"/>
                </a:lnTo>
                <a:lnTo>
                  <a:pt x="9274740" y="7605287"/>
                </a:lnTo>
                <a:lnTo>
                  <a:pt x="0" y="760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V="1">
            <a:off x="12621930" y="-2979478"/>
            <a:ext cx="9274740" cy="7605287"/>
          </a:xfrm>
          <a:custGeom>
            <a:avLst/>
            <a:gdLst/>
            <a:ahLst/>
            <a:cxnLst/>
            <a:rect l="l" t="t" r="r" b="b"/>
            <a:pathLst>
              <a:path w="9274740" h="7605287">
                <a:moveTo>
                  <a:pt x="0" y="7605287"/>
                </a:moveTo>
                <a:lnTo>
                  <a:pt x="9274740" y="7605287"/>
                </a:lnTo>
                <a:lnTo>
                  <a:pt x="9274740" y="0"/>
                </a:lnTo>
                <a:lnTo>
                  <a:pt x="0" y="0"/>
                </a:lnTo>
                <a:lnTo>
                  <a:pt x="0" y="76052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0956" y="-2449544"/>
            <a:ext cx="15186088" cy="1518608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63135" y="-1637365"/>
            <a:ext cx="13561729" cy="135617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3223252" y="5095875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3268988" y="-731512"/>
            <a:ext cx="11750025" cy="1175002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H="1">
            <a:off x="-4129105" y="5579821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0098CF">
                    <a:alpha val="100000"/>
                  </a:srgbClr>
                </a:gs>
                <a:gs pos="50000">
                  <a:srgbClr val="6171BB">
                    <a:alpha val="100000"/>
                  </a:srgbClr>
                </a:gs>
                <a:gs pos="100000">
                  <a:srgbClr val="E6EB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-4903184" y="6067185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7B67F0">
                    <a:alpha val="100000"/>
                  </a:srgbClr>
                </a:gs>
                <a:gs pos="50000">
                  <a:srgbClr val="FFAFFF">
                    <a:alpha val="100000"/>
                  </a:srgbClr>
                </a:gs>
                <a:gs pos="100000">
                  <a:srgbClr val="AFEE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5019012" y="5048250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ED47E6">
                    <a:alpha val="100000"/>
                  </a:srgbClr>
                </a:gs>
                <a:gs pos="50000">
                  <a:srgbClr val="FD5EA5">
                    <a:alpha val="100000"/>
                  </a:srgbClr>
                </a:gs>
                <a:gs pos="100000">
                  <a:srgbClr val="FFAED2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15905815" y="5532196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0098CF">
                    <a:alpha val="100000"/>
                  </a:srgbClr>
                </a:gs>
                <a:gs pos="50000">
                  <a:srgbClr val="6171BB">
                    <a:alpha val="100000"/>
                  </a:srgbClr>
                </a:gs>
                <a:gs pos="100000">
                  <a:srgbClr val="E6EB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>
            <a:off x="16670369" y="6114810"/>
            <a:ext cx="6492240" cy="0"/>
          </a:xfrm>
          <a:prstGeom prst="line">
            <a:avLst/>
          </a:prstGeom>
          <a:ln w="95250" cap="flat">
            <a:gradFill>
              <a:gsLst>
                <a:gs pos="0">
                  <a:srgbClr val="7B67F0">
                    <a:alpha val="100000"/>
                  </a:srgbClr>
                </a:gs>
                <a:gs pos="50000">
                  <a:srgbClr val="FFAFFF">
                    <a:alpha val="100000"/>
                  </a:srgbClr>
                </a:gs>
                <a:gs pos="100000">
                  <a:srgbClr val="AFEEFF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357539" y="3789119"/>
            <a:ext cx="7572923" cy="1598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47"/>
              </a:lnSpc>
            </a:pPr>
            <a:r>
              <a:rPr lang="en-US" sz="13121" b="1" spc="-82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Thank You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478105" y="6335472"/>
            <a:ext cx="733178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Questions and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330606">
            <a:off x="4588237" y="1737493"/>
            <a:ext cx="26421496" cy="7926449"/>
          </a:xfrm>
          <a:custGeom>
            <a:avLst/>
            <a:gdLst/>
            <a:ahLst/>
            <a:cxnLst/>
            <a:rect l="l" t="t" r="r" b="b"/>
            <a:pathLst>
              <a:path w="26421496" h="7926449">
                <a:moveTo>
                  <a:pt x="0" y="0"/>
                </a:moveTo>
                <a:lnTo>
                  <a:pt x="26421496" y="0"/>
                </a:lnTo>
                <a:lnTo>
                  <a:pt x="26421496" y="7926448"/>
                </a:lnTo>
                <a:lnTo>
                  <a:pt x="0" y="7926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81125"/>
            <a:ext cx="7528546" cy="139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31"/>
              </a:lnSpc>
            </a:pPr>
            <a:r>
              <a:rPr lang="en-US" sz="11513" b="1" spc="-725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561412"/>
            <a:ext cx="14323844" cy="393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Losing personal items like wallets, keys, ID cards, and gadgets is common in public spaces.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Traditional lost-and-found systems are slow, manual, and often unreliable.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wanted a solution that is quick, contactless, and smart.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697217" lvl="1" indent="-348608" algn="l">
              <a:lnSpc>
                <a:spcPts val="3132"/>
              </a:lnSpc>
              <a:buFont typeface="Arial"/>
              <a:buChar char="•"/>
            </a:pPr>
            <a:r>
              <a:rPr lang="en-US" sz="3229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Hence, we built a QR-code based system that allows finders to directly notify owners.</a:t>
            </a:r>
          </a:p>
          <a:p>
            <a:pPr algn="l">
              <a:lnSpc>
                <a:spcPts val="3132"/>
              </a:lnSpc>
            </a:pPr>
            <a:endParaRPr lang="en-US" sz="3229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7333" y="-3073167"/>
            <a:ext cx="16433333" cy="164333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7B67F0">
                      <a:alpha val="100000"/>
                    </a:srgbClr>
                  </a:gs>
                  <a:gs pos="50000">
                    <a:srgbClr val="FFAFFF">
                      <a:alpha val="100000"/>
                    </a:srgbClr>
                  </a:gs>
                  <a:gs pos="100000">
                    <a:srgbClr val="AFEE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06218" y="-2194282"/>
            <a:ext cx="14675565" cy="1467556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98CF">
                      <a:alpha val="100000"/>
                    </a:srgbClr>
                  </a:gs>
                  <a:gs pos="50000">
                    <a:srgbClr val="6171BB">
                      <a:alpha val="100000"/>
                    </a:srgbClr>
                  </a:gs>
                  <a:gs pos="100000">
                    <a:srgbClr val="E6EB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786468" y="-1214032"/>
            <a:ext cx="12715063" cy="1271506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ED47E6">
                      <a:alpha val="100000"/>
                    </a:srgbClr>
                  </a:gs>
                  <a:gs pos="50000">
                    <a:srgbClr val="FD5EA5">
                      <a:alpha val="100000"/>
                    </a:srgbClr>
                  </a:gs>
                  <a:gs pos="100000">
                    <a:srgbClr val="FFAED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09328" y="1673534"/>
            <a:ext cx="4469343" cy="917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7"/>
              </a:lnSpc>
            </a:pPr>
            <a:r>
              <a:rPr lang="en-US" sz="7564" b="1" spc="-476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Objective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82301" y="2919649"/>
            <a:ext cx="11523398" cy="5341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create a smart and accessible system that helps people retrieve lost belongings using QR codes.</a:t>
            </a:r>
          </a:p>
          <a:p>
            <a:pPr algn="l">
              <a:lnSpc>
                <a:spcPts val="3757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reduce dependence on physical lost-and-found desks.</a:t>
            </a:r>
          </a:p>
          <a:p>
            <a:pPr algn="l">
              <a:lnSpc>
                <a:spcPts val="3757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36251" lvl="1" indent="-418125" algn="l">
              <a:lnSpc>
                <a:spcPts val="3757"/>
              </a:lnSpc>
              <a:buFont typeface="Arial"/>
              <a:buChar char="•"/>
            </a:pPr>
            <a:r>
              <a:rPr lang="en-US" sz="3873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 build a prototype that is scalable and can later be enhanced with mobile app support and AI integration.</a:t>
            </a:r>
          </a:p>
          <a:p>
            <a:pPr algn="l">
              <a:lnSpc>
                <a:spcPts val="4372"/>
              </a:lnSpc>
            </a:pPr>
            <a:endParaRPr lang="en-US" sz="3873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CC2D8">
                <a:alpha val="100000"/>
              </a:srgbClr>
            </a:gs>
            <a:gs pos="33333">
              <a:srgbClr val="22626D">
                <a:alpha val="100000"/>
              </a:srgbClr>
            </a:gs>
            <a:gs pos="66667">
              <a:srgbClr val="131416">
                <a:alpha val="100000"/>
              </a:srgbClr>
            </a:gs>
            <a:gs pos="100000">
              <a:srgbClr val="13141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649498" y="-1874882"/>
            <a:ext cx="12557403" cy="1255740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100000"/>
                  </a:srgbClr>
                </a:gs>
                <a:gs pos="33333">
                  <a:srgbClr val="22626D">
                    <a:alpha val="100000"/>
                  </a:srgbClr>
                </a:gs>
                <a:gs pos="66667">
                  <a:srgbClr val="131416">
                    <a:alpha val="100000"/>
                  </a:srgbClr>
                </a:gs>
                <a:gs pos="100000">
                  <a:srgbClr val="13141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156077">
            <a:off x="7622519" y="4049228"/>
            <a:ext cx="15477019" cy="15477019"/>
          </a:xfrm>
          <a:custGeom>
            <a:avLst/>
            <a:gdLst/>
            <a:ahLst/>
            <a:cxnLst/>
            <a:rect l="l" t="t" r="r" b="b"/>
            <a:pathLst>
              <a:path w="15477019" h="15477019">
                <a:moveTo>
                  <a:pt x="0" y="0"/>
                </a:moveTo>
                <a:lnTo>
                  <a:pt x="15477019" y="0"/>
                </a:lnTo>
                <a:lnTo>
                  <a:pt x="15477019" y="15477018"/>
                </a:lnTo>
                <a:lnTo>
                  <a:pt x="0" y="1547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04871"/>
            <a:ext cx="14967412" cy="139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3"/>
              </a:lnSpc>
            </a:pPr>
            <a:r>
              <a:rPr lang="en-US" sz="11390" b="1" spc="-71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Methodology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3024" y="2587736"/>
            <a:ext cx="14967412" cy="588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2"/>
              </a:lnSpc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followed a simple but systematic process:</a:t>
            </a: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Research Phase – Studied existing systems, user behavior, and QR tech.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Design Phase – Mapped how QR scanning should lead to contact between finder and owner.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Development Phase – Built and tested the QR-based system using Google Forms and Sheets.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Testing Phase – Simulated real-world usage with peer feedback.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25932" lvl="1" indent="-362966" algn="l">
              <a:lnSpc>
                <a:spcPts val="3362"/>
              </a:lnSpc>
              <a:buFont typeface="Arial"/>
              <a:buChar char="•"/>
            </a:pPr>
            <a:r>
              <a:rPr lang="en-US" sz="336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Documentation – Recorded our results and suggestions for future improvements.</a:t>
            </a:r>
          </a:p>
          <a:p>
            <a:pPr algn="l">
              <a:lnSpc>
                <a:spcPts val="3362"/>
              </a:lnSpc>
            </a:pPr>
            <a:endParaRPr lang="en-US" sz="336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2968" y="1600722"/>
            <a:ext cx="13652663" cy="1365266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69000"/>
                  </a:srgbClr>
                </a:gs>
                <a:gs pos="33333">
                  <a:srgbClr val="22626D">
                    <a:alpha val="69000"/>
                  </a:srgbClr>
                </a:gs>
                <a:gs pos="66667">
                  <a:srgbClr val="131416">
                    <a:alpha val="69000"/>
                  </a:srgbClr>
                </a:gs>
                <a:gs pos="100000">
                  <a:srgbClr val="131416">
                    <a:alpha val="69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67701" y="3635455"/>
            <a:ext cx="9583198" cy="958319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E6">
                    <a:alpha val="75000"/>
                  </a:srgbClr>
                </a:gs>
                <a:gs pos="33333">
                  <a:srgbClr val="3A8B7E">
                    <a:alpha val="75000"/>
                  </a:srgbClr>
                </a:gs>
                <a:gs pos="66667">
                  <a:srgbClr val="131416">
                    <a:alpha val="75000"/>
                  </a:srgbClr>
                </a:gs>
                <a:gs pos="100000">
                  <a:srgbClr val="131416">
                    <a:alpha val="75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7467212">
            <a:off x="10997393" y="3270163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504871"/>
            <a:ext cx="12985456" cy="1390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23"/>
              </a:lnSpc>
            </a:pPr>
            <a:r>
              <a:rPr lang="en-US" sz="11390" b="1" spc="-717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System Architecture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4502" y="2540118"/>
            <a:ext cx="14181913" cy="5718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8"/>
              </a:lnSpc>
            </a:pPr>
            <a:r>
              <a:rPr lang="en-US" sz="3518" b="1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Frontend:</a:t>
            </a: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Item with QR code label (printed)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 scans the QR using any phone.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Automatically redirects to a Google Form.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l">
              <a:lnSpc>
                <a:spcPts val="3518"/>
              </a:lnSpc>
            </a:pPr>
            <a:r>
              <a:rPr lang="en-US" sz="3518" b="1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Backend:</a:t>
            </a: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Google Form stores submissions in a connected Google Sheet.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9736" lvl="1" indent="-379868" algn="l">
              <a:lnSpc>
                <a:spcPts val="3518"/>
              </a:lnSpc>
              <a:buFont typeface="Arial"/>
              <a:buChar char="•"/>
            </a:pPr>
            <a:r>
              <a:rPr lang="en-US" sz="351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Admin can access responses through Google Sheet for tracking.</a:t>
            </a:r>
          </a:p>
          <a:p>
            <a:pPr algn="l">
              <a:lnSpc>
                <a:spcPts val="3518"/>
              </a:lnSpc>
            </a:pPr>
            <a:endParaRPr lang="en-US" sz="351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7783" y="1886749"/>
            <a:ext cx="7870359" cy="787035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C2D8">
                    <a:alpha val="52000"/>
                  </a:srgbClr>
                </a:gs>
                <a:gs pos="33333">
                  <a:srgbClr val="22626D">
                    <a:alpha val="52000"/>
                  </a:srgbClr>
                </a:gs>
                <a:gs pos="66667">
                  <a:srgbClr val="131416">
                    <a:alpha val="52000"/>
                  </a:srgbClr>
                </a:gs>
                <a:gs pos="100000">
                  <a:srgbClr val="131416">
                    <a:alpha val="52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75238" y="3059712"/>
            <a:ext cx="5524431" cy="55244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E6">
                    <a:alpha val="43000"/>
                  </a:srgbClr>
                </a:gs>
                <a:gs pos="33333">
                  <a:srgbClr val="3A8B7E">
                    <a:alpha val="43000"/>
                  </a:srgbClr>
                </a:gs>
                <a:gs pos="66667">
                  <a:srgbClr val="131416">
                    <a:alpha val="43000"/>
                  </a:srgbClr>
                </a:gs>
                <a:gs pos="100000">
                  <a:srgbClr val="131416">
                    <a:alpha val="43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9943" y="231168"/>
            <a:ext cx="7255679" cy="377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1"/>
              </a:lnSpc>
            </a:pPr>
            <a:r>
              <a:rPr lang="en-US" sz="9991" b="1" spc="-629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How the System Works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17783" y="2734546"/>
            <a:ext cx="13785695" cy="702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Owner registers their item on a simple webpage/form.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A unique QR code is generated and printed.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 code is attached to the item (e.g. on the back of a phone case, wallet, or ID card).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If the item is lost and someone finds it, they: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Scan the QR.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Are redirected to a form like:</a:t>
            </a:r>
          </a:p>
          <a:p>
            <a:pPr algn="l">
              <a:lnSpc>
                <a:spcPts val="3478"/>
              </a:lnSpc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     “This item belongs to a student. Please help return it.”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 fills in their name, contact, and location found.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51075" lvl="1" indent="-375537" algn="l">
              <a:lnSpc>
                <a:spcPts val="3478"/>
              </a:lnSpc>
              <a:buFont typeface="Arial"/>
              <a:buChar char="•"/>
            </a:pPr>
            <a:r>
              <a:rPr lang="en-US" sz="3478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Owner (or admin) receives the data and connects with the finder.</a:t>
            </a:r>
          </a:p>
          <a:p>
            <a:pPr algn="l">
              <a:lnSpc>
                <a:spcPts val="3478"/>
              </a:lnSpc>
            </a:pPr>
            <a:endParaRPr lang="en-US" sz="3478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70884" y="1028700"/>
            <a:ext cx="1517287" cy="6519591"/>
          </a:xfrm>
          <a:custGeom>
            <a:avLst/>
            <a:gdLst/>
            <a:ahLst/>
            <a:cxnLst/>
            <a:rect l="l" t="t" r="r" b="b"/>
            <a:pathLst>
              <a:path w="1517287" h="6519591">
                <a:moveTo>
                  <a:pt x="0" y="0"/>
                </a:moveTo>
                <a:lnTo>
                  <a:pt x="1517286" y="0"/>
                </a:lnTo>
                <a:lnTo>
                  <a:pt x="1517286" y="6519591"/>
                </a:lnTo>
                <a:lnTo>
                  <a:pt x="0" y="65195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2088" y="601107"/>
            <a:ext cx="13200265" cy="241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Frontend Implementation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088" y="3762439"/>
            <a:ext cx="13688795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used custom messages in the form to maintain anonymity and privacy.</a:t>
            </a:r>
          </a:p>
          <a:p>
            <a:pPr algn="l">
              <a:lnSpc>
                <a:spcPts val="3571"/>
              </a:lnSpc>
            </a:pPr>
            <a:endParaRPr lang="en-US" sz="35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form includes fields like: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Finder’s Name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Contact Number (Optional)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Description of where the item was found</a:t>
            </a:r>
          </a:p>
          <a:p>
            <a:pPr marL="1542083" lvl="2" indent="-514028" algn="l">
              <a:lnSpc>
                <a:spcPts val="3571"/>
              </a:lnSpc>
              <a:buFont typeface="Arial"/>
              <a:buChar char="⚬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Item type (selected from dropdown)</a:t>
            </a:r>
          </a:p>
          <a:p>
            <a:pPr algn="l">
              <a:lnSpc>
                <a:spcPts val="3571"/>
              </a:lnSpc>
            </a:pPr>
            <a:endParaRPr lang="en-US" sz="3571" dirty="0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71041" lvl="1" indent="-385521" algn="l">
              <a:lnSpc>
                <a:spcPts val="3571"/>
              </a:lnSpc>
              <a:buFont typeface="Arial"/>
              <a:buChar char="•"/>
            </a:pP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 codes were generated using a custom Python script using the </a:t>
            </a:r>
            <a:r>
              <a:rPr lang="en-US" sz="3571" u="none" dirty="0" err="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qrcode</a:t>
            </a:r>
            <a:r>
              <a:rPr lang="en-US" sz="3571" dirty="0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 library.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5255314" y="1028700"/>
            <a:ext cx="1517287" cy="6519591"/>
          </a:xfrm>
          <a:custGeom>
            <a:avLst/>
            <a:gdLst/>
            <a:ahLst/>
            <a:cxnLst/>
            <a:rect l="l" t="t" r="r" b="b"/>
            <a:pathLst>
              <a:path w="1517287" h="6519591">
                <a:moveTo>
                  <a:pt x="0" y="6519591"/>
                </a:moveTo>
                <a:lnTo>
                  <a:pt x="1517287" y="6519591"/>
                </a:lnTo>
                <a:lnTo>
                  <a:pt x="1517287" y="0"/>
                </a:lnTo>
                <a:lnTo>
                  <a:pt x="0" y="0"/>
                </a:lnTo>
                <a:lnTo>
                  <a:pt x="0" y="651959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82088" y="601107"/>
            <a:ext cx="13200265" cy="241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Backend Implementation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2088" y="3094038"/>
            <a:ext cx="14131249" cy="658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Form responses are automatically stored in Google Sheets.</a:t>
            </a:r>
          </a:p>
          <a:p>
            <a:pPr algn="l">
              <a:lnSpc>
                <a:spcPts val="3471"/>
              </a:lnSpc>
            </a:pPr>
            <a:endParaRPr lang="en-US" sz="3471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Email notifications to inform the item owner instantly.</a:t>
            </a:r>
          </a:p>
          <a:p>
            <a:pPr algn="l">
              <a:lnSpc>
                <a:spcPts val="3471"/>
              </a:lnSpc>
            </a:pPr>
            <a:endParaRPr lang="en-US" sz="3471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Response timestamps help in tracking patterns (e.g., common areas where items are lost).</a:t>
            </a:r>
          </a:p>
          <a:p>
            <a:pPr algn="l">
              <a:lnSpc>
                <a:spcPts val="3471"/>
              </a:lnSpc>
            </a:pPr>
            <a:endParaRPr lang="en-US" sz="3471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Stimulation of a database by organizing items and responses in lab</a:t>
            </a:r>
            <a:r>
              <a:rPr lang="en-US" sz="3471" u="none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</a:t>
            </a: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led sh</a:t>
            </a:r>
            <a:r>
              <a:rPr lang="en-US" sz="3471" u="none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eet</a:t>
            </a: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s</a:t>
            </a:r>
          </a:p>
          <a:p>
            <a:pPr algn="l">
              <a:lnSpc>
                <a:spcPts val="3471"/>
              </a:lnSpc>
            </a:pPr>
            <a:endParaRPr lang="en-US" sz="3471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749452" lvl="1" indent="-374726" algn="l">
              <a:lnSpc>
                <a:spcPts val="3471"/>
              </a:lnSpc>
              <a:buFont typeface="Arial"/>
              <a:buChar char="•"/>
            </a:pPr>
            <a:r>
              <a:rPr lang="en-US" sz="3471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The backend QR generation was integrated with Python, which auto-generates a QR code for each item registration. The script embeds the Google Form URL dynamically and saves the QR code as an image file.</a:t>
            </a:r>
          </a:p>
          <a:p>
            <a:pPr algn="l">
              <a:lnSpc>
                <a:spcPts val="3471"/>
              </a:lnSpc>
            </a:pPr>
            <a:endParaRPr lang="en-US" sz="3471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822791">
            <a:off x="9909904" y="3654887"/>
            <a:ext cx="16756192" cy="16756192"/>
          </a:xfrm>
          <a:custGeom>
            <a:avLst/>
            <a:gdLst/>
            <a:ahLst/>
            <a:cxnLst/>
            <a:rect l="l" t="t" r="r" b="b"/>
            <a:pathLst>
              <a:path w="16756192" h="16756192">
                <a:moveTo>
                  <a:pt x="0" y="0"/>
                </a:moveTo>
                <a:lnTo>
                  <a:pt x="16756192" y="0"/>
                </a:lnTo>
                <a:lnTo>
                  <a:pt x="16756192" y="16756192"/>
                </a:lnTo>
                <a:lnTo>
                  <a:pt x="0" y="1675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43541" y="779176"/>
            <a:ext cx="14316926" cy="126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13"/>
              </a:lnSpc>
            </a:pPr>
            <a:r>
              <a:rPr lang="en-US" sz="10355" b="1" spc="-652">
                <a:solidFill>
                  <a:srgbClr val="FFFFFF"/>
                </a:solidFill>
                <a:latin typeface="Arial Unicode Bold"/>
                <a:ea typeface="Arial Unicode Bold"/>
                <a:cs typeface="Arial Unicode Bold"/>
                <a:sym typeface="Arial Unicode Bold"/>
              </a:rPr>
              <a:t>Research and Validation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96944"/>
            <a:ext cx="16036081" cy="5733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1469" lvl="1" indent="-400734" algn="just">
              <a:lnSpc>
                <a:spcPts val="3786"/>
              </a:lnSpc>
              <a:buFont typeface="Arial"/>
              <a:buChar char="•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surveyed 20+ students and staff at the university.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85% had lost something in the last 6 months.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70% said they found returning items difficult due to lack of identification.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marL="801469" lvl="1" indent="-400734" algn="just">
              <a:lnSpc>
                <a:spcPts val="3786"/>
              </a:lnSpc>
              <a:buFont typeface="Arial"/>
              <a:buChar char="•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We studied existing digital L&amp;F apps but found them: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Too complex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Not anonymous</a:t>
            </a:r>
          </a:p>
          <a:p>
            <a:pPr marL="1602938" lvl="2" indent="-534313" algn="just">
              <a:lnSpc>
                <a:spcPts val="3786"/>
              </a:lnSpc>
              <a:buFont typeface="Arial"/>
              <a:buChar char="⚬"/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Dependent on app installs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  <a:p>
            <a:pPr algn="just">
              <a:lnSpc>
                <a:spcPts val="3786"/>
              </a:lnSpc>
            </a:pPr>
            <a:r>
              <a:rPr lang="en-US" sz="3712">
                <a:solidFill>
                  <a:srgbClr val="FFFFFF"/>
                </a:solidFill>
                <a:latin typeface="Arial Unicode"/>
                <a:ea typeface="Arial Unicode"/>
                <a:cs typeface="Arial Unicode"/>
                <a:sym typeface="Arial Unicode"/>
              </a:rPr>
              <a:t>This validated that our QR + Form approach is the most accessible.</a:t>
            </a:r>
          </a:p>
          <a:p>
            <a:pPr algn="just">
              <a:lnSpc>
                <a:spcPts val="3786"/>
              </a:lnSpc>
            </a:pPr>
            <a:endParaRPr lang="en-US" sz="3712">
              <a:solidFill>
                <a:srgbClr val="FFFFFF"/>
              </a:solidFill>
              <a:latin typeface="Arial Unicode"/>
              <a:ea typeface="Arial Unicode"/>
              <a:cs typeface="Arial Unicode"/>
              <a:sym typeface="Arial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797</Words>
  <Application>Microsoft Office PowerPoint</Application>
  <PresentationFormat>Custom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Arial Unicode Bold</vt:lpstr>
      <vt:lpstr>Arial Unicode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Lost and Found using QR Codes A Modern Solution for Retrieving Lost Items</dc:title>
  <cp:lastModifiedBy>Bar Vaid</cp:lastModifiedBy>
  <cp:revision>3</cp:revision>
  <dcterms:created xsi:type="dcterms:W3CDTF">2006-08-16T00:00:00Z</dcterms:created>
  <dcterms:modified xsi:type="dcterms:W3CDTF">2025-04-09T07:40:36Z</dcterms:modified>
  <dc:identifier>DAGkDzfLkvc</dc:identifier>
</cp:coreProperties>
</file>