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70" r:id="rId4"/>
    <p:sldId id="271" r:id="rId5"/>
    <p:sldId id="272" r:id="rId6"/>
    <p:sldId id="273" r:id="rId7"/>
    <p:sldId id="274" r:id="rId8"/>
    <p:sldId id="275" r:id="rId9"/>
    <p:sldId id="276" r:id="rId10"/>
    <p:sldId id="277" r:id="rId11"/>
    <p:sldId id="278"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9" autoAdjust="0"/>
  </p:normalViewPr>
  <p:slideViewPr>
    <p:cSldViewPr>
      <p:cViewPr>
        <p:scale>
          <a:sx n="75" d="100"/>
          <a:sy n="75" d="100"/>
        </p:scale>
        <p:origin x="974" y="12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4/4/2024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4/4/2024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4/4/2024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4/4/2024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4/4/2024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4/4/2024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4/4/2024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4/4/2024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4/4/2024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4/4/2024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4/4/2024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4/4/2024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3412" y="685800"/>
            <a:ext cx="9144000" cy="2057400"/>
          </a:xfrm>
        </p:spPr>
        <p:txBody>
          <a:bodyPr/>
          <a:lstStyle/>
          <a:p>
            <a:r>
              <a:rPr lang="en-US" b="1" dirty="0"/>
              <a:t>KEYLOGGER PROJECT</a:t>
            </a:r>
          </a:p>
        </p:txBody>
      </p:sp>
      <p:sp>
        <p:nvSpPr>
          <p:cNvPr id="3" name="Subtitle 2"/>
          <p:cNvSpPr>
            <a:spLocks noGrp="1"/>
          </p:cNvSpPr>
          <p:nvPr>
            <p:ph type="subTitle" idx="1"/>
          </p:nvPr>
        </p:nvSpPr>
        <p:spPr>
          <a:xfrm>
            <a:off x="1522412" y="3962400"/>
            <a:ext cx="9143999" cy="2209800"/>
          </a:xfrm>
        </p:spPr>
        <p:txBody>
          <a:bodyPr>
            <a:normAutofit/>
          </a:bodyPr>
          <a:lstStyle/>
          <a:p>
            <a:pPr algn="l">
              <a:lnSpc>
                <a:spcPct val="100000"/>
              </a:lnSpc>
            </a:pPr>
            <a:r>
              <a:rPr lang="en-US" b="1" dirty="0"/>
              <a:t>PRESENTED BY:</a:t>
            </a:r>
          </a:p>
          <a:p>
            <a:pPr marL="1089025" algn="l">
              <a:lnSpc>
                <a:spcPct val="100000"/>
              </a:lnSpc>
              <a:tabLst>
                <a:tab pos="1089025" algn="l"/>
              </a:tabLst>
            </a:pPr>
            <a:r>
              <a:rPr lang="en-US" b="1" dirty="0"/>
              <a:t>  P. SHIYAM</a:t>
            </a:r>
          </a:p>
          <a:p>
            <a:pPr marL="1089025" algn="l">
              <a:lnSpc>
                <a:spcPct val="100000"/>
              </a:lnSpc>
              <a:tabLst>
                <a:tab pos="1089025" algn="l"/>
              </a:tabLst>
            </a:pPr>
            <a:r>
              <a:rPr lang="en-US" b="1" dirty="0"/>
              <a:t>  ANJALAI  AMMAL MAHALIGAM ENGINEERING COLLEGE</a:t>
            </a:r>
          </a:p>
          <a:p>
            <a:pPr marL="1089025" algn="l">
              <a:lnSpc>
                <a:spcPct val="100000"/>
              </a:lnSpc>
              <a:tabLst>
                <a:tab pos="1089025" algn="l"/>
              </a:tabLst>
            </a:pPr>
            <a:r>
              <a:rPr lang="en-US" b="1" dirty="0"/>
              <a:t>  INFORMATION TECHNOLOGY </a:t>
            </a:r>
          </a:p>
          <a:p>
            <a:pPr marL="1089025" algn="l">
              <a:tabLst>
                <a:tab pos="1089025" algn="l"/>
              </a:tabLst>
            </a:pPr>
            <a:r>
              <a:rPr lang="en-US" dirty="0"/>
              <a:t>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B34289-6B32-C991-DCC0-AB7268645614}"/>
              </a:ext>
            </a:extLst>
          </p:cNvPr>
          <p:cNvSpPr txBox="1"/>
          <p:nvPr/>
        </p:nvSpPr>
        <p:spPr>
          <a:xfrm>
            <a:off x="417512" y="401667"/>
            <a:ext cx="6096000" cy="461665"/>
          </a:xfrm>
          <a:prstGeom prst="rect">
            <a:avLst/>
          </a:prstGeom>
          <a:noFill/>
        </p:spPr>
        <p:txBody>
          <a:bodyPr wrap="square">
            <a:spAutoFit/>
          </a:bodyPr>
          <a:lstStyle/>
          <a:p>
            <a:r>
              <a:rPr lang="en-US" sz="2400" b="1" dirty="0">
                <a:solidFill>
                  <a:schemeClr val="accent1"/>
                </a:solidFill>
                <a:latin typeface="Arial"/>
                <a:ea typeface="+mj-lt"/>
                <a:cs typeface="Arial"/>
              </a:rPr>
              <a:t>REFERENCES</a:t>
            </a:r>
            <a:endParaRPr lang="en-US" sz="2400" dirty="0"/>
          </a:p>
        </p:txBody>
      </p:sp>
      <p:sp>
        <p:nvSpPr>
          <p:cNvPr id="5" name="TextBox 4">
            <a:extLst>
              <a:ext uri="{FF2B5EF4-FFF2-40B4-BE49-F238E27FC236}">
                <a16:creationId xmlns:a16="http://schemas.microsoft.com/office/drawing/2014/main" id="{87C5F420-3E76-A803-9096-E8D1D5AAEDD1}"/>
              </a:ext>
            </a:extLst>
          </p:cNvPr>
          <p:cNvSpPr txBox="1"/>
          <p:nvPr/>
        </p:nvSpPr>
        <p:spPr>
          <a:xfrm>
            <a:off x="417512" y="1219200"/>
            <a:ext cx="11353800" cy="4755148"/>
          </a:xfrm>
          <a:prstGeom prst="rect">
            <a:avLst/>
          </a:prstGeom>
          <a:noFill/>
        </p:spPr>
        <p:txBody>
          <a:bodyPr wrap="square">
            <a:spAutoFit/>
          </a:bodyPr>
          <a:lstStyle/>
          <a:p>
            <a:pPr marL="0" indent="0">
              <a:buNone/>
            </a:pPr>
            <a:r>
              <a:rPr lang="en-US" b="1" dirty="0">
                <a:latin typeface="Arial" panose="020B0604020202020204" pitchFamily="34" charset="0"/>
                <a:cs typeface="Arial" panose="020B0604020202020204" pitchFamily="34" charset="0"/>
              </a:rPr>
              <a:t>Keylogger Detection and Prevention:</a:t>
            </a:r>
          </a:p>
          <a:p>
            <a:pPr lvl="1"/>
            <a:r>
              <a:rPr lang="en-US" b="1" dirty="0">
                <a:solidFill>
                  <a:schemeClr val="tx2"/>
                </a:solidFill>
                <a:latin typeface="Arial" panose="020B0604020202020204" pitchFamily="34" charset="0"/>
                <a:cs typeface="Arial" panose="020B0604020202020204" pitchFamily="34" charset="0"/>
              </a:rPr>
              <a:t>Keyloggers are a type of rootkit malware that capture typed keystrokes from the keyboard and save them into a log file.</a:t>
            </a:r>
          </a:p>
          <a:p>
            <a:pPr lvl="1"/>
            <a:r>
              <a:rPr lang="en-US" b="1" dirty="0">
                <a:solidFill>
                  <a:schemeClr val="tx2"/>
                </a:solidFill>
                <a:latin typeface="Arial" panose="020B0604020202020204" pitchFamily="34" charset="0"/>
                <a:cs typeface="Arial" panose="020B0604020202020204" pitchFamily="34" charset="0"/>
              </a:rPr>
              <a:t>They can capture sensitive information such as usernames, PINs, and passwords without alerting users.</a:t>
            </a:r>
          </a:p>
          <a:p>
            <a:pPr lvl="1"/>
            <a:r>
              <a:rPr lang="en-US" b="1" dirty="0">
                <a:solidFill>
                  <a:schemeClr val="tx2"/>
                </a:solidFill>
                <a:latin typeface="Arial" panose="020B0604020202020204" pitchFamily="34" charset="0"/>
                <a:cs typeface="Arial" panose="020B0604020202020204" pitchFamily="34" charset="0"/>
              </a:rPr>
              <a:t>Keyloggers pose a significant threat to various activities, including e-commerce, internet banking, and email communication. While antivirus software can detect and remove known keyloggers, it struggles with identifying unknown ones.</a:t>
            </a:r>
          </a:p>
          <a:p>
            <a:pPr marL="0" indent="0">
              <a:buNone/>
            </a:pPr>
            <a:r>
              <a:rPr lang="en-US" b="1" dirty="0">
                <a:latin typeface="Arial" panose="020B0604020202020204" pitchFamily="34" charset="0"/>
                <a:cs typeface="Arial" panose="020B0604020202020204" pitchFamily="34" charset="0"/>
              </a:rPr>
              <a:t>Project Report on Keyloggers:</a:t>
            </a:r>
          </a:p>
          <a:p>
            <a:pPr lvl="1"/>
            <a:r>
              <a:rPr lang="en-US" b="1" dirty="0">
                <a:solidFill>
                  <a:schemeClr val="tx2"/>
                </a:solidFill>
                <a:latin typeface="Arial" panose="020B0604020202020204" pitchFamily="34" charset="0"/>
                <a:cs typeface="Arial" panose="020B0604020202020204" pitchFamily="34" charset="0"/>
              </a:rPr>
              <a:t>Keyloggers record keystrokes on a keyboard, often covertly.</a:t>
            </a:r>
          </a:p>
          <a:p>
            <a:pPr lvl="1"/>
            <a:r>
              <a:rPr lang="en-US" b="1" dirty="0">
                <a:solidFill>
                  <a:schemeClr val="tx2"/>
                </a:solidFill>
                <a:latin typeface="Arial" panose="020B0604020202020204" pitchFamily="34" charset="0"/>
                <a:cs typeface="Arial" panose="020B0604020202020204" pitchFamily="34" charset="0"/>
              </a:rPr>
              <a:t>Software-based keyloggers are detected based on behavioral patterns and do not grant root privileges.</a:t>
            </a:r>
          </a:p>
          <a:p>
            <a:pPr lvl="1"/>
            <a:r>
              <a:rPr lang="en-US" b="1" dirty="0">
                <a:solidFill>
                  <a:schemeClr val="tx2"/>
                </a:solidFill>
                <a:latin typeface="Arial" panose="020B0604020202020204" pitchFamily="34" charset="0"/>
                <a:cs typeface="Arial" panose="020B0604020202020204" pitchFamily="34" charset="0"/>
              </a:rPr>
              <a:t>Detection relies on permission from the kernel and is susceptible to attacks.</a:t>
            </a:r>
          </a:p>
          <a:p>
            <a:pPr marL="0" indent="0">
              <a:buNone/>
            </a:pPr>
            <a:r>
              <a:rPr lang="en-US" b="1" dirty="0">
                <a:latin typeface="Arial" panose="020B0604020202020204" pitchFamily="34" charset="0"/>
                <a:cs typeface="Arial" panose="020B0604020202020204" pitchFamily="34" charset="0"/>
              </a:rPr>
              <a:t>Understanding Keystroke Logging</a:t>
            </a:r>
            <a:r>
              <a:rPr lang="en-US" dirty="0">
                <a:latin typeface="Arial" panose="020B0604020202020204" pitchFamily="34" charset="0"/>
                <a:cs typeface="Arial" panose="020B0604020202020204" pitchFamily="34" charset="0"/>
              </a:rPr>
              <a:t>:</a:t>
            </a:r>
          </a:p>
          <a:p>
            <a:pPr lvl="1"/>
            <a:r>
              <a:rPr lang="en-US" b="1" dirty="0">
                <a:solidFill>
                  <a:schemeClr val="tx2"/>
                </a:solidFill>
                <a:latin typeface="Arial" panose="020B0604020202020204" pitchFamily="34" charset="0"/>
                <a:cs typeface="Arial" panose="020B0604020202020204" pitchFamily="34" charset="0"/>
              </a:rPr>
              <a:t>Keystroke logging (keylogging) involves recording keyboard input.</a:t>
            </a:r>
          </a:p>
          <a:p>
            <a:pPr lvl="1"/>
            <a:r>
              <a:rPr lang="en-US" b="1" dirty="0">
                <a:solidFill>
                  <a:schemeClr val="tx2"/>
                </a:solidFill>
                <a:latin typeface="Arial" panose="020B0604020202020204" pitchFamily="34" charset="0"/>
                <a:cs typeface="Arial" panose="020B0604020202020204" pitchFamily="34" charset="0"/>
              </a:rPr>
              <a:t>It plays a role in cybersecurity threats and can be used maliciously.</a:t>
            </a:r>
          </a:p>
          <a:p>
            <a:endParaRPr lang="en-US" sz="15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629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FFC4C5-905D-0DFA-A82B-E5FB79F140D9}"/>
              </a:ext>
            </a:extLst>
          </p:cNvPr>
          <p:cNvPicPr>
            <a:picLocks noChangeAspect="1"/>
          </p:cNvPicPr>
          <p:nvPr/>
        </p:nvPicPr>
        <p:blipFill rotWithShape="1">
          <a:blip r:embed="rId2">
            <a:extLst>
              <a:ext uri="{28A0092B-C50C-407E-A947-70E740481C1C}">
                <a14:useLocalDpi xmlns:a14="http://schemas.microsoft.com/office/drawing/2010/main" val="0"/>
              </a:ext>
            </a:extLst>
          </a:blip>
          <a:srcRect t="3104" b="3752"/>
          <a:stretch/>
        </p:blipFill>
        <p:spPr>
          <a:xfrm>
            <a:off x="2741612" y="1143000"/>
            <a:ext cx="6553200" cy="4572000"/>
          </a:xfrm>
          <a:prstGeom prst="rect">
            <a:avLst/>
          </a:prstGeom>
        </p:spPr>
      </p:pic>
    </p:spTree>
    <p:extLst>
      <p:ext uri="{BB962C8B-B14F-4D97-AF65-F5344CB8AC3E}">
        <p14:creationId xmlns:p14="http://schemas.microsoft.com/office/powerpoint/2010/main" val="1328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OUTLINE</a:t>
            </a:r>
            <a:endParaRPr lang="en-US" sz="2400" dirty="0">
              <a:solidFill>
                <a:schemeClr val="accent1">
                  <a:lumMod val="75000"/>
                </a:schemeClr>
              </a:solidFill>
            </a:endParaRPr>
          </a:p>
        </p:txBody>
      </p:sp>
      <p:sp>
        <p:nvSpPr>
          <p:cNvPr id="14" name="Content Placeholder 13"/>
          <p:cNvSpPr>
            <a:spLocks noGrp="1"/>
          </p:cNvSpPr>
          <p:nvPr>
            <p:ph idx="1"/>
          </p:nvPr>
        </p:nvSpPr>
        <p:spPr/>
        <p:txBody>
          <a:bodyPr>
            <a:normAutofit/>
          </a:bodyPr>
          <a:lstStyle/>
          <a:p>
            <a:r>
              <a:rPr lang="en-US" sz="2000" b="1" dirty="0">
                <a:solidFill>
                  <a:schemeClr val="tx2"/>
                </a:solidFill>
                <a:latin typeface="Arial"/>
                <a:ea typeface="+mn-lt"/>
                <a:cs typeface="Arial"/>
              </a:rPr>
              <a:t>Problem Statement </a:t>
            </a:r>
          </a:p>
          <a:p>
            <a:r>
              <a:rPr lang="en-US" sz="2000" b="1" dirty="0">
                <a:solidFill>
                  <a:schemeClr val="tx2"/>
                </a:solidFill>
                <a:latin typeface="Arial"/>
                <a:ea typeface="+mn-lt"/>
                <a:cs typeface="Arial"/>
              </a:rPr>
              <a:t>Proposed System/Solution</a:t>
            </a:r>
            <a:endParaRPr lang="en-US" sz="2000" dirty="0">
              <a:solidFill>
                <a:schemeClr val="tx2"/>
              </a:solidFill>
              <a:latin typeface="Arial"/>
              <a:cs typeface="Arial"/>
            </a:endParaRPr>
          </a:p>
          <a:p>
            <a:r>
              <a:rPr lang="en-US" sz="2000" b="1" dirty="0">
                <a:solidFill>
                  <a:schemeClr val="tx2"/>
                </a:solidFill>
                <a:latin typeface="Arial"/>
                <a:ea typeface="+mn-lt"/>
                <a:cs typeface="Calibri"/>
              </a:rPr>
              <a:t>System </a:t>
            </a:r>
            <a:r>
              <a:rPr lang="en-US" sz="2000" b="1" dirty="0">
                <a:solidFill>
                  <a:schemeClr val="tx2"/>
                </a:solidFill>
                <a:latin typeface="Arial"/>
                <a:ea typeface="+mn-lt"/>
                <a:cs typeface="+mn-lt"/>
              </a:rPr>
              <a:t>Development Approach</a:t>
            </a:r>
            <a:endParaRPr lang="en-US" sz="2000" dirty="0">
              <a:solidFill>
                <a:schemeClr val="tx2"/>
              </a:solidFill>
              <a:latin typeface="Arial"/>
              <a:ea typeface="+mn-lt"/>
              <a:cs typeface="+mn-lt"/>
            </a:endParaRPr>
          </a:p>
          <a:p>
            <a:r>
              <a:rPr lang="en-US" sz="2000" b="1" dirty="0">
                <a:solidFill>
                  <a:schemeClr val="tx2"/>
                </a:solidFill>
                <a:latin typeface="Arial"/>
                <a:ea typeface="+mn-lt"/>
                <a:cs typeface="+mn-lt"/>
              </a:rPr>
              <a:t>Algorithm &amp; Deployment  </a:t>
            </a:r>
            <a:endParaRPr lang="en-US" sz="2000" dirty="0">
              <a:solidFill>
                <a:schemeClr val="tx2"/>
              </a:solidFill>
              <a:latin typeface="Arial"/>
              <a:cs typeface="Calibri"/>
            </a:endParaRPr>
          </a:p>
          <a:p>
            <a:r>
              <a:rPr lang="en-US" sz="2000" b="1" dirty="0">
                <a:solidFill>
                  <a:schemeClr val="tx2"/>
                </a:solidFill>
                <a:latin typeface="Arial"/>
                <a:ea typeface="+mn-lt"/>
                <a:cs typeface="Arial"/>
              </a:rPr>
              <a:t>Result (Output Image)</a:t>
            </a:r>
          </a:p>
          <a:p>
            <a:r>
              <a:rPr lang="en-US" sz="2000" b="1" dirty="0">
                <a:solidFill>
                  <a:schemeClr val="tx2"/>
                </a:solidFill>
                <a:latin typeface="Arial"/>
                <a:ea typeface="+mn-lt"/>
                <a:cs typeface="Arial"/>
              </a:rPr>
              <a:t>Conclusion</a:t>
            </a:r>
            <a:endParaRPr lang="en-US" sz="2000" dirty="0">
              <a:solidFill>
                <a:schemeClr val="tx2"/>
              </a:solidFill>
              <a:latin typeface="Arial"/>
              <a:cs typeface="Arial"/>
            </a:endParaRPr>
          </a:p>
          <a:p>
            <a:r>
              <a:rPr lang="en-US" sz="2000" b="1" dirty="0">
                <a:solidFill>
                  <a:schemeClr val="tx2"/>
                </a:solidFill>
                <a:latin typeface="Arial"/>
                <a:ea typeface="+mn-lt"/>
                <a:cs typeface="Arial"/>
              </a:rPr>
              <a:t>Future Scope</a:t>
            </a:r>
          </a:p>
          <a:p>
            <a:r>
              <a:rPr lang="en-US" sz="2000" b="1" dirty="0">
                <a:solidFill>
                  <a:schemeClr val="tx2"/>
                </a:solidFill>
                <a:latin typeface="Arial"/>
                <a:ea typeface="+mn-lt"/>
                <a:cs typeface="Arial"/>
              </a:rPr>
              <a:t>References</a:t>
            </a:r>
            <a:endParaRPr lang="en-US" sz="2000" dirty="0">
              <a:solidFill>
                <a:schemeClr val="tx2"/>
              </a:solidFill>
              <a:latin typeface="Arial"/>
              <a:cs typeface="Arial"/>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E815-831B-5224-B018-BF979D8B92D8}"/>
              </a:ext>
            </a:extLst>
          </p:cNvPr>
          <p:cNvSpPr>
            <a:spLocks noGrp="1"/>
          </p:cNvSpPr>
          <p:nvPr>
            <p:ph type="title"/>
          </p:nvPr>
        </p:nvSpPr>
        <p:spPr/>
        <p:txBody>
          <a:bodyPr/>
          <a:lstStyle/>
          <a:p>
            <a:r>
              <a:rPr lang="en-US" sz="2800" b="1" dirty="0">
                <a:solidFill>
                  <a:schemeClr val="accent1">
                    <a:lumMod val="75000"/>
                  </a:schemeClr>
                </a:solidFill>
              </a:rPr>
              <a:t>PROBLEM STATEMENT</a:t>
            </a:r>
            <a:r>
              <a:rPr lang="en-US" sz="2400" b="1" dirty="0">
                <a:solidFill>
                  <a:schemeClr val="accent1">
                    <a:lumMod val="75000"/>
                  </a:schemeClr>
                </a:solidFill>
              </a:rPr>
              <a:t>: </a:t>
            </a:r>
            <a:br>
              <a:rPr lang="en-US" sz="2400" dirty="0"/>
            </a:br>
            <a:endParaRPr lang="en-US" sz="2400" dirty="0"/>
          </a:p>
        </p:txBody>
      </p:sp>
      <p:sp>
        <p:nvSpPr>
          <p:cNvPr id="3" name="Content Placeholder 2">
            <a:extLst>
              <a:ext uri="{FF2B5EF4-FFF2-40B4-BE49-F238E27FC236}">
                <a16:creationId xmlns:a16="http://schemas.microsoft.com/office/drawing/2014/main" id="{E12577D4-48B7-1C99-A358-D554878E1394}"/>
              </a:ext>
            </a:extLst>
          </p:cNvPr>
          <p:cNvSpPr>
            <a:spLocks noGrp="1"/>
          </p:cNvSpPr>
          <p:nvPr>
            <p:ph idx="1"/>
          </p:nvPr>
        </p:nvSpPr>
        <p:spPr/>
        <p:txBody>
          <a:bodyPr/>
          <a:lstStyle/>
          <a:p>
            <a:pPr marL="0" indent="0">
              <a:buNone/>
            </a:pPr>
            <a:r>
              <a:rPr lang="en-US" sz="2400" b="1" dirty="0">
                <a:solidFill>
                  <a:schemeClr val="tx2"/>
                </a:solidFill>
                <a:latin typeface="Arial" panose="020B0604020202020204" pitchFamily="34" charset="0"/>
                <a:cs typeface="Arial" panose="020B0604020202020204" pitchFamily="34" charset="0"/>
              </a:rPr>
              <a:t>	</a:t>
            </a:r>
            <a:r>
              <a:rPr lang="en-US" sz="2000" b="1" dirty="0">
                <a:solidFill>
                  <a:schemeClr val="tx2"/>
                </a:solidFill>
                <a:latin typeface="Arial" panose="020B0604020202020204" pitchFamily="34" charset="0"/>
                <a:cs typeface="Arial" panose="020B0604020202020204"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server threat to individuals and organizations as they can capture sensitive information such as passwords, credit card details, and other personal data, leading to identity theft, financial loss, and privacy breaches.</a:t>
            </a:r>
            <a:endParaRPr lang="en-US" sz="2000" dirty="0"/>
          </a:p>
        </p:txBody>
      </p:sp>
    </p:spTree>
    <p:extLst>
      <p:ext uri="{BB962C8B-B14F-4D97-AF65-F5344CB8AC3E}">
        <p14:creationId xmlns:p14="http://schemas.microsoft.com/office/powerpoint/2010/main" val="156883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57B414-A758-CAA6-6DD8-92CFF364C4BE}"/>
              </a:ext>
            </a:extLst>
          </p:cNvPr>
          <p:cNvSpPr txBox="1"/>
          <p:nvPr/>
        </p:nvSpPr>
        <p:spPr>
          <a:xfrm>
            <a:off x="455612" y="376714"/>
            <a:ext cx="6096000" cy="461665"/>
          </a:xfrm>
          <a:prstGeom prst="rect">
            <a:avLst/>
          </a:prstGeom>
          <a:noFill/>
        </p:spPr>
        <p:txBody>
          <a:bodyPr wrap="square">
            <a:spAutoFit/>
          </a:bodyPr>
          <a:lstStyle/>
          <a:p>
            <a:r>
              <a:rPr lang="en-US" sz="2400" b="1" dirty="0">
                <a:solidFill>
                  <a:schemeClr val="accent1"/>
                </a:solidFill>
                <a:latin typeface="+mn-lt"/>
                <a:cs typeface="Arial" panose="020B0604020202020204" pitchFamily="34" charset="0"/>
              </a:rPr>
              <a:t>PROPOSED SOLUTION</a:t>
            </a:r>
            <a:endParaRPr lang="en-US" sz="2400" b="1" dirty="0"/>
          </a:p>
        </p:txBody>
      </p:sp>
      <p:sp>
        <p:nvSpPr>
          <p:cNvPr id="5" name="TextBox 4">
            <a:extLst>
              <a:ext uri="{FF2B5EF4-FFF2-40B4-BE49-F238E27FC236}">
                <a16:creationId xmlns:a16="http://schemas.microsoft.com/office/drawing/2014/main" id="{BE401A1D-4EBA-32AD-6180-19E16F67EF5A}"/>
              </a:ext>
            </a:extLst>
          </p:cNvPr>
          <p:cNvSpPr txBox="1"/>
          <p:nvPr/>
        </p:nvSpPr>
        <p:spPr>
          <a:xfrm>
            <a:off x="760412" y="1295400"/>
            <a:ext cx="10820400" cy="5355312"/>
          </a:xfrm>
          <a:prstGeom prst="rect">
            <a:avLst/>
          </a:prstGeom>
          <a:noFill/>
        </p:spPr>
        <p:txBody>
          <a:bodyPr wrap="square">
            <a:spAutoFit/>
          </a:bodyPr>
          <a:lstStyle/>
          <a:p>
            <a:pPr marL="0" indent="0">
              <a:buNone/>
            </a:pPr>
            <a:r>
              <a:rPr lang="en-US" b="1" dirty="0">
                <a:latin typeface="Arial" panose="020B0604020202020204" pitchFamily="34" charset="0"/>
                <a:cs typeface="Arial" panose="020B0604020202020204" pitchFamily="34" charset="0"/>
              </a:rPr>
              <a:t>Basic Keylogger:</a:t>
            </a:r>
          </a:p>
          <a:p>
            <a:pPr lvl="1"/>
            <a:r>
              <a:rPr lang="en-US" b="1" dirty="0">
                <a:solidFill>
                  <a:schemeClr val="tx2"/>
                </a:solidFill>
                <a:latin typeface="Arial" panose="020B0604020202020204" pitchFamily="34" charset="0"/>
                <a:cs typeface="Arial" panose="020B0604020202020204" pitchFamily="34" charset="0"/>
              </a:rPr>
              <a:t>Create a simple keylogger that captures all keystrokes (including special keys) and saves them to a log file. Use the </a:t>
            </a:r>
            <a:r>
              <a:rPr lang="en-US" b="1" dirty="0" err="1">
                <a:solidFill>
                  <a:schemeClr val="tx2"/>
                </a:solidFill>
                <a:latin typeface="Arial" panose="020B0604020202020204" pitchFamily="34" charset="0"/>
                <a:cs typeface="Arial" panose="020B0604020202020204" pitchFamily="34" charset="0"/>
              </a:rPr>
              <a:t>pynput</a:t>
            </a:r>
            <a:r>
              <a:rPr lang="en-US" b="1" dirty="0">
                <a:solidFill>
                  <a:schemeClr val="tx2"/>
                </a:solidFill>
                <a:latin typeface="Arial" panose="020B0604020202020204" pitchFamily="34" charset="0"/>
                <a:cs typeface="Arial" panose="020B0604020202020204" pitchFamily="34" charset="0"/>
              </a:rPr>
              <a:t> library to listen for key events. Save the captured keys to a text file(e.g., “log.txt”). Implement graceful exit (</a:t>
            </a:r>
            <a:r>
              <a:rPr lang="en-US" b="1" dirty="0" err="1">
                <a:solidFill>
                  <a:schemeClr val="tx2"/>
                </a:solidFill>
                <a:latin typeface="Arial" panose="020B0604020202020204" pitchFamily="34" charset="0"/>
                <a:cs typeface="Arial" panose="020B0604020202020204" pitchFamily="34" charset="0"/>
              </a:rPr>
              <a:t>e.g</a:t>
            </a:r>
            <a:r>
              <a:rPr lang="en-US" b="1" dirty="0">
                <a:solidFill>
                  <a:schemeClr val="tx2"/>
                </a:solidFill>
                <a:latin typeface="Arial" panose="020B0604020202020204" pitchFamily="34" charset="0"/>
                <a:cs typeface="Arial" panose="020B0604020202020204" pitchFamily="34" charset="0"/>
              </a:rPr>
              <a:t>, stop logging when the Escape key is passed)</a:t>
            </a:r>
          </a:p>
          <a:p>
            <a:pPr marL="0" lvl="1" indent="0">
              <a:buNone/>
            </a:pPr>
            <a:r>
              <a:rPr lang="en-US" b="1" dirty="0">
                <a:latin typeface="Arial" panose="020B0604020202020204" pitchFamily="34" charset="0"/>
                <a:cs typeface="Arial" panose="020B0604020202020204" pitchFamily="34" charset="0"/>
              </a:rPr>
              <a:t>Advanced Features:</a:t>
            </a:r>
          </a:p>
          <a:p>
            <a:pPr marL="625475" lvl="1" indent="-342900"/>
            <a:r>
              <a:rPr lang="en-US" b="1" dirty="0">
                <a:solidFill>
                  <a:schemeClr val="tx2"/>
                </a:solidFill>
                <a:latin typeface="Arial" panose="020B0604020202020204" pitchFamily="34" charset="0"/>
                <a:cs typeface="Arial" panose="020B0604020202020204" pitchFamily="34" charset="0"/>
              </a:rPr>
              <a:t>Add timestamping to each logged keystroke. Encrypt the log file for security. Implement remote reporting (send logs to a server or email) for monitoring purposes.</a:t>
            </a:r>
          </a:p>
          <a:p>
            <a:pPr marL="0" lvl="1" indent="0">
              <a:buNone/>
            </a:pPr>
            <a:r>
              <a:rPr lang="en-US" b="1" dirty="0">
                <a:latin typeface="Arial" panose="020B0604020202020204" pitchFamily="34" charset="0"/>
                <a:cs typeface="Arial" panose="020B0604020202020204" pitchFamily="34" charset="0"/>
              </a:rPr>
              <a:t>Ethical Considerations:</a:t>
            </a:r>
          </a:p>
          <a:p>
            <a:pPr marL="568325" lvl="1" indent="-285750"/>
            <a:r>
              <a:rPr lang="en-US" b="1" dirty="0">
                <a:solidFill>
                  <a:schemeClr val="tx2"/>
                </a:solidFill>
                <a:latin typeface="Arial" panose="020B0604020202020204" pitchFamily="34" charset="0"/>
                <a:cs typeface="Arial" panose="020B0604020202020204" pitchFamily="34" charset="0"/>
              </a:rPr>
              <a:t>Always use keyloggers responsibly and legally. Obtain proper consent before deploying a keylogger. Educate users about the purpose and scope of monitoring.</a:t>
            </a:r>
          </a:p>
          <a:p>
            <a:pPr marL="0" lvl="1" indent="0">
              <a:buNone/>
            </a:pPr>
            <a:r>
              <a:rPr lang="en-US" b="1" dirty="0">
                <a:latin typeface="Arial" panose="020B0604020202020204" pitchFamily="34" charset="0"/>
                <a:cs typeface="Arial" panose="020B0604020202020204" pitchFamily="34" charset="0"/>
              </a:rPr>
              <a:t>Encryption:</a:t>
            </a:r>
          </a:p>
          <a:p>
            <a:pPr marL="625475" lvl="1" indent="-342900"/>
            <a:r>
              <a:rPr lang="en-US" b="1" dirty="0">
                <a:solidFill>
                  <a:schemeClr val="tx2"/>
                </a:solidFill>
                <a:latin typeface="Arial" panose="020B0604020202020204" pitchFamily="34" charset="0"/>
                <a:cs typeface="Arial" panose="020B0604020202020204" pitchFamily="34" charset="0"/>
              </a:rPr>
              <a:t>Consider encrypting the log file to protect sensitive information. </a:t>
            </a:r>
            <a:r>
              <a:rPr lang="en-US" b="1" dirty="0">
                <a:solidFill>
                  <a:schemeClr val="tx2"/>
                </a:solidFill>
                <a:latin typeface="Arial" panose="020B0604020202020204" pitchFamily="34" charset="0"/>
              </a:rPr>
              <a:t>Use encryption libraries (e.g., cryptography) to secure the log data. Encrypt the log content before writing it to the file and decrypt it when needed.</a:t>
            </a:r>
          </a:p>
          <a:p>
            <a:pPr marL="0" lvl="1" indent="0">
              <a:buNone/>
            </a:pPr>
            <a:r>
              <a:rPr lang="en-US" b="1" dirty="0">
                <a:latin typeface="Arial" panose="020B0604020202020204" pitchFamily="34" charset="0"/>
              </a:rPr>
              <a:t>Remote Reporting:</a:t>
            </a:r>
          </a:p>
          <a:p>
            <a:pPr marL="625475" lvl="1" indent="-342900"/>
            <a:r>
              <a:rPr lang="en-US" b="1" dirty="0">
                <a:solidFill>
                  <a:schemeClr val="tx1">
                    <a:lumMod val="75000"/>
                  </a:schemeClr>
                </a:solidFill>
                <a:latin typeface="Arial" panose="020B0604020202020204" pitchFamily="34" charset="0"/>
              </a:rPr>
              <a:t>Extend your keylogger to send logs remotely (e.g., via email or to a server).Implement a mechanism to periodically upload logs to a designated location. Ensure that the remote reporting feature is secure and follows privacy guidelines.</a:t>
            </a:r>
          </a:p>
        </p:txBody>
      </p:sp>
    </p:spTree>
    <p:extLst>
      <p:ext uri="{BB962C8B-B14F-4D97-AF65-F5344CB8AC3E}">
        <p14:creationId xmlns:p14="http://schemas.microsoft.com/office/powerpoint/2010/main" val="180634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FD2481-6E9E-1CEA-BA34-71EBC0D7C175}"/>
              </a:ext>
            </a:extLst>
          </p:cNvPr>
          <p:cNvSpPr txBox="1"/>
          <p:nvPr/>
        </p:nvSpPr>
        <p:spPr>
          <a:xfrm>
            <a:off x="455612" y="381000"/>
            <a:ext cx="6096000" cy="461665"/>
          </a:xfrm>
          <a:prstGeom prst="rect">
            <a:avLst/>
          </a:prstGeom>
          <a:noFill/>
        </p:spPr>
        <p:txBody>
          <a:bodyPr wrap="square">
            <a:spAutoFit/>
          </a:bodyPr>
          <a:lstStyle/>
          <a:p>
            <a:r>
              <a:rPr lang="en-US" sz="2400" b="1" dirty="0">
                <a:solidFill>
                  <a:schemeClr val="accent1"/>
                </a:solidFill>
                <a:latin typeface="Arial"/>
                <a:ea typeface="+mj-lt"/>
                <a:cs typeface="Arial"/>
              </a:rPr>
              <a:t>SYSTEM  APPROACH</a:t>
            </a:r>
            <a:endParaRPr lang="en-US" sz="2400" dirty="0"/>
          </a:p>
        </p:txBody>
      </p:sp>
      <p:sp>
        <p:nvSpPr>
          <p:cNvPr id="5" name="TextBox 4">
            <a:extLst>
              <a:ext uri="{FF2B5EF4-FFF2-40B4-BE49-F238E27FC236}">
                <a16:creationId xmlns:a16="http://schemas.microsoft.com/office/drawing/2014/main" id="{7E24D255-DFAF-09B7-5C2F-8B4265992546}"/>
              </a:ext>
            </a:extLst>
          </p:cNvPr>
          <p:cNvSpPr txBox="1"/>
          <p:nvPr/>
        </p:nvSpPr>
        <p:spPr>
          <a:xfrm>
            <a:off x="684212" y="1224713"/>
            <a:ext cx="10972800" cy="3293209"/>
          </a:xfrm>
          <a:prstGeom prst="rect">
            <a:avLst/>
          </a:prstGeom>
          <a:noFill/>
        </p:spPr>
        <p:txBody>
          <a:bodyPr wrap="square">
            <a:spAutoFit/>
          </a:bodyPr>
          <a:lstStyle/>
          <a:p>
            <a:pPr marL="0" indent="0">
              <a:buNone/>
            </a:pPr>
            <a:r>
              <a:rPr lang="en-US" sz="1600" b="1" dirty="0">
                <a:latin typeface="Arial" panose="020B0604020202020204" pitchFamily="34" charset="0"/>
                <a:cs typeface="Arial" panose="020B0604020202020204" pitchFamily="34" charset="0"/>
              </a:rPr>
              <a:t>Purpose of a Keylogger:</a:t>
            </a:r>
          </a:p>
          <a:p>
            <a:pPr marL="246063" indent="-17463"/>
            <a:r>
              <a:rPr lang="en-US" sz="1500" dirty="0">
                <a:solidFill>
                  <a:srgbClr val="111111"/>
                </a:solidFill>
                <a:latin typeface="-apple-system"/>
              </a:rPr>
              <a:t> </a:t>
            </a:r>
            <a:r>
              <a:rPr lang="en-US" sz="1500" dirty="0">
                <a:solidFill>
                  <a:schemeClr val="tx1">
                    <a:lumMod val="65000"/>
                  </a:schemeClr>
                </a:solidFill>
                <a:latin typeface="-apple-system"/>
              </a:rPr>
              <a:t>A keylogger is a software tool designed to record keystrokes made by a user on a computer keyboard. It serves various purposes</a:t>
            </a:r>
          </a:p>
          <a:p>
            <a:pPr marL="644525" lvl="1" indent="-187325">
              <a:buFont typeface="+mj-lt"/>
              <a:buAutoNum type="arabicPeriod"/>
            </a:pPr>
            <a:r>
              <a:rPr lang="en-US" sz="1600" b="1" dirty="0">
                <a:solidFill>
                  <a:schemeClr val="tx1">
                    <a:lumMod val="65000"/>
                  </a:schemeClr>
                </a:solidFill>
                <a:latin typeface="Arial" panose="020B0604020202020204" pitchFamily="34" charset="0"/>
                <a:cs typeface="Arial" panose="020B0604020202020204" pitchFamily="34" charset="0"/>
              </a:rPr>
              <a:t>Security Auditing</a:t>
            </a:r>
            <a:r>
              <a:rPr lang="en-US" b="1" dirty="0">
                <a:solidFill>
                  <a:schemeClr val="tx1">
                    <a:lumMod val="65000"/>
                  </a:schemeClr>
                </a:solidFill>
                <a:latin typeface="Arial" panose="020B0604020202020204" pitchFamily="34" charset="0"/>
                <a:cs typeface="Arial" panose="020B0604020202020204" pitchFamily="34" charset="0"/>
              </a:rPr>
              <a:t>: </a:t>
            </a:r>
            <a:r>
              <a:rPr lang="en-US" sz="1400" dirty="0">
                <a:solidFill>
                  <a:schemeClr val="tx1">
                    <a:lumMod val="65000"/>
                  </a:schemeClr>
                </a:solidFill>
                <a:latin typeface="Arial" panose="020B0604020202020204" pitchFamily="34" charset="0"/>
                <a:cs typeface="Arial" panose="020B0604020202020204" pitchFamily="34" charset="0"/>
              </a:rPr>
              <a:t>Organizations use keyloggers to monitor employee activity and detect unauthorized actions</a:t>
            </a:r>
            <a:r>
              <a:rPr lang="en-US" sz="1400" b="1" dirty="0">
                <a:solidFill>
                  <a:schemeClr val="tx1">
                    <a:lumMod val="65000"/>
                  </a:schemeClr>
                </a:solidFill>
                <a:latin typeface="Arial" panose="020B0604020202020204" pitchFamily="34" charset="0"/>
                <a:cs typeface="Arial" panose="020B0604020202020204" pitchFamily="34" charset="0"/>
              </a:rPr>
              <a:t>.</a:t>
            </a:r>
          </a:p>
          <a:p>
            <a:pPr marL="644525" lvl="1" indent="-187325">
              <a:buFont typeface="+mj-lt"/>
              <a:buAutoNum type="arabicPeriod"/>
            </a:pPr>
            <a:r>
              <a:rPr lang="en-US" sz="1600" b="1" dirty="0">
                <a:solidFill>
                  <a:schemeClr val="tx1">
                    <a:lumMod val="65000"/>
                  </a:schemeClr>
                </a:solidFill>
                <a:latin typeface="Arial" panose="020B0604020202020204" pitchFamily="34" charset="0"/>
                <a:cs typeface="Arial" panose="020B0604020202020204" pitchFamily="34" charset="0"/>
              </a:rPr>
              <a:t>Parental Control: </a:t>
            </a:r>
            <a:r>
              <a:rPr lang="en-US" sz="1400" dirty="0">
                <a:solidFill>
                  <a:schemeClr val="tx1">
                    <a:lumMod val="65000"/>
                  </a:schemeClr>
                </a:solidFill>
                <a:latin typeface="Arial" panose="020B0604020202020204" pitchFamily="34" charset="0"/>
                <a:cs typeface="Arial" panose="020B0604020202020204" pitchFamily="34" charset="0"/>
              </a:rPr>
              <a:t>Parents can use keyloggers to track their children’s online activities</a:t>
            </a:r>
          </a:p>
          <a:p>
            <a:pPr marL="0" indent="0">
              <a:buNone/>
            </a:pPr>
            <a:r>
              <a:rPr lang="en-US" sz="1600" b="1" dirty="0">
                <a:latin typeface="Arial" panose="020B0604020202020204" pitchFamily="34" charset="0"/>
                <a:cs typeface="Arial" panose="020B0604020202020204" pitchFamily="34" charset="0"/>
              </a:rPr>
              <a:t>Types of Keyloggers:</a:t>
            </a:r>
          </a:p>
          <a:p>
            <a:pPr marL="246063" indent="-17463"/>
            <a:r>
              <a:rPr lang="en-US" sz="1600" b="1" dirty="0">
                <a:solidFill>
                  <a:srgbClr val="111111"/>
                </a:solidFill>
                <a:latin typeface="-apple-system"/>
              </a:rPr>
              <a:t> </a:t>
            </a:r>
            <a:r>
              <a:rPr lang="en-US" sz="1600" b="1" dirty="0">
                <a:solidFill>
                  <a:schemeClr val="tx1">
                    <a:lumMod val="65000"/>
                  </a:schemeClr>
                </a:solidFill>
                <a:latin typeface="-apple-system"/>
              </a:rPr>
              <a:t>Hardware Keyloggers</a:t>
            </a:r>
            <a:r>
              <a:rPr lang="en-US" sz="1600" dirty="0">
                <a:solidFill>
                  <a:schemeClr val="tx1">
                    <a:lumMod val="65000"/>
                  </a:schemeClr>
                </a:solidFill>
                <a:latin typeface="-apple-system"/>
              </a:rPr>
              <a:t>: </a:t>
            </a:r>
            <a:r>
              <a:rPr lang="en-US" sz="1500" dirty="0">
                <a:solidFill>
                  <a:schemeClr val="tx1">
                    <a:lumMod val="65000"/>
                  </a:schemeClr>
                </a:solidFill>
                <a:latin typeface="-apple-system"/>
              </a:rPr>
              <a:t>These are physical devices connected between the keyboard and the computer. They intercept keystrokes and store them in internal memory</a:t>
            </a:r>
            <a:r>
              <a:rPr lang="en-US" sz="1400" dirty="0">
                <a:solidFill>
                  <a:schemeClr val="tx1">
                    <a:lumMod val="65000"/>
                  </a:schemeClr>
                </a:solidFill>
                <a:latin typeface="-apple-system"/>
              </a:rPr>
              <a:t>.</a:t>
            </a:r>
          </a:p>
          <a:p>
            <a:pPr marL="246063" indent="-17463"/>
            <a:r>
              <a:rPr lang="en-US" sz="1600" b="1" dirty="0">
                <a:solidFill>
                  <a:schemeClr val="tx1">
                    <a:lumMod val="65000"/>
                  </a:schemeClr>
                </a:solidFill>
                <a:latin typeface="-apple-system"/>
              </a:rPr>
              <a:t> Software Keyloggers</a:t>
            </a:r>
            <a:r>
              <a:rPr lang="en-US" sz="1600" dirty="0">
                <a:solidFill>
                  <a:schemeClr val="tx1">
                    <a:lumMod val="65000"/>
                  </a:schemeClr>
                </a:solidFill>
                <a:latin typeface="-apple-system"/>
              </a:rPr>
              <a:t>:</a:t>
            </a:r>
          </a:p>
          <a:p>
            <a:pPr marL="547815" lvl="1" indent="-17463"/>
            <a:r>
              <a:rPr lang="en-US" sz="1500" b="1" dirty="0">
                <a:solidFill>
                  <a:schemeClr val="tx1">
                    <a:lumMod val="65000"/>
                  </a:schemeClr>
                </a:solidFill>
                <a:latin typeface="Arial" panose="020B0604020202020204" pitchFamily="34" charset="0"/>
                <a:cs typeface="Arial" panose="020B0604020202020204" pitchFamily="34" charset="0"/>
              </a:rPr>
              <a:t>Kernel-based Keyloggers</a:t>
            </a:r>
            <a:r>
              <a:rPr lang="en-US" sz="1500" dirty="0">
                <a:solidFill>
                  <a:schemeClr val="tx1">
                    <a:lumMod val="65000"/>
                  </a:schemeClr>
                </a:solidFill>
                <a:latin typeface="-apple-system"/>
              </a:rPr>
              <a:t>: Run at the kernel level, allowing them to capture keystrokes before they reach the operating syste</a:t>
            </a:r>
            <a:r>
              <a:rPr lang="en-US" sz="1500" dirty="0">
                <a:solidFill>
                  <a:srgbClr val="111111"/>
                </a:solidFill>
                <a:latin typeface="-apple-system"/>
              </a:rPr>
              <a:t>m</a:t>
            </a:r>
          </a:p>
          <a:p>
            <a:pPr marL="0" indent="0">
              <a:buNone/>
            </a:pPr>
            <a:r>
              <a:rPr lang="en-US" sz="1600" b="1" dirty="0">
                <a:latin typeface="Arial" panose="020B0604020202020204" pitchFamily="34" charset="0"/>
                <a:cs typeface="Arial" panose="020B0604020202020204" pitchFamily="34" charset="0"/>
              </a:rPr>
              <a:t>Methods of Keylogging:</a:t>
            </a:r>
          </a:p>
          <a:p>
            <a:pPr marL="228600" lvl="1" indent="0"/>
            <a:r>
              <a:rPr lang="en-US" sz="1600" b="1" dirty="0">
                <a:solidFill>
                  <a:schemeClr val="tx1">
                    <a:lumMod val="65000"/>
                  </a:schemeClr>
                </a:solidFill>
                <a:latin typeface="Arial" panose="020B0604020202020204" pitchFamily="34" charset="0"/>
                <a:cs typeface="Arial" panose="020B0604020202020204" pitchFamily="34" charset="0"/>
              </a:rPr>
              <a:t> Keyboard Hooks</a:t>
            </a:r>
            <a:r>
              <a:rPr lang="en-US" sz="1500" dirty="0">
                <a:solidFill>
                  <a:schemeClr val="tx1">
                    <a:lumMod val="65000"/>
                  </a:schemeClr>
                </a:solidFill>
                <a:latin typeface="Arial" panose="020B0604020202020204" pitchFamily="34" charset="0"/>
                <a:cs typeface="Arial" panose="020B0604020202020204" pitchFamily="34" charset="0"/>
              </a:rPr>
              <a:t>: Register hooks to intercept keystrokes.</a:t>
            </a:r>
          </a:p>
          <a:p>
            <a:pPr marL="228600" lvl="1" indent="0"/>
            <a:r>
              <a:rPr lang="en-US" sz="1600" b="1" dirty="0">
                <a:solidFill>
                  <a:schemeClr val="tx1">
                    <a:lumMod val="65000"/>
                  </a:schemeClr>
                </a:solidFill>
                <a:latin typeface="-apple-system"/>
              </a:rPr>
              <a:t> Mouse Hooks</a:t>
            </a:r>
            <a:r>
              <a:rPr lang="en-US" dirty="0">
                <a:solidFill>
                  <a:schemeClr val="tx1">
                    <a:lumMod val="65000"/>
                  </a:schemeClr>
                </a:solidFill>
                <a:latin typeface="-apple-system"/>
              </a:rPr>
              <a:t>: </a:t>
            </a:r>
            <a:r>
              <a:rPr lang="en-US" sz="1500" dirty="0">
                <a:solidFill>
                  <a:schemeClr val="tx1">
                    <a:lumMod val="65000"/>
                  </a:schemeClr>
                </a:solidFill>
                <a:latin typeface="Arial" panose="020B0604020202020204" pitchFamily="34" charset="0"/>
                <a:cs typeface="Arial" panose="020B0604020202020204" pitchFamily="34" charset="0"/>
              </a:rPr>
              <a:t>Capture mouse events.</a:t>
            </a:r>
            <a:br>
              <a:rPr lang="en-US" sz="1500" dirty="0">
                <a:solidFill>
                  <a:schemeClr val="tx1">
                    <a:lumMod val="65000"/>
                  </a:schemeClr>
                </a:solidFill>
                <a:latin typeface="Arial" panose="020B0604020202020204" pitchFamily="34" charset="0"/>
                <a:cs typeface="Arial" panose="020B0604020202020204" pitchFamily="34" charset="0"/>
              </a:rPr>
            </a:br>
            <a:endParaRPr lang="en-US" sz="1500" dirty="0">
              <a:solidFill>
                <a:schemeClr val="tx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812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81EAAD-B85E-B9AC-38F2-DDF0A1CBDF30}"/>
              </a:ext>
            </a:extLst>
          </p:cNvPr>
          <p:cNvSpPr txBox="1"/>
          <p:nvPr/>
        </p:nvSpPr>
        <p:spPr>
          <a:xfrm>
            <a:off x="265906" y="1066800"/>
            <a:ext cx="11657012" cy="4524315"/>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Algorithm</a:t>
            </a:r>
            <a:r>
              <a:rPr lang="en-US" dirty="0">
                <a:latin typeface="Arial" panose="020B0604020202020204" pitchFamily="34" charset="0"/>
                <a:cs typeface="Arial" panose="020B0604020202020204" pitchFamily="34" charset="0"/>
              </a:rPr>
              <a:t>:</a:t>
            </a:r>
          </a:p>
          <a:p>
            <a:pPr lvl="1"/>
            <a:r>
              <a:rPr lang="en-US" dirty="0">
                <a:solidFill>
                  <a:schemeClr val="tx2"/>
                </a:solidFill>
                <a:latin typeface="Arial" panose="020B0604020202020204" pitchFamily="34" charset="0"/>
                <a:cs typeface="Arial" panose="020B0604020202020204" pitchFamily="34" charset="0"/>
              </a:rPr>
              <a:t>An algorithm is a step-by-step procedure or set of rules for solving a specific problem or performing a task.</a:t>
            </a:r>
          </a:p>
          <a:p>
            <a:pPr lvl="1"/>
            <a:r>
              <a:rPr lang="en-US" dirty="0">
                <a:solidFill>
                  <a:schemeClr val="tx2"/>
                </a:solidFill>
                <a:latin typeface="Arial" panose="020B0604020202020204" pitchFamily="34" charset="0"/>
                <a:cs typeface="Arial" panose="020B0604020202020204" pitchFamily="34" charset="0"/>
              </a:rPr>
              <a:t>It serves as the blueprint for creating software, guiding the computer through a series of logical operations.</a:t>
            </a:r>
          </a:p>
          <a:p>
            <a:pPr lvl="1"/>
            <a:r>
              <a:rPr lang="en-US" dirty="0">
                <a:solidFill>
                  <a:schemeClr val="tx2"/>
                </a:solidFill>
                <a:latin typeface="Arial" panose="020B0604020202020204" pitchFamily="34" charset="0"/>
                <a:cs typeface="Arial" panose="020B0604020202020204" pitchFamily="34" charset="0"/>
              </a:rPr>
              <a:t>Key considerations for designing algorithms include efficiency, correctness, and scalability.</a:t>
            </a:r>
          </a:p>
          <a:p>
            <a:pPr lvl="1"/>
            <a:r>
              <a:rPr lang="en-US" dirty="0">
                <a:solidFill>
                  <a:schemeClr val="tx2"/>
                </a:solidFill>
                <a:latin typeface="Arial" panose="020B0604020202020204" pitchFamily="34" charset="0"/>
                <a:cs typeface="Arial" panose="020B0604020202020204" pitchFamily="34" charset="0"/>
              </a:rPr>
              <a:t>Common algorithmic paradigms include greedy algorithms, divide and conquer, dynamic programming, and more.</a:t>
            </a:r>
          </a:p>
          <a:p>
            <a:r>
              <a:rPr lang="en-US" b="1" dirty="0">
                <a:latin typeface="Arial" panose="020B0604020202020204" pitchFamily="34" charset="0"/>
                <a:cs typeface="Arial" panose="020B0604020202020204" pitchFamily="34" charset="0"/>
              </a:rPr>
              <a:t>Deployment</a:t>
            </a:r>
            <a:r>
              <a:rPr lang="en-US" dirty="0">
                <a:latin typeface="Arial" panose="020B0604020202020204" pitchFamily="34" charset="0"/>
                <a:cs typeface="Arial" panose="020B0604020202020204" pitchFamily="34" charset="0"/>
              </a:rPr>
              <a:t>:</a:t>
            </a:r>
          </a:p>
          <a:p>
            <a:pPr lvl="1"/>
            <a:r>
              <a:rPr lang="en-US" dirty="0">
                <a:solidFill>
                  <a:schemeClr val="tx2"/>
                </a:solidFill>
                <a:latin typeface="Arial" panose="020B0604020202020204" pitchFamily="34" charset="0"/>
                <a:cs typeface="Arial" panose="020B0604020202020204" pitchFamily="34" charset="0"/>
              </a:rPr>
              <a:t>Deployment refers to the process of making software available for use by end-users.</a:t>
            </a:r>
          </a:p>
          <a:p>
            <a:pPr lvl="1"/>
            <a:r>
              <a:rPr lang="en-US" dirty="0">
                <a:solidFill>
                  <a:schemeClr val="tx2"/>
                </a:solidFill>
                <a:latin typeface="Arial" panose="020B0604020202020204" pitchFamily="34" charset="0"/>
                <a:cs typeface="Arial" panose="020B0604020202020204" pitchFamily="34" charset="0"/>
              </a:rPr>
              <a:t>It involves several stages:</a:t>
            </a:r>
          </a:p>
          <a:p>
            <a:pPr lvl="2">
              <a:buFont typeface="Courier New" panose="02070309020205020404" pitchFamily="49" charset="0"/>
              <a:buChar char="o"/>
            </a:pPr>
            <a:r>
              <a:rPr lang="en-US" b="1" dirty="0">
                <a:solidFill>
                  <a:schemeClr val="tx2"/>
                </a:solidFill>
                <a:latin typeface="Arial" panose="020B0604020202020204" pitchFamily="34" charset="0"/>
                <a:cs typeface="Arial" panose="020B0604020202020204" pitchFamily="34" charset="0"/>
              </a:rPr>
              <a:t>Build and Compilation</a:t>
            </a:r>
            <a:r>
              <a:rPr lang="en-US" dirty="0">
                <a:solidFill>
                  <a:schemeClr val="tx2"/>
                </a:solidFill>
                <a:latin typeface="Arial" panose="020B0604020202020204" pitchFamily="34" charset="0"/>
                <a:cs typeface="Arial" panose="020B0604020202020204" pitchFamily="34" charset="0"/>
              </a:rPr>
              <a:t>: Transforming source code into executable binaries.</a:t>
            </a:r>
          </a:p>
          <a:p>
            <a:pPr lvl="2">
              <a:buFont typeface="Courier New" panose="02070309020205020404" pitchFamily="49" charset="0"/>
              <a:buChar char="o"/>
            </a:pPr>
            <a:r>
              <a:rPr lang="en-US" b="1" dirty="0">
                <a:solidFill>
                  <a:schemeClr val="tx2"/>
                </a:solidFill>
                <a:latin typeface="Arial" panose="020B0604020202020204" pitchFamily="34" charset="0"/>
                <a:cs typeface="Arial" panose="020B0604020202020204" pitchFamily="34" charset="0"/>
              </a:rPr>
              <a:t>Configuration</a:t>
            </a:r>
            <a:r>
              <a:rPr lang="en-US" dirty="0">
                <a:solidFill>
                  <a:schemeClr val="tx2"/>
                </a:solidFill>
                <a:latin typeface="Arial" panose="020B0604020202020204" pitchFamily="34" charset="0"/>
                <a:cs typeface="Arial" panose="020B0604020202020204" pitchFamily="34" charset="0"/>
              </a:rPr>
              <a:t>: Setting up environment variables, database connections, and other parameters.</a:t>
            </a:r>
          </a:p>
          <a:p>
            <a:pPr lvl="2">
              <a:buFont typeface="Courier New" panose="02070309020205020404" pitchFamily="49" charset="0"/>
              <a:buChar char="o"/>
            </a:pPr>
            <a:r>
              <a:rPr lang="en-US" b="1" dirty="0">
                <a:solidFill>
                  <a:schemeClr val="tx2"/>
                </a:solidFill>
                <a:latin typeface="Arial" panose="020B0604020202020204" pitchFamily="34" charset="0"/>
                <a:cs typeface="Arial" panose="020B0604020202020204" pitchFamily="34" charset="0"/>
              </a:rPr>
              <a:t>Testing</a:t>
            </a:r>
            <a:r>
              <a:rPr lang="en-US" dirty="0">
                <a:solidFill>
                  <a:schemeClr val="tx2"/>
                </a:solidFill>
                <a:latin typeface="Arial" panose="020B0604020202020204" pitchFamily="34" charset="0"/>
                <a:cs typeface="Arial" panose="020B0604020202020204" pitchFamily="34" charset="0"/>
              </a:rPr>
              <a:t>: Ensuring the software works as expected in different environments.</a:t>
            </a:r>
          </a:p>
          <a:p>
            <a:pPr lvl="2">
              <a:buFont typeface="Courier New" panose="02070309020205020404" pitchFamily="49" charset="0"/>
              <a:buChar char="o"/>
            </a:pPr>
            <a:r>
              <a:rPr lang="en-US" b="1" dirty="0">
                <a:solidFill>
                  <a:schemeClr val="tx2"/>
                </a:solidFill>
                <a:latin typeface="Arial" panose="020B0604020202020204" pitchFamily="34" charset="0"/>
                <a:cs typeface="Arial" panose="020B0604020202020204" pitchFamily="34" charset="0"/>
              </a:rPr>
              <a:t>Release Management</a:t>
            </a:r>
            <a:r>
              <a:rPr lang="en-US" dirty="0">
                <a:solidFill>
                  <a:schemeClr val="tx2"/>
                </a:solidFill>
                <a:latin typeface="Arial" panose="020B0604020202020204" pitchFamily="34" charset="0"/>
                <a:cs typeface="Arial" panose="020B0604020202020204" pitchFamily="34" charset="0"/>
              </a:rPr>
              <a:t>: Managing different versions (e.g., alpha, beta, production).</a:t>
            </a:r>
          </a:p>
          <a:p>
            <a:pPr lvl="2">
              <a:buFont typeface="Courier New" panose="02070309020205020404" pitchFamily="49" charset="0"/>
              <a:buChar char="o"/>
            </a:pPr>
            <a:r>
              <a:rPr lang="en-US" b="1" dirty="0">
                <a:solidFill>
                  <a:schemeClr val="tx2"/>
                </a:solidFill>
                <a:latin typeface="Arial" panose="020B0604020202020204" pitchFamily="34" charset="0"/>
                <a:cs typeface="Arial" panose="020B0604020202020204" pitchFamily="34" charset="0"/>
              </a:rPr>
              <a:t>Installation</a:t>
            </a:r>
            <a:r>
              <a:rPr lang="en-US" dirty="0">
                <a:solidFill>
                  <a:schemeClr val="tx2"/>
                </a:solidFill>
                <a:latin typeface="Arial" panose="020B0604020202020204" pitchFamily="34" charset="0"/>
                <a:cs typeface="Arial" panose="020B0604020202020204" pitchFamily="34" charset="0"/>
              </a:rPr>
              <a:t>: Distributing and installing the software on target machines.</a:t>
            </a:r>
          </a:p>
          <a:p>
            <a:pPr lvl="2">
              <a:buFont typeface="Courier New" panose="02070309020205020404" pitchFamily="49" charset="0"/>
              <a:buChar char="o"/>
            </a:pPr>
            <a:r>
              <a:rPr lang="en-US" b="1" dirty="0">
                <a:solidFill>
                  <a:schemeClr val="tx2"/>
                </a:solidFill>
                <a:latin typeface="Arial" panose="020B0604020202020204" pitchFamily="34" charset="0"/>
                <a:cs typeface="Arial" panose="020B0604020202020204" pitchFamily="34" charset="0"/>
              </a:rPr>
              <a:t>Monitoring and Maintenance</a:t>
            </a:r>
            <a:r>
              <a:rPr lang="en-US" dirty="0">
                <a:solidFill>
                  <a:schemeClr val="tx2"/>
                </a:solidFill>
                <a:latin typeface="Arial" panose="020B0604020202020204" pitchFamily="34" charset="0"/>
                <a:cs typeface="Arial" panose="020B0604020202020204" pitchFamily="34" charset="0"/>
              </a:rPr>
              <a:t>: Monitoring performance, handling updates, and addressing issues.</a:t>
            </a:r>
          </a:p>
          <a:p>
            <a:pPr>
              <a:buFont typeface="Courier New" panose="02070309020205020404" pitchFamily="49" charset="0"/>
              <a:buChar char="o"/>
            </a:pPr>
            <a:endParaRPr lang="en-US" dirty="0">
              <a:solidFill>
                <a:schemeClr val="tx2"/>
              </a:solidFill>
            </a:endParaRPr>
          </a:p>
        </p:txBody>
      </p:sp>
      <p:sp>
        <p:nvSpPr>
          <p:cNvPr id="7" name="TextBox 6">
            <a:extLst>
              <a:ext uri="{FF2B5EF4-FFF2-40B4-BE49-F238E27FC236}">
                <a16:creationId xmlns:a16="http://schemas.microsoft.com/office/drawing/2014/main" id="{4177079A-1882-CE94-3881-BA26A6B6C2EC}"/>
              </a:ext>
            </a:extLst>
          </p:cNvPr>
          <p:cNvSpPr txBox="1"/>
          <p:nvPr/>
        </p:nvSpPr>
        <p:spPr>
          <a:xfrm>
            <a:off x="0" y="152400"/>
            <a:ext cx="6162040" cy="461665"/>
          </a:xfrm>
          <a:prstGeom prst="rect">
            <a:avLst/>
          </a:prstGeom>
          <a:noFill/>
        </p:spPr>
        <p:txBody>
          <a:bodyPr wrap="square">
            <a:spAutoFit/>
          </a:bodyPr>
          <a:lstStyle/>
          <a:p>
            <a:r>
              <a:rPr lang="en-US" sz="2400" b="1" dirty="0">
                <a:solidFill>
                  <a:schemeClr val="accent1"/>
                </a:solidFill>
                <a:latin typeface="Arial"/>
                <a:ea typeface="+mj-lt"/>
                <a:cs typeface="Arial"/>
              </a:rPr>
              <a:t>ALGORITHM &amp; DEPLOYMENT</a:t>
            </a:r>
            <a:endParaRPr lang="en-US" sz="2400" dirty="0"/>
          </a:p>
        </p:txBody>
      </p:sp>
    </p:spTree>
    <p:extLst>
      <p:ext uri="{BB962C8B-B14F-4D97-AF65-F5344CB8AC3E}">
        <p14:creationId xmlns:p14="http://schemas.microsoft.com/office/powerpoint/2010/main" val="25303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7FB353-3108-8476-C2D7-12931935C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414" y="2931160"/>
            <a:ext cx="3124200" cy="3124200"/>
          </a:xfrm>
          <a:prstGeom prst="rect">
            <a:avLst/>
          </a:prstGeom>
          <a:ln>
            <a:noFill/>
          </a:ln>
          <a:effectLst>
            <a:outerShdw blurRad="190500" algn="tl" rotWithShape="0">
              <a:srgbClr val="000000">
                <a:alpha val="70000"/>
              </a:srgbClr>
            </a:outerShdw>
          </a:effectLst>
        </p:spPr>
      </p:pic>
      <p:pic>
        <p:nvPicPr>
          <p:cNvPr id="8" name="Content Placeholder 12">
            <a:extLst>
              <a:ext uri="{FF2B5EF4-FFF2-40B4-BE49-F238E27FC236}">
                <a16:creationId xmlns:a16="http://schemas.microsoft.com/office/drawing/2014/main" id="{16C55473-02DB-1B08-1755-F1FA3DF5A708}"/>
              </a:ext>
            </a:extLst>
          </p:cNvPr>
          <p:cNvPicPr>
            <a:picLocks noChangeAspect="1"/>
          </p:cNvPicPr>
          <p:nvPr/>
        </p:nvPicPr>
        <p:blipFill rotWithShape="1">
          <a:blip r:embed="rId3">
            <a:extLst>
              <a:ext uri="{28A0092B-C50C-407E-A947-70E740481C1C}">
                <a14:useLocalDpi xmlns:a14="http://schemas.microsoft.com/office/drawing/2010/main" val="0"/>
              </a:ext>
            </a:extLst>
          </a:blip>
          <a:srcRect r="1508"/>
          <a:stretch/>
        </p:blipFill>
        <p:spPr>
          <a:xfrm>
            <a:off x="836612" y="3007360"/>
            <a:ext cx="2864531" cy="312420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E8F46573-1D14-EDC8-0CF5-AE0FC0939C2E}"/>
              </a:ext>
            </a:extLst>
          </p:cNvPr>
          <p:cNvPicPr>
            <a:picLocks noChangeAspect="1"/>
          </p:cNvPicPr>
          <p:nvPr/>
        </p:nvPicPr>
        <p:blipFill rotWithShape="1">
          <a:blip r:embed="rId4">
            <a:extLst>
              <a:ext uri="{28A0092B-C50C-407E-A947-70E740481C1C}">
                <a14:useLocalDpi xmlns:a14="http://schemas.microsoft.com/office/drawing/2010/main" val="0"/>
              </a:ext>
            </a:extLst>
          </a:blip>
          <a:srcRect t="2439"/>
          <a:stretch/>
        </p:blipFill>
        <p:spPr>
          <a:xfrm>
            <a:off x="4418012" y="3007360"/>
            <a:ext cx="3352800" cy="3048000"/>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102A9AD7-0146-C6DE-4CDD-CDDE1636CEE7}"/>
              </a:ext>
            </a:extLst>
          </p:cNvPr>
          <p:cNvSpPr txBox="1"/>
          <p:nvPr/>
        </p:nvSpPr>
        <p:spPr>
          <a:xfrm>
            <a:off x="653143" y="541774"/>
            <a:ext cx="6096000" cy="461665"/>
          </a:xfrm>
          <a:prstGeom prst="rect">
            <a:avLst/>
          </a:prstGeom>
          <a:noFill/>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RESULT:</a:t>
            </a:r>
            <a:endParaRPr lang="en-US" sz="2400" dirty="0">
              <a:solidFill>
                <a:schemeClr val="accent1">
                  <a:lumMod val="75000"/>
                </a:schemeClr>
              </a:solidFill>
            </a:endParaRPr>
          </a:p>
        </p:txBody>
      </p:sp>
      <p:sp>
        <p:nvSpPr>
          <p:cNvPr id="13" name="TextBox 12">
            <a:extLst>
              <a:ext uri="{FF2B5EF4-FFF2-40B4-BE49-F238E27FC236}">
                <a16:creationId xmlns:a16="http://schemas.microsoft.com/office/drawing/2014/main" id="{887ECAAC-F3B4-549A-F8F4-5EB63C71DC40}"/>
              </a:ext>
            </a:extLst>
          </p:cNvPr>
          <p:cNvSpPr txBox="1"/>
          <p:nvPr/>
        </p:nvSpPr>
        <p:spPr>
          <a:xfrm>
            <a:off x="1103314" y="1266735"/>
            <a:ext cx="8839200" cy="369332"/>
          </a:xfrm>
          <a:prstGeom prst="rect">
            <a:avLst/>
          </a:prstGeom>
          <a:noFill/>
        </p:spPr>
        <p:txBody>
          <a:bodyPr wrap="square">
            <a:spAutoFit/>
          </a:bodyPr>
          <a:lstStyle/>
          <a:p>
            <a:pPr algn="ctr"/>
            <a:r>
              <a:rPr lang="en-US" sz="1800" b="1" dirty="0">
                <a:solidFill>
                  <a:schemeClr val="tx2"/>
                </a:solidFill>
                <a:latin typeface="Arial" panose="020B0604020202020204" pitchFamily="34" charset="0"/>
                <a:cs typeface="Arial" panose="020B0604020202020204" pitchFamily="34" charset="0"/>
              </a:rPr>
              <a:t>The keylogger runs and saves all </a:t>
            </a:r>
            <a:r>
              <a:rPr lang="en-US" sz="1800" b="1" dirty="0" err="1">
                <a:solidFill>
                  <a:schemeClr val="tx2"/>
                </a:solidFill>
                <a:latin typeface="Arial" panose="020B0604020202020204" pitchFamily="34" charset="0"/>
                <a:cs typeface="Arial" panose="020B0604020202020204" pitchFamily="34" charset="0"/>
              </a:rPr>
              <a:t>keyloges</a:t>
            </a:r>
            <a:r>
              <a:rPr lang="en-US" sz="1800" b="1" dirty="0">
                <a:solidFill>
                  <a:schemeClr val="tx2"/>
                </a:solidFill>
                <a:latin typeface="Arial" panose="020B0604020202020204" pitchFamily="34" charset="0"/>
                <a:cs typeface="Arial" panose="020B0604020202020204" pitchFamily="34" charset="0"/>
              </a:rPr>
              <a:t> to “c:\output.txt”</a:t>
            </a:r>
          </a:p>
        </p:txBody>
      </p:sp>
      <p:sp>
        <p:nvSpPr>
          <p:cNvPr id="15" name="TextBox 14">
            <a:extLst>
              <a:ext uri="{FF2B5EF4-FFF2-40B4-BE49-F238E27FC236}">
                <a16:creationId xmlns:a16="http://schemas.microsoft.com/office/drawing/2014/main" id="{B23884BB-8327-282B-1ECB-E3435CD66A4E}"/>
              </a:ext>
            </a:extLst>
          </p:cNvPr>
          <p:cNvSpPr txBox="1"/>
          <p:nvPr/>
        </p:nvSpPr>
        <p:spPr>
          <a:xfrm>
            <a:off x="653143" y="2268696"/>
            <a:ext cx="2765765" cy="369332"/>
          </a:xfrm>
          <a:prstGeom prst="rect">
            <a:avLst/>
          </a:prstGeom>
          <a:noFill/>
        </p:spPr>
        <p:txBody>
          <a:bodyPr wrap="square">
            <a:spAutoFit/>
          </a:bodyPr>
          <a:lstStyle/>
          <a:p>
            <a:pPr algn="ctr"/>
            <a:r>
              <a:rPr lang="en-US" b="1" dirty="0">
                <a:latin typeface="Arial" panose="020B0604020202020204" pitchFamily="34" charset="0"/>
                <a:cs typeface="Arial" panose="020B0604020202020204" pitchFamily="34" charset="0"/>
              </a:rPr>
              <a:t>To Start Keylogger</a:t>
            </a:r>
          </a:p>
        </p:txBody>
      </p:sp>
      <p:sp>
        <p:nvSpPr>
          <p:cNvPr id="17" name="TextBox 16">
            <a:extLst>
              <a:ext uri="{FF2B5EF4-FFF2-40B4-BE49-F238E27FC236}">
                <a16:creationId xmlns:a16="http://schemas.microsoft.com/office/drawing/2014/main" id="{5850DE23-5E1D-1F4A-2585-CCFD8DD5E1E7}"/>
              </a:ext>
            </a:extLst>
          </p:cNvPr>
          <p:cNvSpPr txBox="1"/>
          <p:nvPr/>
        </p:nvSpPr>
        <p:spPr>
          <a:xfrm>
            <a:off x="4441824" y="2231072"/>
            <a:ext cx="2559107" cy="369332"/>
          </a:xfrm>
          <a:prstGeom prst="rect">
            <a:avLst/>
          </a:prstGeom>
          <a:noFill/>
        </p:spPr>
        <p:txBody>
          <a:bodyPr wrap="square">
            <a:spAutoFit/>
          </a:bodyPr>
          <a:lstStyle/>
          <a:p>
            <a:pPr algn="ctr"/>
            <a:r>
              <a:rPr lang="en-US" b="1" dirty="0">
                <a:latin typeface="Arial" panose="020B0604020202020204" pitchFamily="34" charset="0"/>
                <a:cs typeface="Arial" panose="020B0604020202020204" pitchFamily="34" charset="0"/>
              </a:rPr>
              <a:t>Keylogger Running</a:t>
            </a:r>
          </a:p>
        </p:txBody>
      </p:sp>
      <p:sp>
        <p:nvSpPr>
          <p:cNvPr id="19" name="TextBox 18">
            <a:extLst>
              <a:ext uri="{FF2B5EF4-FFF2-40B4-BE49-F238E27FC236}">
                <a16:creationId xmlns:a16="http://schemas.microsoft.com/office/drawing/2014/main" id="{AC8263FE-74A3-6ED5-61BC-4C7DD04D6BE4}"/>
              </a:ext>
            </a:extLst>
          </p:cNvPr>
          <p:cNvSpPr txBox="1"/>
          <p:nvPr/>
        </p:nvSpPr>
        <p:spPr>
          <a:xfrm>
            <a:off x="8304212" y="2268696"/>
            <a:ext cx="2765766" cy="369332"/>
          </a:xfrm>
          <a:prstGeom prst="rect">
            <a:avLst/>
          </a:prstGeom>
          <a:noFill/>
        </p:spPr>
        <p:txBody>
          <a:bodyPr wrap="square">
            <a:spAutoFit/>
          </a:bodyPr>
          <a:lstStyle/>
          <a:p>
            <a:pPr algn="ctr"/>
            <a:r>
              <a:rPr lang="en-US" b="1" dirty="0">
                <a:latin typeface="Arial" panose="020B0604020202020204" pitchFamily="34" charset="0"/>
                <a:cs typeface="Arial" panose="020B0604020202020204" pitchFamily="34" charset="0"/>
              </a:rPr>
              <a:t>Keylogger Terminated</a:t>
            </a:r>
          </a:p>
        </p:txBody>
      </p:sp>
    </p:spTree>
    <p:extLst>
      <p:ext uri="{BB962C8B-B14F-4D97-AF65-F5344CB8AC3E}">
        <p14:creationId xmlns:p14="http://schemas.microsoft.com/office/powerpoint/2010/main" val="4293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C70593-D6D9-9A93-A003-DAA7CB239649}"/>
              </a:ext>
            </a:extLst>
          </p:cNvPr>
          <p:cNvSpPr txBox="1"/>
          <p:nvPr/>
        </p:nvSpPr>
        <p:spPr>
          <a:xfrm>
            <a:off x="702944" y="1600200"/>
            <a:ext cx="11277600" cy="1938992"/>
          </a:xfrm>
          <a:prstGeom prst="rect">
            <a:avLst/>
          </a:prstGeom>
          <a:noFill/>
        </p:spPr>
        <p:txBody>
          <a:bodyPr wrap="square">
            <a:spAutoFit/>
          </a:bodyPr>
          <a:lstStyle/>
          <a:p>
            <a:pPr marL="0" indent="0">
              <a:buNone/>
            </a:pPr>
            <a:r>
              <a:rPr lang="en-US" sz="1600" b="1" dirty="0">
                <a:solidFill>
                  <a:schemeClr val="tx2"/>
                </a:solidFill>
                <a:latin typeface="Arial" panose="020B0604020202020204" pitchFamily="34" charset="0"/>
                <a:cs typeface="Arial" panose="020B0604020202020204" pitchFamily="34" charset="0"/>
              </a:rPr>
              <a:t>	</a:t>
            </a:r>
            <a:r>
              <a:rPr lang="en-US" sz="2000" b="1" dirty="0">
                <a:solidFill>
                  <a:schemeClr val="tx2"/>
                </a:solidFill>
                <a:latin typeface="Arial" panose="020B0604020202020204" pitchFamily="34" charset="0"/>
                <a:cs typeface="Arial" panose="020B0604020202020204" pitchFamily="34" charset="0"/>
              </a:rPr>
              <a:t>Keyloggers are powerful tools that can serve both legitimate and malicious purposes. While they have practical applications in monitoring employee activity or troubleshooting technical issues, their misuse can lead to serious privacy breaches. As users, we must remain vigilant by using antivirus software, avoiding suspicious downloads, and practicing safe online habits. By understanding keyloggers, we empower ourselves to protect our sensitive information and maintain digital security. </a:t>
            </a:r>
          </a:p>
        </p:txBody>
      </p:sp>
      <p:sp>
        <p:nvSpPr>
          <p:cNvPr id="7" name="TextBox 6">
            <a:extLst>
              <a:ext uri="{FF2B5EF4-FFF2-40B4-BE49-F238E27FC236}">
                <a16:creationId xmlns:a16="http://schemas.microsoft.com/office/drawing/2014/main" id="{E5D1C449-BD06-203A-E658-5769B7BD9A38}"/>
              </a:ext>
            </a:extLst>
          </p:cNvPr>
          <p:cNvSpPr txBox="1"/>
          <p:nvPr/>
        </p:nvSpPr>
        <p:spPr>
          <a:xfrm>
            <a:off x="702944" y="838200"/>
            <a:ext cx="6096000" cy="461665"/>
          </a:xfrm>
          <a:prstGeom prst="rect">
            <a:avLst/>
          </a:prstGeom>
          <a:noFill/>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CONCLUSION:</a:t>
            </a:r>
            <a:endParaRPr lang="en-US" sz="2400" b="1" dirty="0">
              <a:solidFill>
                <a:schemeClr val="accent1">
                  <a:lumMod val="75000"/>
                </a:schemeClr>
              </a:solidFill>
            </a:endParaRPr>
          </a:p>
        </p:txBody>
      </p:sp>
    </p:spTree>
    <p:extLst>
      <p:ext uri="{BB962C8B-B14F-4D97-AF65-F5344CB8AC3E}">
        <p14:creationId xmlns:p14="http://schemas.microsoft.com/office/powerpoint/2010/main" val="311529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09293F-3145-9138-3E29-BB86A9589C4D}"/>
              </a:ext>
            </a:extLst>
          </p:cNvPr>
          <p:cNvSpPr txBox="1"/>
          <p:nvPr/>
        </p:nvSpPr>
        <p:spPr>
          <a:xfrm>
            <a:off x="531812" y="1371600"/>
            <a:ext cx="11506200" cy="4801314"/>
          </a:xfrm>
          <a:prstGeom prst="rect">
            <a:avLst/>
          </a:prstGeom>
          <a:noFill/>
        </p:spPr>
        <p:txBody>
          <a:bodyPr wrap="square">
            <a:spAutoFit/>
          </a:bodyPr>
          <a:lstStyle/>
          <a:p>
            <a:pPr marL="0" indent="0">
              <a:buNone/>
            </a:pPr>
            <a:r>
              <a:rPr lang="en-US" b="1" dirty="0">
                <a:latin typeface="Arial" panose="020B0604020202020204" pitchFamily="34" charset="0"/>
                <a:cs typeface="Arial" panose="020B0604020202020204" pitchFamily="34" charset="0"/>
              </a:rPr>
              <a:t>Enhanced Detection Techniques:</a:t>
            </a:r>
          </a:p>
          <a:p>
            <a:pPr marL="246063" indent="-17463"/>
            <a:r>
              <a:rPr lang="en-US" dirty="0">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Explore advanced methods for detecting keyloggers beyond traditional antivirus software. Investigate behavior-based detection, anomaly detection, and machine learning approaches. Consider integrating threat intelligence feeds to identify new and emerging keyloggers</a:t>
            </a:r>
          </a:p>
          <a:p>
            <a:pPr marL="0" indent="0">
              <a:buNone/>
            </a:pPr>
            <a:r>
              <a:rPr lang="en-US" b="1" dirty="0">
                <a:latin typeface="Arial" panose="020B0604020202020204" pitchFamily="34" charset="0"/>
                <a:cs typeface="Arial" panose="020B0604020202020204" pitchFamily="34" charset="0"/>
              </a:rPr>
              <a:t>Real-time Alerts and Response</a:t>
            </a:r>
            <a:r>
              <a:rPr lang="en-US" dirty="0">
                <a:latin typeface="Arial" panose="020B0604020202020204" pitchFamily="34" charset="0"/>
                <a:cs typeface="Arial" panose="020B0604020202020204" pitchFamily="34" charset="0"/>
              </a:rPr>
              <a:t>:</a:t>
            </a:r>
          </a:p>
          <a:p>
            <a:pPr marL="228600" lvl="1" indent="53975"/>
            <a:r>
              <a:rPr lang="en-US" b="1" dirty="0">
                <a:solidFill>
                  <a:schemeClr val="tx2"/>
                </a:solidFill>
              </a:rPr>
              <a:t>  </a:t>
            </a:r>
            <a:r>
              <a:rPr lang="en-US" dirty="0">
                <a:solidFill>
                  <a:schemeClr val="tx2"/>
                </a:solidFill>
                <a:latin typeface="Arial" panose="020B0604020202020204" pitchFamily="34" charset="0"/>
                <a:cs typeface="Arial" panose="020B0604020202020204" pitchFamily="34" charset="0"/>
              </a:rPr>
              <a:t>Implement real-time alerts when suspicious keystrokes are detected. Design mechanisms to notify users or administrators immediately upon keylogger detection. Consider automated responses, such as disabling affected accounts or blocking malicious processes.</a:t>
            </a:r>
          </a:p>
          <a:p>
            <a:pPr marL="0" indent="0">
              <a:buNone/>
            </a:pPr>
            <a:r>
              <a:rPr lang="en-US" b="1" dirty="0">
                <a:latin typeface="Arial" panose="020B0604020202020204" pitchFamily="34" charset="0"/>
                <a:cs typeface="Arial" panose="020B0604020202020204" pitchFamily="34" charset="0"/>
              </a:rPr>
              <a:t>User Education and Awareness</a:t>
            </a:r>
            <a:r>
              <a:rPr lang="en-US" b="1" dirty="0"/>
              <a:t>:</a:t>
            </a:r>
          </a:p>
          <a:p>
            <a:pPr marL="228600" lvl="1" indent="73025"/>
            <a:r>
              <a:rPr lang="en-US" dirty="0"/>
              <a:t> </a:t>
            </a:r>
            <a:r>
              <a:rPr lang="en-US" dirty="0">
                <a:solidFill>
                  <a:schemeClr val="tx2"/>
                </a:solidFill>
                <a:latin typeface="Arial" panose="020B0604020202020204" pitchFamily="34" charset="0"/>
                <a:cs typeface="Arial" panose="020B0604020202020204" pitchFamily="34" charset="0"/>
              </a:rPr>
              <a:t>Educate users about the risks of keyloggers and safe practices. Provide guidelines on avoiding suspicious downloads, using virtual keyboards, and maintaining strong passwords</a:t>
            </a:r>
            <a:r>
              <a:rPr lang="en-US" b="1" dirty="0">
                <a:solidFill>
                  <a:schemeClr val="tx2"/>
                </a:solidFill>
                <a:latin typeface="Arial" panose="020B0604020202020204" pitchFamily="34" charset="0"/>
                <a:cs typeface="Arial" panose="020B0604020202020204" pitchFamily="34" charset="0"/>
              </a:rPr>
              <a:t>.</a:t>
            </a:r>
          </a:p>
          <a:p>
            <a:pPr marL="0" indent="0">
              <a:buNone/>
            </a:pPr>
            <a:r>
              <a:rPr lang="en-US" b="1" dirty="0">
                <a:latin typeface="Arial" panose="020B0604020202020204" pitchFamily="34" charset="0"/>
                <a:cs typeface="Arial" panose="020B0604020202020204" pitchFamily="34" charset="0"/>
              </a:rPr>
              <a:t>Privacy Protection:</a:t>
            </a:r>
          </a:p>
          <a:p>
            <a:pPr marL="228600" lvl="1" indent="73025"/>
            <a:r>
              <a:rPr lang="en-US" dirty="0">
                <a:solidFill>
                  <a:schemeClr val="tx2"/>
                </a:solidFill>
                <a:latin typeface="Arial" panose="020B0604020202020204" pitchFamily="34" charset="0"/>
                <a:cs typeface="Arial" panose="020B0604020202020204" pitchFamily="34" charset="0"/>
              </a:rPr>
              <a:t> Explore encryption techniques to protect captured keystrokes during transmission. Implement secure storage mechanisms for log files. Consider user consent and privacy implications .Remember that ethical considerations are crucial when developing and deploying keyloggers. Always prioritize user privacy and security.</a:t>
            </a:r>
          </a:p>
          <a:p>
            <a:pPr marL="228600" indent="0"/>
            <a:endParaRPr lang="en-US" b="1" dirty="0">
              <a:solidFill>
                <a:schemeClr val="tx2"/>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3B5625F-F00D-2AEA-B22C-84D1AB47397B}"/>
              </a:ext>
            </a:extLst>
          </p:cNvPr>
          <p:cNvSpPr txBox="1"/>
          <p:nvPr/>
        </p:nvSpPr>
        <p:spPr>
          <a:xfrm>
            <a:off x="531812" y="454253"/>
            <a:ext cx="6096000" cy="461665"/>
          </a:xfrm>
          <a:prstGeom prst="rect">
            <a:avLst/>
          </a:prstGeom>
          <a:noFill/>
        </p:spPr>
        <p:txBody>
          <a:bodyPr wrap="square">
            <a:spAutoFit/>
          </a:bodyPr>
          <a:lstStyle/>
          <a:p>
            <a:r>
              <a:rPr lang="en-US" sz="2400" b="1" dirty="0">
                <a:solidFill>
                  <a:schemeClr val="accent1"/>
                </a:solidFill>
                <a:latin typeface="Arial"/>
                <a:cs typeface="Arial"/>
              </a:rPr>
              <a:t>FUTURE SCOPE</a:t>
            </a:r>
            <a:endParaRPr lang="en-US" sz="2400" b="1" dirty="0"/>
          </a:p>
        </p:txBody>
      </p:sp>
    </p:spTree>
    <p:extLst>
      <p:ext uri="{BB962C8B-B14F-4D97-AF65-F5344CB8AC3E}">
        <p14:creationId xmlns:p14="http://schemas.microsoft.com/office/powerpoint/2010/main" val="47274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86</TotalTime>
  <Words>1077</Words>
  <Application>Microsoft Office PowerPoint</Application>
  <PresentationFormat>Custom</PresentationFormat>
  <Paragraphs>83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Consolas</vt:lpstr>
      <vt:lpstr>Corbel</vt:lpstr>
      <vt:lpstr>Courier New</vt:lpstr>
      <vt:lpstr>Chalkboard 16x9</vt:lpstr>
      <vt:lpstr>KEYLOGGER PROJECT</vt:lpstr>
      <vt:lpstr>OUTLINE</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PROJECT</dc:title>
  <dc:creator>Shiyam P</dc:creator>
  <cp:lastModifiedBy>Shiyam P</cp:lastModifiedBy>
  <cp:revision>4</cp:revision>
  <dcterms:created xsi:type="dcterms:W3CDTF">2024-04-04T15:32:03Z</dcterms:created>
  <dcterms:modified xsi:type="dcterms:W3CDTF">2024-04-04T16:58:16Z</dcterms:modified>
</cp:coreProperties>
</file>