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18-08-2025</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36" name="Slide Image Placeholder 1"/>
          <p:cNvSpPr>
            <a:spLocks noChangeAspect="1" noRot="1" noGrp="1"/>
          </p:cNvSpPr>
          <p:nvPr>
            <p:ph type="sldImg"/>
          </p:nvPr>
        </p:nvSpPr>
        <p:spPr/>
      </p:sp>
      <p:sp>
        <p:nvSpPr>
          <p:cNvPr id="1048637" name="Notes Placeholder 2"/>
          <p:cNvSpPr>
            <a:spLocks noGrp="1"/>
          </p:cNvSpPr>
          <p:nvPr>
            <p:ph type="body" idx="1"/>
          </p:nvPr>
        </p:nvSpPr>
        <p:spPr/>
        <p:txBody>
          <a:bodyPr/>
          <a:p>
            <a:endParaRPr dirty="0" lang="en-IN"/>
          </a:p>
        </p:txBody>
      </p:sp>
      <p:sp>
        <p:nvSpPr>
          <p:cNvPr id="1048638"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3" name=""/>
        <p:cNvGrpSpPr/>
        <p:nvPr/>
      </p:nvGrpSpPr>
      <p:grpSpPr>
        <a:xfrm>
          <a:off x="0" y="0"/>
          <a:ext cx="0" cy="0"/>
          <a:chOff x="0" y="0"/>
          <a:chExt cx="0" cy="0"/>
        </a:xfrm>
      </p:grpSpPr>
      <p:sp>
        <p:nvSpPr>
          <p:cNvPr id="1048612"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13"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1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1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1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8"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grpSp>
        <p:nvGrpSpPr>
          <p:cNvPr id="27" name="object 2"/>
          <p:cNvGrpSpPr/>
          <p:nvPr/>
        </p:nvGrpSpPr>
        <p:grpSpPr>
          <a:xfrm>
            <a:off x="876299" y="990600"/>
            <a:ext cx="1743075" cy="1333500"/>
            <a:chOff x="742950" y="1104900"/>
            <a:chExt cx="1743075" cy="1333500"/>
          </a:xfrm>
        </p:grpSpPr>
        <p:sp>
          <p:nvSpPr>
            <p:cNvPr id="1048629"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30"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31"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32"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33" name="object 7"/>
          <p:cNvSpPr txBox="1">
            <a:spLocks noGrp="1"/>
          </p:cNvSpPr>
          <p:nvPr>
            <p:ph type="ctrTitle"/>
          </p:nvPr>
        </p:nvSpPr>
        <p:spPr>
          <a:xfrm>
            <a:off x="1523999" y="19665"/>
            <a:ext cx="7629525" cy="1070610"/>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57"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34"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35" name="TextBox 13"/>
          <p:cNvSpPr txBox="1"/>
          <p:nvPr/>
        </p:nvSpPr>
        <p:spPr>
          <a:xfrm>
            <a:off x="2554542" y="3314150"/>
            <a:ext cx="8610600" cy="3114040"/>
          </a:xfrm>
          <a:prstGeom prst="rect"/>
          <a:noFill/>
        </p:spPr>
        <p:txBody>
          <a:bodyPr anchor="t" bIns="45720" lIns="91440" rIns="91440" rtlCol="0" tIns="45720" wrap="square">
            <a:spAutoFit/>
          </a:bodyPr>
          <a:p>
            <a:r>
              <a:rPr dirty="0" sz="2400" lang="en-US"/>
              <a:t>STUDENT NAME: </a:t>
            </a:r>
            <a:r>
              <a:rPr dirty="0" sz="2400" lang="en-US"/>
              <a:t>S</a:t>
            </a:r>
            <a:r>
              <a:rPr dirty="0" sz="2400" lang="en-US"/>
              <a:t>h</a:t>
            </a:r>
            <a:r>
              <a:rPr dirty="0" sz="2400" lang="en-US"/>
              <a:t>i</a:t>
            </a:r>
            <a:r>
              <a:rPr dirty="0" sz="2400" lang="en-US"/>
              <a:t>y</a:t>
            </a:r>
            <a:r>
              <a:rPr dirty="0" sz="2400" lang="en-US"/>
              <a:t>a</a:t>
            </a:r>
            <a:r>
              <a:rPr dirty="0" sz="2400" lang="en-US"/>
              <a:t>mala</a:t>
            </a:r>
            <a:r>
              <a:rPr dirty="0" sz="2400" lang="en-US"/>
              <a:t>.</a:t>
            </a:r>
            <a:r>
              <a:rPr dirty="0" sz="2400" lang="en-US"/>
              <a:t>V</a:t>
            </a:r>
            <a:endParaRPr altLang="en-US" lang="zh-CN"/>
          </a:p>
          <a:p>
            <a:r>
              <a:rPr dirty="0" sz="2400" lang="en-US"/>
              <a:t>REGISTER NO AND NMID: </a:t>
            </a:r>
            <a:r>
              <a:rPr dirty="0" sz="2400" lang="en-US"/>
              <a:t>2</a:t>
            </a:r>
            <a:r>
              <a:rPr dirty="0" sz="2400" lang="en-US"/>
              <a:t>2</a:t>
            </a:r>
            <a:r>
              <a:rPr dirty="0" sz="2400" lang="en-US"/>
              <a:t>2</a:t>
            </a:r>
            <a:r>
              <a:rPr dirty="0" sz="2400" lang="en-US"/>
              <a:t>4</a:t>
            </a:r>
            <a:r>
              <a:rPr dirty="0" sz="2400" lang="en-US"/>
              <a:t>0</a:t>
            </a:r>
            <a:r>
              <a:rPr dirty="0" sz="2400" lang="en-US"/>
              <a:t>2</a:t>
            </a:r>
            <a:r>
              <a:rPr dirty="0" sz="2400" lang="en-US"/>
              <a:t>5</a:t>
            </a:r>
            <a:r>
              <a:rPr dirty="0" sz="2400" lang="en-US"/>
              <a:t>4</a:t>
            </a:r>
            <a:r>
              <a:rPr dirty="0" sz="2400" lang="en-US"/>
              <a:t>6</a:t>
            </a:r>
            <a:r>
              <a:rPr dirty="0" sz="2400" lang="en-US"/>
              <a:t>|</a:t>
            </a:r>
            <a:r>
              <a:rPr dirty="0" sz="2400" lang="en-US"/>
              <a:t>a</a:t>
            </a:r>
            <a:r>
              <a:rPr dirty="0" sz="2400" lang="en-US"/>
              <a:t>s</a:t>
            </a:r>
            <a:r>
              <a:rPr dirty="0" sz="2400" lang="en-US"/>
              <a:t>u</a:t>
            </a:r>
            <a:r>
              <a:rPr dirty="0" sz="2400" lang="en-US"/>
              <a:t>n</a:t>
            </a:r>
            <a:r>
              <a:rPr dirty="0" sz="2400" lang="en-US"/>
              <a:t>m</a:t>
            </a:r>
            <a:r>
              <a:rPr dirty="0" sz="2400" lang="en-US"/>
              <a:t>1</a:t>
            </a:r>
            <a:r>
              <a:rPr dirty="0" sz="2400" lang="en-US"/>
              <a:t>6</a:t>
            </a:r>
            <a:r>
              <a:rPr dirty="0" sz="2400" lang="en-US"/>
              <a:t>1</a:t>
            </a:r>
            <a:r>
              <a:rPr dirty="0" sz="2400" lang="en-US"/>
              <a:t>2</a:t>
            </a:r>
            <a:r>
              <a:rPr dirty="0" sz="2400" lang="en-US"/>
              <a:t>2</a:t>
            </a:r>
            <a:r>
              <a:rPr dirty="0" sz="2400" lang="en-US"/>
              <a:t>2</a:t>
            </a:r>
            <a:r>
              <a:rPr dirty="0" sz="2400" lang="en-US"/>
              <a:t>4</a:t>
            </a:r>
            <a:r>
              <a:rPr dirty="0" sz="2400" lang="en-US"/>
              <a:t>0</a:t>
            </a:r>
            <a:r>
              <a:rPr dirty="0" sz="2400" lang="en-US"/>
              <a:t>2</a:t>
            </a:r>
            <a:r>
              <a:rPr dirty="0" sz="2400" lang="en-US"/>
              <a:t>5</a:t>
            </a:r>
            <a:r>
              <a:rPr dirty="0" sz="2400" lang="en-US"/>
              <a:t>4</a:t>
            </a:r>
            <a:r>
              <a:rPr dirty="0" sz="2400" lang="en-US"/>
              <a:t>6</a:t>
            </a:r>
            <a:endParaRPr dirty="0" sz="2400" lang="en-US">
              <a:cs typeface="Calibri"/>
            </a:endParaRPr>
          </a:p>
          <a:p>
            <a:r>
              <a:rPr dirty="0" sz="2400" lang="en-US"/>
              <a:t>DEPARTMENT: </a:t>
            </a:r>
            <a:r>
              <a:rPr dirty="0" sz="2400" lang="en-US"/>
              <a:t> </a:t>
            </a:r>
            <a:r>
              <a:rPr dirty="0" sz="2400" lang="en-US"/>
              <a:t>C</a:t>
            </a:r>
            <a:r>
              <a:rPr dirty="0" sz="2400" lang="en-US"/>
              <a:t>o</a:t>
            </a:r>
            <a:r>
              <a:rPr dirty="0" sz="2400" lang="en-US"/>
              <a:t>m</a:t>
            </a:r>
            <a:r>
              <a:rPr dirty="0" sz="2400" lang="en-US"/>
              <a:t>p</a:t>
            </a:r>
            <a:r>
              <a:rPr dirty="0" sz="2400" lang="en-US"/>
              <a:t>u</a:t>
            </a:r>
            <a:r>
              <a:rPr dirty="0" sz="2400" lang="en-US"/>
              <a:t>t</a:t>
            </a:r>
            <a:r>
              <a:rPr dirty="0" sz="2400" lang="en-US"/>
              <a:t>e</a:t>
            </a:r>
            <a:r>
              <a:rPr dirty="0" sz="2400" lang="en-US"/>
              <a:t>r</a:t>
            </a:r>
            <a:r>
              <a:rPr dirty="0" sz="2400" lang="en-US"/>
              <a:t> </a:t>
            </a:r>
            <a:r>
              <a:rPr dirty="0" sz="2400" lang="en-US"/>
              <a:t>S</a:t>
            </a:r>
            <a:r>
              <a:rPr dirty="0" sz="2400" lang="en-US"/>
              <a:t>c</a:t>
            </a:r>
            <a:r>
              <a:rPr dirty="0" sz="2400" lang="en-US"/>
              <a:t>i</a:t>
            </a:r>
            <a:r>
              <a:rPr dirty="0" sz="2400" lang="en-US"/>
              <a:t>e</a:t>
            </a:r>
            <a:r>
              <a:rPr dirty="0" sz="2400" lang="en-US"/>
              <a:t>n</a:t>
            </a:r>
            <a:r>
              <a:rPr dirty="0" sz="2400" lang="en-US"/>
              <a:t>c</a:t>
            </a:r>
            <a:r>
              <a:rPr dirty="0" sz="2400" lang="en-US"/>
              <a:t>e</a:t>
            </a:r>
            <a:endParaRPr altLang="en-US" lang="zh-CN"/>
          </a:p>
          <a:p>
            <a:r>
              <a:rPr dirty="0" sz="2400" lang="en-US"/>
              <a:t>COLLEGE: </a:t>
            </a:r>
            <a:r>
              <a:rPr dirty="0" sz="2400" lang="en-US"/>
              <a:t>P</a:t>
            </a:r>
            <a:r>
              <a:rPr dirty="0" sz="2400" lang="en-US"/>
              <a:t>r</a:t>
            </a:r>
            <a:r>
              <a:rPr dirty="0" sz="2400" lang="en-US"/>
              <a:t>i</a:t>
            </a:r>
            <a:r>
              <a:rPr dirty="0" sz="2400" lang="en-US"/>
              <a:t>n</a:t>
            </a:r>
            <a:r>
              <a:rPr dirty="0" sz="2400" lang="en-US"/>
              <a:t>c</a:t>
            </a:r>
            <a:r>
              <a:rPr dirty="0" sz="2400" lang="en-US"/>
              <a:t>e</a:t>
            </a:r>
            <a:r>
              <a:rPr dirty="0" sz="2400" lang="en-US"/>
              <a:t> </a:t>
            </a:r>
            <a:r>
              <a:rPr dirty="0" sz="2400" lang="en-US"/>
              <a:t>S</a:t>
            </a:r>
            <a:r>
              <a:rPr dirty="0" sz="2400" lang="en-US"/>
              <a:t>h</a:t>
            </a:r>
            <a:r>
              <a:rPr dirty="0" sz="2400" lang="en-US"/>
              <a:t>r</a:t>
            </a:r>
            <a:r>
              <a:rPr dirty="0" sz="2400" lang="en-US"/>
              <a:t>i</a:t>
            </a:r>
            <a:r>
              <a:rPr dirty="0" sz="2400" lang="en-US"/>
              <a:t> </a:t>
            </a:r>
            <a:r>
              <a:rPr dirty="0" sz="2400" lang="en-US"/>
              <a:t>V</a:t>
            </a:r>
            <a:r>
              <a:rPr dirty="0" sz="2400" lang="en-US"/>
              <a:t>e</a:t>
            </a:r>
            <a:r>
              <a:rPr dirty="0" sz="2400" lang="en-US"/>
              <a:t>n</a:t>
            </a:r>
            <a:r>
              <a:rPr dirty="0" sz="2400" lang="en-US"/>
              <a:t>kateswara </a:t>
            </a:r>
            <a:r>
              <a:rPr dirty="0" sz="2400" lang="en-US"/>
              <a:t>Arts </a:t>
            </a:r>
            <a:r>
              <a:rPr dirty="0" sz="2400" lang="en-US"/>
              <a:t>and </a:t>
            </a:r>
            <a:r>
              <a:rPr dirty="0" sz="2400" lang="en-US"/>
              <a:t>Science </a:t>
            </a:r>
            <a:r>
              <a:rPr dirty="0" sz="2400" lang="en-US"/>
              <a:t>College </a:t>
            </a:r>
            <a:r>
              <a:rPr dirty="0" sz="2400" lang="en-US"/>
              <a:t>/</a:t>
            </a:r>
            <a:r>
              <a:rPr dirty="0" sz="2400" lang="en-US"/>
              <a:t>M</a:t>
            </a:r>
            <a:r>
              <a:rPr dirty="0" sz="2400" lang="en-US"/>
              <a:t>a</a:t>
            </a:r>
            <a:r>
              <a:rPr dirty="0" sz="2400" lang="en-US"/>
              <a:t>d</a:t>
            </a:r>
            <a:r>
              <a:rPr dirty="0" sz="2400" lang="en-US"/>
              <a:t>r</a:t>
            </a:r>
            <a:r>
              <a:rPr dirty="0" sz="2400" lang="en-US"/>
              <a:t>a</a:t>
            </a:r>
            <a:r>
              <a:rPr dirty="0" sz="2400" lang="en-US"/>
              <a:t>s</a:t>
            </a:r>
            <a:r>
              <a:rPr dirty="0" sz="2400" lang="en-US"/>
              <a:t> </a:t>
            </a:r>
            <a:r>
              <a:rPr dirty="0" sz="2400" lang="en-US"/>
              <a:t>U</a:t>
            </a:r>
            <a:r>
              <a:rPr dirty="0" sz="2400" lang="en-US"/>
              <a:t>n</a:t>
            </a:r>
            <a:r>
              <a:rPr dirty="0" sz="2400" lang="en-US"/>
              <a:t>i</a:t>
            </a:r>
            <a:r>
              <a:rPr dirty="0" sz="2400" lang="en-US"/>
              <a:t>v</a:t>
            </a:r>
            <a:r>
              <a:rPr dirty="0" sz="2400" lang="en-US"/>
              <a:t>e</a:t>
            </a:r>
            <a:r>
              <a:rPr dirty="0" sz="2400" lang="en-US"/>
              <a:t>r</a:t>
            </a:r>
            <a:r>
              <a:rPr dirty="0" sz="2400" lang="en-US"/>
              <a:t>s</a:t>
            </a:r>
            <a:r>
              <a:rPr dirty="0" sz="2400" lang="en-US"/>
              <a:t>ity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sp>
        <p:nvSpPr>
          <p:cNvPr id="1048595" name="object 2"/>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59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599" name="object 7"/>
          <p:cNvSpPr txBox="1">
            <a:spLocks noGrp="1"/>
          </p:cNvSpPr>
          <p:nvPr>
            <p:ph type="title"/>
          </p:nvPr>
        </p:nvSpPr>
        <p:spPr>
          <a:xfrm>
            <a:off x="739775" y="654938"/>
            <a:ext cx="8480425" cy="765809"/>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00"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01" name="TextBox 8"/>
          <p:cNvSpPr txBox="1"/>
          <p:nvPr/>
        </p:nvSpPr>
        <p:spPr>
          <a:xfrm>
            <a:off x="2533649" y="1420747"/>
            <a:ext cx="3881888" cy="6847840"/>
          </a:xfrm>
          <a:prstGeom prst="rect"/>
          <a:noFill/>
        </p:spPr>
        <p:txBody>
          <a:bodyPr rtlCol="0" wrap="square">
            <a:spAutoFit/>
          </a:bodyPr>
          <a:p>
            <a:pPr algn="l">
              <a:buFont typeface="Arial" panose="020B0604020202020204" pitchFamily="34" charset="0"/>
              <a:buChar char="•"/>
            </a:pPr>
            <a:r>
              <a:rPr b="0" dirty="0" sz="500" i="0" lang="en-US">
                <a:solidFill>
                  <a:srgbClr val="0D0D0D"/>
                </a:solidFill>
                <a:effectLst/>
                <a:latin typeface="Times New Roman" panose="02020603050405020304" pitchFamily="18" charset="0"/>
                <a:cs typeface="Times New Roman" panose="02020603050405020304" pitchFamily="18" charset="0"/>
              </a:rPr>
              <a:t>/* General Styling */</a:t>
            </a:r>
            <a:endParaRPr b="0" dirty="0" sz="6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500" i="0" lang="en-US">
                <a:solidFill>
                  <a:srgbClr val="0D0D0D"/>
                </a:solidFill>
                <a:effectLst/>
                <a:latin typeface="Times New Roman" panose="02020603050405020304" pitchFamily="18" charset="0"/>
                <a:cs typeface="Times New Roman" panose="02020603050405020304" pitchFamily="18" charset="0"/>
              </a:rPr>
              <a:t>body {</a:t>
            </a:r>
            <a:endParaRPr b="0" dirty="0" sz="6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500" i="0" lang="en-US">
                <a:solidFill>
                  <a:srgbClr val="0D0D0D"/>
                </a:solidFill>
                <a:effectLst/>
                <a:latin typeface="Times New Roman" panose="02020603050405020304" pitchFamily="18" charset="0"/>
                <a:cs typeface="Times New Roman" panose="02020603050405020304" pitchFamily="18" charset="0"/>
              </a:rPr>
              <a:t>  font-family: monospace, monospace;</a:t>
            </a:r>
            <a:endParaRPr b="0" dirty="0" sz="6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500" i="0" lang="en-US">
                <a:solidFill>
                  <a:srgbClr val="0D0D0D"/>
                </a:solidFill>
                <a:effectLst/>
                <a:latin typeface="Times New Roman" panose="02020603050405020304" pitchFamily="18" charset="0"/>
                <a:cs typeface="Times New Roman" panose="02020603050405020304" pitchFamily="18" charset="0"/>
              </a:rPr>
              <a:t>  margin: 0;</a:t>
            </a:r>
            <a:endParaRPr b="0" dirty="0" sz="6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500" i="0" lang="en-US">
                <a:solidFill>
                  <a:srgbClr val="0D0D0D"/>
                </a:solidFill>
                <a:effectLst/>
                <a:latin typeface="Times New Roman" panose="02020603050405020304" pitchFamily="18" charset="0"/>
                <a:cs typeface="Times New Roman" panose="02020603050405020304" pitchFamily="18" charset="0"/>
              </a:rPr>
              <a:t>  line-height: 1.6;</a:t>
            </a:r>
            <a:endParaRPr b="0" dirty="0" sz="6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500" i="0" lang="en-US">
                <a:solidFill>
                  <a:srgbClr val="0D0D0D"/>
                </a:solidFill>
                <a:effectLst/>
                <a:latin typeface="Times New Roman" panose="02020603050405020304" pitchFamily="18" charset="0"/>
                <a:cs typeface="Times New Roman" panose="02020603050405020304" pitchFamily="18" charset="0"/>
              </a:rPr>
              <a:t>  background: #000;   /* Full black background */</a:t>
            </a:r>
            <a:endParaRPr b="0" dirty="0" sz="6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500" i="0" lang="en-US">
                <a:solidFill>
                  <a:srgbClr val="0D0D0D"/>
                </a:solidFill>
                <a:effectLst/>
                <a:latin typeface="Times New Roman" panose="02020603050405020304" pitchFamily="18" charset="0"/>
                <a:cs typeface="Times New Roman" panose="02020603050405020304" pitchFamily="18" charset="0"/>
              </a:rPr>
              <a:t>  color: #fff;        /* White text for readability */</a:t>
            </a:r>
            <a:endParaRPr b="0" dirty="0" sz="6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500" i="0" lang="en-US">
                <a:solidFill>
                  <a:srgbClr val="0D0D0D"/>
                </a:solidFill>
                <a:effectLst/>
                <a:latin typeface="Times New Roman" panose="02020603050405020304" pitchFamily="18" charset="0"/>
                <a:cs typeface="Times New Roman" panose="02020603050405020304" pitchFamily="18" charset="0"/>
              </a:rPr>
              <a:t>}</a:t>
            </a:r>
            <a:endParaRPr b="0" dirty="0" sz="6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500" i="0" lang="en-US">
                <a:solidFill>
                  <a:srgbClr val="0D0D0D"/>
                </a:solidFill>
                <a:effectLst/>
                <a:latin typeface="Times New Roman" panose="02020603050405020304" pitchFamily="18" charset="0"/>
                <a:cs typeface="Times New Roman" panose="02020603050405020304" pitchFamily="18" charset="0"/>
              </a:rPr>
              <a:t>/* Header */</a:t>
            </a:r>
            <a:endParaRPr b="0" dirty="0" sz="6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500" i="0" lang="en-US">
                <a:solidFill>
                  <a:srgbClr val="0D0D0D"/>
                </a:solidFill>
                <a:effectLst/>
                <a:latin typeface="Times New Roman" panose="02020603050405020304" pitchFamily="18" charset="0"/>
                <a:cs typeface="Times New Roman" panose="02020603050405020304" pitchFamily="18" charset="0"/>
              </a:rPr>
              <a:t>header {</a:t>
            </a:r>
            <a:endParaRPr b="0" dirty="0" sz="6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500" i="0" lang="en-US">
                <a:solidFill>
                  <a:srgbClr val="0D0D0D"/>
                </a:solidFill>
                <a:effectLst/>
                <a:latin typeface="Times New Roman" panose="02020603050405020304" pitchFamily="18" charset="0"/>
                <a:cs typeface="Times New Roman" panose="02020603050405020304" pitchFamily="18" charset="0"/>
              </a:rPr>
              <a:t>  background: #000;   /* Match background with body */</a:t>
            </a:r>
            <a:endParaRPr b="0" dirty="0" sz="6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500" i="0" lang="en-US">
                <a:solidFill>
                  <a:srgbClr val="0D0D0D"/>
                </a:solidFill>
                <a:effectLst/>
                <a:latin typeface="Times New Roman" panose="02020603050405020304" pitchFamily="18" charset="0"/>
                <a:cs typeface="Times New Roman" panose="02020603050405020304" pitchFamily="18" charset="0"/>
              </a:rPr>
              <a:t>  color: #fff;</a:t>
            </a:r>
            <a:endParaRPr b="0" dirty="0" sz="6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500" i="0" lang="en-US">
                <a:solidFill>
                  <a:srgbClr val="0D0D0D"/>
                </a:solidFill>
                <a:effectLst/>
                <a:latin typeface="Times New Roman" panose="02020603050405020304" pitchFamily="18" charset="0"/>
                <a:cs typeface="Times New Roman" panose="02020603050405020304" pitchFamily="18" charset="0"/>
              </a:rPr>
              <a:t>  padding: 30px 0;</a:t>
            </a:r>
            <a:endParaRPr b="0" dirty="0" sz="6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500" i="0" lang="en-US">
                <a:solidFill>
                  <a:srgbClr val="0D0D0D"/>
                </a:solidFill>
                <a:effectLst/>
                <a:latin typeface="Times New Roman" panose="02020603050405020304" pitchFamily="18" charset="0"/>
                <a:cs typeface="Times New Roman" panose="02020603050405020304" pitchFamily="18" charset="0"/>
              </a:rPr>
              <a:t>  text-align: center;</a:t>
            </a:r>
            <a:endParaRPr b="0" dirty="0" sz="6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500" i="0" lang="en-US">
                <a:solidFill>
                  <a:srgbClr val="0D0D0D"/>
                </a:solidFill>
                <a:effectLst/>
                <a:latin typeface="Times New Roman" panose="02020603050405020304" pitchFamily="18" charset="0"/>
                <a:cs typeface="Times New Roman" panose="02020603050405020304" pitchFamily="18" charset="0"/>
              </a:rPr>
              <a:t>}</a:t>
            </a:r>
            <a:endParaRPr b="0" dirty="0" sz="6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500" i="0" lang="en-US">
                <a:solidFill>
                  <a:srgbClr val="0D0D0D"/>
                </a:solidFill>
                <a:effectLst/>
                <a:latin typeface="Times New Roman" panose="02020603050405020304" pitchFamily="18" charset="0"/>
                <a:cs typeface="Times New Roman" panose="02020603050405020304" pitchFamily="18" charset="0"/>
              </a:rPr>
              <a:t>/* Navigation */</a:t>
            </a:r>
            <a:endParaRPr b="0" dirty="0" sz="6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500" i="0" lang="en-US">
                <a:solidFill>
                  <a:srgbClr val="0D0D0D"/>
                </a:solidFill>
                <a:effectLst/>
                <a:latin typeface="Times New Roman" panose="02020603050405020304" pitchFamily="18" charset="0"/>
                <a:cs typeface="Times New Roman" panose="02020603050405020304" pitchFamily="18" charset="0"/>
              </a:rPr>
              <a:t>nav {</a:t>
            </a:r>
            <a:endParaRPr b="0" dirty="0" sz="6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500" i="0" lang="en-US">
                <a:solidFill>
                  <a:srgbClr val="0D0D0D"/>
                </a:solidFill>
                <a:effectLst/>
                <a:latin typeface="Times New Roman" panose="02020603050405020304" pitchFamily="18" charset="0"/>
                <a:cs typeface="Times New Roman" panose="02020603050405020304" pitchFamily="18" charset="0"/>
              </a:rPr>
              <a:t>  background: #000;</a:t>
            </a:r>
            <a:endParaRPr b="0" dirty="0" sz="6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500" i="0" lang="en-US">
                <a:solidFill>
                  <a:srgbClr val="0D0D0D"/>
                </a:solidFill>
                <a:effectLst/>
                <a:latin typeface="Times New Roman" panose="02020603050405020304" pitchFamily="18" charset="0"/>
                <a:cs typeface="Times New Roman" panose="02020603050405020304" pitchFamily="18" charset="0"/>
              </a:rPr>
              <a:t>}</a:t>
            </a:r>
            <a:endParaRPr b="0" dirty="0" sz="6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500" i="0" lang="en-US">
                <a:solidFill>
                  <a:srgbClr val="0D0D0D"/>
                </a:solidFill>
                <a:effectLst/>
                <a:latin typeface="Times New Roman" panose="02020603050405020304" pitchFamily="18" charset="0"/>
                <a:cs typeface="Times New Roman" panose="02020603050405020304" pitchFamily="18" charset="0"/>
              </a:rPr>
              <a:t>nav ul {</a:t>
            </a:r>
            <a:endParaRPr b="0" dirty="0" sz="6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500" i="0" lang="en-US">
                <a:solidFill>
                  <a:srgbClr val="0D0D0D"/>
                </a:solidFill>
                <a:effectLst/>
                <a:latin typeface="Times New Roman" panose="02020603050405020304" pitchFamily="18" charset="0"/>
                <a:cs typeface="Times New Roman" panose="02020603050405020304" pitchFamily="18" charset="0"/>
              </a:rPr>
              <a:t>  display: flex;</a:t>
            </a:r>
            <a:endParaRPr b="0" dirty="0" sz="6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500" i="0" lang="en-US">
                <a:solidFill>
                  <a:srgbClr val="0D0D0D"/>
                </a:solidFill>
                <a:effectLst/>
                <a:latin typeface="Times New Roman" panose="02020603050405020304" pitchFamily="18" charset="0"/>
                <a:cs typeface="Times New Roman" panose="02020603050405020304" pitchFamily="18" charset="0"/>
              </a:rPr>
              <a:t>  justify-content: center;</a:t>
            </a:r>
            <a:endParaRPr b="0" dirty="0" sz="6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500" i="0" lang="en-US">
                <a:solidFill>
                  <a:srgbClr val="0D0D0D"/>
                </a:solidFill>
                <a:effectLst/>
                <a:latin typeface="Times New Roman" panose="02020603050405020304" pitchFamily="18" charset="0"/>
                <a:cs typeface="Times New Roman" panose="02020603050405020304" pitchFamily="18" charset="0"/>
              </a:rPr>
              <a:t>  padding: 0;</a:t>
            </a:r>
            <a:endParaRPr b="0" dirty="0" sz="6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500" i="0" lang="en-US">
                <a:solidFill>
                  <a:srgbClr val="0D0D0D"/>
                </a:solidFill>
                <a:effectLst/>
                <a:latin typeface="Times New Roman" panose="02020603050405020304" pitchFamily="18" charset="0"/>
                <a:cs typeface="Times New Roman" panose="02020603050405020304" pitchFamily="18" charset="0"/>
              </a:rPr>
              <a:t>  list-style: none;</a:t>
            </a:r>
            <a:endParaRPr b="0" dirty="0" sz="6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500" i="0" lang="en-US">
                <a:solidFill>
                  <a:srgbClr val="0D0D0D"/>
                </a:solidFill>
                <a:effectLst/>
                <a:latin typeface="Times New Roman" panose="02020603050405020304" pitchFamily="18" charset="0"/>
                <a:cs typeface="Times New Roman" panose="02020603050405020304" pitchFamily="18" charset="0"/>
              </a:rPr>
              <a:t>  margin: 0;</a:t>
            </a:r>
            <a:endParaRPr b="0" dirty="0" sz="6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500" i="0" lang="en-US">
                <a:solidFill>
                  <a:srgbClr val="0D0D0D"/>
                </a:solidFill>
                <a:effectLst/>
                <a:latin typeface="Times New Roman" panose="02020603050405020304" pitchFamily="18" charset="0"/>
                <a:cs typeface="Times New Roman" panose="02020603050405020304" pitchFamily="18" charset="0"/>
              </a:rPr>
              <a:t>}</a:t>
            </a:r>
            <a:endParaRPr b="0" dirty="0" sz="6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500" i="0" lang="en-US">
                <a:solidFill>
                  <a:srgbClr val="0D0D0D"/>
                </a:solidFill>
                <a:effectLst/>
                <a:latin typeface="Times New Roman" panose="02020603050405020304" pitchFamily="18" charset="0"/>
                <a:cs typeface="Times New Roman" panose="02020603050405020304" pitchFamily="18" charset="0"/>
              </a:rPr>
              <a:t>nav ul li {</a:t>
            </a:r>
            <a:endParaRPr b="0" dirty="0" sz="6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500" i="0" lang="en-US">
                <a:solidFill>
                  <a:srgbClr val="0D0D0D"/>
                </a:solidFill>
                <a:effectLst/>
                <a:latin typeface="Times New Roman" panose="02020603050405020304" pitchFamily="18" charset="0"/>
                <a:cs typeface="Times New Roman" panose="02020603050405020304" pitchFamily="18" charset="0"/>
              </a:rPr>
              <a:t>  margin: 0 15px;</a:t>
            </a:r>
            <a:endParaRPr b="0" dirty="0" sz="6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500" i="0" lang="en-US">
                <a:solidFill>
                  <a:srgbClr val="0D0D0D"/>
                </a:solidFill>
                <a:effectLst/>
                <a:latin typeface="Times New Roman" panose="02020603050405020304" pitchFamily="18" charset="0"/>
                <a:cs typeface="Times New Roman" panose="02020603050405020304" pitchFamily="18" charset="0"/>
              </a:rPr>
              <a:t>}</a:t>
            </a:r>
            <a:endParaRPr b="0" dirty="0" sz="6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500" i="0" lang="en-US">
                <a:solidFill>
                  <a:srgbClr val="0D0D0D"/>
                </a:solidFill>
                <a:effectLst/>
                <a:latin typeface="Times New Roman" panose="02020603050405020304" pitchFamily="18" charset="0"/>
                <a:cs typeface="Times New Roman" panose="02020603050405020304" pitchFamily="18" charset="0"/>
              </a:rPr>
              <a:t>nav ul li a {</a:t>
            </a:r>
            <a:endParaRPr b="0" dirty="0" sz="6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500" i="0" lang="en-US">
                <a:solidFill>
                  <a:srgbClr val="0D0D0D"/>
                </a:solidFill>
                <a:effectLst/>
                <a:latin typeface="Times New Roman" panose="02020603050405020304" pitchFamily="18" charset="0"/>
                <a:cs typeface="Times New Roman" panose="02020603050405020304" pitchFamily="18" charset="0"/>
              </a:rPr>
              <a:t>  color: #ffcc00;   /* Highlighted links */</a:t>
            </a:r>
            <a:endParaRPr b="0" dirty="0" sz="6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500" i="0" lang="en-US">
                <a:solidFill>
                  <a:srgbClr val="0D0D0D"/>
                </a:solidFill>
                <a:effectLst/>
                <a:latin typeface="Times New Roman" panose="02020603050405020304" pitchFamily="18" charset="0"/>
                <a:cs typeface="Times New Roman" panose="02020603050405020304" pitchFamily="18" charset="0"/>
              </a:rPr>
              <a:t>  text-decoration: none;</a:t>
            </a:r>
            <a:endParaRPr b="0" dirty="0" sz="6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500" i="0" lang="en-US">
                <a:solidFill>
                  <a:srgbClr val="0D0D0D"/>
                </a:solidFill>
                <a:effectLst/>
                <a:latin typeface="Times New Roman" panose="02020603050405020304" pitchFamily="18" charset="0"/>
                <a:cs typeface="Times New Roman" panose="02020603050405020304" pitchFamily="18" charset="0"/>
              </a:rPr>
              <a:t>  font-weight: bold;</a:t>
            </a:r>
            <a:endParaRPr b="0" dirty="0" sz="6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500" i="0" lang="en-US">
                <a:solidFill>
                  <a:srgbClr val="0D0D0D"/>
                </a:solidFill>
                <a:effectLst/>
                <a:latin typeface="Times New Roman" panose="02020603050405020304" pitchFamily="18" charset="0"/>
                <a:cs typeface="Times New Roman" panose="02020603050405020304" pitchFamily="18" charset="0"/>
              </a:rPr>
              <a:t>}</a:t>
            </a:r>
            <a:endParaRPr b="0" dirty="0" sz="6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500" i="0" lang="en-US">
                <a:solidFill>
                  <a:srgbClr val="0D0D0D"/>
                </a:solidFill>
                <a:effectLst/>
                <a:latin typeface="Times New Roman" panose="02020603050405020304" pitchFamily="18" charset="0"/>
                <a:cs typeface="Times New Roman" panose="02020603050405020304" pitchFamily="18" charset="0"/>
              </a:rPr>
              <a:t>nav ul li a:hover {</a:t>
            </a:r>
            <a:endParaRPr b="0" dirty="0" sz="6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500" i="0" lang="en-US">
                <a:solidFill>
                  <a:srgbClr val="0D0D0D"/>
                </a:solidFill>
                <a:effectLst/>
                <a:latin typeface="Times New Roman" panose="02020603050405020304" pitchFamily="18" charset="0"/>
                <a:cs typeface="Times New Roman" panose="02020603050405020304" pitchFamily="18" charset="0"/>
              </a:rPr>
              <a:t>  text-decoration: underline;</a:t>
            </a:r>
            <a:endParaRPr b="0" dirty="0" sz="6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500" i="0" lang="en-US">
                <a:solidFill>
                  <a:srgbClr val="0D0D0D"/>
                </a:solidFill>
                <a:effectLst/>
                <a:latin typeface="Times New Roman" panose="02020603050405020304" pitchFamily="18" charset="0"/>
                <a:cs typeface="Times New Roman" panose="02020603050405020304" pitchFamily="18" charset="0"/>
              </a:rPr>
              <a:t>  color: #fff;</a:t>
            </a:r>
            <a:endParaRPr b="0" dirty="0" sz="6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500" i="0" lang="en-US">
                <a:solidFill>
                  <a:srgbClr val="0D0D0D"/>
                </a:solidFill>
                <a:effectLst/>
                <a:latin typeface="Times New Roman" panose="02020603050405020304" pitchFamily="18" charset="0"/>
                <a:cs typeface="Times New Roman" panose="02020603050405020304" pitchFamily="18" charset="0"/>
              </a:rPr>
              <a:t>}</a:t>
            </a:r>
            <a:endParaRPr b="0" dirty="0" sz="6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500" i="0" lang="en-US">
                <a:solidFill>
                  <a:srgbClr val="0D0D0D"/>
                </a:solidFill>
                <a:effectLst/>
                <a:latin typeface="Times New Roman" panose="02020603050405020304" pitchFamily="18" charset="0"/>
                <a:cs typeface="Times New Roman" panose="02020603050405020304" pitchFamily="18" charset="0"/>
              </a:rPr>
              <a:t>/* Section */</a:t>
            </a:r>
            <a:endParaRPr b="0" dirty="0" sz="6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500" i="0" lang="en-US">
                <a:solidFill>
                  <a:srgbClr val="0D0D0D"/>
                </a:solidFill>
                <a:effectLst/>
                <a:latin typeface="Times New Roman" panose="02020603050405020304" pitchFamily="18" charset="0"/>
                <a:cs typeface="Times New Roman" panose="02020603050405020304" pitchFamily="18" charset="0"/>
              </a:rPr>
              <a:t>.container {</a:t>
            </a:r>
            <a:endParaRPr b="0" dirty="0" sz="6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500" i="0" lang="en-US">
                <a:solidFill>
                  <a:srgbClr val="0D0D0D"/>
                </a:solidFill>
                <a:effectLst/>
                <a:latin typeface="Times New Roman" panose="02020603050405020304" pitchFamily="18" charset="0"/>
                <a:cs typeface="Times New Roman" panose="02020603050405020304" pitchFamily="18" charset="0"/>
              </a:rPr>
              <a:t>  width: 80%;</a:t>
            </a:r>
            <a:endParaRPr b="0" dirty="0" sz="6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500" i="0" lang="en-US">
                <a:solidFill>
                  <a:srgbClr val="0D0D0D"/>
                </a:solidFill>
                <a:effectLst/>
                <a:latin typeface="Times New Roman" panose="02020603050405020304" pitchFamily="18" charset="0"/>
                <a:cs typeface="Times New Roman" panose="02020603050405020304" pitchFamily="18" charset="0"/>
              </a:rPr>
              <a:t>  margin: auto;</a:t>
            </a:r>
            <a:endParaRPr b="0" dirty="0" sz="6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500" i="0" lang="en-US">
                <a:solidFill>
                  <a:srgbClr val="0D0D0D"/>
                </a:solidFill>
                <a:effectLst/>
                <a:latin typeface="Times New Roman" panose="02020603050405020304" pitchFamily="18" charset="0"/>
                <a:cs typeface="Times New Roman" panose="02020603050405020304" pitchFamily="18" charset="0"/>
              </a:rPr>
              <a:t>  padding: 20px 0;</a:t>
            </a:r>
            <a:endParaRPr b="0" dirty="0" sz="6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500" i="0" lang="en-US">
                <a:solidFill>
                  <a:srgbClr val="0D0D0D"/>
                </a:solidFill>
                <a:effectLst/>
                <a:latin typeface="Times New Roman" panose="02020603050405020304" pitchFamily="18" charset="0"/>
                <a:cs typeface="Times New Roman" panose="02020603050405020304" pitchFamily="18" charset="0"/>
              </a:rPr>
              <a:t>}</a:t>
            </a:r>
            <a:endParaRPr b="0" dirty="0" sz="6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500" i="0" lang="en-US">
                <a:solidFill>
                  <a:srgbClr val="0D0D0D"/>
                </a:solidFill>
                <a:effectLst/>
                <a:latin typeface="Times New Roman" panose="02020603050405020304" pitchFamily="18" charset="0"/>
                <a:cs typeface="Times New Roman" panose="02020603050405020304" pitchFamily="18" charset="0"/>
              </a:rPr>
              <a:t>h2 {</a:t>
            </a:r>
            <a:endParaRPr b="0" dirty="0" sz="6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500" i="0" lang="en-US">
                <a:solidFill>
                  <a:srgbClr val="0D0D0D"/>
                </a:solidFill>
                <a:effectLst/>
                <a:latin typeface="Times New Roman" panose="02020603050405020304" pitchFamily="18" charset="0"/>
                <a:cs typeface="Times New Roman" panose="02020603050405020304" pitchFamily="18" charset="0"/>
              </a:rPr>
              <a:t>  margin-bottom: 15px;</a:t>
            </a:r>
            <a:endParaRPr b="0" dirty="0" sz="6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500" i="0" lang="en-US">
                <a:solidFill>
                  <a:srgbClr val="0D0D0D"/>
                </a:solidFill>
                <a:effectLst/>
                <a:latin typeface="Times New Roman" panose="02020603050405020304" pitchFamily="18" charset="0"/>
                <a:cs typeface="Times New Roman" panose="02020603050405020304" pitchFamily="18" charset="0"/>
              </a:rPr>
              <a:t>  color: #ffcc00;   /* Yellow headings */</a:t>
            </a:r>
            <a:endParaRPr b="0" dirty="0" sz="6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500" i="0" lang="en-US">
                <a:solidFill>
                  <a:srgbClr val="0D0D0D"/>
                </a:solidFill>
                <a:effectLst/>
                <a:latin typeface="Times New Roman" panose="02020603050405020304" pitchFamily="18" charset="0"/>
                <a:cs typeface="Times New Roman" panose="02020603050405020304" pitchFamily="18" charset="0"/>
              </a:rPr>
              <a:t>}</a:t>
            </a:r>
            <a:endParaRPr b="0" dirty="0" sz="6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500" i="0" lang="en-US">
                <a:solidFill>
                  <a:srgbClr val="0D0D0D"/>
                </a:solidFill>
                <a:effectLst/>
                <a:latin typeface="Times New Roman" panose="02020603050405020304" pitchFamily="18" charset="0"/>
                <a:cs typeface="Times New Roman" panose="02020603050405020304" pitchFamily="18" charset="0"/>
              </a:rPr>
              <a:t>/* Skills */</a:t>
            </a:r>
            <a:endParaRPr b="0" dirty="0" sz="6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500" i="0" lang="en-US">
                <a:solidFill>
                  <a:srgbClr val="0D0D0D"/>
                </a:solidFill>
                <a:effectLst/>
                <a:latin typeface="Times New Roman" panose="02020603050405020304" pitchFamily="18" charset="0"/>
                <a:cs typeface="Times New Roman" panose="02020603050405020304" pitchFamily="18" charset="0"/>
              </a:rPr>
              <a:t>.skills-list {</a:t>
            </a:r>
            <a:endParaRPr b="0" dirty="0" sz="6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500" i="0" lang="en-US">
                <a:solidFill>
                  <a:srgbClr val="0D0D0D"/>
                </a:solidFill>
                <a:effectLst/>
                <a:latin typeface="Times New Roman" panose="02020603050405020304" pitchFamily="18" charset="0"/>
                <a:cs typeface="Times New Roman" panose="02020603050405020304" pitchFamily="18" charset="0"/>
              </a:rPr>
              <a:t>  list-style: none;</a:t>
            </a:r>
            <a:endParaRPr b="0" dirty="0" sz="6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500" i="0" lang="en-US">
                <a:solidFill>
                  <a:srgbClr val="0D0D0D"/>
                </a:solidFill>
                <a:effectLst/>
                <a:latin typeface="Times New Roman" panose="02020603050405020304" pitchFamily="18" charset="0"/>
                <a:cs typeface="Times New Roman" panose="02020603050405020304" pitchFamily="18" charset="0"/>
              </a:rPr>
              <a:t>  padding: 0;</a:t>
            </a:r>
            <a:endParaRPr b="0" dirty="0" sz="6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500" i="0" lang="en-US">
                <a:solidFill>
                  <a:srgbClr val="0D0D0D"/>
                </a:solidFill>
                <a:effectLst/>
                <a:latin typeface="Times New Roman" panose="02020603050405020304" pitchFamily="18" charset="0"/>
                <a:cs typeface="Times New Roman" panose="02020603050405020304" pitchFamily="18" charset="0"/>
              </a:rPr>
              <a:t>}</a:t>
            </a:r>
            <a:endParaRPr b="0" dirty="0" sz="6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500" i="0" lang="en-US">
                <a:solidFill>
                  <a:srgbClr val="0D0D0D"/>
                </a:solidFill>
                <a:effectLst/>
                <a:latin typeface="Times New Roman" panose="02020603050405020304" pitchFamily="18" charset="0"/>
                <a:cs typeface="Times New Roman" panose="02020603050405020304" pitchFamily="18" charset="0"/>
              </a:rPr>
              <a:t>.skills-list li {</a:t>
            </a:r>
            <a:endParaRPr b="0" dirty="0" sz="6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500" i="0" lang="en-US">
                <a:solidFill>
                  <a:srgbClr val="0D0D0D"/>
                </a:solidFill>
                <a:effectLst/>
                <a:latin typeface="Times New Roman" panose="02020603050405020304" pitchFamily="18" charset="0"/>
                <a:cs typeface="Times New Roman" panose="02020603050405020304" pitchFamily="18" charset="0"/>
              </a:rPr>
              <a:t>  display: inline-block;</a:t>
            </a:r>
            <a:endParaRPr b="0" dirty="0" sz="6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500" i="0" lang="en-US">
                <a:solidFill>
                  <a:srgbClr val="0D0D0D"/>
                </a:solidFill>
                <a:effectLst/>
                <a:latin typeface="Times New Roman" panose="02020603050405020304" pitchFamily="18" charset="0"/>
                <a:cs typeface="Times New Roman" panose="02020603050405020304" pitchFamily="18" charset="0"/>
              </a:rPr>
              <a:t>  background: #111;</a:t>
            </a:r>
            <a:endParaRPr b="0" dirty="0" sz="6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500" i="0" lang="en-US">
                <a:solidFill>
                  <a:srgbClr val="0D0D0D"/>
                </a:solidFill>
                <a:effectLst/>
                <a:latin typeface="Times New Roman" panose="02020603050405020304" pitchFamily="18" charset="0"/>
                <a:cs typeface="Times New Roman" panose="02020603050405020304" pitchFamily="18" charset="0"/>
              </a:rPr>
              <a:t>  padding: 10px 15px;</a:t>
            </a:r>
            <a:endParaRPr b="0" dirty="0" sz="6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500" i="0" lang="en-US">
                <a:solidFill>
                  <a:srgbClr val="0D0D0D"/>
                </a:solidFill>
                <a:effectLst/>
                <a:latin typeface="Times New Roman" panose="02020603050405020304" pitchFamily="18" charset="0"/>
                <a:cs typeface="Times New Roman" panose="02020603050405020304" pitchFamily="18" charset="0"/>
              </a:rPr>
              <a:t>  margin: 5px;</a:t>
            </a:r>
            <a:endParaRPr b="0" dirty="0" sz="6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500" i="0" lang="en-US">
                <a:solidFill>
                  <a:srgbClr val="0D0D0D"/>
                </a:solidFill>
                <a:effectLst/>
                <a:latin typeface="Times New Roman" panose="02020603050405020304" pitchFamily="18" charset="0"/>
                <a:cs typeface="Times New Roman" panose="02020603050405020304" pitchFamily="18" charset="0"/>
              </a:rPr>
              <a:t>  border-radius: 5px;</a:t>
            </a:r>
            <a:endParaRPr b="0" dirty="0" sz="6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500" i="0" lang="en-US">
                <a:solidFill>
                  <a:srgbClr val="0D0D0D"/>
                </a:solidFill>
                <a:effectLst/>
                <a:latin typeface="Times New Roman" panose="02020603050405020304" pitchFamily="18" charset="0"/>
                <a:cs typeface="Times New Roman" panose="02020603050405020304" pitchFamily="18" charset="0"/>
              </a:rPr>
              <a:t>  color: #ffcc00;</a:t>
            </a:r>
            <a:endParaRPr b="0" dirty="0" sz="6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500" i="0" lang="en-US">
                <a:solidFill>
                  <a:srgbClr val="0D0D0D"/>
                </a:solidFill>
                <a:effectLst/>
                <a:latin typeface="Times New Roman" panose="02020603050405020304" pitchFamily="18" charset="0"/>
                <a:cs typeface="Times New Roman" panose="02020603050405020304" pitchFamily="18" charset="0"/>
              </a:rPr>
              <a:t>}</a:t>
            </a:r>
            <a:endParaRPr b="0" dirty="0" sz="6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500" i="0" lang="en-US">
                <a:solidFill>
                  <a:srgbClr val="0D0D0D"/>
                </a:solidFill>
                <a:effectLst/>
                <a:latin typeface="Times New Roman" panose="02020603050405020304" pitchFamily="18" charset="0"/>
                <a:cs typeface="Times New Roman" panose="02020603050405020304" pitchFamily="18" charset="0"/>
              </a:rPr>
              <a:t>/* Projects */</a:t>
            </a:r>
            <a:endParaRPr b="0" dirty="0" sz="6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500" i="0" lang="en-US">
                <a:solidFill>
                  <a:srgbClr val="0D0D0D"/>
                </a:solidFill>
                <a:effectLst/>
                <a:latin typeface="Times New Roman" panose="02020603050405020304" pitchFamily="18" charset="0"/>
                <a:cs typeface="Times New Roman" panose="02020603050405020304" pitchFamily="18" charset="0"/>
              </a:rPr>
              <a:t>.project-card {</a:t>
            </a:r>
            <a:endParaRPr b="0" dirty="0" sz="6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500" i="0" lang="en-US">
                <a:solidFill>
                  <a:srgbClr val="0D0D0D"/>
                </a:solidFill>
                <a:effectLst/>
                <a:latin typeface="Times New Roman" panose="02020603050405020304" pitchFamily="18" charset="0"/>
                <a:cs typeface="Times New Roman" panose="02020603050405020304" pitchFamily="18" charset="0"/>
              </a:rPr>
              <a:t>  background: #111;</a:t>
            </a:r>
            <a:endParaRPr b="0" dirty="0" sz="6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500" i="0" lang="en-US">
                <a:solidFill>
                  <a:srgbClr val="0D0D0D"/>
                </a:solidFill>
                <a:effectLst/>
                <a:latin typeface="Times New Roman" panose="02020603050405020304" pitchFamily="18" charset="0"/>
                <a:cs typeface="Times New Roman" panose="02020603050405020304" pitchFamily="18" charset="0"/>
              </a:rPr>
              <a:t>  padding: 15px;</a:t>
            </a:r>
            <a:endParaRPr b="0" dirty="0" sz="6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500" i="0" lang="en-US">
                <a:solidFill>
                  <a:srgbClr val="0D0D0D"/>
                </a:solidFill>
                <a:effectLst/>
                <a:latin typeface="Times New Roman" panose="02020603050405020304" pitchFamily="18" charset="0"/>
                <a:cs typeface="Times New Roman" panose="02020603050405020304" pitchFamily="18" charset="0"/>
              </a:rPr>
              <a:t>  margin: 10px 0;</a:t>
            </a:r>
            <a:endParaRPr b="0" dirty="0" sz="6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500" i="0" lang="en-US">
                <a:solidFill>
                  <a:srgbClr val="0D0D0D"/>
                </a:solidFill>
                <a:effectLst/>
                <a:latin typeface="Times New Roman" panose="02020603050405020304" pitchFamily="18" charset="0"/>
                <a:cs typeface="Times New Roman" panose="02020603050405020304" pitchFamily="18" charset="0"/>
              </a:rPr>
              <a:t>  border-left: 5px solid #ffcc00;</a:t>
            </a:r>
            <a:endParaRPr b="0" dirty="0" sz="6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500" i="0" lang="en-US">
                <a:solidFill>
                  <a:srgbClr val="0D0D0D"/>
                </a:solidFill>
                <a:effectLst/>
                <a:latin typeface="Times New Roman" panose="02020603050405020304" pitchFamily="18" charset="0"/>
                <a:cs typeface="Times New Roman" panose="02020603050405020304" pitchFamily="18" charset="0"/>
              </a:rPr>
              <a:t>  box-shadow: 0 2px 4px rgba(255,255,255,0.1);</a:t>
            </a:r>
            <a:endParaRPr b="0" dirty="0" sz="6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500" i="0" lang="en-US">
                <a:solidFill>
                  <a:srgbClr val="0D0D0D"/>
                </a:solidFill>
                <a:effectLst/>
                <a:latin typeface="Times New Roman" panose="02020603050405020304" pitchFamily="18" charset="0"/>
                <a:cs typeface="Times New Roman" panose="02020603050405020304" pitchFamily="18" charset="0"/>
              </a:rPr>
              <a:t>}</a:t>
            </a:r>
            <a:endParaRPr b="0" dirty="0" sz="6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500" i="0" lang="en-US">
                <a:solidFill>
                  <a:srgbClr val="0D0D0D"/>
                </a:solidFill>
                <a:effectLst/>
                <a:latin typeface="Times New Roman" panose="02020603050405020304" pitchFamily="18" charset="0"/>
                <a:cs typeface="Times New Roman" panose="02020603050405020304" pitchFamily="18" charset="0"/>
              </a:rPr>
              <a:t>/* Footer */</a:t>
            </a:r>
            <a:endParaRPr b="0" dirty="0" sz="6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500" i="0" lang="en-US">
                <a:solidFill>
                  <a:srgbClr val="0D0D0D"/>
                </a:solidFill>
                <a:effectLst/>
                <a:latin typeface="Times New Roman" panose="02020603050405020304" pitchFamily="18" charset="0"/>
                <a:cs typeface="Times New Roman" panose="02020603050405020304" pitchFamily="18" charset="0"/>
              </a:rPr>
              <a:t>footer {</a:t>
            </a:r>
            <a:endParaRPr b="0" dirty="0" sz="6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500" i="0" lang="en-US">
                <a:solidFill>
                  <a:srgbClr val="0D0D0D"/>
                </a:solidFill>
                <a:effectLst/>
                <a:latin typeface="Times New Roman" panose="02020603050405020304" pitchFamily="18" charset="0"/>
                <a:cs typeface="Times New Roman" panose="02020603050405020304" pitchFamily="18" charset="0"/>
              </a:rPr>
              <a:t>  background: #000;</a:t>
            </a:r>
            <a:endParaRPr b="0" dirty="0" sz="6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500" i="0" lang="en-US">
                <a:solidFill>
                  <a:srgbClr val="0D0D0D"/>
                </a:solidFill>
                <a:effectLst/>
                <a:latin typeface="Times New Roman" panose="02020603050405020304" pitchFamily="18" charset="0"/>
                <a:cs typeface="Times New Roman" panose="02020603050405020304" pitchFamily="18" charset="0"/>
              </a:rPr>
              <a:t>  color: #fff;</a:t>
            </a:r>
            <a:endParaRPr b="0" dirty="0" sz="6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500" i="0" lang="en-US">
                <a:solidFill>
                  <a:srgbClr val="0D0D0D"/>
                </a:solidFill>
                <a:effectLst/>
                <a:latin typeface="Times New Roman" panose="02020603050405020304" pitchFamily="18" charset="0"/>
                <a:cs typeface="Times New Roman" panose="02020603050405020304" pitchFamily="18" charset="0"/>
              </a:rPr>
              <a:t>  text-align: center;</a:t>
            </a:r>
            <a:endParaRPr b="0" dirty="0" sz="6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500" i="0" lang="en-US">
                <a:solidFill>
                  <a:srgbClr val="0D0D0D"/>
                </a:solidFill>
                <a:effectLst/>
                <a:latin typeface="Times New Roman" panose="02020603050405020304" pitchFamily="18" charset="0"/>
                <a:cs typeface="Times New Roman" panose="02020603050405020304" pitchFamily="18" charset="0"/>
              </a:rPr>
              <a:t>  padding: 15px;</a:t>
            </a:r>
            <a:endParaRPr b="0" dirty="0" sz="6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500" i="0" lang="en-US">
                <a:solidFill>
                  <a:srgbClr val="0D0D0D"/>
                </a:solidFill>
                <a:effectLst/>
                <a:latin typeface="Times New Roman" panose="02020603050405020304" pitchFamily="18" charset="0"/>
                <a:cs typeface="Times New Roman" panose="02020603050405020304" pitchFamily="18" charset="0"/>
              </a:rPr>
              <a:t>}</a:t>
            </a:r>
            <a:endParaRPr b="0" dirty="0" sz="2800" i="0" lang="en-US">
              <a:solidFill>
                <a:srgbClr val="0D0D0D"/>
              </a:solidFill>
              <a:effectLst/>
              <a:latin typeface="Times New Roman" panose="02020603050405020304" pitchFamily="18" charset="0"/>
              <a:cs typeface="Times New Roman" panose="02020603050405020304" pitchFamily="18" charset="0"/>
            </a:endParaRPr>
          </a:p>
        </p:txBody>
      </p:sp>
      <p:sp>
        <p:nvSpPr>
          <p:cNvPr id="1048602" name=""/>
          <p:cNvSpPr txBox="1"/>
          <p:nvPr/>
        </p:nvSpPr>
        <p:spPr>
          <a:xfrm>
            <a:off x="5238749" y="9604178"/>
            <a:ext cx="4572000" cy="599440"/>
          </a:xfrm>
          <a:prstGeom prst="rect"/>
        </p:spPr>
        <p:txBody>
          <a:bodyPr rtlCol="0" wrap="square">
            <a:spAutoFit/>
          </a:bodyPr>
          <a:p>
            <a:endParaRPr sz="2800" lang="en-IN">
              <a:solidFill>
                <a:srgbClr val="000000"/>
              </a:solidFill>
            </a:endParaRPr>
          </a:p>
        </p:txBody>
      </p:sp>
      <p:pic>
        <p:nvPicPr>
          <p:cNvPr id="2097168" name=""/>
          <p:cNvPicPr>
            <a:picLocks/>
          </p:cNvPicPr>
          <p:nvPr/>
        </p:nvPicPr>
        <p:blipFill>
          <a:blip xmlns:r="http://schemas.openxmlformats.org/officeDocument/2006/relationships" r:embed="rId2"/>
          <a:stretch>
            <a:fillRect/>
          </a:stretch>
        </p:blipFill>
        <p:spPr>
          <a:xfrm>
            <a:off x="5164925" y="1799593"/>
            <a:ext cx="4645824" cy="4915162"/>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60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3"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06" name="object 7"/>
          <p:cNvSpPr txBox="1">
            <a:spLocks noGrp="1"/>
          </p:cNvSpPr>
          <p:nvPr>
            <p:ph type="title"/>
          </p:nvPr>
        </p:nvSpPr>
        <p:spPr>
          <a:xfrm>
            <a:off x="755332" y="385444"/>
            <a:ext cx="4578668" cy="876935"/>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0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08" name=""/>
          <p:cNvSpPr txBox="1"/>
          <p:nvPr/>
        </p:nvSpPr>
        <p:spPr>
          <a:xfrm>
            <a:off x="79744" y="1262378"/>
            <a:ext cx="12112255" cy="5679439"/>
          </a:xfrm>
          <a:prstGeom prst="rect"/>
        </p:spPr>
        <p:txBody>
          <a:bodyPr rtlCol="0" wrap="square">
            <a:spAutoFit/>
          </a:bodyPr>
          <a:p>
            <a:r>
              <a:rPr sz="2800" lang="en-IN">
                <a:solidFill>
                  <a:srgbClr val="000000"/>
                </a:solidFill>
              </a:rPr>
              <a:t>A digital portfolio is not just a collection of work samples, but a reflection of one’s skills, creativity, and professional identity. It serves as a powerful platform to showcase achievements, projects, and experiences in a visually engaging and easily accessible manner. With the right design, features, and functionalities, a digital portfolio enhances credibility, improves visibility, and creates lasting impressions on recruiters, educators, or clients. In today’s digital world, having a well-structured portfolio is essential for personal branding, career growth, and demonstrating expertise effectively.</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39" name="object 2"/>
          <p:cNvSpPr/>
          <p:nvPr/>
        </p:nvSpPr>
        <p:spPr>
          <a:xfrm>
            <a:off x="996788" y="2747760"/>
            <a:ext cx="9390346" cy="3381779"/>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r>
              <a:rPr dirty="0" sz="4800" lang="en-US">
                <a:latin typeface="Times New Roman" panose="02020603050405020304" pitchFamily="18" charset="0"/>
                <a:cs typeface="Times New Roman" panose="02020603050405020304" pitchFamily="18" charset="0"/>
              </a:rPr>
              <a:t>D</a:t>
            </a:r>
            <a:r>
              <a:rPr dirty="0" sz="4800" lang="en-US">
                <a:latin typeface="Times New Roman" panose="02020603050405020304" pitchFamily="18" charset="0"/>
                <a:cs typeface="Times New Roman" panose="02020603050405020304" pitchFamily="18" charset="0"/>
              </a:rPr>
              <a:t>I</a:t>
            </a:r>
            <a:r>
              <a:rPr dirty="0" sz="4800" lang="en-US">
                <a:latin typeface="Times New Roman" panose="02020603050405020304" pitchFamily="18" charset="0"/>
                <a:cs typeface="Times New Roman" panose="02020603050405020304" pitchFamily="18" charset="0"/>
              </a:rPr>
              <a:t>G</a:t>
            </a:r>
            <a:r>
              <a:rPr dirty="0" sz="4800" lang="en-US">
                <a:latin typeface="Times New Roman" panose="02020603050405020304" pitchFamily="18" charset="0"/>
                <a:cs typeface="Times New Roman" panose="02020603050405020304" pitchFamily="18" charset="0"/>
              </a:rPr>
              <a:t>I</a:t>
            </a:r>
            <a:r>
              <a:rPr dirty="0" sz="4800" lang="en-US">
                <a:latin typeface="Times New Roman" panose="02020603050405020304" pitchFamily="18" charset="0"/>
                <a:cs typeface="Times New Roman" panose="02020603050405020304" pitchFamily="18" charset="0"/>
              </a:rPr>
              <a:t>T</a:t>
            </a:r>
            <a:r>
              <a:rPr dirty="0" sz="4800" lang="en-US">
                <a:latin typeface="Times New Roman" panose="02020603050405020304" pitchFamily="18" charset="0"/>
                <a:cs typeface="Times New Roman" panose="02020603050405020304" pitchFamily="18" charset="0"/>
              </a:rPr>
              <a:t>A</a:t>
            </a:r>
            <a:r>
              <a:rPr dirty="0" sz="4800" lang="en-US">
                <a:latin typeface="Times New Roman" panose="02020603050405020304" pitchFamily="18" charset="0"/>
                <a:cs typeface="Times New Roman" panose="02020603050405020304" pitchFamily="18" charset="0"/>
              </a:rPr>
              <a:t>L</a:t>
            </a:r>
            <a:r>
              <a:rPr dirty="0" sz="4800" lang="en-US">
                <a:latin typeface="Times New Roman" panose="02020603050405020304" pitchFamily="18" charset="0"/>
                <a:cs typeface="Times New Roman" panose="02020603050405020304" pitchFamily="18" charset="0"/>
              </a:rPr>
              <a:t> </a:t>
            </a:r>
            <a:r>
              <a:rPr dirty="0" sz="4800" lang="en-US">
                <a:latin typeface="Times New Roman" panose="02020603050405020304" pitchFamily="18" charset="0"/>
                <a:cs typeface="Times New Roman" panose="02020603050405020304" pitchFamily="18" charset="0"/>
              </a:rPr>
              <a:t>P</a:t>
            </a:r>
            <a:r>
              <a:rPr dirty="0" sz="4800" lang="en-US">
                <a:latin typeface="Times New Roman" panose="02020603050405020304" pitchFamily="18" charset="0"/>
                <a:cs typeface="Times New Roman" panose="02020603050405020304" pitchFamily="18" charset="0"/>
              </a:rPr>
              <a:t>O</a:t>
            </a:r>
            <a:r>
              <a:rPr dirty="0" sz="4800" lang="en-US">
                <a:latin typeface="Times New Roman" panose="02020603050405020304" pitchFamily="18" charset="0"/>
                <a:cs typeface="Times New Roman" panose="02020603050405020304" pitchFamily="18" charset="0"/>
              </a:rPr>
              <a:t>R</a:t>
            </a:r>
            <a:r>
              <a:rPr dirty="0" sz="4800" lang="en-US">
                <a:latin typeface="Times New Roman" panose="02020603050405020304" pitchFamily="18" charset="0"/>
                <a:cs typeface="Times New Roman" panose="02020603050405020304" pitchFamily="18" charset="0"/>
              </a:rPr>
              <a:t>T</a:t>
            </a:r>
            <a:r>
              <a:rPr dirty="0" sz="4800" lang="en-US">
                <a:latin typeface="Times New Roman" panose="02020603050405020304" pitchFamily="18" charset="0"/>
                <a:cs typeface="Times New Roman" panose="02020603050405020304" pitchFamily="18" charset="0"/>
              </a:rPr>
              <a:t>F</a:t>
            </a:r>
            <a:r>
              <a:rPr dirty="0" sz="4800" lang="en-US">
                <a:latin typeface="Times New Roman" panose="02020603050405020304" pitchFamily="18" charset="0"/>
                <a:cs typeface="Times New Roman" panose="02020603050405020304" pitchFamily="18" charset="0"/>
              </a:rPr>
              <a:t>O</a:t>
            </a:r>
            <a:r>
              <a:rPr dirty="0" sz="4800" lang="en-US">
                <a:latin typeface="Times New Roman" panose="02020603050405020304" pitchFamily="18" charset="0"/>
                <a:cs typeface="Times New Roman" panose="02020603050405020304" pitchFamily="18" charset="0"/>
              </a:rPr>
              <a:t>L</a:t>
            </a:r>
            <a:r>
              <a:rPr dirty="0" sz="4800" lang="en-US">
                <a:latin typeface="Times New Roman" panose="02020603050405020304" pitchFamily="18" charset="0"/>
                <a:cs typeface="Times New Roman" panose="02020603050405020304" pitchFamily="18" charset="0"/>
              </a:rPr>
              <a:t>I</a:t>
            </a:r>
            <a:r>
              <a:rPr dirty="0" sz="4800" lang="en-US">
                <a:latin typeface="Times New Roman" panose="02020603050405020304" pitchFamily="18" charset="0"/>
                <a:cs typeface="Times New Roman" panose="02020603050405020304" pitchFamily="18" charset="0"/>
              </a:rPr>
              <a:t>O</a:t>
            </a:r>
            <a:r>
              <a:rPr dirty="0" sz="4800" lang="en-US">
                <a:latin typeface="Times New Roman" panose="02020603050405020304" pitchFamily="18" charset="0"/>
                <a:cs typeface="Times New Roman" panose="02020603050405020304" pitchFamily="18" charset="0"/>
              </a:rPr>
              <a:t> </a:t>
            </a:r>
            <a:r>
              <a:rPr dirty="0" sz="4800" lang="en-US">
                <a:latin typeface="Times New Roman" panose="02020603050405020304" pitchFamily="18" charset="0"/>
                <a:cs typeface="Times New Roman" panose="02020603050405020304" pitchFamily="18" charset="0"/>
              </a:rPr>
              <a:t>U</a:t>
            </a:r>
            <a:r>
              <a:rPr dirty="0" sz="4800" lang="en-US">
                <a:latin typeface="Times New Roman" panose="02020603050405020304" pitchFamily="18" charset="0"/>
                <a:cs typeface="Times New Roman" panose="02020603050405020304" pitchFamily="18" charset="0"/>
              </a:rPr>
              <a:t>S</a:t>
            </a:r>
            <a:r>
              <a:rPr dirty="0" sz="4800" lang="en-US">
                <a:latin typeface="Times New Roman" panose="02020603050405020304" pitchFamily="18" charset="0"/>
                <a:cs typeface="Times New Roman" panose="02020603050405020304" pitchFamily="18" charset="0"/>
              </a:rPr>
              <a:t>I</a:t>
            </a:r>
            <a:r>
              <a:rPr dirty="0" sz="4800" lang="en-US">
                <a:latin typeface="Times New Roman" panose="02020603050405020304" pitchFamily="18" charset="0"/>
                <a:cs typeface="Times New Roman" panose="02020603050405020304" pitchFamily="18" charset="0"/>
              </a:rPr>
              <a:t>N</a:t>
            </a:r>
            <a:r>
              <a:rPr dirty="0" sz="4800" lang="en-US">
                <a:latin typeface="Times New Roman" panose="02020603050405020304" pitchFamily="18" charset="0"/>
                <a:cs typeface="Times New Roman" panose="02020603050405020304" pitchFamily="18" charset="0"/>
              </a:rPr>
              <a:t>G</a:t>
            </a:r>
            <a:r>
              <a:rPr dirty="0" sz="4800" lang="en-US">
                <a:latin typeface="Times New Roman" panose="02020603050405020304" pitchFamily="18" charset="0"/>
                <a:cs typeface="Times New Roman" panose="02020603050405020304" pitchFamily="18" charset="0"/>
              </a:rPr>
              <a:t> </a:t>
            </a:r>
            <a:r>
              <a:rPr dirty="0" sz="4800" lang="en-US">
                <a:latin typeface="Times New Roman" panose="02020603050405020304" pitchFamily="18" charset="0"/>
                <a:cs typeface="Times New Roman" panose="02020603050405020304" pitchFamily="18" charset="0"/>
              </a:rPr>
              <a:t>F</a:t>
            </a:r>
            <a:r>
              <a:rPr dirty="0" sz="4800" lang="en-US">
                <a:latin typeface="Times New Roman" panose="02020603050405020304" pitchFamily="18" charset="0"/>
                <a:cs typeface="Times New Roman" panose="02020603050405020304" pitchFamily="18" charset="0"/>
              </a:rPr>
              <a:t>R</a:t>
            </a:r>
            <a:r>
              <a:rPr dirty="0" sz="4800" lang="en-US">
                <a:latin typeface="Times New Roman" panose="02020603050405020304" pitchFamily="18" charset="0"/>
                <a:cs typeface="Times New Roman" panose="02020603050405020304" pitchFamily="18" charset="0"/>
              </a:rPr>
              <a:t>O</a:t>
            </a:r>
            <a:r>
              <a:rPr dirty="0" sz="4800" lang="en-US">
                <a:latin typeface="Times New Roman" panose="02020603050405020304" pitchFamily="18" charset="0"/>
                <a:cs typeface="Times New Roman" panose="02020603050405020304" pitchFamily="18" charset="0"/>
              </a:rPr>
              <a:t>N</a:t>
            </a:r>
            <a:r>
              <a:rPr dirty="0" sz="4800" lang="en-US">
                <a:latin typeface="Times New Roman" panose="02020603050405020304" pitchFamily="18" charset="0"/>
                <a:cs typeface="Times New Roman" panose="02020603050405020304" pitchFamily="18" charset="0"/>
              </a:rPr>
              <a:t>T</a:t>
            </a:r>
            <a:r>
              <a:rPr dirty="0" sz="4800" lang="en-US">
                <a:latin typeface="Times New Roman" panose="02020603050405020304" pitchFamily="18" charset="0"/>
                <a:cs typeface="Times New Roman" panose="02020603050405020304" pitchFamily="18" charset="0"/>
              </a:rPr>
              <a:t>E</a:t>
            </a:r>
            <a:r>
              <a:rPr dirty="0" sz="4800" lang="en-US">
                <a:latin typeface="Times New Roman" panose="02020603050405020304" pitchFamily="18" charset="0"/>
                <a:cs typeface="Times New Roman" panose="02020603050405020304" pitchFamily="18" charset="0"/>
              </a:rPr>
              <a:t>N</a:t>
            </a:r>
            <a:r>
              <a:rPr dirty="0" sz="4800" lang="en-US">
                <a:latin typeface="Times New Roman" panose="02020603050405020304" pitchFamily="18" charset="0"/>
                <a:cs typeface="Times New Roman" panose="02020603050405020304" pitchFamily="18" charset="0"/>
              </a:rPr>
              <a:t>D</a:t>
            </a:r>
            <a:r>
              <a:rPr dirty="0" sz="4800" lang="en-US">
                <a:latin typeface="Times New Roman" panose="02020603050405020304" pitchFamily="18" charset="0"/>
                <a:cs typeface="Times New Roman" panose="02020603050405020304" pitchFamily="18" charset="0"/>
              </a:rPr>
              <a:t> </a:t>
            </a:r>
            <a:r>
              <a:rPr dirty="0" sz="4800" lang="en-US">
                <a:latin typeface="Times New Roman" panose="02020603050405020304" pitchFamily="18" charset="0"/>
                <a:cs typeface="Times New Roman" panose="02020603050405020304" pitchFamily="18" charset="0"/>
              </a:rPr>
              <a:t>W</a:t>
            </a:r>
            <a:r>
              <a:rPr dirty="0" sz="4800" lang="en-US">
                <a:latin typeface="Times New Roman" panose="02020603050405020304" pitchFamily="18" charset="0"/>
                <a:cs typeface="Times New Roman" panose="02020603050405020304" pitchFamily="18" charset="0"/>
              </a:rPr>
              <a:t>E</a:t>
            </a:r>
            <a:r>
              <a:rPr dirty="0" sz="4800" lang="en-US">
                <a:latin typeface="Times New Roman" panose="02020603050405020304" pitchFamily="18" charset="0"/>
                <a:cs typeface="Times New Roman" panose="02020603050405020304" pitchFamily="18" charset="0"/>
              </a:rPr>
              <a:t>B</a:t>
            </a:r>
            <a:r>
              <a:rPr dirty="0" sz="4800" lang="en-US">
                <a:latin typeface="Times New Roman" panose="02020603050405020304" pitchFamily="18" charset="0"/>
                <a:cs typeface="Times New Roman" panose="02020603050405020304" pitchFamily="18" charset="0"/>
              </a:rPr>
              <a:t> </a:t>
            </a:r>
            <a:r>
              <a:rPr dirty="0" sz="4800" lang="en-US">
                <a:latin typeface="Times New Roman" panose="02020603050405020304" pitchFamily="18" charset="0"/>
                <a:cs typeface="Times New Roman" panose="02020603050405020304" pitchFamily="18" charset="0"/>
              </a:rPr>
              <a:t>D</a:t>
            </a:r>
            <a:r>
              <a:rPr dirty="0" sz="4800" lang="en-US">
                <a:latin typeface="Times New Roman" panose="02020603050405020304" pitchFamily="18" charset="0"/>
                <a:cs typeface="Times New Roman" panose="02020603050405020304" pitchFamily="18" charset="0"/>
              </a:rPr>
              <a:t>E</a:t>
            </a:r>
            <a:r>
              <a:rPr dirty="0" sz="4800" lang="en-US">
                <a:latin typeface="Times New Roman" panose="02020603050405020304" pitchFamily="18" charset="0"/>
                <a:cs typeface="Times New Roman" panose="02020603050405020304" pitchFamily="18" charset="0"/>
              </a:rPr>
              <a:t>V</a:t>
            </a:r>
            <a:r>
              <a:rPr dirty="0" sz="4800" lang="en-US">
                <a:latin typeface="Times New Roman" panose="02020603050405020304" pitchFamily="18" charset="0"/>
                <a:cs typeface="Times New Roman" panose="02020603050405020304" pitchFamily="18" charset="0"/>
              </a:rPr>
              <a:t>E</a:t>
            </a:r>
            <a:r>
              <a:rPr dirty="0" sz="4800" lang="en-US">
                <a:latin typeface="Times New Roman" panose="02020603050405020304" pitchFamily="18" charset="0"/>
                <a:cs typeface="Times New Roman" panose="02020603050405020304" pitchFamily="18" charset="0"/>
              </a:rPr>
              <a:t>L</a:t>
            </a:r>
            <a:r>
              <a:rPr dirty="0" sz="4800" lang="en-US">
                <a:latin typeface="Times New Roman" panose="02020603050405020304" pitchFamily="18" charset="0"/>
                <a:cs typeface="Times New Roman" panose="02020603050405020304" pitchFamily="18" charset="0"/>
              </a:rPr>
              <a:t>O</a:t>
            </a:r>
            <a:r>
              <a:rPr dirty="0" sz="4800" lang="en-US">
                <a:latin typeface="Times New Roman" panose="02020603050405020304" pitchFamily="18" charset="0"/>
                <a:cs typeface="Times New Roman" panose="02020603050405020304" pitchFamily="18" charset="0"/>
              </a:rPr>
              <a:t>P</a:t>
            </a:r>
            <a:r>
              <a:rPr dirty="0" sz="4800" lang="en-US">
                <a:latin typeface="Times New Roman" panose="02020603050405020304" pitchFamily="18" charset="0"/>
                <a:cs typeface="Times New Roman" panose="02020603050405020304" pitchFamily="18" charset="0"/>
              </a:rPr>
              <a:t>MENT </a:t>
            </a:r>
            <a:endParaRPr dirty="0">
              <a:latin typeface="Times New Roman" panose="02020603050405020304" pitchFamily="18" charset="0"/>
              <a:cs typeface="Times New Roman" panose="02020603050405020304" pitchFamily="18" charset="0"/>
            </a:endParaRPr>
          </a:p>
        </p:txBody>
      </p:sp>
      <p:grpSp>
        <p:nvGrpSpPr>
          <p:cNvPr id="31" name="object 3"/>
          <p:cNvGrpSpPr/>
          <p:nvPr/>
        </p:nvGrpSpPr>
        <p:grpSpPr>
          <a:xfrm>
            <a:off x="7443849" y="0"/>
            <a:ext cx="4752975" cy="6863080"/>
            <a:chOff x="7443849" y="0"/>
            <a:chExt cx="4752975" cy="6863080"/>
          </a:xfrm>
        </p:grpSpPr>
        <p:sp>
          <p:nvSpPr>
            <p:cNvPr id="1048640"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41"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42"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43"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44"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45"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46"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47"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48"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9"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50"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3" name="object 17"/>
          <p:cNvSpPr txBox="1">
            <a:spLocks noGrp="1"/>
          </p:cNvSpPr>
          <p:nvPr>
            <p:ph type="title"/>
          </p:nvPr>
        </p:nvSpPr>
        <p:spPr>
          <a:xfrm>
            <a:off x="739775" y="829627"/>
            <a:ext cx="3909695" cy="15151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2" name="object 18"/>
          <p:cNvGrpSpPr/>
          <p:nvPr/>
        </p:nvGrpSpPr>
        <p:grpSpPr>
          <a:xfrm>
            <a:off x="466725" y="6410325"/>
            <a:ext cx="3705225" cy="295275"/>
            <a:chOff x="466725" y="6410325"/>
            <a:chExt cx="3705225" cy="295275"/>
          </a:xfrm>
        </p:grpSpPr>
        <p:pic>
          <p:nvPicPr>
            <p:cNvPr id="2097158"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9"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54"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3" name=""/>
        <p:cNvGrpSpPr/>
        <p:nvPr/>
      </p:nvGrpSpPr>
      <p:grpSpPr>
        <a:xfrm>
          <a:off x="0" y="0"/>
          <a:ext cx="0" cy="0"/>
          <a:chOff x="0" y="0"/>
          <a:chExt cx="0" cy="0"/>
        </a:xfrm>
      </p:grpSpPr>
      <p:sp>
        <p:nvSpPr>
          <p:cNvPr id="1048655"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4" name="object 3"/>
          <p:cNvGrpSpPr/>
          <p:nvPr/>
        </p:nvGrpSpPr>
        <p:grpSpPr>
          <a:xfrm>
            <a:off x="7443849" y="0"/>
            <a:ext cx="4752975" cy="6863080"/>
            <a:chOff x="7443849" y="0"/>
            <a:chExt cx="4752975" cy="6863080"/>
          </a:xfrm>
        </p:grpSpPr>
        <p:sp>
          <p:nvSpPr>
            <p:cNvPr id="1048656"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57"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58"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59"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60"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61"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62"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63"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64"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65"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66" name="object 14"/>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7"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68"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60"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5" name="object 18"/>
          <p:cNvGrpSpPr/>
          <p:nvPr/>
        </p:nvGrpSpPr>
        <p:grpSpPr>
          <a:xfrm>
            <a:off x="47625" y="3819523"/>
            <a:ext cx="4124325" cy="3009900"/>
            <a:chOff x="47625" y="3819523"/>
            <a:chExt cx="4124325" cy="3009900"/>
          </a:xfrm>
        </p:grpSpPr>
        <p:pic>
          <p:nvPicPr>
            <p:cNvPr id="2097161"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2"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69" name="object 21"/>
          <p:cNvSpPr txBox="1">
            <a:spLocks noGrp="1"/>
          </p:cNvSpPr>
          <p:nvPr>
            <p:ph type="title"/>
          </p:nvPr>
        </p:nvSpPr>
        <p:spPr>
          <a:xfrm>
            <a:off x="739775" y="445388"/>
            <a:ext cx="2357120" cy="17405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70"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71" name="TextBox 22"/>
          <p:cNvSpPr txBox="1"/>
          <p:nvPr/>
        </p:nvSpPr>
        <p:spPr>
          <a:xfrm>
            <a:off x="2509807" y="1041533"/>
            <a:ext cx="5029200" cy="6695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7991475" y="2933700"/>
            <a:ext cx="2762250" cy="3257550"/>
            <a:chOff x="7991475" y="2933700"/>
            <a:chExt cx="2762250" cy="3257550"/>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74"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7"/>
          <p:cNvSpPr txBox="1">
            <a:spLocks noGrp="1"/>
          </p:cNvSpPr>
          <p:nvPr>
            <p:ph type="title"/>
          </p:nvPr>
        </p:nvSpPr>
        <p:spPr>
          <a:xfrm>
            <a:off x="834072" y="575055"/>
            <a:ext cx="5181651" cy="1515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a:t>
            </a:r>
            <a:r>
              <a:rPr dirty="0" sz="4250" lang="en-US" spc="-20"/>
              <a:t>E</a:t>
            </a:r>
            <a:r>
              <a:rPr dirty="0" sz="4250" spc="10"/>
              <a:t>N</a:t>
            </a:r>
            <a:r>
              <a:rPr dirty="0" sz="4250" lang="en-US" spc="10"/>
              <a:t>T</a:t>
            </a:r>
            <a:endParaRPr sz="4250"/>
          </a:p>
        </p:txBody>
      </p:sp>
      <p:pic>
        <p:nvPicPr>
          <p:cNvPr id="2097164"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6"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77" name=""/>
          <p:cNvSpPr txBox="1"/>
          <p:nvPr/>
        </p:nvSpPr>
        <p:spPr>
          <a:xfrm rot="10524">
            <a:off x="985742" y="2357754"/>
            <a:ext cx="9762423" cy="3647441"/>
          </a:xfrm>
          <a:prstGeom prst="rect"/>
        </p:spPr>
        <p:txBody>
          <a:bodyPr rtlCol="0" wrap="square">
            <a:spAutoFit/>
          </a:bodyPr>
          <a:p>
            <a:r>
              <a:rPr sz="2000" lang="en-IN">
                <a:solidFill>
                  <a:srgbClr val="000000"/>
                </a:solidFill>
              </a:rPr>
              <a:t>In today’s competitive job market, professionals often struggle to showcase their skills and achievements in a way that is both comprehensive and engaging for potential employers or clients. Traditional paper-based resumes and portfolios fail to capture the breadth of a person’s capabilities, especially in fields that require visual or interactive proof of competence. There is a need for a platform or solution that allows individuals to create, manage, and share a dynamic digital portfolio that can evolve with their career, highlight their work, and demonstrate their skills in an engaging, interactive, and easily shareable format.</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grpSp>
        <p:nvGrpSpPr>
          <p:cNvPr id="39" name="object 2"/>
          <p:cNvGrpSpPr/>
          <p:nvPr/>
        </p:nvGrpSpPr>
        <p:grpSpPr>
          <a:xfrm>
            <a:off x="8658225" y="2647950"/>
            <a:ext cx="3533775" cy="3810000"/>
            <a:chOff x="8658225" y="2647950"/>
            <a:chExt cx="3533775" cy="3810000"/>
          </a:xfrm>
        </p:grpSpPr>
        <p:sp>
          <p:nvSpPr>
            <p:cNvPr id="104867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80"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1" name="object 7"/>
          <p:cNvSpPr txBox="1">
            <a:spLocks noGrp="1"/>
          </p:cNvSpPr>
          <p:nvPr>
            <p:ph type="title"/>
          </p:nvPr>
        </p:nvSpPr>
        <p:spPr>
          <a:xfrm>
            <a:off x="739775" y="829627"/>
            <a:ext cx="5263515" cy="15151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6"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82"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83" name=""/>
          <p:cNvSpPr txBox="1"/>
          <p:nvPr/>
        </p:nvSpPr>
        <p:spPr>
          <a:xfrm>
            <a:off x="373746" y="2312034"/>
            <a:ext cx="11818254" cy="4155440"/>
          </a:xfrm>
          <a:prstGeom prst="rect"/>
        </p:spPr>
        <p:txBody>
          <a:bodyPr rtlCol="0" wrap="square">
            <a:spAutoFit/>
          </a:bodyPr>
          <a:p>
            <a:r>
              <a:rPr sz="2800" lang="en-IN">
                <a:solidFill>
                  <a:srgbClr val="000000"/>
                </a:solidFill>
              </a:rPr>
              <a:t>The project aims to develop a comprehensive and user-friendly digital portfolio platform that allows professionals (designers, developers, writers, photographers, educators, etc.) to create and manage their portfolios online. The platform will provide users with customizable templates, multimedia support, interactive features, and seamless sharing options to showcase their skills, work, and achievements effectively.</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7" name="object 5"/>
          <p:cNvSpPr txBox="1">
            <a:spLocks noGrp="1"/>
          </p:cNvSpPr>
          <p:nvPr>
            <p:ph type="title"/>
          </p:nvPr>
        </p:nvSpPr>
        <p:spPr>
          <a:xfrm>
            <a:off x="699452" y="891793"/>
            <a:ext cx="5014595" cy="11595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7"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88"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89" name=""/>
          <p:cNvSpPr txBox="1"/>
          <p:nvPr/>
        </p:nvSpPr>
        <p:spPr>
          <a:xfrm>
            <a:off x="1637392" y="2486098"/>
            <a:ext cx="10746016" cy="3520440"/>
          </a:xfrm>
          <a:prstGeom prst="rect"/>
        </p:spPr>
        <p:txBody>
          <a:bodyPr rtlCol="0" wrap="square">
            <a:spAutoFit/>
          </a:bodyPr>
          <a:p>
            <a:r>
              <a:rPr sz="3200" lang="en-IN">
                <a:solidFill>
                  <a:srgbClr val="000000"/>
                </a:solidFill>
              </a:rPr>
              <a:t> 1. Creative Professionals
 2. Tech Professionals
3. Writers &amp; Content Creators</a:t>
            </a:r>
            <a:endParaRPr sz="3600" lang="en-IN">
              <a:solidFill>
                <a:srgbClr val="000000"/>
              </a:solidFill>
            </a:endParaRPr>
          </a:p>
          <a:p>
            <a:r>
              <a:rPr sz="3200" lang="en-IN">
                <a:solidFill>
                  <a:srgbClr val="000000"/>
                </a:solidFill>
              </a:rPr>
              <a:t>4. Educators &amp; Academics</a:t>
            </a:r>
            <a:endParaRPr sz="3600" lang="en-IN">
              <a:solidFill>
                <a:srgbClr val="000000"/>
              </a:solidFill>
            </a:endParaRPr>
          </a:p>
          <a:p>
            <a:r>
              <a:rPr sz="3200" lang="en-IN">
                <a:solidFill>
                  <a:srgbClr val="000000"/>
                </a:solidFill>
              </a:rPr>
              <a:t>5. Entrepreneurs &amp; Freelancers
6. Students &amp; Job Seekers</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pic>
        <p:nvPicPr>
          <p:cNvPr id="2097155"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2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6" name="object 6"/>
          <p:cNvSpPr txBox="1">
            <a:spLocks noGrp="1"/>
          </p:cNvSpPr>
          <p:nvPr>
            <p:ph type="title"/>
          </p:nvPr>
        </p:nvSpPr>
        <p:spPr>
          <a:xfrm>
            <a:off x="558165" y="857885"/>
            <a:ext cx="9763125" cy="661035"/>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56"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2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28" name=""/>
          <p:cNvSpPr txBox="1"/>
          <p:nvPr/>
        </p:nvSpPr>
        <p:spPr>
          <a:xfrm>
            <a:off x="2819400" y="1985009"/>
            <a:ext cx="9985075" cy="4091940"/>
          </a:xfrm>
          <a:prstGeom prst="rect"/>
          <a:ln>
            <a:noFill/>
            <a:prstDash val="solid"/>
          </a:ln>
        </p:spPr>
        <p:txBody>
          <a:bodyPr rtlCol="0" wrap="square">
            <a:spAutoFit/>
          </a:bodyPr>
          <a:p>
            <a:r>
              <a:rPr sz="3200" lang="en-US">
                <a:solidFill>
                  <a:srgbClr val="000000"/>
                </a:solidFill>
              </a:rPr>
              <a:t>&gt;</a:t>
            </a:r>
            <a:r>
              <a:rPr sz="3200" lang="en-US">
                <a:solidFill>
                  <a:srgbClr val="000000"/>
                </a:solidFill>
              </a:rPr>
              <a:t> </a:t>
            </a:r>
            <a:r>
              <a:rPr sz="3200" lang="en-IN">
                <a:solidFill>
                  <a:srgbClr val="000000"/>
                </a:solidFill>
              </a:rPr>
              <a:t>Front-End Development</a:t>
            </a:r>
            <a:endParaRPr sz="3600" lang="en-IN">
              <a:solidFill>
                <a:srgbClr val="000000"/>
              </a:solidFill>
            </a:endParaRPr>
          </a:p>
          <a:p>
            <a:r>
              <a:rPr sz="3200" lang="en-US">
                <a:solidFill>
                  <a:srgbClr val="000000"/>
                </a:solidFill>
              </a:rPr>
              <a:t>&gt;</a:t>
            </a:r>
            <a:r>
              <a:rPr sz="3200" lang="en-IN">
                <a:solidFill>
                  <a:srgbClr val="000000"/>
                </a:solidFill>
              </a:rPr>
              <a:t> Back-End Development
</a:t>
            </a:r>
            <a:r>
              <a:rPr sz="3200" lang="en-US">
                <a:solidFill>
                  <a:srgbClr val="000000"/>
                </a:solidFill>
              </a:rPr>
              <a:t>&gt;</a:t>
            </a:r>
            <a:r>
              <a:rPr sz="3200" lang="en-US">
                <a:solidFill>
                  <a:srgbClr val="000000"/>
                </a:solidFill>
              </a:rPr>
              <a:t> </a:t>
            </a:r>
            <a:r>
              <a:rPr sz="3200" lang="en-IN">
                <a:solidFill>
                  <a:srgbClr val="000000"/>
                </a:solidFill>
              </a:rPr>
              <a:t>Database
</a:t>
            </a:r>
            <a:r>
              <a:rPr sz="3200" lang="en-US">
                <a:solidFill>
                  <a:srgbClr val="000000"/>
                </a:solidFill>
              </a:rPr>
              <a:t>&gt;</a:t>
            </a:r>
            <a:r>
              <a:rPr sz="3200" lang="en-IN">
                <a:solidFill>
                  <a:srgbClr val="000000"/>
                </a:solidFill>
              </a:rPr>
              <a:t> File Storage
</a:t>
            </a:r>
            <a:r>
              <a:rPr sz="3200" lang="en-US">
                <a:solidFill>
                  <a:srgbClr val="000000"/>
                </a:solidFill>
              </a:rPr>
              <a:t>&gt;</a:t>
            </a:r>
            <a:r>
              <a:rPr sz="3200" lang="en-US">
                <a:solidFill>
                  <a:srgbClr val="000000"/>
                </a:solidFill>
              </a:rPr>
              <a:t> </a:t>
            </a:r>
            <a:r>
              <a:rPr sz="3200" lang="en-IN">
                <a:solidFill>
                  <a:srgbClr val="000000"/>
                </a:solidFill>
              </a:rPr>
              <a:t>Version Control &amp; Collaboration
</a:t>
            </a:r>
            <a:r>
              <a:rPr sz="3200" lang="en-US">
                <a:solidFill>
                  <a:srgbClr val="000000"/>
                </a:solidFill>
              </a:rPr>
              <a:t>&gt;</a:t>
            </a:r>
            <a:r>
              <a:rPr sz="3200" lang="en-IN">
                <a:solidFill>
                  <a:srgbClr val="000000"/>
                </a:solidFill>
              </a:rPr>
              <a:t> Content Management Systems (CMS)
</a:t>
            </a:r>
            <a:r>
              <a:rPr sz="3200" lang="en-US">
                <a:solidFill>
                  <a:srgbClr val="000000"/>
                </a:solidFill>
              </a:rPr>
              <a:t>&gt;</a:t>
            </a:r>
            <a:r>
              <a:rPr sz="3200" lang="en-IN">
                <a:solidFill>
                  <a:srgbClr val="000000"/>
                </a:solidFill>
              </a:rPr>
              <a:t> Analytics and Insights</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1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4"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1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19" name="object 8"/>
          <p:cNvSpPr txBox="1"/>
          <p:nvPr/>
        </p:nvSpPr>
        <p:spPr>
          <a:xfrm>
            <a:off x="739775" y="291147"/>
            <a:ext cx="8794750" cy="737235"/>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2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1" name=""/>
          <p:cNvSpPr txBox="1"/>
          <p:nvPr/>
        </p:nvSpPr>
        <p:spPr>
          <a:xfrm rot="8157">
            <a:off x="346667" y="-7217422"/>
            <a:ext cx="11813902" cy="1615442"/>
          </a:xfrm>
          <a:prstGeom prst="rect"/>
        </p:spPr>
        <p:txBody>
          <a:bodyPr rtlCol="0" wrap="square">
            <a:spAutoFit/>
          </a:bodyPr>
          <a:p>
            <a:r>
              <a:rPr sz="2800" lang="en-IN">
                <a:solidFill>
                  <a:srgbClr val="000000"/>
                </a:solidFill>
              </a:rPr>
              <a:t>
</a:t>
            </a:r>
            <a:endParaRPr sz="2800" lang="en-IN">
              <a:solidFill>
                <a:srgbClr val="000000"/>
              </a:solidFill>
            </a:endParaRPr>
          </a:p>
        </p:txBody>
      </p:sp>
      <p:sp>
        <p:nvSpPr>
          <p:cNvPr id="1048622" name=""/>
          <p:cNvSpPr txBox="1"/>
          <p:nvPr/>
        </p:nvSpPr>
        <p:spPr>
          <a:xfrm>
            <a:off x="739775" y="1028381"/>
            <a:ext cx="11207070" cy="5679440"/>
          </a:xfrm>
          <a:prstGeom prst="rect"/>
        </p:spPr>
        <p:txBody>
          <a:bodyPr rtlCol="0" wrap="square">
            <a:spAutoFit/>
          </a:bodyPr>
          <a:p>
            <a:r>
              <a:rPr sz="2800" lang="en-US">
                <a:solidFill>
                  <a:srgbClr val="000000"/>
                </a:solidFill>
              </a:rPr>
              <a:t>1.Cover Page</a:t>
            </a:r>
            <a:endParaRPr sz="2800" lang="en-IN">
              <a:solidFill>
                <a:srgbClr val="000000"/>
              </a:solidFill>
            </a:endParaRPr>
          </a:p>
          <a:p>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Name / Logo</a:t>
            </a:r>
            <a:r>
              <a:rPr sz="2800" lang="en-US">
                <a:solidFill>
                  <a:srgbClr val="000000"/>
                </a:solidFill>
              </a:rPr>
              <a:t>,</a:t>
            </a:r>
            <a:r>
              <a:rPr sz="2800" lang="en-US">
                <a:solidFill>
                  <a:srgbClr val="000000"/>
                </a:solidFill>
              </a:rPr>
              <a:t>Tagline (optional)</a:t>
            </a:r>
            <a:r>
              <a:rPr sz="2800" lang="en-US">
                <a:solidFill>
                  <a:srgbClr val="000000"/>
                </a:solidFill>
              </a:rPr>
              <a:t>c</a:t>
            </a:r>
            <a:r>
              <a:rPr sz="2800" lang="en-US">
                <a:solidFill>
                  <a:srgbClr val="000000"/>
                </a:solidFill>
              </a:rPr>
              <a:t>Contact Information (optional)</a:t>
            </a:r>
            <a:endParaRPr sz="2800" lang="en-IN">
              <a:solidFill>
                <a:srgbClr val="000000"/>
              </a:solidFill>
            </a:endParaRPr>
          </a:p>
          <a:p>
            <a:r>
              <a:rPr sz="2800" lang="en-US">
                <a:solidFill>
                  <a:srgbClr val="000000"/>
                </a:solidFill>
              </a:rPr>
              <a:t>2.</a:t>
            </a:r>
            <a:r>
              <a:rPr sz="2800" lang="en-US">
                <a:solidFill>
                  <a:srgbClr val="000000"/>
                </a:solidFill>
              </a:rPr>
              <a:t>A</a:t>
            </a:r>
            <a:r>
              <a:rPr sz="2800" lang="en-US">
                <a:solidFill>
                  <a:srgbClr val="000000"/>
                </a:solidFill>
              </a:rPr>
              <a:t>b</a:t>
            </a:r>
            <a:r>
              <a:rPr sz="2800" lang="en-US">
                <a:solidFill>
                  <a:srgbClr val="000000"/>
                </a:solidFill>
              </a:rPr>
              <a:t>o</a:t>
            </a:r>
            <a:r>
              <a:rPr sz="2800" lang="en-US">
                <a:solidFill>
                  <a:srgbClr val="000000"/>
                </a:solidFill>
              </a:rPr>
              <a:t>u</a:t>
            </a:r>
            <a:r>
              <a:rPr sz="2800" lang="en-US">
                <a:solidFill>
                  <a:srgbClr val="000000"/>
                </a:solidFill>
              </a:rPr>
              <a:t>t</a:t>
            </a:r>
            <a:r>
              <a:rPr sz="2800" lang="en-US">
                <a:solidFill>
                  <a:srgbClr val="000000"/>
                </a:solidFill>
              </a:rPr>
              <a:t> Me / Introduction</a:t>
            </a:r>
            <a:endParaRPr sz="2800" lang="en-IN">
              <a:solidFill>
                <a:srgbClr val="000000"/>
              </a:solidFill>
            </a:endParaRPr>
          </a:p>
          <a:p>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Brief Bio</a:t>
            </a:r>
            <a:r>
              <a:rPr sz="2800" lang="en-US">
                <a:solidFill>
                  <a:srgbClr val="000000"/>
                </a:solidFill>
              </a:rPr>
              <a:t>,</a:t>
            </a:r>
            <a:r>
              <a:rPr sz="2800" lang="en-US">
                <a:solidFill>
                  <a:srgbClr val="000000"/>
                </a:solidFill>
              </a:rPr>
              <a:t>Professional Statement</a:t>
            </a:r>
            <a:r>
              <a:rPr sz="2800" lang="en-US">
                <a:solidFill>
                  <a:srgbClr val="000000"/>
                </a:solidFill>
              </a:rPr>
              <a:t>,</a:t>
            </a:r>
            <a:r>
              <a:rPr sz="2800" lang="en-US">
                <a:solidFill>
                  <a:srgbClr val="000000"/>
                </a:solidFill>
              </a:rPr>
              <a:t>Skills Overview</a:t>
            </a:r>
            <a:endParaRPr sz="2800" lang="en-IN">
              <a:solidFill>
                <a:srgbClr val="000000"/>
              </a:solidFill>
            </a:endParaRPr>
          </a:p>
          <a:p>
            <a:r>
              <a:rPr sz="2800" lang="en-US">
                <a:solidFill>
                  <a:srgbClr val="000000"/>
                </a:solidFill>
              </a:rPr>
              <a:t>3.Portfolio Highlights</a:t>
            </a:r>
            <a:endParaRPr sz="2800" lang="en-IN">
              <a:solidFill>
                <a:srgbClr val="000000"/>
              </a:solidFill>
            </a:endParaRPr>
          </a:p>
          <a:p>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Featured Projects</a:t>
            </a:r>
            <a:r>
              <a:rPr sz="2800" lang="en-US">
                <a:solidFill>
                  <a:srgbClr val="000000"/>
                </a:solidFill>
              </a:rPr>
              <a:t>,</a:t>
            </a:r>
            <a:r>
              <a:rPr sz="2800" lang="en-US">
                <a:solidFill>
                  <a:srgbClr val="000000"/>
                </a:solidFill>
              </a:rPr>
              <a:t>Project Descriptions</a:t>
            </a:r>
            <a:r>
              <a:rPr sz="2800" lang="en-US">
                <a:solidFill>
                  <a:srgbClr val="000000"/>
                </a:solidFill>
              </a:rPr>
              <a:t>,</a:t>
            </a:r>
            <a:r>
              <a:rPr sz="2800" lang="en-US">
                <a:solidFill>
                  <a:srgbClr val="000000"/>
                </a:solidFill>
              </a:rPr>
              <a:t>Tools &amp; Technologies Used</a:t>
            </a:r>
            <a:endParaRPr sz="2800" lang="en-IN">
              <a:solidFill>
                <a:srgbClr val="000000"/>
              </a:solidFill>
            </a:endParaRPr>
          </a:p>
          <a:p>
            <a:r>
              <a:rPr sz="2800" lang="en-US">
                <a:solidFill>
                  <a:srgbClr val="000000"/>
                </a:solidFill>
              </a:rPr>
              <a:t>4.Work Experience</a:t>
            </a:r>
            <a:endParaRPr sz="2800" lang="en-IN">
              <a:solidFill>
                <a:srgbClr val="000000"/>
              </a:solidFill>
            </a:endParaRPr>
          </a:p>
          <a:p>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Job Title(s)</a:t>
            </a:r>
            <a:r>
              <a:rPr sz="2800" lang="en-US">
                <a:solidFill>
                  <a:srgbClr val="000000"/>
                </a:solidFill>
              </a:rPr>
              <a:t>,</a:t>
            </a:r>
            <a:r>
              <a:rPr sz="2800" lang="en-US">
                <a:solidFill>
                  <a:srgbClr val="000000"/>
                </a:solidFill>
              </a:rPr>
              <a:t>Company/Organization Name(s)</a:t>
            </a:r>
            <a:r>
              <a:rPr sz="2800" lang="en-US">
                <a:solidFill>
                  <a:srgbClr val="000000"/>
                </a:solidFill>
              </a:rPr>
              <a:t>,</a:t>
            </a:r>
            <a:endParaRPr sz="2800" lang="en-IN">
              <a:solidFill>
                <a:srgbClr val="000000"/>
              </a:solidFill>
            </a:endParaRPr>
          </a:p>
          <a:p>
            <a:r>
              <a:rPr sz="2800" lang="en-US">
                <a:solidFill>
                  <a:srgbClr val="000000"/>
                </a:solidFill>
              </a:rPr>
              <a:t>Responsibilities &amp; Achievement</a:t>
            </a:r>
            <a:r>
              <a:rPr sz="2800" lang="en-US">
                <a:solidFill>
                  <a:srgbClr val="000000"/>
                </a:solidFill>
              </a:rPr>
              <a:t>s</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9" name="Title 1"/>
          <p:cNvSpPr>
            <a:spLocks noGrp="1"/>
          </p:cNvSpPr>
          <p:nvPr>
            <p:ph type="title"/>
          </p:nvPr>
        </p:nvSpPr>
        <p:spPr>
          <a:xfrm>
            <a:off x="755332" y="385444"/>
            <a:ext cx="10681335" cy="863600"/>
          </a:xfrm>
        </p:spPr>
        <p:txBody>
          <a:bodyPr/>
          <a:p>
            <a:r>
              <a:rPr dirty="0" lang="en-IN"/>
              <a:t>FEATURES AND FUNCTIONALITY</a:t>
            </a:r>
          </a:p>
        </p:txBody>
      </p:sp>
      <p:sp>
        <p:nvSpPr>
          <p:cNvPr id="1048610" name=""/>
          <p:cNvSpPr txBox="1"/>
          <p:nvPr/>
        </p:nvSpPr>
        <p:spPr>
          <a:xfrm>
            <a:off x="5667797" y="1954013"/>
            <a:ext cx="6524203" cy="4028440"/>
          </a:xfrm>
          <a:prstGeom prst="rect"/>
        </p:spPr>
        <p:txBody>
          <a:bodyPr rtlCol="0" wrap="square">
            <a:spAutoFit/>
          </a:bodyPr>
          <a:p>
            <a:r>
              <a:rPr altLang="en-US" sz="4400" lang="en-IN">
                <a:solidFill>
                  <a:srgbClr val="000000"/>
                </a:solidFill>
              </a:rPr>
              <a:t>°</a:t>
            </a:r>
            <a:r>
              <a:rPr sz="4400" lang="en-US">
                <a:solidFill>
                  <a:srgbClr val="000000"/>
                </a:solidFill>
              </a:rPr>
              <a:t>Contact Page</a:t>
            </a:r>
            <a:endParaRPr sz="4800" lang="en-IN">
              <a:solidFill>
                <a:srgbClr val="000000"/>
              </a:solidFill>
            </a:endParaRPr>
          </a:p>
          <a:p>
            <a:r>
              <a:rPr altLang="en-US" sz="4400" lang="en-IN">
                <a:solidFill>
                  <a:srgbClr val="000000"/>
                </a:solidFill>
              </a:rPr>
              <a:t>°</a:t>
            </a:r>
            <a:r>
              <a:rPr sz="4400" lang="en-US">
                <a:solidFill>
                  <a:srgbClr val="000000"/>
                </a:solidFill>
              </a:rPr>
              <a:t>Search &amp; Filter</a:t>
            </a:r>
            <a:endParaRPr sz="4800" lang="en-IN">
              <a:solidFill>
                <a:srgbClr val="000000"/>
              </a:solidFill>
            </a:endParaRPr>
          </a:p>
          <a:p>
            <a:r>
              <a:rPr altLang="en-US" sz="4400" lang="en-IN">
                <a:solidFill>
                  <a:srgbClr val="000000"/>
                </a:solidFill>
              </a:rPr>
              <a:t>°</a:t>
            </a:r>
            <a:r>
              <a:rPr sz="4400" lang="en-US">
                <a:solidFill>
                  <a:srgbClr val="000000"/>
                </a:solidFill>
              </a:rPr>
              <a:t>I</a:t>
            </a:r>
            <a:r>
              <a:rPr sz="4400" lang="en-US">
                <a:solidFill>
                  <a:srgbClr val="000000"/>
                </a:solidFill>
              </a:rPr>
              <a:t>nteractive Design</a:t>
            </a:r>
            <a:endParaRPr sz="4800" lang="en-IN">
              <a:solidFill>
                <a:srgbClr val="000000"/>
              </a:solidFill>
            </a:endParaRPr>
          </a:p>
          <a:p>
            <a:r>
              <a:rPr altLang="en-US" sz="4400" lang="en-IN">
                <a:solidFill>
                  <a:srgbClr val="000000"/>
                </a:solidFill>
              </a:rPr>
              <a:t>°</a:t>
            </a:r>
            <a:r>
              <a:rPr sz="4400" lang="en-US">
                <a:solidFill>
                  <a:srgbClr val="000000"/>
                </a:solidFill>
              </a:rPr>
              <a:t>Responsive Design</a:t>
            </a:r>
            <a:endParaRPr sz="4800" lang="en-IN">
              <a:solidFill>
                <a:srgbClr val="000000"/>
              </a:solidFill>
            </a:endParaRPr>
          </a:p>
          <a:p>
            <a:r>
              <a:rPr altLang="en-US" sz="4400" lang="en-IN">
                <a:solidFill>
                  <a:srgbClr val="000000"/>
                </a:solidFill>
              </a:rPr>
              <a:t>°</a:t>
            </a:r>
            <a:r>
              <a:rPr sz="4400" lang="en-IN">
                <a:solidFill>
                  <a:srgbClr val="000000"/>
                </a:solidFill>
              </a:rPr>
              <a:t>Embedded Media</a:t>
            </a:r>
            <a:endParaRPr sz="2800" lang="en-IN">
              <a:solidFill>
                <a:srgbClr val="000000"/>
              </a:solidFill>
            </a:endParaRPr>
          </a:p>
        </p:txBody>
      </p:sp>
      <p:sp>
        <p:nvSpPr>
          <p:cNvPr id="1048611" name=""/>
          <p:cNvSpPr txBox="1"/>
          <p:nvPr/>
        </p:nvSpPr>
        <p:spPr>
          <a:xfrm>
            <a:off x="801796" y="1954012"/>
            <a:ext cx="4866000" cy="4434839"/>
          </a:xfrm>
          <a:prstGeom prst="rect"/>
        </p:spPr>
        <p:txBody>
          <a:bodyPr rtlCol="0" wrap="square">
            <a:spAutoFit/>
          </a:bodyPr>
          <a:p>
            <a:r>
              <a:rPr altLang="en-US" sz="4000" lang="en-IN">
                <a:solidFill>
                  <a:srgbClr val="000000"/>
                </a:solidFill>
              </a:rPr>
              <a:t>°</a:t>
            </a:r>
            <a:r>
              <a:rPr sz="4000" lang="en-US">
                <a:solidFill>
                  <a:srgbClr val="000000"/>
                </a:solidFill>
              </a:rPr>
              <a:t>About </a:t>
            </a:r>
            <a:endParaRPr sz="4400" lang="en-IN">
              <a:solidFill>
                <a:srgbClr val="000000"/>
              </a:solidFill>
            </a:endParaRPr>
          </a:p>
          <a:p>
            <a:r>
              <a:rPr altLang="en-US" sz="4000" lang="en-IN">
                <a:solidFill>
                  <a:srgbClr val="000000"/>
                </a:solidFill>
              </a:rPr>
              <a:t>°</a:t>
            </a:r>
            <a:r>
              <a:rPr sz="4000" lang="en-US">
                <a:solidFill>
                  <a:srgbClr val="000000"/>
                </a:solidFill>
              </a:rPr>
              <a:t>Section</a:t>
            </a:r>
            <a:r>
              <a:rPr sz="4000" lang="en-US">
                <a:solidFill>
                  <a:srgbClr val="000000"/>
                </a:solidFill>
              </a:rPr>
              <a:t>Home</a:t>
            </a:r>
            <a:r>
              <a:rPr sz="4000" lang="en-US">
                <a:solidFill>
                  <a:srgbClr val="000000"/>
                </a:solidFill>
              </a:rPr>
              <a:t>/</a:t>
            </a:r>
            <a:endParaRPr sz="4400" lang="en-IN">
              <a:solidFill>
                <a:srgbClr val="000000"/>
              </a:solidFill>
            </a:endParaRPr>
          </a:p>
          <a:p>
            <a:r>
              <a:rPr sz="4000" lang="en-US">
                <a:solidFill>
                  <a:srgbClr val="000000"/>
                </a:solidFill>
              </a:rPr>
              <a:t> </a:t>
            </a:r>
            <a:r>
              <a:rPr sz="4000" lang="en-US">
                <a:solidFill>
                  <a:srgbClr val="000000"/>
                </a:solidFill>
              </a:rPr>
              <a:t> </a:t>
            </a:r>
            <a:r>
              <a:rPr sz="4000" lang="en-US">
                <a:solidFill>
                  <a:srgbClr val="000000"/>
                </a:solidFill>
              </a:rPr>
              <a:t>Landing</a:t>
            </a:r>
            <a:endParaRPr sz="4400" lang="en-IN">
              <a:solidFill>
                <a:srgbClr val="000000"/>
              </a:solidFill>
            </a:endParaRPr>
          </a:p>
          <a:p>
            <a:r>
              <a:rPr altLang="en-US" sz="4000" lang="en-IN">
                <a:solidFill>
                  <a:srgbClr val="000000"/>
                </a:solidFill>
              </a:rPr>
              <a:t>°</a:t>
            </a:r>
            <a:r>
              <a:rPr sz="4000" lang="en-US">
                <a:solidFill>
                  <a:srgbClr val="000000"/>
                </a:solidFill>
              </a:rPr>
              <a:t>Page</a:t>
            </a:r>
            <a:r>
              <a:rPr sz="4000" lang="en-US">
                <a:solidFill>
                  <a:srgbClr val="000000"/>
                </a:solidFill>
              </a:rPr>
              <a:t>Projects </a:t>
            </a:r>
            <a:r>
              <a:rPr sz="4000" lang="en-US">
                <a:solidFill>
                  <a:srgbClr val="000000"/>
                </a:solidFill>
              </a:rPr>
              <a:t>/</a:t>
            </a:r>
            <a:endParaRPr sz="4400" lang="en-IN">
              <a:solidFill>
                <a:srgbClr val="000000"/>
              </a:solidFill>
            </a:endParaRPr>
          </a:p>
          <a:p>
            <a:r>
              <a:rPr sz="4000" lang="en-US">
                <a:solidFill>
                  <a:srgbClr val="000000"/>
                </a:solidFill>
              </a:rPr>
              <a:t> </a:t>
            </a:r>
            <a:r>
              <a:rPr sz="4000" lang="en-US">
                <a:solidFill>
                  <a:srgbClr val="000000"/>
                </a:solidFill>
              </a:rPr>
              <a:t> </a:t>
            </a:r>
            <a:r>
              <a:rPr sz="4000" lang="en-US">
                <a:solidFill>
                  <a:srgbClr val="000000"/>
                </a:solidFill>
              </a:rPr>
              <a:t>Work Showcase</a:t>
            </a:r>
            <a:endParaRPr sz="4400" lang="en-IN">
              <a:solidFill>
                <a:srgbClr val="000000"/>
              </a:solidFill>
            </a:endParaRPr>
          </a:p>
          <a:p>
            <a:r>
              <a:rPr altLang="en-US" sz="4000" lang="en-IN">
                <a:solidFill>
                  <a:srgbClr val="000000"/>
                </a:solidFill>
              </a:rPr>
              <a:t>°</a:t>
            </a:r>
            <a:r>
              <a:rPr sz="4000" lang="en-IN">
                <a:solidFill>
                  <a:srgbClr val="000000"/>
                </a:solidFill>
              </a:rPr>
              <a:t>Resume / CV</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Mohan</cp:lastModifiedBy>
  <dcterms:created xsi:type="dcterms:W3CDTF">2024-03-22T18:07:22Z</dcterms:created>
  <dcterms:modified xsi:type="dcterms:W3CDTF">2025-08-30T05:53:16Z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e2246a654d8d48beab9e13531d5bba19</vt:lpwstr>
  </property>
</Properties>
</file>