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QTL Analysis: Single Marker vs Multiple Marker Models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Shiyan Miao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Insights &amp;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Distance effect persists: farther markers show weaker signals.</a:t>
                </a:r>
              </a:p>
              <a:p>
                <a:pPr lvl="0"/>
                <a:r>
                  <a:rPr/>
                  <a:t>Bias–variance trade-off is central in multi-marker modelling.</a:t>
                </a:r>
              </a:p>
              <a:p>
                <a:pPr lvl="0"/>
                <a:r>
                  <a:rPr b="1"/>
                  <a:t>Single marker</a:t>
                </a:r>
                <a:r>
                  <a:rPr/>
                  <a:t>: fast, intuitive, attenuated by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  <m:r>
                      <m:t>r</m:t>
                    </m:r>
                  </m:oMath>
                </a14:m>
                <a:r>
                  <a:rPr/>
                  <a:t> (screening).</a:t>
                </a:r>
              </a:p>
              <a:p>
                <a:pPr lvl="0"/>
                <a:r>
                  <a:rPr b="1"/>
                  <a:t>Multiple marker</a:t>
                </a:r>
                <a:r>
                  <a:rPr/>
                  <a:t>: joint modelling + shrinkage; handles LD/collinearity (fine mapping).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 Quantitative Traits and Genetic Background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Quantitative traits are determined by multiple genes and environmental factors.</a:t>
                </a:r>
              </a:p>
              <a:p>
                <a:pPr lvl="0"/>
                <a:r>
                  <a:rPr/>
                  <a:t>Unlike qualitative traits controlled by single genes, quantitative traits require statistical analysis.</a:t>
                </a:r>
              </a:p>
              <a:p>
                <a:pPr lvl="0" indent="0" marL="0">
                  <a:buNone/>
                </a:pPr>
                <a:r>
                  <a:rPr b="1"/>
                  <a:t>Phenotypic model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G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E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Genotypic decomposition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G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D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I</m:t>
                      </m:r>
                    </m:oMath>
                  </m:oMathPara>
                </a14:m>
              </a:p>
              <a:p>
                <a:pPr lvl="0"/>
                <a:r>
                  <a:rPr/>
                  <a:t>(A): additive; (D): dominance; (I): epistatic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 Purpose of QTL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QTLs: genes or genomic regions controlling quantitative trait variation.</a:t>
                </a:r>
              </a:p>
              <a:p>
                <a:pPr lvl="0"/>
                <a:r>
                  <a:rPr/>
                  <a:t>Goal: identify markers for MAS.</a:t>
                </a:r>
              </a:p>
              <a:p>
                <a:pPr lvl="0" indent="0" marL="0">
                  <a:buNone/>
                </a:pPr>
                <a:r>
                  <a:rPr b="1"/>
                  <a:t>Statistical test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:</m:t>
                      </m:r>
                      <m:r>
                        <m:t> 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0</m:t>
                      </m:r>
                      <m:r>
                        <m:t> </m:t>
                      </m:r>
                      <m:r>
                        <m:rPr>
                          <m:nor/>
                          <m:sty m:val="p"/>
                        </m:rPr>
                        <m:t>vs</m:t>
                      </m:r>
                      <m:r>
                        <m:t> </m:t>
                      </m:r>
                      <m:sSub>
                        <m:e>
                          <m:r>
                            <m:t>H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:</m:t>
                      </m:r>
                      <m:r>
                        <m:t> 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≠</m:t>
                      </m:r>
                      <m:r>
                        <m:t>0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 Basic Principles of QTL Mapping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Genotype and phenotype individuals; analyze marker–trait associations.</a:t>
                </a:r>
              </a:p>
              <a:p>
                <a:pPr lvl="0" indent="0" marL="0">
                  <a:buNone/>
                </a:pPr>
                <a:r>
                  <a:rPr b="1"/>
                  <a:t>Linkage effect</a:t>
                </a:r>
              </a:p>
              <a:p>
                <a:pPr lvl="0" indent="0" marL="0">
                  <a:buNone/>
                </a:pPr>
                <a:r>
                  <a:rPr/>
                  <a:t>For recombination rate (r):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α</m:t>
                          </m:r>
                        </m:e>
                        <m:sub>
                          <m:r>
                            <m:t>M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2</m:t>
                          </m:r>
                          <m:r>
                            <m:t>r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Single-marker linear model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μ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α</m:t>
                          </m:r>
                        </m:e>
                        <m:sub>
                          <m:r>
                            <m:t>M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δ</m:t>
                          </m:r>
                        </m:e>
                        <m:sub>
                          <m:r>
                            <m:t>M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t>ε</m:t>
                      </m:r>
                    </m:oMath>
                  </m:oMathPara>
                </a14:m>
              </a:p>
              <a:p>
                <a:pPr lvl="0"/>
                <a:r>
                  <a:rPr/>
                  <a:t>(_M): marker additive effect; (_M): dominance; (): residual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 Mapping Populations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F2 population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4</m:t>
                          </m:r>
                        </m:den>
                      </m:f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4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Backcross (BC)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2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 Analysis Methods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SMA (ANOVA)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M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m:t>b</m:t>
                              </m:r>
                              <m:r>
                                <m:rPr>
                                  <m:sty m:val="p"/>
                                </m:rP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w</m:t>
                              </m:r>
                              <m:r>
                                <m:rPr>
                                  <m:sty m:val="p"/>
                                </m:rP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M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m:t>w</m:t>
                              </m:r>
                              <m:r>
                                <m:rPr>
                                  <m:sty m:val="p"/>
                                </m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h</m:t>
                              </m:r>
                              <m:r>
                                <m:rPr>
                                  <m:sty m:val="p"/>
                                </m:rP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m:t>n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Interval mapping (IM)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log</m:t>
                      </m:r>
                      <m:r>
                        <m:t>L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m:t>log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g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rPr>
                                  <m:sty m:val="p"/>
                                </m:rPr>
                                <m:t>∣</m:t>
                              </m:r>
                              <m:r>
                                <m:t>M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f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∣</m:t>
                              </m:r>
                              <m:r>
                                <m:t>g</m:t>
                              </m:r>
                            </m:e>
                          </m:d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CIM: IM with covariates</a:t>
                </a:r>
              </a:p>
              <a:p>
                <a:pPr lvl="0"/>
                <a:r>
                  <a:rPr/>
                  <a:t>MQM: multiple QTLs jointly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 Gene Effects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Expected means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μ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μ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d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μ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a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 Bias and Power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Effect decay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O</m:t>
                      </m:r>
                      <m:r>
                        <m:rPr>
                          <m:sty m:val="p"/>
                        </m:rPr>
                        <m:t>b</m:t>
                      </m:r>
                      <m:r>
                        <m:rPr>
                          <m:sty m:val="p"/>
                        </m:rPr>
                        <m:t>s</m:t>
                      </m:r>
                      <m:r>
                        <m:rPr>
                          <m:sty m:val="p"/>
                        </m:rPr>
                        <m:t>e</m:t>
                      </m:r>
                      <m:r>
                        <m:rPr>
                          <m:sty m:val="p"/>
                        </m:rPr>
                        <m:t>r</m:t>
                      </m:r>
                      <m:r>
                        <m:rPr>
                          <m:sty m:val="p"/>
                        </m:rPr>
                        <m:t>v</m:t>
                      </m:r>
                      <m:r>
                        <m:rPr>
                          <m:sty m:val="p"/>
                        </m:rPr>
                        <m:t>e</m:t>
                      </m:r>
                      <m:r>
                        <m:rPr>
                          <m:sty m:val="p"/>
                        </m:rPr>
                        <m:t>d</m:t>
                      </m:r>
                      <m:r>
                        <m:rPr>
                          <m:sty m:val="p"/>
                        </m:rPr>
                        <m:t> </m:t>
                      </m:r>
                      <m:r>
                        <m:rPr>
                          <m:sty m:val="p"/>
                        </m:rPr>
                        <m:t>e</m:t>
                      </m:r>
                      <m:r>
                        <m:rPr>
                          <m:sty m:val="p"/>
                        </m:rPr>
                        <m:t>f</m:t>
                      </m:r>
                      <m:r>
                        <m:rPr>
                          <m:sty m:val="p"/>
                        </m:rPr>
                        <m:t>f</m:t>
                      </m:r>
                      <m:r>
                        <m:rPr>
                          <m:sty m:val="p"/>
                        </m:rPr>
                        <m:t>e</m:t>
                      </m:r>
                      <m:r>
                        <m:rPr>
                          <m:sty m:val="p"/>
                        </m:rPr>
                        <m:t>c</m:t>
                      </m:r>
                      <m:r>
                        <m:rPr>
                          <m:sty m:val="p"/>
                        </m:rPr>
                        <m:t>t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2</m:t>
                          </m:r>
                          <m:r>
                            <m:t>r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Approximate power (LOD)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sty m:val="p"/>
                        </m:rPr>
                        <m:t>o</m:t>
                      </m:r>
                      <m:r>
                        <m:rPr>
                          <m:sty m:val="p"/>
                        </m:rPr>
                        <m:t>w</m:t>
                      </m:r>
                      <m:r>
                        <m:rPr>
                          <m:sty m:val="p"/>
                        </m:rPr>
                        <m:t>e</m:t>
                      </m:r>
                      <m:r>
                        <m:rPr>
                          <m:sty m:val="p"/>
                        </m:rPr>
                        <m:t>r</m:t>
                      </m:r>
                      <m:r>
                        <m:rPr>
                          <m:sty m:val="p"/>
                        </m:rPr>
                        <m:t>≈</m:t>
                      </m:r>
                      <m:r>
                        <m:t>Φ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f>
                            <m:fPr>
                              <m:type m:val="bar"/>
                            </m:fPr>
                            <m:num>
                              <m:rad>
                                <m:radPr>
                                  <m:degHide m:val="on"/>
                                </m:radPr>
                                <m:deg/>
                                <m:e>
                                  <m:r>
                                    <m:t>n</m:t>
                                  </m:r>
                                </m:e>
                              </m:rad>
                              <m:r>
                                <m:t> </m:t>
                              </m:r>
                              <m:r>
                                <m:t>a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1</m:t>
                                  </m:r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r>
                                    <m:t>2</m:t>
                                  </m:r>
                                  <m:r>
                                    <m:t>r</m:t>
                                  </m:r>
                                </m:e>
                              </m:d>
                            </m:num>
                            <m:den>
                              <m:r>
                                <m:t>σ</m:t>
                              </m:r>
                            </m:den>
                          </m:f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r>
                                <m:t>z</m:t>
                              </m:r>
                            </m:e>
                            <m:sub>
                              <m:r>
                                <m:t>α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/>
                <a:r>
                  <a:rPr/>
                  <a:t>Power decreases with small (n), low marker density, complex LD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Marker-assisted selection (MAS) is a key tool in plant and animal breeding.</a:t>
                </a:r>
              </a:p>
              <a:p>
                <a:pPr lvl="0"/>
                <a:r>
                  <a:rPr/>
                  <a:t>Quantitative trait loci (QTL) analysis is central to MAS efficiency.</a:t>
                </a:r>
              </a:p>
              <a:p>
                <a:pPr lvl="0"/>
                <a:r>
                  <a:rPr/>
                  <a:t>Focus today: statistical modelling for QTL detection — </a:t>
                </a:r>
                <a14:m>
                  <m:oMath xmlns:m="http://schemas.openxmlformats.org/officeDocument/2006/math">
                    <m:r>
                      <m:t>S</m:t>
                    </m:r>
                    <m:r>
                      <m:t>i</m:t>
                    </m:r>
                    <m:r>
                      <m:t>n</m:t>
                    </m:r>
                    <m:r>
                      <m:t>g</m:t>
                    </m:r>
                    <m:r>
                      <m:t>l</m:t>
                    </m:r>
                    <m:r>
                      <m:t>e</m:t>
                    </m:r>
                    <m:r>
                      <m:t> </m:t>
                    </m:r>
                    <m:r>
                      <m:t>M</m:t>
                    </m:r>
                    <m:r>
                      <m:t>a</m:t>
                    </m:r>
                    <m:r>
                      <m:t>r</m:t>
                    </m:r>
                    <m:r>
                      <m:t>k</m:t>
                    </m:r>
                    <m:r>
                      <m:t>e</m:t>
                    </m:r>
                    <m:r>
                      <m:t>r</m:t>
                    </m:r>
                  </m:oMath>
                </a14:m>
                <a:r>
                  <a:rPr/>
                  <a:t> vs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t>u</m:t>
                    </m:r>
                    <m:r>
                      <m:t>l</m:t>
                    </m:r>
                    <m:r>
                      <m:t>t</m:t>
                    </m:r>
                    <m:r>
                      <m:t>i</m:t>
                    </m:r>
                    <m:r>
                      <m:t>p</m:t>
                    </m:r>
                    <m:r>
                      <m:t>l</m:t>
                    </m:r>
                    <m:r>
                      <m:t>e</m:t>
                    </m:r>
                    <m:r>
                      <m:t> </m:t>
                    </m:r>
                    <m:r>
                      <m:t>M</m:t>
                    </m:r>
                    <m:r>
                      <m:t>a</m:t>
                    </m:r>
                    <m:r>
                      <m:t>r</m:t>
                    </m:r>
                    <m:r>
                      <m:t>k</m:t>
                    </m:r>
                    <m:r>
                      <m:t>e</m:t>
                    </m:r>
                    <m:r>
                      <m:t>r</m:t>
                    </m:r>
                  </m:oMath>
                </a14:m>
                <a:r>
                  <a:rPr/>
                  <a:t> models.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Single Marker Models — Core Idea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Analyse each marker genotype </a:t>
                </a:r>
                <a:r>
                  <a:rPr b="1"/>
                  <a:t>individually</a:t>
                </a:r>
                <a:r>
                  <a:rPr/>
                  <a:t> with one-way ANOVA / linear regression: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t> 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 </m:t>
                      </m:r>
                      <m:r>
                        <m:t>μ</m:t>
                      </m:r>
                      <m:r>
                        <m:t> 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 </m:t>
                      </m:r>
                      <m:sSub>
                        <m:e>
                          <m:r>
                            <m:t>α</m:t>
                          </m:r>
                        </m:e>
                        <m:sub>
                          <m:r>
                            <m:t>M</m:t>
                          </m:r>
                        </m:sub>
                      </m:sSub>
                      <m:r>
                        <m:t> 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 </m:t>
                      </m:r>
                      <m:sSub>
                        <m:e>
                          <m:r>
                            <m:t>δ</m:t>
                          </m:r>
                        </m:e>
                        <m:sub>
                          <m:r>
                            <m:t>M</m:t>
                          </m:r>
                        </m:sub>
                      </m:sSub>
                      <m:r>
                        <m:t> 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 </m:t>
                      </m:r>
                      <m:r>
                        <m:t>ε</m:t>
                      </m:r>
                    </m:oMath>
                  </m:oMathPara>
                </a14:m>
              </a:p>
              <a:p>
                <a:pPr lvl="0"/>
                <a:r>
                  <a:rPr/>
                  <a:t>Assume a true QTL linked to this marker with:</a:t>
                </a:r>
              </a:p>
              <a:p>
                <a:pPr lvl="1"/>
                <a:r>
                  <a:rPr/>
                  <a:t>recombination fraction </a:t>
                </a:r>
                <a14:m>
                  <m:oMath xmlns:m="http://schemas.openxmlformats.org/officeDocument/2006/math">
                    <m:r>
                      <m:t>r</m:t>
                    </m:r>
                  </m:oMath>
                </a14:m>
                <a:r>
                  <a:rPr/>
                  <a:t>,</a:t>
                </a:r>
              </a:p>
              <a:p>
                <a:pPr lvl="1"/>
                <a:r>
                  <a:rPr/>
                  <a:t>additive effect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,</a:t>
                </a:r>
              </a:p>
              <a:p>
                <a:pPr lvl="1"/>
                <a:r>
                  <a:rPr/>
                  <a:t>dominance effect </a:t>
                </a:r>
                <a14:m>
                  <m:oMath xmlns:m="http://schemas.openxmlformats.org/officeDocument/2006/math">
                    <m:r>
                      <m:t>d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Effect Attenuation — Why It Happens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Marker genotype classes are </a:t>
                </a:r>
                <a:r>
                  <a:rPr b="1"/>
                  <a:t>mixtures</a:t>
                </a:r>
                <a:r>
                  <a:rPr/>
                  <a:t> of QTL genotype classes due to recombination.</a:t>
                </a:r>
              </a:p>
              <a:p>
                <a:pPr lvl="0"/>
                <a:r>
                  <a:rPr/>
                  <a:t>For marker homozygote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m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, the QTL genotypes occur with probabilities: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r</m:t>
                              </m:r>
                            </m:e>
                          </m:d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r>
                        <m:t>2</m:t>
                      </m:r>
                      <m:r>
                        <m:t>r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r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</m:t>
                      </m:r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/>
                <a:r>
                  <a:rPr/>
                  <a:t>Expected trait mean in class </a:t>
                </a:r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sSub>
                      <m:e>
                        <m:r>
                          <m:t>m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  <m:scr m:val="double-struck"/>
                        </m:rPr>
                        <m:t>E</m:t>
                      </m:r>
                      <m:r>
                        <m:t>​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sSub>
                            <m:e>
                              <m:r>
                                <m:t>m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m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r</m:t>
                              </m:r>
                            </m:e>
                          </m:d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t>a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2</m:t>
                      </m:r>
                      <m:r>
                        <m:t>r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r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rPr>
                          <m:sty m:val="p"/>
                        </m:rPr>
                        <m:t>+</m:t>
                      </m:r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a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2</m:t>
                          </m:r>
                          <m:r>
                            <m:t>r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2</m:t>
                      </m:r>
                      <m:r>
                        <m:t>d</m:t>
                      </m:r>
                      <m:r>
                        <m:t> </m:t>
                      </m:r>
                      <m:r>
                        <m:t>r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r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/>
                <a:r>
                  <a:rPr/>
                  <a:t>By symmetry: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  <m:scr m:val="double-struck"/>
                        </m:rPr>
                        <m:t>E</m:t>
                      </m:r>
                      <m:r>
                        <m:t>​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sSub>
                            <m:e>
                              <m:r>
                                <m:t>m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sSub>
                            <m:e>
                              <m:r>
                                <m:t>m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a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2</m:t>
                          </m:r>
                          <m:r>
                            <m:t>r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2</m:t>
                      </m:r>
                      <m:r>
                        <m:t>d</m:t>
                      </m:r>
                      <m:r>
                        <m:t> </m:t>
                      </m:r>
                      <m:r>
                        <m:t>r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r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rPr>
                          <m:sty m:val="p"/>
                          <m:scr m:val="double-struck"/>
                        </m:rPr>
                        <m:t>E</m:t>
                      </m:r>
                      <m:r>
                        <m:t>​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sSub>
                            <m:e>
                              <m:r>
                                <m:t>m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m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d</m:t>
                      </m:r>
                      <m:r>
                        <m:t> 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2</m:t>
                          </m:r>
                          <m:r>
                            <m:t>r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2</m:t>
                          </m:r>
                          <m:sSup>
                            <m:e>
                              <m:r>
                                <m:t>r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Marker Additive Effect (SMM)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Define the marker additive effect </a:t>
                </a:r>
                <a14:m>
                  <m:oMath xmlns:m="http://schemas.openxmlformats.org/officeDocument/2006/math">
                    <m:sSub>
                      <m:e>
                        <m:r>
                          <m:t>α</m:t>
                        </m:r>
                      </m:e>
                      <m:sub>
                        <m:r>
                          <m:t>M</m:t>
                        </m:r>
                      </m:sub>
                    </m:sSub>
                  </m:oMath>
                </a14:m>
                <a:r>
                  <a:rPr/>
                  <a:t> as </a:t>
                </a:r>
                <a:r>
                  <a:rPr b="1"/>
                  <a:t>half the difference</a:t>
                </a:r>
                <a:r>
                  <a:rPr/>
                  <a:t> between the two marker homozygote means: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α</m:t>
                          </m:r>
                        </m:e>
                        <m:sub>
                          <m:r>
                            <m:t>M</m:t>
                          </m:r>
                        </m:sub>
                      </m:sSub>
                      <m:r>
                        <m:t> 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 </m:t>
                      </m:r>
                      <m:f>
                        <m:fPr>
                          <m:type m:val="lin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2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  <m:scr m:val="double-struck"/>
                            </m:rPr>
                            <m:t>E</m:t>
                          </m:r>
                          <m:r>
                            <m:t>​</m:t>
                          </m:r>
                          <m:d>
                            <m:dPr>
                              <m:begChr m:val="["/>
                              <m:endChr m:val="]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∣</m:t>
                              </m:r>
                              <m:sSub>
                                <m:e>
                                  <m:r>
                                    <m:t>m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  <m:sSub>
                                <m:e>
                                  <m:r>
                                    <m:t>m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rPr>
                              <m:sty m:val="p"/>
                              <m:scr m:val="double-struck"/>
                            </m:rPr>
                            <m:t>E</m:t>
                          </m:r>
                          <m:r>
                            <m:t>​</m:t>
                          </m:r>
                          <m:d>
                            <m:dPr>
                              <m:begChr m:val="["/>
                              <m:endChr m:val="]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∣</m:t>
                              </m:r>
                              <m:sSub>
                                <m:e>
                                  <m:r>
                                    <m:t>m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  <m:sSub>
                                <m:e>
                                  <m:r>
                                    <m:t>m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t> 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 </m:t>
                      </m:r>
                      <m:r>
                        <m:t>a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2</m:t>
                          </m:r>
                          <m:r>
                            <m:t>r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/>
                <a:r>
                  <a:rPr/>
                  <a:t>Distance sensitivity:</a:t>
                </a: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  <m:r>
                      <m:rPr>
                        <m:sty m:val="p"/>
                      </m:rPr>
                      <m:t>⇒</m:t>
                    </m:r>
                    <m:sSub>
                      <m:e>
                        <m:r>
                          <m:t>α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</m:oMath>
                </a14:m>
                <a:r>
                  <a:rPr/>
                  <a:t> (no attenuation),</a:t>
                </a:r>
              </a:p>
              <a:p>
                <a:pPr lvl="1"/>
                <a:r>
                  <a:rPr/>
                  <a:t>if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rPr>
                        <m:sty m:val="p"/>
                      </m:rPr>
                      <m:t>→</m:t>
                    </m:r>
                    <m:r>
                      <m:t>0.5</m:t>
                    </m:r>
                    <m:r>
                      <m:rPr>
                        <m:sty m:val="p"/>
                      </m:rPr>
                      <m:t>⇒</m:t>
                    </m:r>
                    <m:sSub>
                      <m:e>
                        <m:r>
                          <m:t>α</m:t>
                        </m:r>
                      </m:e>
                      <m:sub>
                        <m:r>
                          <m:t>M</m:t>
                        </m:r>
                      </m:sub>
                    </m:sSub>
                    <m:r>
                      <m:rPr>
                        <m:sty m:val="p"/>
                      </m:rPr>
                      <m:t>→</m:t>
                    </m:r>
                    <m:r>
                      <m:t>0</m:t>
                    </m:r>
                  </m:oMath>
                </a14:m>
                <a:r>
                  <a:rPr/>
                  <a:t> (signal vanishes).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Mixture Distributions (Per Marker Class)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sSub>
                          <m:e>
                            <m:r>
                              <m:t>q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q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f</m:t>
                        </m:r>
                      </m:e>
                      <m:sub>
                        <m:sSub>
                          <m:e>
                            <m:r>
                              <m:t>q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sSub>
                          <m:e>
                            <m:r>
                              <m:t>q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f</m:t>
                        </m:r>
                      </m:e>
                      <m:sub>
                        <m:sSub>
                          <m:e>
                            <m:r>
                              <m:t>q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sSub>
                          <m:e>
                            <m:r>
                              <m:t>q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be the trait distributions for QTL genotypes.</a:t>
                </a:r>
              </a:p>
              <a:p>
                <a:pPr lvl="0"/>
                <a:r>
                  <a:rPr/>
                  <a:t>Then the per-class distributions are mixtures: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r</m:t>
                              </m:r>
                            </m:e>
                          </m:d>
                        </m:e>
                        <m:sup>
                          <m:r>
                            <m:t>2</m:t>
                          </m:r>
                        </m:sup>
                      </m:sSup>
                      <m:sSub>
                        <m:e>
                          <m:r>
                            <m:t>f</m:t>
                          </m:r>
                        </m:e>
                        <m:sub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2</m:t>
                      </m:r>
                      <m:r>
                        <m:t>r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r</m:t>
                          </m:r>
                        </m:e>
                      </m:d>
                      <m:sSub>
                        <m:e>
                          <m:r>
                            <m:t>f</m:t>
                          </m:r>
                        </m:e>
                        <m:sub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sSub>
                        <m:e>
                          <m:r>
                            <m:t>f</m:t>
                          </m:r>
                        </m:e>
                        <m:sub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r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r</m:t>
                          </m:r>
                        </m:e>
                      </m:d>
                      <m:sSub>
                        <m:e>
                          <m:r>
                            <m:t>f</m:t>
                          </m:r>
                        </m:e>
                        <m:sub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2</m:t>
                          </m:r>
                          <m:r>
                            <m:t>r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r</m:t>
                              </m:r>
                            </m:e>
                          </m:d>
                        </m:e>
                      </m:d>
                      <m:sSub>
                        <m:e>
                          <m:r>
                            <m:t>f</m:t>
                          </m:r>
                        </m:e>
                        <m:sub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r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r</m:t>
                          </m:r>
                        </m:e>
                      </m:d>
                      <m:sSub>
                        <m:e>
                          <m:r>
                            <m:t>f</m:t>
                          </m:r>
                        </m:e>
                        <m:sub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sSub>
                        <m:e>
                          <m:r>
                            <m:t>f</m:t>
                          </m:r>
                        </m:e>
                        <m:sub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2</m:t>
                      </m:r>
                      <m:r>
                        <m:t>r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r</m:t>
                          </m:r>
                        </m:e>
                      </m:d>
                      <m:sSub>
                        <m:e>
                          <m:r>
                            <m:t>f</m:t>
                          </m:r>
                        </m:e>
                        <m:sub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s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r</m:t>
                              </m:r>
                            </m:e>
                          </m:d>
                        </m:e>
                        <m:sup>
                          <m:r>
                            <m:t>2</m:t>
                          </m:r>
                        </m:sup>
                      </m:sSup>
                      <m:sSub>
                        <m:e>
                          <m:r>
                            <m:t>f</m:t>
                          </m:r>
                        </m:e>
                        <m:sub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sSub>
                            <m:e>
                              <m:r>
                                <m:t>y</m:t>
                              </m:r>
                            </m:e>
                            <m:sub>
                              <m:r>
                                <m:t>k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Multiple Marker Models — Challenges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High-dimensionality: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≫</m:t>
                    </m:r>
                    <m:r>
                      <m:t>n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Strong collinearity among markers (LD).</a:t>
                </a:r>
              </a:p>
              <a:p>
                <a:pPr lvl="0"/>
                <a:r>
                  <a:rPr/>
                  <a:t>Naïve OLS is unstable: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β</m:t>
                          </m:r>
                        </m:e>
                      </m:acc>
                      <m:r>
                        <m:t> 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 </m:t>
                      </m:r>
                      <m:sSup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p>
                                <m:e>
                                  <m:r>
                                    <m:t>Z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m:t>⊤</m:t>
                                  </m:r>
                                </m:sup>
                              </m:sSup>
                              <m:r>
                                <m:t>Z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p>
                      </m:sSup>
                      <m:sSup>
                        <m:e>
                          <m:r>
                            <m:t>Z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m:t>⊤</m:t>
                          </m:r>
                        </m:sup>
                      </m:sSup>
                      <m:r>
                        <m:t>y</m:t>
                      </m:r>
                      <m:r>
                        <m:rPr>
                          <m:sty m:val="p"/>
                        </m:rPr>
                        <m:t>,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which fails when </a:t>
                </a:r>
                <a14:m>
                  <m:oMath xmlns:m="http://schemas.openxmlformats.org/officeDocument/2006/math">
                    <m:sSup>
                      <m:e>
                        <m:r>
                          <m:t>Z</m:t>
                        </m:r>
                      </m:e>
                      <m:sup>
                        <m:r>
                          <m:rPr>
                            <m:sty m:val="p"/>
                          </m:rPr>
                          <m:t>⊤</m:t>
                        </m:r>
                      </m:sup>
                    </m:sSup>
                    <m:r>
                      <m:t>Z</m:t>
                    </m:r>
                  </m:oMath>
                </a14:m>
                <a:r>
                  <a:rPr/>
                  <a:t> is ill-conditioned.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Strategies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-342900" marL="342900">
                  <a:buAutoNum type="arabicPeriod"/>
                </a:pPr>
                <a:r>
                  <a:rPr b="1"/>
                  <a:t>Stepwise selection</a:t>
                </a:r>
                <a:r>
                  <a:rPr/>
                  <a:t> — simple but unstable; ignores model uncertainty.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Ridge regression</a:t>
                </a:r>
                <a:r>
                  <a:rPr/>
                  <a:t> — penalised least squares: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limLow>
                        <m:e>
                          <m:r>
                            <m:rPr>
                              <m:sty m:val="p"/>
                            </m:rPr>
                            <m:t>min</m:t>
                          </m:r>
                        </m:e>
                        <m:lim>
                          <m:r>
                            <m:t>β</m:t>
                          </m:r>
                        </m:lim>
                      </m:limLow>
                      <m:r>
                        <m:t> </m:t>
                      </m:r>
                      <m:sSup>
                        <m:e>
                          <m:d>
                            <m:dPr>
                              <m:begChr m:val="‖"/>
                              <m:endChr m:val="‖"/>
                              <m:sepChr m:val=""/>
                              <m:grow/>
                            </m:dPr>
                            <m:e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Z</m:t>
                              </m:r>
                              <m:r>
                                <m:t>β</m:t>
                              </m:r>
                            </m:e>
                          </m:d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t> 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 </m:t>
                      </m:r>
                      <m:r>
                        <m:t>λ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j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p</m:t>
                          </m:r>
                        </m:sup>
                        <m:e>
                          <m:sSubSup>
                            <m:e>
                              <m:r>
                                <m:t>β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  <m:sup>
                              <m:r>
                                <m:t>2</m:t>
                              </m:r>
                            </m:sup>
                          </m:sSubSup>
                        </m:e>
                      </m:nary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-342900" marL="342900">
                  <a:buAutoNum startAt="3" type="arabicPeriod"/>
                </a:pPr>
                <a:r>
                  <a:rPr b="1"/>
                  <a:t>Bayesian variable shrinkage</a:t>
                </a:r>
                <a:r>
                  <a:rPr/>
                  <a:t> — marker-specific variances: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∣</m:t>
                      </m:r>
                      <m:sSup>
                        <m:e>
                          <m:r>
                            <m:t>σ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,</m:t>
                      </m:r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∼</m:t>
                      </m:r>
                      <m:r>
                        <m:rPr>
                          <m:sty m:val="p"/>
                          <m:scr m:val="script"/>
                        </m:rPr>
                        <m:t>N</m:t>
                      </m:r>
                      <m:r>
                        <m:t>​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 </m:t>
                          </m:r>
                          <m:f>
                            <m:fPr>
                              <m:type m:val="bar"/>
                            </m:fPr>
                            <m:num>
                              <m:sSup>
                                <m:e>
                                  <m:r>
                                    <m:t>σ</m:t>
                                  </m:r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e>
                                  <m:r>
                                    <m:t>λ</m:t>
                                  </m:r>
                                </m:e>
                                <m:sub>
                                  <m:r>
                                    <m:t>j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sSub>
                        <m:e>
                          <m:r>
                            <m:t>λ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rPr>
                          <m:sty m:val="p"/>
                        </m:rPr>
                        <m:t>∼</m:t>
                      </m:r>
                      <m:r>
                        <m:rPr>
                          <m:sty m:val="p"/>
                        </m:rPr>
                        <m:t>G</m:t>
                      </m:r>
                      <m:r>
                        <m:rPr>
                          <m:sty m:val="p"/>
                        </m:rPr>
                        <m:t>a</m:t>
                      </m:r>
                      <m:r>
                        <m:rPr>
                          <m:sty m:val="p"/>
                        </m:rPr>
                        <m:t>m</m:t>
                      </m:r>
                      <m:r>
                        <m:rPr>
                          <m:sty m:val="p"/>
                        </m:rPr>
                        <m:t>m</m:t>
                      </m:r>
                      <m:r>
                        <m:rPr>
                          <m:sty m:val="p"/>
                        </m:rPr>
                        <m:t>a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α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-342900" marL="342900">
                  <a:buAutoNum startAt="4" type="arabicPeriod"/>
                </a:pPr>
                <a:r>
                  <a:rPr b="1"/>
                  <a:t>Model averaging / inclusion probabilities</a:t>
                </a:r>
                <a:r>
                  <a:rPr/>
                  <a:t> — account for model uncertainty.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Bayesian Variable Shrinkage — Posterior Mechanics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With </a:t>
                </a:r>
                <a14:m>
                  <m:oMath xmlns:m="http://schemas.openxmlformats.org/officeDocument/2006/math">
                    <m:r>
                      <m:t>Λ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d</m:t>
                    </m:r>
                    <m:r>
                      <m:rPr>
                        <m:sty m:val="p"/>
                      </m:rPr>
                      <m:t>i</m:t>
                    </m:r>
                    <m:r>
                      <m:rPr>
                        <m:sty m:val="p"/>
                      </m:rPr>
                      <m:t>a</m:t>
                    </m:r>
                    <m:r>
                      <m:rPr>
                        <m:sty m:val="p"/>
                      </m:rPr>
                      <m:t>g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λ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…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λ</m:t>
                            </m:r>
                          </m:e>
                          <m:sub>
                            <m:r>
                              <m:t>p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, the conditional posterior of </a:t>
                </a:r>
                <a14:m>
                  <m:oMath xmlns:m="http://schemas.openxmlformats.org/officeDocument/2006/math">
                    <m:r>
                      <m:t>β</m:t>
                    </m:r>
                  </m:oMath>
                </a14:m>
                <a:r>
                  <a:rPr/>
                  <a:t> is:</a:t>
                </a:r>
              </a:p>
              <a:p>
                <a:pPr lvl="0" indent="0" marL="0">
                  <a:buNone/>
                </a:pPr>
                <a:r>
                  <a:rPr/>
                  <a:t>$$
\beta \mid y,\sigma^2,\Lambda \sim \mathcal{N}\!\Bigl(
\mu_\beta,\ \Sigma_\beta
\Bigr),
\qquad
\Sigma_\beta = \sigma^2\,(Z^\top Z + \Lambda)^{-1},\quad
\mu_\beta = (Z^\top Z + \Lambda)^{-1} Z^\top y.
$$</a:t>
                </a:r>
              </a:p>
              <a:p>
                <a:pPr lvl="0"/>
                <a:r>
                  <a:rPr/>
                  <a:t>Under orthogonal </a:t>
                </a:r>
                <a14:m>
                  <m:oMath xmlns:m="http://schemas.openxmlformats.org/officeDocument/2006/math">
                    <m:r>
                      <m:t>Z</m:t>
                    </m:r>
                  </m:oMath>
                </a14:m>
                <a:r>
                  <a:rPr/>
                  <a:t> (columns scaled to unit variance), the </a:t>
                </a:r>
                <a:r>
                  <a:rPr b="1"/>
                  <a:t>shrinkage factor</a:t>
                </a:r>
                <a:r>
                  <a:rPr/>
                  <a:t> for coefficient </a:t>
                </a:r>
                <a14:m>
                  <m:oMath xmlns:m="http://schemas.openxmlformats.org/officeDocument/2006/math">
                    <m:r>
                      <m:t>j</m:t>
                    </m:r>
                  </m:oMath>
                </a14:m>
                <a:r>
                  <a:rPr/>
                  <a:t>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j</m:t>
                          </m:r>
                        </m:sub>
                      </m:sSub>
                      <m:r>
                        <m:t> 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 </m:t>
                      </m:r>
                      <m:f>
                        <m:fPr>
                          <m:type m:val="bar"/>
                        </m:fPr>
                        <m:num>
                          <m:r>
                            <m:t>n</m:t>
                          </m:r>
                        </m:num>
                        <m:den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λ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,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so smaller </a:t>
                </a:r>
                <a14:m>
                  <m:oMath xmlns:m="http://schemas.openxmlformats.org/officeDocument/2006/math">
                    <m:sSub>
                      <m:e>
                        <m:r>
                          <m:t>λ</m:t>
                        </m:r>
                      </m:e>
                      <m:sub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weaker shrinkage.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QTL Analysis: Single Marker vs Multiple Marker Models</dc:title>
  <dc:creator>Shiyan Miao</dc:creator>
  <cp:keywords/>
  <dcterms:created xsi:type="dcterms:W3CDTF">2025-08-11T04:37:45Z</dcterms:created>
  <dcterms:modified xsi:type="dcterms:W3CDTF">2025-08-11T04:37:45Z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