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92" r:id="rId2"/>
    <p:sldId id="296" r:id="rId3"/>
    <p:sldId id="301" r:id="rId4"/>
    <p:sldId id="257" r:id="rId5"/>
    <p:sldId id="258" r:id="rId6"/>
    <p:sldId id="259" r:id="rId7"/>
    <p:sldId id="260" r:id="rId8"/>
    <p:sldId id="261" r:id="rId9"/>
    <p:sldId id="262" r:id="rId10"/>
    <p:sldId id="263" r:id="rId11"/>
    <p:sldId id="267" r:id="rId12"/>
    <p:sldId id="297" r:id="rId13"/>
    <p:sldId id="293" r:id="rId14"/>
    <p:sldId id="266" r:id="rId15"/>
    <p:sldId id="270" r:id="rId16"/>
    <p:sldId id="298" r:id="rId17"/>
    <p:sldId id="299" r:id="rId18"/>
    <p:sldId id="294" r:id="rId19"/>
    <p:sldId id="300" r:id="rId20"/>
    <p:sldId id="284" r:id="rId21"/>
    <p:sldId id="272" r:id="rId22"/>
    <p:sldId id="302" r:id="rId23"/>
    <p:sldId id="306" r:id="rId24"/>
    <p:sldId id="303" r:id="rId25"/>
    <p:sldId id="307" r:id="rId26"/>
    <p:sldId id="304" r:id="rId27"/>
    <p:sldId id="275" r:id="rId28"/>
    <p:sldId id="289" r:id="rId29"/>
    <p:sldId id="290" r:id="rId30"/>
    <p:sldId id="291" r:id="rId31"/>
    <p:sldId id="310" r:id="rId32"/>
    <p:sldId id="311" r:id="rId33"/>
    <p:sldId id="312"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22" autoAdjust="0"/>
    <p:restoredTop sz="89816" autoAdjust="0"/>
  </p:normalViewPr>
  <p:slideViewPr>
    <p:cSldViewPr snapToGrid="0" snapToObjects="1">
      <p:cViewPr>
        <p:scale>
          <a:sx n="75" d="100"/>
          <a:sy n="75" d="100"/>
        </p:scale>
        <p:origin x="24" y="112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81E72-6072-8046-A061-226B1B00C9E2}" type="datetimeFigureOut">
              <a:rPr lang="en-US" smtClean="0"/>
              <a:t>8/29/25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1369E8-50A7-EF4F-8E6B-7E5E9D4D8264}" type="slidenum">
              <a:rPr lang="en-US" smtClean="0"/>
              <a:t>‹#›</a:t>
            </a:fld>
            <a:endParaRPr lang="en-US"/>
          </a:p>
        </p:txBody>
      </p:sp>
    </p:spTree>
    <p:extLst>
      <p:ext uri="{BB962C8B-B14F-4D97-AF65-F5344CB8AC3E}">
        <p14:creationId xmlns:p14="http://schemas.microsoft.com/office/powerpoint/2010/main" val="4114793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Good morning, everyone. Today we will connect different ways of selection to the commonly used statistical methods in Quantitative trait loci. My goal is to give you an end-to-end intuition from selection basics to linkage and recombination, through single and multiple marker models and finally how can we choose a suitable model.</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a:t>
            </a:fld>
            <a:endParaRPr lang="en-US"/>
          </a:p>
        </p:txBody>
      </p:sp>
    </p:spTree>
    <p:extLst>
      <p:ext uri="{BB962C8B-B14F-4D97-AF65-F5344CB8AC3E}">
        <p14:creationId xmlns:p14="http://schemas.microsoft.com/office/powerpoint/2010/main" val="92431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That is why marker-assisted selection shines. The core idea for marker-assisted selection is don’t wait for traits to show up. We turn to look at genetic markers. If a marker sits very close to a functional gene and is rarely separated by reshuffling, seeing the marker equally meaning having the useful piece. We will quantify “rare” with the recombination fraction c and see how c feeds directly into the statistical we use in the statistical model part.</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10</a:t>
            </a:fld>
            <a:endParaRPr lang="en-US"/>
          </a:p>
        </p:txBody>
      </p:sp>
    </p:spTree>
    <p:extLst>
      <p:ext uri="{BB962C8B-B14F-4D97-AF65-F5344CB8AC3E}">
        <p14:creationId xmlns:p14="http://schemas.microsoft.com/office/powerpoint/2010/main" val="1134094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There are four wins for the marker-assisted selection. The first win is earlier screening, you can select seeds, which shorten the breeding cycles. The second win is stability that is more stale than visible performance, containing less weather or soil noise. The third win is stacking, which combines multiple loci rationally. The last one is cost, which should be taken into consideration in practice. Marker-assisted selection is cheaper for the traits who is difficult to measure.</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11</a:t>
            </a:fld>
            <a:endParaRPr lang="en-US"/>
          </a:p>
        </p:txBody>
      </p:sp>
    </p:spTree>
    <p:extLst>
      <p:ext uri="{BB962C8B-B14F-4D97-AF65-F5344CB8AC3E}">
        <p14:creationId xmlns:p14="http://schemas.microsoft.com/office/powerpoint/2010/main" val="975989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From the perspective of definition, genotype is an organism’s genetic information and phenotype is the set of observable physical traits. Capital B and capital B represents for homozygous dominant which decides the flower color to be purple. And capital B and lowercase b represents for heterozygous. In this situation, capital B take the effect of dominance, so the flower is purple. Meanwhile, lowercase b and lowercase b represents for homozygous recessive that lowercase b decides the flower color to be white. So we can deem that this B is the marker of flower color.</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12</a:t>
            </a:fld>
            <a:endParaRPr lang="en-US"/>
          </a:p>
        </p:txBody>
      </p:sp>
    </p:spTree>
    <p:extLst>
      <p:ext uri="{BB962C8B-B14F-4D97-AF65-F5344CB8AC3E}">
        <p14:creationId xmlns:p14="http://schemas.microsoft.com/office/powerpoint/2010/main" val="1033296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Then, let’s move to the next part----Quantitative trait loci</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13</a:t>
            </a:fld>
            <a:endParaRPr lang="en-US"/>
          </a:p>
        </p:txBody>
      </p:sp>
    </p:spTree>
    <p:extLst>
      <p:ext uri="{BB962C8B-B14F-4D97-AF65-F5344CB8AC3E}">
        <p14:creationId xmlns:p14="http://schemas.microsoft.com/office/powerpoint/2010/main" val="3970446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When we introduce a new terminology in, the first question comes to us is what is quantitative trait loci (QTL). It is a stretch of DNA that control the quantitative trait. After we known what is quantitative trait loci, the next step is How can we find QTL? We will sequence markers first. A sequence marker is a small genomic position with detectable variation—like the blue tick on the chromosome at left. At the same locus, some individuals are A/A, others A/G or G/G. The locus itself may not be the causal gene, but if it lies near the true QTL, different genotypes will typically show different trait distributions. The next step is the statistical analysis of marker–trait variation. For example, if the G/G box in the box plot sits much higher than the A/A box, the marker shows a stronger association with the trait. Finally, use ANOVA to test significance and decide whether this is a useful mapping signal.</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14</a:t>
            </a:fld>
            <a:endParaRPr lang="en-US"/>
          </a:p>
        </p:txBody>
      </p:sp>
    </p:spTree>
    <p:extLst>
      <p:ext uri="{BB962C8B-B14F-4D97-AF65-F5344CB8AC3E}">
        <p14:creationId xmlns:p14="http://schemas.microsoft.com/office/powerpoint/2010/main" val="21641477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After we have a brief concept of quantitative trait loci, we may be curious about what is the QTL data looks like? Phenotype consists of a list of different numbers and the marker genotype are encoded as 0 or 1. Here, 0 represents for capital A and capital A, meanwhile, 1 represents for capital G and capital G.</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15</a:t>
            </a:fld>
            <a:endParaRPr lang="en-US"/>
          </a:p>
        </p:txBody>
      </p:sp>
    </p:spTree>
    <p:extLst>
      <p:ext uri="{BB962C8B-B14F-4D97-AF65-F5344CB8AC3E}">
        <p14:creationId xmlns:p14="http://schemas.microsoft.com/office/powerpoint/2010/main" val="27918542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Due to financial reason, we cannot sequence the entire genome. From the </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 chromosome at right, the orange tag represents for sequenced marker and the pink one is for quantitative trait loci that hasn’t be sequenced. We can see from the chromosome that the orange tag lays very close to the pink one, which means there exists linkage between them. Therefore, </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we can still make inference of QTL based on sequenced marker due to linkage between them.</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16</a:t>
            </a:fld>
            <a:endParaRPr lang="en-US"/>
          </a:p>
        </p:txBody>
      </p:sp>
    </p:spTree>
    <p:extLst>
      <p:ext uri="{BB962C8B-B14F-4D97-AF65-F5344CB8AC3E}">
        <p14:creationId xmlns:p14="http://schemas.microsoft.com/office/powerpoint/2010/main" val="1050415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At the previous slide, we have mentioned the linkage. Here, we will introduce the concept of linkage. Linkage is two loci on the same chromosome tend to be inherited together because crossovers between them are infrequent. Because the orange marker sits very close to the pink QTL on the chromosome, they are linked. During meiosis, a crossover rarely happens between them, so they usually travel together into the same gamete and are inherited together. By contrast, the blue locus is far from the orange marker. Crossovers often occur between them, so when the orange segment is swapped, the blue one doesn’t go along—they are inherited separately.</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Then, let’s move to the concept of recombination. Here, “r” is the probability of recombination gamete. Look at the left one. If loci A and B sit close together on the same chromatid, a crossover between them appears seldomly. The whole segment is passed on intact, so meiosis can only transmit the two parental haplotypes: AB or ab. No Ab or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aB</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is created. Recombination fraction here is r = 0, which means complete linkage. Look at the right one. If A and B are on different chromosomes, they assort independently. Each chromatid combination is equally likely, giving four gamete types: AB, ab (parental) and Ab,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aB</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(recombinant). Each occurs about 25%, so parental = 50%, recombinant = 50%. The recombination fraction is r = 0.5, and we say there is no linkage.</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17</a:t>
            </a:fld>
            <a:endParaRPr lang="en-US"/>
          </a:p>
        </p:txBody>
      </p:sp>
    </p:spTree>
    <p:extLst>
      <p:ext uri="{BB962C8B-B14F-4D97-AF65-F5344CB8AC3E}">
        <p14:creationId xmlns:p14="http://schemas.microsoft.com/office/powerpoint/2010/main" val="1929461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Now, we move to the most essential part of this presentation. </a:t>
            </a:r>
            <a:r>
              <a:rPr lang="en-AU" sz="1800" kern="100" dirty="0" err="1">
                <a:effectLst/>
                <a:latin typeface="Times New Roman" panose="02020603050405020304" pitchFamily="18" charset="0"/>
                <a:ea typeface="DengXian" panose="02010600030101010101" pitchFamily="2" charset="-122"/>
                <a:cs typeface="Times New Roman" panose="02020603050405020304" pitchFamily="18" charset="0"/>
              </a:rPr>
              <a:t>tistical</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model for detecting QTL.</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18</a:t>
            </a:fld>
            <a:endParaRPr lang="en-US"/>
          </a:p>
        </p:txBody>
      </p:sp>
    </p:spTree>
    <p:extLst>
      <p:ext uri="{BB962C8B-B14F-4D97-AF65-F5344CB8AC3E}">
        <p14:creationId xmlns:p14="http://schemas.microsoft.com/office/powerpoint/2010/main" val="15411991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In the full model, phenotype equals to genetic effect plus environmental effect plus the co-effect of genome and environment. But in this presentation, we will simplify the model into phenotype equals to genetic effect plus everything else, which can help us focus on the genetic effects and understand the model more easily.</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19</a:t>
            </a:fld>
            <a:endParaRPr lang="en-US"/>
          </a:p>
        </p:txBody>
      </p:sp>
    </p:spTree>
    <p:extLst>
      <p:ext uri="{BB962C8B-B14F-4D97-AF65-F5344CB8AC3E}">
        <p14:creationId xmlns:p14="http://schemas.microsoft.com/office/powerpoint/2010/main" val="3343000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Then, let me introduce myself. I am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Shiyan</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Miao, a third-year undergraduate student of Bachelor of Science, major in statistics and minor in mathematics. I initially a finance background in Shanghai, I transfer to ANU this year doing statistics.</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a:t>
            </a:fld>
            <a:endParaRPr lang="en-US"/>
          </a:p>
        </p:txBody>
      </p:sp>
    </p:spTree>
    <p:extLst>
      <p:ext uri="{BB962C8B-B14F-4D97-AF65-F5344CB8AC3E}">
        <p14:creationId xmlns:p14="http://schemas.microsoft.com/office/powerpoint/2010/main" val="1831447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In the experiment, we usually use backcross. The left illustrator is an example of backcross. In the backcross, </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 target locus is known, markers are well defined, and the aim is to rapidly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import and retain</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the recipient parent background. The advantage of backcross is fast controllable genetic background. But it is</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not </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suitable for accumulating many small-effect loci. Meanwhile, inter-cross is another frequently used population, but due to the limitation of times, we won’t mention the inter-cross for its complexity.</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20</a:t>
            </a:fld>
            <a:endParaRPr lang="en-US"/>
          </a:p>
        </p:txBody>
      </p:sp>
    </p:spTree>
    <p:extLst>
      <p:ext uri="{BB962C8B-B14F-4D97-AF65-F5344CB8AC3E}">
        <p14:creationId xmlns:p14="http://schemas.microsoft.com/office/powerpoint/2010/main" val="145425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Let</a:t>
            </a:r>
            <a:r>
              <a:rPr lang="zh-CN" sz="1800" kern="1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s explain the left illustrator first. The left-side parent has the gamete of A-white star and A-white star. The right-side parent has the gamete of C-yellow star and C-yellow star. The first offspring’s gamete is A-white star and C-yellow star. Then, it backcross with the right-side parent. In the second generation, there are four different gamete, A-white star and C-yellow star, C-yellow star and C-yellow star, A-yellow star and C-yellow star, C-white star and C-yellow star. We will take A-white star and C-yellow star and, A-yellow star and C-yellow star as example and explain them detailed. First, let look at how to produce this gamete and why the frequencies is one over two times one minus c. A-white star comes from the left-side F1, which doesn’t have recombination. So, it is one minus c. And C-yellow star comes from right-side F1, which has half of chance. Therefore, the frequencies of gamete A-white star and C-yellow star is one over two times one minus c. Compared with the first example, in the situation of A-yellow star and C-yellow star. There is a recombination in left side F1 to produce the gamete A-yellow star, so the frequency is c. And C-yellow star comes from right-side F1, which has half of chance. Therefore, the frequencies of gamete A-yellow star and C-yellow star is one over two times c.</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Then, let’s turn to the mean of different gamete. In the mean of the AC genotype, we first talk about the numerator, the frequencies times genotypic value is the probability. Then, the ½ in the dominator means </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 total probability of observing the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AC</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marker genotype in the offspring.</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And the mean of the CC genotype is the same logic. Therefore, the result of it is a times one minus c and plus c times d.</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At last, we want find the difference between AC and CC. So we use the mean of the AC genotype to minus the mean of CC genotype. The result is d minus a times one minus 2c.</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21</a:t>
            </a:fld>
            <a:endParaRPr lang="en-US"/>
          </a:p>
        </p:txBody>
      </p:sp>
    </p:spTree>
    <p:extLst>
      <p:ext uri="{BB962C8B-B14F-4D97-AF65-F5344CB8AC3E}">
        <p14:creationId xmlns:p14="http://schemas.microsoft.com/office/powerpoint/2010/main" val="25069726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In a backcross population, each autosomal locus has only two genotypes </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AC CC. And Gi belongs to 0 and 1. Here, we use 0 to represent AC and 1 for CC. The linear model is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y_i</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equals mu plus beta times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G_i</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plus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empoison_i</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To work with the two group means we have this formular. And we can use t-test to test this formular is equal zero or not. The null hypothesis is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mu_AC</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minus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mu_CC</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equals to 0.</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22</a:t>
            </a:fld>
            <a:endParaRPr lang="en-US"/>
          </a:p>
        </p:txBody>
      </p:sp>
    </p:spTree>
    <p:extLst>
      <p:ext uri="{BB962C8B-B14F-4D97-AF65-F5344CB8AC3E}">
        <p14:creationId xmlns:p14="http://schemas.microsoft.com/office/powerpoint/2010/main" val="32695587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From the case above, we can see the difference between AC and CC is </a:t>
                </a:r>
                <a14:m>
                  <m:oMath xmlns:m="http://schemas.openxmlformats.org/officeDocument/2006/math">
                    <m:r>
                      <a:rPr lang="en-US" sz="1800" kern="1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sz="1800" kern="100">
                        <a:effectLst/>
                        <a:latin typeface="Cambria Math" panose="02040503050406030204" pitchFamily="18" charset="0"/>
                        <a:ea typeface="DengXian" panose="02010600030101010101" pitchFamily="2" charset="-122"/>
                        <a:cs typeface="Times New Roman" panose="02020603050405020304" pitchFamily="18" charset="0"/>
                      </a:rPr>
                      <m:t>d</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sz="1800" kern="100">
                        <a:effectLst/>
                        <a:latin typeface="Cambria Math" panose="02040503050406030204" pitchFamily="18" charset="0"/>
                        <a:ea typeface="DengXian" panose="02010600030101010101" pitchFamily="2" charset="-122"/>
                        <a:cs typeface="Times New Roman" panose="02020603050405020304" pitchFamily="18" charset="0"/>
                      </a:rPr>
                      <m:t>a</m:t>
                    </m:r>
                    <m:r>
                      <a:rPr lang="en-US" sz="1800" kern="100">
                        <a:effectLst/>
                        <a:latin typeface="Cambria Math" panose="02040503050406030204" pitchFamily="18" charset="0"/>
                        <a:ea typeface="DengXian" panose="02010600030101010101" pitchFamily="2" charset="-122"/>
                        <a:cs typeface="Times New Roman" panose="02020603050405020304" pitchFamily="18" charset="0"/>
                      </a:rPr>
                      <m:t>)(1</m:t>
                    </m:r>
                    <m:r>
                      <a:rPr lang="en-US" sz="1800" i="1" kern="100">
                        <a:effectLst/>
                        <a:latin typeface="Cambria Math" panose="02040503050406030204" pitchFamily="18" charset="0"/>
                        <a:ea typeface="DengXian" panose="02010600030101010101" pitchFamily="2" charset="-122"/>
                        <a:cs typeface="Times New Roman" panose="02020603050405020304" pitchFamily="18" charset="0"/>
                      </a:rPr>
                      <m:t>−</m:t>
                    </m:r>
                    <m:r>
                      <a:rPr lang="en-US" sz="1800" kern="100">
                        <a:effectLst/>
                        <a:latin typeface="Cambria Math" panose="02040503050406030204" pitchFamily="18" charset="0"/>
                        <a:ea typeface="DengXian" panose="02010600030101010101" pitchFamily="2" charset="-122"/>
                        <a:cs typeface="Times New Roman" panose="02020603050405020304" pitchFamily="18" charset="0"/>
                      </a:rPr>
                      <m:t>2</m:t>
                    </m:r>
                    <m:r>
                      <m:rPr>
                        <m:sty m:val="p"/>
                      </m:rPr>
                      <a:rPr lang="en-US" sz="1800" kern="100">
                        <a:effectLst/>
                        <a:latin typeface="Cambria Math" panose="02040503050406030204" pitchFamily="18" charset="0"/>
                        <a:ea typeface="DengXian" panose="02010600030101010101" pitchFamily="2" charset="-122"/>
                        <a:cs typeface="Times New Roman" panose="02020603050405020304" pitchFamily="18" charset="0"/>
                      </a:rPr>
                      <m:t>c</m:t>
                    </m:r>
                    <m:r>
                      <a:rPr lang="en-US" sz="1800" kern="100">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If this formula equals to zero. The first situation is d minus a equals to zero, which means there isn’t any genetic effects. The other situation is one minus 2c equals 0, here the recombination frequency c is one over two, which means marker and the QTL is unlinked.</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From the case above, we can see the difference between AC and CC is </a:t>
                </a:r>
                <a:r>
                  <a:rPr lang="en-US" sz="1800" i="0" kern="100">
                    <a:effectLst/>
                    <a:latin typeface="Cambria Math" panose="02040503050406030204" pitchFamily="18" charset="0"/>
                    <a:ea typeface="DengXian" panose="02010600030101010101" pitchFamily="2" charset="-122"/>
                    <a:cs typeface="Times New Roman" panose="02020603050405020304" pitchFamily="18" charset="0"/>
                  </a:rPr>
                  <a:t>(d−a)(1−2c)</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If this formula equals to zero. The first situation is d minus a equals to zero, which means there isn’t any genetic effects. The other situation is one minus 2c equals 0, here the recombination frequency c is one over two, which means marker and the QTL is unlinked.</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971369E8-50A7-EF4F-8E6B-7E5E9D4D8264}" type="slidenum">
              <a:rPr lang="en-US" smtClean="0"/>
              <a:t>23</a:t>
            </a:fld>
            <a:endParaRPr lang="en-US"/>
          </a:p>
        </p:txBody>
      </p:sp>
    </p:spTree>
    <p:extLst>
      <p:ext uri="{BB962C8B-B14F-4D97-AF65-F5344CB8AC3E}">
        <p14:creationId xmlns:p14="http://schemas.microsoft.com/office/powerpoint/2010/main" val="1686572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In some cases, we do not know the exact QTL genotype of each sample, but we do know the probability of its occurrence. In BC1, with marker genotypes AC and CC, the underlying QTL genotypes are only two: </a:t>
            </a:r>
            <a:r>
              <a:rPr lang="en-AU" sz="1800" kern="100" dirty="0">
                <a:effectLst/>
                <a:latin typeface="Cambria Math" panose="02040503050406030204" pitchFamily="18" charset="0"/>
                <a:ea typeface="DengXian" panose="02010600030101010101" pitchFamily="2" charset="-122"/>
                <a:cs typeface="Cambria Math" panose="02040503050406030204" pitchFamily="18" charset="0"/>
              </a:rPr>
              <a:t>𝑄𝑞</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AU" sz="1800" kern="100" dirty="0" err="1">
                <a:effectLst/>
                <a:latin typeface="Times New Roman" panose="02020603050405020304" pitchFamily="18" charset="0"/>
                <a:ea typeface="DengXian" panose="02010600030101010101" pitchFamily="2" charset="-122"/>
                <a:cs typeface="Times New Roman" panose="02020603050405020304" pitchFamily="18" charset="0"/>
              </a:rPr>
              <a:t>ℎ</a:t>
            </a:r>
            <a:r>
              <a:rPr lang="en-AU" sz="1800" kern="100" dirty="0">
                <a:effectLst/>
                <a:latin typeface="Cambria Math" panose="02040503050406030204" pitchFamily="18" charset="0"/>
                <a:ea typeface="DengXian" panose="02010600030101010101" pitchFamily="2" charset="-122"/>
                <a:cs typeface="Cambria Math" panose="02040503050406030204" pitchFamily="18" charset="0"/>
              </a:rPr>
              <a:t>𝑒𝑡𝑒𝑟𝑜𝑧𝑦𝑔𝑜𝑡𝑒</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AU" sz="1800" kern="100" dirty="0">
                <a:effectLst/>
                <a:latin typeface="Cambria Math" panose="02040503050406030204" pitchFamily="18" charset="0"/>
                <a:ea typeface="DengXian" panose="02010600030101010101" pitchFamily="2" charset="-122"/>
                <a:cs typeface="Cambria Math" panose="02040503050406030204" pitchFamily="18" charset="0"/>
              </a:rPr>
              <a:t>𝑞𝑞</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AU" sz="1800" kern="100" dirty="0" err="1">
                <a:effectLst/>
                <a:latin typeface="Times New Roman" panose="02020603050405020304" pitchFamily="18" charset="0"/>
                <a:ea typeface="DengXian" panose="02010600030101010101" pitchFamily="2" charset="-122"/>
                <a:cs typeface="Times New Roman" panose="02020603050405020304" pitchFamily="18" charset="0"/>
              </a:rPr>
              <a:t>ℎ</a:t>
            </a:r>
            <a:r>
              <a:rPr lang="en-AU" sz="1800" kern="100" dirty="0">
                <a:effectLst/>
                <a:latin typeface="Cambria Math" panose="02040503050406030204" pitchFamily="18" charset="0"/>
                <a:ea typeface="DengXian" panose="02010600030101010101" pitchFamily="2" charset="-122"/>
                <a:cs typeface="Cambria Math" panose="02040503050406030204" pitchFamily="18" charset="0"/>
              </a:rPr>
              <a:t>𝑜𝑚𝑜𝑧𝑦𝑔𝑜𝑡𝑒</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24</a:t>
            </a:fld>
            <a:endParaRPr lang="en-US"/>
          </a:p>
        </p:txBody>
      </p:sp>
    </p:spTree>
    <p:extLst>
      <p:ext uri="{BB962C8B-B14F-4D97-AF65-F5344CB8AC3E}">
        <p14:creationId xmlns:p14="http://schemas.microsoft.com/office/powerpoint/2010/main" val="1499727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Let the recombination fraction between the marker (AC/CC) and QTL be </a:t>
            </a:r>
            <a:r>
              <a:rPr lang="en-AU" sz="1800" kern="100" dirty="0">
                <a:effectLst/>
                <a:latin typeface="Cambria Math" panose="02040503050406030204" pitchFamily="18" charset="0"/>
                <a:ea typeface="DengXian" panose="02010600030101010101" pitchFamily="2" charset="-122"/>
                <a:cs typeface="Cambria Math" panose="02040503050406030204" pitchFamily="18" charset="0"/>
              </a:rPr>
              <a:t>𝑐</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If the marker genotype is AC, the probability of capital Q and lowercase q under the condition of AC is one minus c. The probability of lowercase q and lowercase q under the condition of AC is c. If the marker genotype is CC, the probability of capital Q and lowercase q under the condition of AC is c. The probability of lowercase q and lowercase q under the condition of CC is one minus c.</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25</a:t>
            </a:fld>
            <a:endParaRPr lang="en-US"/>
          </a:p>
        </p:txBody>
      </p:sp>
    </p:spTree>
    <p:extLst>
      <p:ext uri="{BB962C8B-B14F-4D97-AF65-F5344CB8AC3E}">
        <p14:creationId xmlns:p14="http://schemas.microsoft.com/office/powerpoint/2010/main" val="1227461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From the illustrator, we can see the overall phenotypic distribution (ignoring markers) is a two-component normal mixture. The density function of z given the condition of AC is one minus c times the normal distribution whose mean is mu Capital Q lowercase q and variance is sigma square plus c times the normal distribution whose mean is lowercase q lowercase q. Meanwhile, the density function of z given the condition of CC is c times the normal distribution whose mean is mu Capital Q lowercase q and variance is sigma square plus one minus c times the normal distribution whose mean is lowercase q lowercase q.</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26</a:t>
            </a:fld>
            <a:endParaRPr lang="en-US"/>
          </a:p>
        </p:txBody>
      </p:sp>
    </p:spTree>
    <p:extLst>
      <p:ext uri="{BB962C8B-B14F-4D97-AF65-F5344CB8AC3E}">
        <p14:creationId xmlns:p14="http://schemas.microsoft.com/office/powerpoint/2010/main" val="2656268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Then, we move to multiple markers model. The main goal of this model is to consider multiple markers simultaneously for a continuous trait</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rather than analysing one marker at a time. From the regression equation, we can see that phenotype of the </a:t>
            </a:r>
            <a:r>
              <a:rPr lang="en-AU" sz="1800" kern="100" dirty="0" err="1">
                <a:effectLst/>
                <a:latin typeface="Times New Roman" panose="02020603050405020304" pitchFamily="18" charset="0"/>
                <a:ea typeface="DengXian" panose="02010600030101010101" pitchFamily="2" charset="-122"/>
                <a:cs typeface="Times New Roman" panose="02020603050405020304" pitchFamily="18" charset="0"/>
              </a:rPr>
              <a:t>i-th</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individual equals the grand mean plus the sum of numeric coding of marker j for individual I times </a:t>
            </a:r>
            <a:r>
              <a:rPr lang="en-AU" sz="1800" kern="100" dirty="0" err="1">
                <a:effectLst/>
                <a:latin typeface="Times New Roman" panose="02020603050405020304" pitchFamily="18" charset="0"/>
                <a:ea typeface="DengXian" panose="02010600030101010101" pitchFamily="2" charset="-122"/>
                <a:cs typeface="Times New Roman" panose="02020603050405020304" pitchFamily="18" charset="0"/>
              </a:rPr>
              <a:t>beta_j</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and plus </a:t>
            </a:r>
            <a:r>
              <a:rPr lang="en-AU" sz="1800" kern="100" dirty="0" err="1">
                <a:effectLst/>
                <a:latin typeface="Times New Roman" panose="02020603050405020304" pitchFamily="18" charset="0"/>
                <a:ea typeface="DengXian" panose="02010600030101010101" pitchFamily="2" charset="-122"/>
                <a:cs typeface="Times New Roman" panose="02020603050405020304" pitchFamily="18" charset="0"/>
              </a:rPr>
              <a:t>eposilon_i</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27</a:t>
            </a:fld>
            <a:endParaRPr lang="en-US"/>
          </a:p>
        </p:txBody>
      </p:sp>
    </p:spTree>
    <p:extLst>
      <p:ext uri="{BB962C8B-B14F-4D97-AF65-F5344CB8AC3E}">
        <p14:creationId xmlns:p14="http://schemas.microsoft.com/office/powerpoint/2010/main" val="37272848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 first disadvantage is High dimensionality. The number of markers </a:t>
            </a:r>
            <a:r>
              <a:rPr lang="en-AU" sz="1800" kern="100" dirty="0">
                <a:effectLst/>
                <a:latin typeface="Cambria Math" panose="02040503050406030204" pitchFamily="18" charset="0"/>
                <a:ea typeface="DengXian" panose="02010600030101010101" pitchFamily="2" charset="-122"/>
                <a:cs typeface="Cambria Math" panose="02040503050406030204" pitchFamily="18" charset="0"/>
              </a:rPr>
              <a:t>𝑝</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is often comparable to, or even much larger than, the sample size </a:t>
            </a:r>
            <a:r>
              <a:rPr lang="en-AU" sz="1800" kern="100" dirty="0">
                <a:effectLst/>
                <a:latin typeface="Cambria Math" panose="02040503050406030204" pitchFamily="18" charset="0"/>
                <a:ea typeface="DengXian" panose="02010600030101010101" pitchFamily="2" charset="-122"/>
                <a:cs typeface="Cambria Math" panose="02040503050406030204" pitchFamily="18" charset="0"/>
              </a:rPr>
              <a:t>𝑛</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And the second disadvantage is collinearity. Linkage disequilibrium makes columns highly correlated. Therefore, as a result, plain OLS is unstable or even not identifiable.</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28</a:t>
            </a:fld>
            <a:endParaRPr lang="en-US"/>
          </a:p>
        </p:txBody>
      </p:sp>
    </p:spTree>
    <p:extLst>
      <p:ext uri="{BB962C8B-B14F-4D97-AF65-F5344CB8AC3E}">
        <p14:creationId xmlns:p14="http://schemas.microsoft.com/office/powerpoint/2010/main" val="1935174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Due</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to the limitation of multiple marker model, we propose three strategies to solve this problem. The first one is stepwise selection. We adopt AIC or BIC selection to choose the model whose AIC or BIC score is the lowest. Stepwise selection is simple but unstable under high dimension. Meanwhile, it ignores model uncertainty. The second method is Bayesian shrinkage. For each marker coefficient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beta_j</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we assign a zero-mean normal prior with variance sigma square over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lamda_j</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Then, we place a Gamma prior on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lamda_j</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This is the normal-gamma structure. Larger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lamda_j</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leads to smaller prior variance sigma square over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lamda_j</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which means stronger shrinkage and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beta_j</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is pulled toward 0. Smaller </a:t>
            </a:r>
            <a:r>
              <a:rPr lang="en-US" sz="1800" kern="100" dirty="0" err="1">
                <a:effectLst/>
                <a:latin typeface="Times New Roman" panose="02020603050405020304" pitchFamily="18" charset="0"/>
                <a:ea typeface="DengXian" panose="02010600030101010101" pitchFamily="2" charset="-122"/>
                <a:cs typeface="Times New Roman" panose="02020603050405020304" pitchFamily="18" charset="0"/>
              </a:rPr>
              <a:t>lamda_j</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leads to larger prior variance, which allows larger effects. In effect, each marker gets its own shrinkage strength, achieving adaptive sparsity: most noise markers are heavily shrunk, while a small set of true signals is allowed through.</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29</a:t>
            </a:fld>
            <a:endParaRPr lang="en-US"/>
          </a:p>
        </p:txBody>
      </p:sp>
    </p:spTree>
    <p:extLst>
      <p:ext uri="{BB962C8B-B14F-4D97-AF65-F5344CB8AC3E}">
        <p14:creationId xmlns:p14="http://schemas.microsoft.com/office/powerpoint/2010/main" val="43525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At the beginning, we will talk about selection in biology.</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3</a:t>
            </a:fld>
            <a:endParaRPr lang="en-US"/>
          </a:p>
        </p:txBody>
      </p:sp>
    </p:spTree>
    <p:extLst>
      <p:ext uri="{BB962C8B-B14F-4D97-AF65-F5344CB8AC3E}">
        <p14:creationId xmlns:p14="http://schemas.microsoft.com/office/powerpoint/2010/main" val="16734354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For ridge, lamda_2 greater than zero and lamda_1 equals 0 using L2 shrinkage only: all coefficients are shrunk but not to zero, so no variable selection. It is stable under strong correlation (strong LD) and won’t arbitrarily pick one of several correlated variables. For Lasso, lamda_1 greater than zero and lamda_2 equals 0 using L1 shrinkage can push some </a:t>
            </a:r>
            <a:r>
              <a:rPr lang="en-AU" sz="1800" kern="100" dirty="0" err="1">
                <a:effectLst/>
                <a:latin typeface="Times New Roman" panose="02020603050405020304" pitchFamily="18" charset="0"/>
                <a:ea typeface="DengXian" panose="02010600030101010101" pitchFamily="2" charset="-122"/>
                <a:cs typeface="Times New Roman" panose="02020603050405020304" pitchFamily="18" charset="0"/>
              </a:rPr>
              <a:t>beta_j</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exactly to zero, which leads to variable selection. But it also has limitations. It often keeps just one and drops the rest, making the solution unstable. Therefore, we use elastic net, which combines L1 plus L2. L2 yields a grouping effect, which means highly correlated variables tend to leave together; L1 keeps sparsity, which can zero out irrelevant variables. Elastic net method is especially suitable for cluster markers in LD.</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30</a:t>
            </a:fld>
            <a:endParaRPr lang="en-US"/>
          </a:p>
        </p:txBody>
      </p:sp>
    </p:spTree>
    <p:extLst>
      <p:ext uri="{BB962C8B-B14F-4D97-AF65-F5344CB8AC3E}">
        <p14:creationId xmlns:p14="http://schemas.microsoft.com/office/powerpoint/2010/main" val="2155625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If there is a few QTLs with moderate to large effects and need a quick screening on backcross, we recommend to choosing single marker model. Multiple marker model is suitable for many small to medium effects, which need conditional effects while controlling other loci. If the multiple marker model needs strategy to improve, we will adapt elastic net strategy, which combines sparsity and grouping of correlated markers, leading to a stable selection. Besides, it also controls overfitting with shrinkage.</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31</a:t>
            </a:fld>
            <a:endParaRPr lang="en-US"/>
          </a:p>
        </p:txBody>
      </p:sp>
    </p:spTree>
    <p:extLst>
      <p:ext uri="{BB962C8B-B14F-4D97-AF65-F5344CB8AC3E}">
        <p14:creationId xmlns:p14="http://schemas.microsoft.com/office/powerpoint/2010/main" val="1473402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 last part is what we will do in the future. We will develop an interactive R shiny app, which will allow user to simulate quantitative traits. This tool will allow researchers to simulate quantitative traits from genotype data using user-defined models and assess the statistical power under different sample sizes, heritability assumptions, and population structures. As we mentioned before, sequencing marker is very expensive. Therefore, sample size calculation to save the cost of sequencing markers when handle with large sample size.</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32</a:t>
            </a:fld>
            <a:endParaRPr lang="en-US"/>
          </a:p>
        </p:txBody>
      </p:sp>
    </p:spTree>
    <p:extLst>
      <p:ext uri="{BB962C8B-B14F-4D97-AF65-F5344CB8AC3E}">
        <p14:creationId xmlns:p14="http://schemas.microsoft.com/office/powerpoint/2010/main" val="24669196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These are all paper I cited in this presentation and warmly welcome to any questions.</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33</a:t>
            </a:fld>
            <a:endParaRPr lang="en-US"/>
          </a:p>
        </p:txBody>
      </p:sp>
    </p:spTree>
    <p:extLst>
      <p:ext uri="{BB962C8B-B14F-4D97-AF65-F5344CB8AC3E}">
        <p14:creationId xmlns:p14="http://schemas.microsoft.com/office/powerpoint/2010/main" val="2760965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The first question comes to us is “What is selection?”</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“Think of reproduction as a relay race. Each generation runs and passes a baton that is our traits to the next.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Selection</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decides who carries it</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 which means choose the best to be the parents.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Natural selection</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the environment keeps score—heat, hunger, predators, disease. If your traits help you survive and have babies, your baton moves on. Over many laps, those traits spread.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Artificial selection</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people keep score. Breeders pick the parents—sweeter fruit, faster horses, calmer dogs. Same relay, just a human coach.</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4</a:t>
            </a:fld>
            <a:endParaRPr lang="en-US"/>
          </a:p>
        </p:txBody>
      </p:sp>
    </p:spTree>
    <p:extLst>
      <p:ext uri="{BB962C8B-B14F-4D97-AF65-F5344CB8AC3E}">
        <p14:creationId xmlns:p14="http://schemas.microsoft.com/office/powerpoint/2010/main" val="4056113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There are three classical approaches: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phenotypic selection</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which means “pick what you see” ,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progeny testing</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which means “judge by the children”, and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backcross breeding</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which means “move a good gene into a good variety”. Each has value, but each can be slow or imprecise. Keep these in mind as baselines. We will talk these three approaches first. After that, we will introduce a more efficient method, which is marker assisted selection.</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5</a:t>
            </a:fld>
            <a:endParaRPr lang="en-US"/>
          </a:p>
        </p:txBody>
      </p:sp>
    </p:spTree>
    <p:extLst>
      <p:ext uri="{BB962C8B-B14F-4D97-AF65-F5344CB8AC3E}">
        <p14:creationId xmlns:p14="http://schemas.microsoft.com/office/powerpoint/2010/main" val="987766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How does phenotypic selection work? By choosing plants or animals with better appearance or performance. Let’s look at the illustrator, butterflies’ wings have different colours. Why the pink butterfly said “Whoa! Love that blue wing colour!” Because the blue </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butterfly can hide itself and avoid attack form predator when it lay on a blue pond. But it also have limitations, this selection method need many locations and seasons to sperate genetics from weather and soil.</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6</a:t>
            </a:fld>
            <a:endParaRPr lang="en-US"/>
          </a:p>
        </p:txBody>
      </p:sp>
    </p:spTree>
    <p:extLst>
      <p:ext uri="{BB962C8B-B14F-4D97-AF65-F5344CB8AC3E}">
        <p14:creationId xmlns:p14="http://schemas.microsoft.com/office/powerpoint/2010/main" val="3378303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Some traits cannot be judged in the parent, such as maternal traits or recessive resistance. Therefore, we look at offspring performance. From the illustrator, we can see in natural forests, we pick likely “plus trees”, collect their seeds, grow the offspring side-by-side, and compare families. Trees whose offspring do best become the selected parent. Seeds from proven plus trees make better forest. Meanwhile, normal seeds make normal forest. But this method is slow, expensive and resource-intensive.</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71369E8-50A7-EF4F-8E6B-7E5E9D4D8264}" type="slidenum">
              <a:rPr lang="en-US" smtClean="0"/>
              <a:t>7</a:t>
            </a:fld>
            <a:endParaRPr lang="en-US"/>
          </a:p>
        </p:txBody>
      </p:sp>
    </p:spTree>
    <p:extLst>
      <p:ext uri="{BB962C8B-B14F-4D97-AF65-F5344CB8AC3E}">
        <p14:creationId xmlns:p14="http://schemas.microsoft.com/office/powerpoint/2010/main" val="3375982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The last one we will talk about is backcross breeding, which bring a useful gene from a donor into an elite variety you already like. </a:t>
            </a:r>
            <a:r>
              <a:rPr lang="en-US" sz="1800" kern="100" dirty="0">
                <a:effectLst/>
                <a:latin typeface="Times New Roman" panose="02020603050405020304" pitchFamily="18" charset="0"/>
                <a:ea typeface="DengXian" panose="02010600030101010101" pitchFamily="2" charset="-122"/>
                <a:cs typeface="Times New Roman" panose="02020603050405020304" pitchFamily="18" charset="0"/>
              </a:rPr>
              <a:t>From the illustrator, it shows that as we backcross again and again, the share of the “good” genome keeps rising and getting closer to 100%. But it is time-consuming, in general, backcross breeding method will take 6 to 8 backcross generations.</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8</a:t>
            </a:fld>
            <a:endParaRPr lang="en-US"/>
          </a:p>
        </p:txBody>
      </p:sp>
    </p:spTree>
    <p:extLst>
      <p:ext uri="{BB962C8B-B14F-4D97-AF65-F5344CB8AC3E}">
        <p14:creationId xmlns:p14="http://schemas.microsoft.com/office/powerpoint/2010/main" val="2606644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To put it into summary. First,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environment gets in the way</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Weather, soil and management can hide the genetics, so the plants that look best this year might just be in a better spot. Second,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time and money.</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You need multiple seasons and sites to be sure, which is costly and slows progress. Third, some traits are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late or hard to measure</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—wood quality, disease durability, grain quality—so you must wait years or run expensive tests. Fourth, some targets have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low heritability</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Most of what you see is environment, so selecting on looks barely shifts the genetics. Finally, </a:t>
            </a:r>
            <a:r>
              <a:rPr lang="en-AU" sz="1800" b="1" kern="100" dirty="0">
                <a:effectLst/>
                <a:latin typeface="Times New Roman" panose="02020603050405020304" pitchFamily="18" charset="0"/>
                <a:ea typeface="DengXian" panose="02010600030101010101" pitchFamily="2" charset="-122"/>
                <a:cs typeface="Times New Roman" panose="02020603050405020304" pitchFamily="18" charset="0"/>
              </a:rPr>
              <a:t>linkage drag</a:t>
            </a:r>
            <a:r>
              <a:rPr lang="en-AU" sz="1800" kern="100" dirty="0">
                <a:effectLst/>
                <a:latin typeface="Times New Roman" panose="02020603050405020304" pitchFamily="18" charset="0"/>
                <a:ea typeface="DengXian" panose="02010600030101010101" pitchFamily="2" charset="-122"/>
                <a:cs typeface="Times New Roman" panose="02020603050405020304" pitchFamily="18" charset="0"/>
              </a:rPr>
              <a:t>. When you bring in a ‘good’ gene from a donor, you often drag along nearby ‘bad’ genes, hurting yield or quality.</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971369E8-50A7-EF4F-8E6B-7E5E9D4D8264}" type="slidenum">
              <a:rPr lang="en-US" smtClean="0"/>
              <a:t>9</a:t>
            </a:fld>
            <a:endParaRPr lang="en-US"/>
          </a:p>
        </p:txBody>
      </p:sp>
    </p:spTree>
    <p:extLst>
      <p:ext uri="{BB962C8B-B14F-4D97-AF65-F5344CB8AC3E}">
        <p14:creationId xmlns:p14="http://schemas.microsoft.com/office/powerpoint/2010/main" val="279640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8/29/25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iencenotes.org/genotype-vs-phenotype-definitions-and-example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vedantu.com/biology/test-cros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jyanglab.com/slides/2024-agro931/week15/w15_c1.html#20" TargetMode="Externa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ffpri.go.jp/hokuiku/en/research/plustree_progeny.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passel2.unl.edu/view/lesson/c55bd4193305/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lang="en-US" dirty="0"/>
              <a:t>Commonly used statistical models in QTL</a:t>
            </a:r>
            <a:endParaRPr dirty="0"/>
          </a:p>
        </p:txBody>
      </p:sp>
      <p:sp>
        <p:nvSpPr>
          <p:cNvPr id="3" name="Subtitle 2"/>
          <p:cNvSpPr>
            <a:spLocks noGrp="1"/>
          </p:cNvSpPr>
          <p:nvPr>
            <p:ph type="subTitle" idx="1"/>
          </p:nvPr>
        </p:nvSpPr>
        <p:spPr/>
        <p:txBody>
          <a:bodyPr/>
          <a:lstStyle/>
          <a:p>
            <a:pPr marL="0" lvl="0" indent="0">
              <a:buNone/>
            </a:pPr>
            <a:br>
              <a:rPr dirty="0"/>
            </a:br>
            <a:r>
              <a:rPr lang="en-US" dirty="0"/>
              <a:t>Presenter: </a:t>
            </a:r>
            <a:r>
              <a:rPr lang="en-US" dirty="0" err="1"/>
              <a:t>Shiyan</a:t>
            </a:r>
            <a:r>
              <a:rPr lang="en-US" dirty="0"/>
              <a:t> Miao</a:t>
            </a:r>
            <a:br>
              <a:rPr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5" name="Group 410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97136"/>
            <a:ext cx="548639" cy="505095"/>
            <a:chOff x="3940602" y="308034"/>
            <a:chExt cx="2116791" cy="3428999"/>
          </a:xfrm>
          <a:solidFill>
            <a:schemeClr val="accent4"/>
          </a:solidFill>
        </p:grpSpPr>
        <p:sp>
          <p:nvSpPr>
            <p:cNvPr id="4106" name="Rectangle 410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8" name="Rectangle 410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0" name="Rectangle 410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492112"/>
            <a:ext cx="4254500" cy="10736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5244" y="661265"/>
            <a:ext cx="4084132" cy="776835"/>
          </a:xfrm>
        </p:spPr>
        <p:txBody>
          <a:bodyPr anchor="ctr">
            <a:noAutofit/>
          </a:bodyPr>
          <a:lstStyle/>
          <a:p>
            <a:pPr marL="0" lvl="0" indent="0">
              <a:lnSpc>
                <a:spcPct val="90000"/>
              </a:lnSpc>
              <a:buNone/>
            </a:pPr>
            <a:r>
              <a:rPr lang="en-AU" sz="2800" dirty="0"/>
              <a:t>Marker-assisted selection</a:t>
            </a:r>
          </a:p>
        </p:txBody>
      </p:sp>
      <p:sp>
        <p:nvSpPr>
          <p:cNvPr id="3" name="Content Placeholder 2"/>
          <p:cNvSpPr>
            <a:spLocks noGrp="1"/>
          </p:cNvSpPr>
          <p:nvPr>
            <p:ph idx="1"/>
          </p:nvPr>
        </p:nvSpPr>
        <p:spPr>
          <a:xfrm>
            <a:off x="679793" y="1838571"/>
            <a:ext cx="3995135" cy="2757843"/>
          </a:xfrm>
        </p:spPr>
        <p:txBody>
          <a:bodyPr anchor="ctr">
            <a:normAutofit/>
          </a:bodyPr>
          <a:lstStyle/>
          <a:p>
            <a:pPr marL="0" lvl="0" indent="0">
              <a:buNone/>
            </a:pPr>
            <a:r>
              <a:rPr lang="en-AU" sz="1800" b="1" dirty="0"/>
              <a:t>Core idea</a:t>
            </a:r>
            <a:r>
              <a:rPr lang="en-AU" sz="1800" dirty="0"/>
              <a:t> - Don’t wait for traits to show up. Look at genetic </a:t>
            </a:r>
            <a:r>
              <a:rPr lang="en-AU" sz="1800" b="1" dirty="0"/>
              <a:t>markers</a:t>
            </a:r>
            <a:r>
              <a:rPr lang="zh-CN" altLang="en-US" sz="1800" b="1" dirty="0"/>
              <a:t>！</a:t>
            </a:r>
            <a:endParaRPr lang="en-AU" sz="1800" dirty="0"/>
          </a:p>
          <a:p>
            <a:pPr marL="0" lvl="0" indent="0">
              <a:buNone/>
            </a:pPr>
            <a:endParaRPr lang="en-AU" sz="1800" dirty="0"/>
          </a:p>
          <a:p>
            <a:pPr marL="0" lvl="0" indent="0">
              <a:buNone/>
            </a:pPr>
            <a:r>
              <a:rPr lang="en-AU" sz="1800" dirty="0"/>
              <a:t>If a marker sits very close to a functional gene and is rarely separated by reshuffling, seeing the marker ≈ having the useful piece.</a:t>
            </a:r>
          </a:p>
        </p:txBody>
      </p:sp>
      <p:sp>
        <p:nvSpPr>
          <p:cNvPr id="4112" name="Rectangle 4111">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7224" y="456300"/>
            <a:ext cx="3478126" cy="419508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Recent advancements in molecular marker-assisted selection and applications  in plant breeding programmes | Journal of Genetic Engineering and  Biotechnology | Full Text">
            <a:extLst>
              <a:ext uri="{FF2B5EF4-FFF2-40B4-BE49-F238E27FC236}">
                <a16:creationId xmlns:a16="http://schemas.microsoft.com/office/drawing/2014/main" id="{BAFD0607-5692-57FE-AA4C-05B5B7ABC0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5" t="1770" r="3419" b="1346"/>
          <a:stretch/>
        </p:blipFill>
        <p:spPr bwMode="auto">
          <a:xfrm>
            <a:off x="5244291" y="797136"/>
            <a:ext cx="3012741" cy="3610272"/>
          </a:xfrm>
          <a:prstGeom prst="rect">
            <a:avLst/>
          </a:prstGeom>
          <a:noFill/>
          <a:extLst>
            <a:ext uri="{909E8E84-426E-40DD-AFC4-6F175D3DCCD1}">
              <a14:hiddenFill xmlns:a14="http://schemas.microsoft.com/office/drawing/2010/main">
                <a:solidFill>
                  <a:srgbClr val="FFFFFF"/>
                </a:solidFill>
              </a14:hiddenFill>
            </a:ext>
          </a:extLst>
        </p:spPr>
      </p:pic>
      <p:cxnSp>
        <p:nvCxnSpPr>
          <p:cNvPr id="4114" name="Straight Connector 411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4869180"/>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FD3F550-F55C-8A0B-8C76-BD9843170CAE}"/>
              </a:ext>
            </a:extLst>
          </p:cNvPr>
          <p:cNvSpPr txBox="1"/>
          <p:nvPr/>
        </p:nvSpPr>
        <p:spPr>
          <a:xfrm>
            <a:off x="4965265" y="4394372"/>
            <a:ext cx="3793113" cy="461665"/>
          </a:xfrm>
          <a:prstGeom prst="rect">
            <a:avLst/>
          </a:prstGeom>
          <a:noFill/>
        </p:spPr>
        <p:txBody>
          <a:bodyPr wrap="square" rtlCol="0">
            <a:spAutoFit/>
          </a:bodyPr>
          <a:lstStyle/>
          <a:p>
            <a:r>
              <a:rPr lang="en-AU" sz="800" b="0" i="0" dirty="0">
                <a:solidFill>
                  <a:srgbClr val="333333"/>
                </a:solidFill>
                <a:effectLst/>
                <a:latin typeface="-apple-system"/>
              </a:rPr>
              <a:t>Hasan, N., Choudhary, S., Naaz, N. </a:t>
            </a:r>
            <a:r>
              <a:rPr lang="en-AU" sz="800" b="0" i="1" dirty="0">
                <a:solidFill>
                  <a:srgbClr val="333333"/>
                </a:solidFill>
                <a:effectLst/>
                <a:latin typeface="-apple-system"/>
              </a:rPr>
              <a:t>et al.</a:t>
            </a:r>
            <a:r>
              <a:rPr lang="en-AU" sz="800" b="0" i="0" dirty="0">
                <a:solidFill>
                  <a:srgbClr val="333333"/>
                </a:solidFill>
                <a:effectLst/>
                <a:latin typeface="-apple-system"/>
              </a:rPr>
              <a:t> Recent advancements in molecular marker-assisted selection and applications in plant breeding programmes. </a:t>
            </a:r>
            <a:r>
              <a:rPr lang="en-AU" sz="800" b="0" i="1" dirty="0">
                <a:solidFill>
                  <a:srgbClr val="333333"/>
                </a:solidFill>
                <a:effectLst/>
                <a:latin typeface="-apple-system"/>
              </a:rPr>
              <a:t>J Genet Eng </a:t>
            </a:r>
            <a:r>
              <a:rPr lang="en-AU" sz="800" b="0" i="1" dirty="0" err="1">
                <a:solidFill>
                  <a:srgbClr val="333333"/>
                </a:solidFill>
                <a:effectLst/>
                <a:latin typeface="-apple-system"/>
              </a:rPr>
              <a:t>Biotechnol</a:t>
            </a:r>
            <a:r>
              <a:rPr lang="en-AU" sz="800" b="0" i="0" dirty="0">
                <a:solidFill>
                  <a:srgbClr val="333333"/>
                </a:solidFill>
                <a:effectLst/>
                <a:latin typeface="-apple-system"/>
              </a:rPr>
              <a:t> </a:t>
            </a:r>
            <a:r>
              <a:rPr lang="en-AU" sz="800" b="1" i="0" dirty="0">
                <a:solidFill>
                  <a:srgbClr val="333333"/>
                </a:solidFill>
                <a:effectLst/>
                <a:latin typeface="-apple-system"/>
              </a:rPr>
              <a:t>19</a:t>
            </a:r>
            <a:r>
              <a:rPr lang="en-AU" sz="800" b="0" i="0" dirty="0">
                <a:solidFill>
                  <a:srgbClr val="333333"/>
                </a:solidFill>
                <a:effectLst/>
                <a:latin typeface="-apple-system"/>
              </a:rPr>
              <a:t>, 128 (2021). https://</a:t>
            </a:r>
            <a:r>
              <a:rPr lang="en-AU" sz="800" b="0" i="0" dirty="0" err="1">
                <a:solidFill>
                  <a:srgbClr val="333333"/>
                </a:solidFill>
                <a:effectLst/>
                <a:latin typeface="-apple-system"/>
              </a:rPr>
              <a:t>doi.org</a:t>
            </a:r>
            <a:r>
              <a:rPr lang="en-AU" sz="800" b="0" i="0" dirty="0">
                <a:solidFill>
                  <a:srgbClr val="333333"/>
                </a:solidFill>
                <a:effectLst/>
                <a:latin typeface="-apple-system"/>
              </a:rPr>
              <a:t>/10.1186/s43141-021-00231-1</a:t>
            </a:r>
            <a:endParaRPr lang="en-US" sz="800" dirty="0"/>
          </a:p>
        </p:txBody>
      </p:sp>
      <p:sp>
        <p:nvSpPr>
          <p:cNvPr id="5" name="TextBox 4">
            <a:extLst>
              <a:ext uri="{FF2B5EF4-FFF2-40B4-BE49-F238E27FC236}">
                <a16:creationId xmlns:a16="http://schemas.microsoft.com/office/drawing/2014/main" id="{2CF1D9EC-BA9A-035F-52CE-5FB18B26D7FB}"/>
              </a:ext>
            </a:extLst>
          </p:cNvPr>
          <p:cNvSpPr txBox="1"/>
          <p:nvPr/>
        </p:nvSpPr>
        <p:spPr>
          <a:xfrm>
            <a:off x="0" y="4934151"/>
            <a:ext cx="8657025" cy="276999"/>
          </a:xfrm>
          <a:prstGeom prst="rect">
            <a:avLst/>
          </a:prstGeom>
          <a:noFill/>
        </p:spPr>
        <p:txBody>
          <a:bodyPr wrap="square" rtlCol="0">
            <a:spAutoFit/>
          </a:bodyPr>
          <a:lstStyle/>
          <a:p>
            <a:r>
              <a:rPr lang="en-AU" sz="1200" dirty="0"/>
              <a:t>(Collard et al., 2005.)</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D877-B872-A997-908B-8F9CC97EF02B}"/>
              </a:ext>
            </a:extLst>
          </p:cNvPr>
          <p:cNvSpPr>
            <a:spLocks noGrp="1"/>
          </p:cNvSpPr>
          <p:nvPr>
            <p:ph type="title"/>
          </p:nvPr>
        </p:nvSpPr>
        <p:spPr/>
        <p:txBody>
          <a:bodyPr>
            <a:normAutofit/>
          </a:bodyPr>
          <a:lstStyle/>
          <a:p>
            <a:r>
              <a:rPr lang="en-AU" sz="3200" dirty="0"/>
              <a:t>Why MAS helps</a:t>
            </a:r>
            <a:r>
              <a:rPr lang="en-US" sz="3200" dirty="0"/>
              <a:t>?</a:t>
            </a:r>
          </a:p>
        </p:txBody>
      </p:sp>
      <p:sp>
        <p:nvSpPr>
          <p:cNvPr id="3" name="Content Placeholder 2">
            <a:extLst>
              <a:ext uri="{FF2B5EF4-FFF2-40B4-BE49-F238E27FC236}">
                <a16:creationId xmlns:a16="http://schemas.microsoft.com/office/drawing/2014/main" id="{3C1228F3-D2D1-AECD-B37D-3FF161148A0A}"/>
              </a:ext>
            </a:extLst>
          </p:cNvPr>
          <p:cNvSpPr>
            <a:spLocks noGrp="1"/>
          </p:cNvSpPr>
          <p:nvPr>
            <p:ph idx="1"/>
          </p:nvPr>
        </p:nvSpPr>
        <p:spPr>
          <a:xfrm>
            <a:off x="457200" y="1571625"/>
            <a:ext cx="8229600" cy="2457449"/>
          </a:xfrm>
        </p:spPr>
        <p:txBody>
          <a:bodyPr/>
          <a:lstStyle/>
          <a:p>
            <a:r>
              <a:rPr lang="en-AU" dirty="0"/>
              <a:t>Earlier screening</a:t>
            </a:r>
          </a:p>
          <a:p>
            <a:r>
              <a:rPr lang="en-AU" dirty="0"/>
              <a:t>More stable than visible performance</a:t>
            </a:r>
          </a:p>
          <a:p>
            <a:r>
              <a:rPr lang="en-AU" dirty="0"/>
              <a:t>Stack multiple good genes</a:t>
            </a:r>
          </a:p>
          <a:p>
            <a:r>
              <a:rPr lang="en-AU" dirty="0"/>
              <a:t>Cheaper for certain traits</a:t>
            </a:r>
            <a:endParaRPr lang="en-US" dirty="0"/>
          </a:p>
        </p:txBody>
      </p:sp>
      <p:sp>
        <p:nvSpPr>
          <p:cNvPr id="4" name="TextBox 3">
            <a:extLst>
              <a:ext uri="{FF2B5EF4-FFF2-40B4-BE49-F238E27FC236}">
                <a16:creationId xmlns:a16="http://schemas.microsoft.com/office/drawing/2014/main" id="{44A678E9-96F5-9F64-49F2-214907C29A53}"/>
              </a:ext>
            </a:extLst>
          </p:cNvPr>
          <p:cNvSpPr txBox="1"/>
          <p:nvPr/>
        </p:nvSpPr>
        <p:spPr>
          <a:xfrm>
            <a:off x="0" y="4928056"/>
            <a:ext cx="8657025" cy="276999"/>
          </a:xfrm>
          <a:prstGeom prst="rect">
            <a:avLst/>
          </a:prstGeom>
          <a:noFill/>
        </p:spPr>
        <p:txBody>
          <a:bodyPr wrap="square" rtlCol="0">
            <a:spAutoFit/>
          </a:bodyPr>
          <a:lstStyle/>
          <a:p>
            <a:r>
              <a:rPr lang="en-AU" sz="1200" dirty="0"/>
              <a:t>(Collard et al., 2005.)</a:t>
            </a:r>
            <a:endParaRPr lang="en-US" sz="1200" dirty="0"/>
          </a:p>
        </p:txBody>
      </p:sp>
    </p:spTree>
    <p:extLst>
      <p:ext uri="{BB962C8B-B14F-4D97-AF65-F5344CB8AC3E}">
        <p14:creationId xmlns:p14="http://schemas.microsoft.com/office/powerpoint/2010/main" val="2879015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357" y="312703"/>
            <a:ext cx="7983061" cy="1790700"/>
          </a:xfrm>
        </p:spPr>
        <p:txBody>
          <a:bodyPr vert="horz" lIns="91440" tIns="45720" rIns="91440" bIns="45720" rtlCol="0" anchor="t">
            <a:normAutofit/>
          </a:bodyPr>
          <a:lstStyle/>
          <a:p>
            <a:pPr marL="0" lvl="0" indent="0" algn="l" defTabSz="914400">
              <a:lnSpc>
                <a:spcPct val="90000"/>
              </a:lnSpc>
            </a:pPr>
            <a:r>
              <a:rPr lang="en-US" sz="3800" kern="1200" dirty="0">
                <a:solidFill>
                  <a:schemeClr val="tx1"/>
                </a:solidFill>
                <a:latin typeface="+mj-lt"/>
                <a:ea typeface="+mj-ea"/>
                <a:cs typeface="+mj-cs"/>
              </a:rPr>
              <a:t>Connect phenotype and genotype</a:t>
            </a:r>
          </a:p>
        </p:txBody>
      </p:sp>
      <p:sp>
        <p:nvSpPr>
          <p:cNvPr id="5" name="TextBox 4">
            <a:extLst>
              <a:ext uri="{FF2B5EF4-FFF2-40B4-BE49-F238E27FC236}">
                <a16:creationId xmlns:a16="http://schemas.microsoft.com/office/drawing/2014/main" id="{3C1BFD1B-A4B0-B4F1-09D2-7D09FDAA9902}"/>
              </a:ext>
            </a:extLst>
          </p:cNvPr>
          <p:cNvSpPr txBox="1"/>
          <p:nvPr/>
        </p:nvSpPr>
        <p:spPr>
          <a:xfrm>
            <a:off x="2009597" y="3742223"/>
            <a:ext cx="5663412" cy="1282387"/>
          </a:xfrm>
          <a:prstGeom prst="rect">
            <a:avLst/>
          </a:prstGeom>
        </p:spPr>
        <p:txBody>
          <a:bodyPr vert="horz" lIns="91440" tIns="45720" rIns="91440" bIns="45720" rtlCol="0" anchor="b">
            <a:normAutofit/>
          </a:bodyPr>
          <a:lstStyle/>
          <a:p>
            <a:pPr defTabSz="914400">
              <a:lnSpc>
                <a:spcPct val="90000"/>
              </a:lnSpc>
              <a:spcBef>
                <a:spcPts val="1000"/>
              </a:spcBef>
            </a:pPr>
            <a:r>
              <a:rPr lang="en-US" sz="1500" kern="1200" dirty="0">
                <a:solidFill>
                  <a:schemeClr val="tx1"/>
                </a:solidFill>
                <a:latin typeface="+mn-lt"/>
                <a:ea typeface="+mn-ea"/>
                <a:cs typeface="+mn-cs"/>
              </a:rPr>
              <a:t>(</a:t>
            </a:r>
            <a:r>
              <a:rPr lang="en-US" sz="1500" kern="1200" dirty="0">
                <a:solidFill>
                  <a:schemeClr val="tx1"/>
                </a:solidFill>
                <a:latin typeface="+mn-lt"/>
                <a:ea typeface="+mn-ea"/>
                <a:cs typeface="+mn-cs"/>
                <a:hlinkClick r:id="rId3"/>
              </a:rPr>
              <a:t>https://sciencenotes.org/genotype-vs-phenotype-definitions-and-examples/</a:t>
            </a:r>
            <a:r>
              <a:rPr lang="en-US" sz="1500" dirty="0"/>
              <a:t>, Science Notes and Projects</a:t>
            </a:r>
            <a:r>
              <a:rPr lang="en-US" sz="1500" kern="1200" dirty="0">
                <a:solidFill>
                  <a:schemeClr val="tx1"/>
                </a:solidFill>
                <a:latin typeface="+mn-lt"/>
                <a:ea typeface="+mn-ea"/>
                <a:cs typeface="+mn-cs"/>
              </a:rPr>
              <a:t>)</a:t>
            </a:r>
          </a:p>
        </p:txBody>
      </p:sp>
      <p:pic>
        <p:nvPicPr>
          <p:cNvPr id="4" name="Picture 3">
            <a:extLst>
              <a:ext uri="{FF2B5EF4-FFF2-40B4-BE49-F238E27FC236}">
                <a16:creationId xmlns:a16="http://schemas.microsoft.com/office/drawing/2014/main" id="{05D1D20C-E5F3-901B-041E-0DEDB311EE7C}"/>
              </a:ext>
            </a:extLst>
          </p:cNvPr>
          <p:cNvPicPr>
            <a:picLocks noChangeAspect="1"/>
          </p:cNvPicPr>
          <p:nvPr/>
        </p:nvPicPr>
        <p:blipFill>
          <a:blip r:embed="rId4"/>
          <a:stretch>
            <a:fillRect/>
          </a:stretch>
        </p:blipFill>
        <p:spPr>
          <a:xfrm>
            <a:off x="2152009" y="1271182"/>
            <a:ext cx="4839982" cy="3230688"/>
          </a:xfrm>
          <a:prstGeom prst="rect">
            <a:avLst/>
          </a:prstGeom>
        </p:spPr>
      </p:pic>
      <p:sp>
        <p:nvSpPr>
          <p:cNvPr id="3" name="TextBox 2">
            <a:extLst>
              <a:ext uri="{FF2B5EF4-FFF2-40B4-BE49-F238E27FC236}">
                <a16:creationId xmlns:a16="http://schemas.microsoft.com/office/drawing/2014/main" id="{46997540-664E-475D-2030-8AA6855314BE}"/>
              </a:ext>
            </a:extLst>
          </p:cNvPr>
          <p:cNvSpPr txBox="1"/>
          <p:nvPr/>
        </p:nvSpPr>
        <p:spPr>
          <a:xfrm>
            <a:off x="-19879" y="4928056"/>
            <a:ext cx="1490870" cy="215444"/>
          </a:xfrm>
          <a:prstGeom prst="rect">
            <a:avLst/>
          </a:prstGeom>
          <a:noFill/>
        </p:spPr>
        <p:txBody>
          <a:bodyPr wrap="square" rtlCol="0">
            <a:spAutoFit/>
          </a:bodyPr>
          <a:lstStyle/>
          <a:p>
            <a:r>
              <a:rPr lang="en-US" altLang="zh-CN" sz="800" dirty="0"/>
              <a:t>(</a:t>
            </a:r>
            <a:r>
              <a:rPr lang="en-AU" sz="800" dirty="0"/>
              <a:t>Mackay et al., 2009.</a:t>
            </a:r>
            <a:r>
              <a:rPr lang="en-US" altLang="zh-CN" sz="800" dirty="0"/>
              <a: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B3C0-DE88-5AE2-B800-B5FBE43CB42A}"/>
              </a:ext>
            </a:extLst>
          </p:cNvPr>
          <p:cNvSpPr>
            <a:spLocks noGrp="1"/>
          </p:cNvSpPr>
          <p:nvPr>
            <p:ph type="title"/>
          </p:nvPr>
        </p:nvSpPr>
        <p:spPr>
          <a:xfrm>
            <a:off x="457200" y="2143125"/>
            <a:ext cx="8229600" cy="857250"/>
          </a:xfrm>
        </p:spPr>
        <p:txBody>
          <a:bodyPr/>
          <a:lstStyle/>
          <a:p>
            <a:r>
              <a:rPr lang="en-AU" dirty="0"/>
              <a:t>Quantitative trait loci (QTL)</a:t>
            </a:r>
          </a:p>
        </p:txBody>
      </p:sp>
    </p:spTree>
    <p:extLst>
      <p:ext uri="{BB962C8B-B14F-4D97-AF65-F5344CB8AC3E}">
        <p14:creationId xmlns:p14="http://schemas.microsoft.com/office/powerpoint/2010/main" val="171354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9898" y="69850"/>
            <a:ext cx="3420438" cy="846051"/>
          </a:xfrm>
        </p:spPr>
        <p:txBody>
          <a:bodyPr anchor="ctr">
            <a:normAutofit/>
          </a:bodyPr>
          <a:lstStyle/>
          <a:p>
            <a:pPr marL="0" lvl="0" indent="0">
              <a:buNone/>
            </a:pPr>
            <a:r>
              <a:rPr lang="en-AU" sz="3200" dirty="0"/>
              <a:t>What is a QTL?</a:t>
            </a:r>
          </a:p>
        </p:txBody>
      </p:sp>
      <p:sp>
        <p:nvSpPr>
          <p:cNvPr id="3" name="Content Placeholder 2"/>
          <p:cNvSpPr>
            <a:spLocks noGrp="1"/>
          </p:cNvSpPr>
          <p:nvPr>
            <p:ph idx="1"/>
          </p:nvPr>
        </p:nvSpPr>
        <p:spPr>
          <a:xfrm>
            <a:off x="657327" y="-82075"/>
            <a:ext cx="7558417" cy="2984689"/>
          </a:xfrm>
        </p:spPr>
        <p:txBody>
          <a:bodyPr anchor="ctr">
            <a:normAutofit/>
          </a:bodyPr>
          <a:lstStyle/>
          <a:p>
            <a:pPr marL="0" indent="0">
              <a:buNone/>
            </a:pPr>
            <a:r>
              <a:rPr lang="en-AU" sz="1800" dirty="0"/>
              <a:t>A stretch of DNA that control the quantitative trait. </a:t>
            </a:r>
          </a:p>
          <a:p>
            <a:pPr marL="0" indent="0">
              <a:buNone/>
            </a:pPr>
            <a:endParaRPr lang="en-AU" sz="1500" b="1" dirty="0"/>
          </a:p>
          <a:p>
            <a:pPr marL="0" indent="0">
              <a:buNone/>
            </a:pPr>
            <a:r>
              <a:rPr lang="en-AU" sz="1800" b="1" dirty="0"/>
              <a:t>T</a:t>
            </a:r>
            <a:r>
              <a:rPr lang="en-US" altLang="zh-CN" sz="1800" b="1" dirty="0"/>
              <a:t>o find QTL:</a:t>
            </a:r>
            <a:endParaRPr lang="en-AU" sz="1800" b="1" dirty="0"/>
          </a:p>
        </p:txBody>
      </p:sp>
      <p:pic>
        <p:nvPicPr>
          <p:cNvPr id="7" name="Picture 6">
            <a:extLst>
              <a:ext uri="{FF2B5EF4-FFF2-40B4-BE49-F238E27FC236}">
                <a16:creationId xmlns:a16="http://schemas.microsoft.com/office/drawing/2014/main" id="{A8C7AA67-B171-D4C3-F8C7-65A5D9793207}"/>
              </a:ext>
            </a:extLst>
          </p:cNvPr>
          <p:cNvPicPr>
            <a:picLocks noChangeAspect="1"/>
          </p:cNvPicPr>
          <p:nvPr/>
        </p:nvPicPr>
        <p:blipFill>
          <a:blip r:embed="rId3"/>
          <a:srcRect r="78000"/>
          <a:stretch>
            <a:fillRect/>
          </a:stretch>
        </p:blipFill>
        <p:spPr>
          <a:xfrm>
            <a:off x="979057" y="2255114"/>
            <a:ext cx="697344" cy="1598849"/>
          </a:xfrm>
          <a:prstGeom prst="rect">
            <a:avLst/>
          </a:prstGeom>
        </p:spPr>
      </p:pic>
      <p:sp>
        <p:nvSpPr>
          <p:cNvPr id="8" name="TextBox 7">
            <a:extLst>
              <a:ext uri="{FF2B5EF4-FFF2-40B4-BE49-F238E27FC236}">
                <a16:creationId xmlns:a16="http://schemas.microsoft.com/office/drawing/2014/main" id="{3DED0A7C-DE0C-DEAD-3BE1-2C6E3DE49044}"/>
              </a:ext>
            </a:extLst>
          </p:cNvPr>
          <p:cNvSpPr txBox="1"/>
          <p:nvPr/>
        </p:nvSpPr>
        <p:spPr>
          <a:xfrm flipH="1">
            <a:off x="771626" y="4037331"/>
            <a:ext cx="2212873" cy="369332"/>
          </a:xfrm>
          <a:prstGeom prst="rect">
            <a:avLst/>
          </a:prstGeom>
          <a:noFill/>
        </p:spPr>
        <p:txBody>
          <a:bodyPr wrap="square" rtlCol="0">
            <a:spAutoFit/>
          </a:bodyPr>
          <a:lstStyle/>
          <a:p>
            <a:r>
              <a:rPr lang="en-AU" dirty="0"/>
              <a:t>Sequence “markers” </a:t>
            </a:r>
          </a:p>
        </p:txBody>
      </p:sp>
      <p:sp>
        <p:nvSpPr>
          <p:cNvPr id="9" name="TextBox 8">
            <a:extLst>
              <a:ext uri="{FF2B5EF4-FFF2-40B4-BE49-F238E27FC236}">
                <a16:creationId xmlns:a16="http://schemas.microsoft.com/office/drawing/2014/main" id="{BF789A9A-086C-0670-BEE7-4A21665E8F1F}"/>
              </a:ext>
            </a:extLst>
          </p:cNvPr>
          <p:cNvSpPr txBox="1"/>
          <p:nvPr/>
        </p:nvSpPr>
        <p:spPr>
          <a:xfrm>
            <a:off x="1771650" y="2242930"/>
            <a:ext cx="1558504" cy="369332"/>
          </a:xfrm>
          <a:prstGeom prst="rect">
            <a:avLst/>
          </a:prstGeom>
          <a:noFill/>
        </p:spPr>
        <p:txBody>
          <a:bodyPr wrap="none" rtlCol="0">
            <a:spAutoFit/>
          </a:bodyPr>
          <a:lstStyle/>
          <a:p>
            <a:r>
              <a:rPr lang="en-AU" dirty="0"/>
              <a:t>A/A, A/G, G/G </a:t>
            </a:r>
          </a:p>
        </p:txBody>
      </p:sp>
      <p:cxnSp>
        <p:nvCxnSpPr>
          <p:cNvPr id="11" name="Straight Connector 10">
            <a:extLst>
              <a:ext uri="{FF2B5EF4-FFF2-40B4-BE49-F238E27FC236}">
                <a16:creationId xmlns:a16="http://schemas.microsoft.com/office/drawing/2014/main" id="{04A28DDE-281E-B1F3-254E-FC36C05E3D02}"/>
              </a:ext>
            </a:extLst>
          </p:cNvPr>
          <p:cNvCxnSpPr>
            <a:cxnSpLocks/>
          </p:cNvCxnSpPr>
          <p:nvPr/>
        </p:nvCxnSpPr>
        <p:spPr>
          <a:xfrm flipV="1">
            <a:off x="1543050" y="2393950"/>
            <a:ext cx="228600" cy="10795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86F760B7-3D49-CAEF-1646-8F9F23992FC7}"/>
              </a:ext>
            </a:extLst>
          </p:cNvPr>
          <p:cNvSpPr txBox="1"/>
          <p:nvPr/>
        </p:nvSpPr>
        <p:spPr>
          <a:xfrm flipH="1">
            <a:off x="4206975" y="4037331"/>
            <a:ext cx="4937025" cy="369332"/>
          </a:xfrm>
          <a:prstGeom prst="rect">
            <a:avLst/>
          </a:prstGeom>
          <a:noFill/>
        </p:spPr>
        <p:txBody>
          <a:bodyPr wrap="square" rtlCol="0">
            <a:spAutoFit/>
          </a:bodyPr>
          <a:lstStyle/>
          <a:p>
            <a:r>
              <a:rPr lang="en-AU" dirty="0"/>
              <a:t>Statistical analysis of marker – trait variation</a:t>
            </a:r>
          </a:p>
        </p:txBody>
      </p:sp>
      <p:pic>
        <p:nvPicPr>
          <p:cNvPr id="15" name="Picture 14">
            <a:extLst>
              <a:ext uri="{FF2B5EF4-FFF2-40B4-BE49-F238E27FC236}">
                <a16:creationId xmlns:a16="http://schemas.microsoft.com/office/drawing/2014/main" id="{448DBB3F-AB85-14CC-2D06-EA5825E7E759}"/>
              </a:ext>
            </a:extLst>
          </p:cNvPr>
          <p:cNvPicPr>
            <a:picLocks noChangeAspect="1"/>
          </p:cNvPicPr>
          <p:nvPr/>
        </p:nvPicPr>
        <p:blipFill>
          <a:blip r:embed="rId4"/>
          <a:srcRect l="54404" t="3422" b="27961"/>
          <a:stretch>
            <a:fillRect/>
          </a:stretch>
        </p:blipFill>
        <p:spPr>
          <a:xfrm>
            <a:off x="5374587" y="2043673"/>
            <a:ext cx="2171497" cy="1993414"/>
          </a:xfrm>
          <a:prstGeom prst="rect">
            <a:avLst/>
          </a:prstGeom>
        </p:spPr>
      </p:pic>
      <p:sp>
        <p:nvSpPr>
          <p:cNvPr id="16" name="Freeform: Shape 15">
            <a:extLst>
              <a:ext uri="{FF2B5EF4-FFF2-40B4-BE49-F238E27FC236}">
                <a16:creationId xmlns:a16="http://schemas.microsoft.com/office/drawing/2014/main" id="{6089D674-0791-F4C8-D99F-D38CFBE84470}"/>
              </a:ext>
            </a:extLst>
          </p:cNvPr>
          <p:cNvSpPr/>
          <p:nvPr/>
        </p:nvSpPr>
        <p:spPr>
          <a:xfrm>
            <a:off x="3187700" y="1996223"/>
            <a:ext cx="2711450" cy="1915663"/>
          </a:xfrm>
          <a:custGeom>
            <a:avLst/>
            <a:gdLst>
              <a:gd name="connsiteX0" fmla="*/ 0 w 2711450"/>
              <a:gd name="connsiteY0" fmla="*/ 143727 h 1915663"/>
              <a:gd name="connsiteX1" fmla="*/ 863600 w 2711450"/>
              <a:gd name="connsiteY1" fmla="*/ 73877 h 1915663"/>
              <a:gd name="connsiteX2" fmla="*/ 1530350 w 2711450"/>
              <a:gd name="connsiteY2" fmla="*/ 1051777 h 1915663"/>
              <a:gd name="connsiteX3" fmla="*/ 1854200 w 2711450"/>
              <a:gd name="connsiteY3" fmla="*/ 1851877 h 1915663"/>
              <a:gd name="connsiteX4" fmla="*/ 2711450 w 2711450"/>
              <a:gd name="connsiteY4" fmla="*/ 1807427 h 19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450" h="1915663">
                <a:moveTo>
                  <a:pt x="0" y="143727"/>
                </a:moveTo>
                <a:cubicBezTo>
                  <a:pt x="304271" y="33131"/>
                  <a:pt x="608542" y="-77465"/>
                  <a:pt x="863600" y="73877"/>
                </a:cubicBezTo>
                <a:cubicBezTo>
                  <a:pt x="1118658" y="225219"/>
                  <a:pt x="1365250" y="755444"/>
                  <a:pt x="1530350" y="1051777"/>
                </a:cubicBezTo>
                <a:cubicBezTo>
                  <a:pt x="1695450" y="1348110"/>
                  <a:pt x="1657350" y="1725935"/>
                  <a:pt x="1854200" y="1851877"/>
                </a:cubicBezTo>
                <a:cubicBezTo>
                  <a:pt x="2051050" y="1977819"/>
                  <a:pt x="2381250" y="1892623"/>
                  <a:pt x="2711450" y="1807427"/>
                </a:cubicBezTo>
              </a:path>
            </a:pathLst>
          </a:custGeom>
          <a:noFill/>
          <a:ln w="38100">
            <a:solidFill>
              <a:schemeClr val="bg1">
                <a:lumMod val="65000"/>
              </a:schemeClr>
            </a:solidFill>
            <a:headEnd type="none" w="med" len="med"/>
            <a:tailEnd type="arrow"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E79CDBDF-22F8-7968-3E52-679955461ACC}"/>
              </a:ext>
            </a:extLst>
          </p:cNvPr>
          <p:cNvSpPr txBox="1"/>
          <p:nvPr/>
        </p:nvSpPr>
        <p:spPr>
          <a:xfrm>
            <a:off x="-19879" y="4928056"/>
            <a:ext cx="1490870" cy="276999"/>
          </a:xfrm>
          <a:prstGeom prst="rect">
            <a:avLst/>
          </a:prstGeom>
          <a:noFill/>
        </p:spPr>
        <p:txBody>
          <a:bodyPr wrap="square" rtlCol="0">
            <a:spAutoFit/>
          </a:bodyPr>
          <a:lstStyle/>
          <a:p>
            <a:r>
              <a:rPr lang="en-US" altLang="zh-CN" sz="1200" dirty="0"/>
              <a:t>(</a:t>
            </a:r>
            <a:r>
              <a:rPr lang="en-AU" sz="1200" dirty="0"/>
              <a:t>Mackay et al., 2009.</a:t>
            </a:r>
            <a:r>
              <a:rPr lang="en-US" altLang="zh-CN" sz="1200" dirty="0"/>
              <a:t>)</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FCB0-8A07-B8C9-461B-59026F1F4DDA}"/>
              </a:ext>
            </a:extLst>
          </p:cNvPr>
          <p:cNvSpPr>
            <a:spLocks noGrp="1"/>
          </p:cNvSpPr>
          <p:nvPr>
            <p:ph type="title"/>
          </p:nvPr>
        </p:nvSpPr>
        <p:spPr/>
        <p:txBody>
          <a:bodyPr/>
          <a:lstStyle/>
          <a:p>
            <a:r>
              <a:rPr lang="en-AU" dirty="0"/>
              <a:t>QTL data</a:t>
            </a:r>
            <a:endParaRPr lang="en-US" dirty="0"/>
          </a:p>
        </p:txBody>
      </p:sp>
      <p:pic>
        <p:nvPicPr>
          <p:cNvPr id="4" name="Content Placeholder 3">
            <a:extLst>
              <a:ext uri="{FF2B5EF4-FFF2-40B4-BE49-F238E27FC236}">
                <a16:creationId xmlns:a16="http://schemas.microsoft.com/office/drawing/2014/main" id="{7671C915-41CF-8C02-E87F-C2AA01895B98}"/>
              </a:ext>
            </a:extLst>
          </p:cNvPr>
          <p:cNvPicPr>
            <a:picLocks noGrp="1" noChangeAspect="1"/>
          </p:cNvPicPr>
          <p:nvPr>
            <p:ph idx="1"/>
          </p:nvPr>
        </p:nvPicPr>
        <p:blipFill>
          <a:blip r:embed="rId3"/>
          <a:stretch>
            <a:fillRect/>
          </a:stretch>
        </p:blipFill>
        <p:spPr>
          <a:xfrm>
            <a:off x="197149" y="1063229"/>
            <a:ext cx="4815781" cy="3446937"/>
          </a:xfrm>
          <a:prstGeom prst="rect">
            <a:avLst/>
          </a:prstGeom>
        </p:spPr>
      </p:pic>
      <p:sp>
        <p:nvSpPr>
          <p:cNvPr id="5" name="TextBox 4">
            <a:extLst>
              <a:ext uri="{FF2B5EF4-FFF2-40B4-BE49-F238E27FC236}">
                <a16:creationId xmlns:a16="http://schemas.microsoft.com/office/drawing/2014/main" id="{30298F21-4507-4275-852D-D6695411A6FF}"/>
              </a:ext>
            </a:extLst>
          </p:cNvPr>
          <p:cNvSpPr txBox="1"/>
          <p:nvPr/>
        </p:nvSpPr>
        <p:spPr>
          <a:xfrm>
            <a:off x="0" y="4894189"/>
            <a:ext cx="7628691" cy="276999"/>
          </a:xfrm>
          <a:prstGeom prst="rect">
            <a:avLst/>
          </a:prstGeom>
          <a:noFill/>
        </p:spPr>
        <p:txBody>
          <a:bodyPr wrap="none" rtlCol="0">
            <a:spAutoFit/>
          </a:bodyPr>
          <a:lstStyle/>
          <a:p>
            <a:r>
              <a:rPr lang="en-US" sz="1200" dirty="0"/>
              <a:t>(https://</a:t>
            </a:r>
            <a:r>
              <a:rPr lang="en-US" sz="1200" dirty="0" err="1"/>
              <a:t>www.jmp.com</a:t>
            </a:r>
            <a:r>
              <a:rPr lang="en-US" sz="1200" dirty="0"/>
              <a:t>/support/downloads/JMPG101_documentation/Content/</a:t>
            </a:r>
            <a:r>
              <a:rPr lang="en-US" sz="1200" dirty="0" err="1"/>
              <a:t>JMPGUserGuide</a:t>
            </a:r>
            <a:r>
              <a:rPr lang="en-US" sz="1200" dirty="0"/>
              <a:t>/PR_G_GN_0048.htm)</a:t>
            </a:r>
          </a:p>
        </p:txBody>
      </p:sp>
      <p:sp>
        <p:nvSpPr>
          <p:cNvPr id="6" name="TextBox 5">
            <a:extLst>
              <a:ext uri="{FF2B5EF4-FFF2-40B4-BE49-F238E27FC236}">
                <a16:creationId xmlns:a16="http://schemas.microsoft.com/office/drawing/2014/main" id="{858B3484-01C8-CFAB-EE0C-B915A9CFF567}"/>
              </a:ext>
            </a:extLst>
          </p:cNvPr>
          <p:cNvSpPr txBox="1"/>
          <p:nvPr/>
        </p:nvSpPr>
        <p:spPr>
          <a:xfrm>
            <a:off x="5470854" y="2698045"/>
            <a:ext cx="3555044" cy="923330"/>
          </a:xfrm>
          <a:prstGeom prst="rect">
            <a:avLst/>
          </a:prstGeom>
          <a:noFill/>
        </p:spPr>
        <p:txBody>
          <a:bodyPr wrap="square" rtlCol="0">
            <a:spAutoFit/>
          </a:bodyPr>
          <a:lstStyle/>
          <a:p>
            <a:r>
              <a:rPr lang="en-AU" dirty="0"/>
              <a:t>Genotype are encoded as 0 or 1</a:t>
            </a:r>
          </a:p>
          <a:p>
            <a:r>
              <a:rPr lang="en-AU" dirty="0"/>
              <a:t>0: AA </a:t>
            </a:r>
          </a:p>
          <a:p>
            <a:r>
              <a:rPr lang="en-AU" dirty="0"/>
              <a:t>1: GG</a:t>
            </a:r>
          </a:p>
        </p:txBody>
      </p:sp>
      <p:sp>
        <p:nvSpPr>
          <p:cNvPr id="3" name="Right Brace 2">
            <a:extLst>
              <a:ext uri="{FF2B5EF4-FFF2-40B4-BE49-F238E27FC236}">
                <a16:creationId xmlns:a16="http://schemas.microsoft.com/office/drawing/2014/main" id="{27607333-B362-6C77-8E6C-AF3BDE0E316E}"/>
              </a:ext>
            </a:extLst>
          </p:cNvPr>
          <p:cNvSpPr/>
          <p:nvPr/>
        </p:nvSpPr>
        <p:spPr>
          <a:xfrm rot="5400000">
            <a:off x="3860038" y="3493404"/>
            <a:ext cx="155448" cy="1878076"/>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AU"/>
          </a:p>
        </p:txBody>
      </p:sp>
      <p:sp>
        <p:nvSpPr>
          <p:cNvPr id="7" name="TextBox 6">
            <a:extLst>
              <a:ext uri="{FF2B5EF4-FFF2-40B4-BE49-F238E27FC236}">
                <a16:creationId xmlns:a16="http://schemas.microsoft.com/office/drawing/2014/main" id="{725DD5C9-2A19-9D58-C662-4D4784D66823}"/>
              </a:ext>
            </a:extLst>
          </p:cNvPr>
          <p:cNvSpPr txBox="1"/>
          <p:nvPr/>
        </p:nvSpPr>
        <p:spPr>
          <a:xfrm>
            <a:off x="3083577" y="4510166"/>
            <a:ext cx="1802353" cy="369332"/>
          </a:xfrm>
          <a:prstGeom prst="rect">
            <a:avLst/>
          </a:prstGeom>
          <a:noFill/>
        </p:spPr>
        <p:txBody>
          <a:bodyPr wrap="none" rtlCol="0">
            <a:spAutoFit/>
          </a:bodyPr>
          <a:lstStyle/>
          <a:p>
            <a:r>
              <a:rPr lang="en-AU" dirty="0"/>
              <a:t>Marker genotype</a:t>
            </a:r>
          </a:p>
        </p:txBody>
      </p:sp>
      <p:cxnSp>
        <p:nvCxnSpPr>
          <p:cNvPr id="9" name="Straight Arrow Connector 8">
            <a:extLst>
              <a:ext uri="{FF2B5EF4-FFF2-40B4-BE49-F238E27FC236}">
                <a16:creationId xmlns:a16="http://schemas.microsoft.com/office/drawing/2014/main" id="{D5B354AA-C768-CC30-DCC1-8A8A7C2DB80F}"/>
              </a:ext>
            </a:extLst>
          </p:cNvPr>
          <p:cNvCxnSpPr>
            <a:cxnSpLocks/>
          </p:cNvCxnSpPr>
          <p:nvPr/>
        </p:nvCxnSpPr>
        <p:spPr>
          <a:xfrm>
            <a:off x="2605039" y="876300"/>
            <a:ext cx="208011" cy="7239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F4A2B3D-EF5D-FABB-D3B4-9D6848CE3FE0}"/>
              </a:ext>
            </a:extLst>
          </p:cNvPr>
          <p:cNvSpPr txBox="1"/>
          <p:nvPr/>
        </p:nvSpPr>
        <p:spPr>
          <a:xfrm>
            <a:off x="1881004" y="477460"/>
            <a:ext cx="1202573" cy="369332"/>
          </a:xfrm>
          <a:prstGeom prst="rect">
            <a:avLst/>
          </a:prstGeom>
          <a:noFill/>
        </p:spPr>
        <p:txBody>
          <a:bodyPr wrap="none" rtlCol="0">
            <a:spAutoFit/>
          </a:bodyPr>
          <a:lstStyle/>
          <a:p>
            <a:r>
              <a:rPr lang="en-AU" dirty="0"/>
              <a:t>Phenotype</a:t>
            </a:r>
          </a:p>
        </p:txBody>
      </p:sp>
      <p:sp>
        <p:nvSpPr>
          <p:cNvPr id="8" name="TextBox 7">
            <a:extLst>
              <a:ext uri="{FF2B5EF4-FFF2-40B4-BE49-F238E27FC236}">
                <a16:creationId xmlns:a16="http://schemas.microsoft.com/office/drawing/2014/main" id="{4ED8EEEA-3814-116E-1A26-27AE5451D78A}"/>
              </a:ext>
            </a:extLst>
          </p:cNvPr>
          <p:cNvSpPr txBox="1"/>
          <p:nvPr/>
        </p:nvSpPr>
        <p:spPr>
          <a:xfrm>
            <a:off x="0" y="4666811"/>
            <a:ext cx="1490870" cy="276999"/>
          </a:xfrm>
          <a:prstGeom prst="rect">
            <a:avLst/>
          </a:prstGeom>
          <a:noFill/>
        </p:spPr>
        <p:txBody>
          <a:bodyPr wrap="square" rtlCol="0">
            <a:spAutoFit/>
          </a:bodyPr>
          <a:lstStyle/>
          <a:p>
            <a:r>
              <a:rPr lang="en-US" altLang="zh-CN" sz="1200" dirty="0"/>
              <a:t>(</a:t>
            </a:r>
            <a:r>
              <a:rPr lang="en-AU" sz="1200" dirty="0"/>
              <a:t>Mackay et al., 2009.</a:t>
            </a:r>
            <a:r>
              <a:rPr lang="en-US" altLang="zh-CN" sz="1200" dirty="0"/>
              <a:t>)</a:t>
            </a:r>
            <a:endParaRPr lang="en-US" sz="1200" dirty="0"/>
          </a:p>
        </p:txBody>
      </p:sp>
    </p:spTree>
    <p:extLst>
      <p:ext uri="{BB962C8B-B14F-4D97-AF65-F5344CB8AC3E}">
        <p14:creationId xmlns:p14="http://schemas.microsoft.com/office/powerpoint/2010/main" val="101109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3145EA-5681-389B-956F-545C36241855}"/>
              </a:ext>
            </a:extLst>
          </p:cNvPr>
          <p:cNvSpPr>
            <a:spLocks noGrp="1"/>
          </p:cNvSpPr>
          <p:nvPr>
            <p:ph type="title"/>
          </p:nvPr>
        </p:nvSpPr>
        <p:spPr>
          <a:xfrm>
            <a:off x="457200" y="206375"/>
            <a:ext cx="8229600" cy="857250"/>
          </a:xfrm>
        </p:spPr>
        <p:txBody>
          <a:bodyPr/>
          <a:lstStyle/>
          <a:p>
            <a:r>
              <a:rPr lang="en-AU" dirty="0"/>
              <a:t>What if a marker is not on a QTL?</a:t>
            </a:r>
            <a:endParaRPr lang="en-US" dirty="0"/>
          </a:p>
        </p:txBody>
      </p:sp>
      <p:pic>
        <p:nvPicPr>
          <p:cNvPr id="5" name="Picture 4">
            <a:extLst>
              <a:ext uri="{FF2B5EF4-FFF2-40B4-BE49-F238E27FC236}">
                <a16:creationId xmlns:a16="http://schemas.microsoft.com/office/drawing/2014/main" id="{6E7F92F7-F997-42A1-D868-BE57F6ED24E6}"/>
              </a:ext>
            </a:extLst>
          </p:cNvPr>
          <p:cNvPicPr>
            <a:picLocks noChangeAspect="1"/>
          </p:cNvPicPr>
          <p:nvPr/>
        </p:nvPicPr>
        <p:blipFill>
          <a:blip r:embed="rId3"/>
          <a:srcRect r="77853"/>
          <a:stretch>
            <a:fillRect/>
          </a:stretch>
        </p:blipFill>
        <p:spPr>
          <a:xfrm>
            <a:off x="4495800" y="1393728"/>
            <a:ext cx="1318260" cy="3002373"/>
          </a:xfrm>
          <a:prstGeom prst="rect">
            <a:avLst/>
          </a:prstGeom>
        </p:spPr>
      </p:pic>
      <p:sp>
        <p:nvSpPr>
          <p:cNvPr id="6" name="TextBox 5">
            <a:extLst>
              <a:ext uri="{FF2B5EF4-FFF2-40B4-BE49-F238E27FC236}">
                <a16:creationId xmlns:a16="http://schemas.microsoft.com/office/drawing/2014/main" id="{EE463D96-8F11-0411-D8BB-28CDCC727DA6}"/>
              </a:ext>
            </a:extLst>
          </p:cNvPr>
          <p:cNvSpPr txBox="1"/>
          <p:nvPr/>
        </p:nvSpPr>
        <p:spPr>
          <a:xfrm>
            <a:off x="762620" y="1871185"/>
            <a:ext cx="3555044" cy="2031325"/>
          </a:xfrm>
          <a:prstGeom prst="rect">
            <a:avLst/>
          </a:prstGeom>
          <a:noFill/>
        </p:spPr>
        <p:txBody>
          <a:bodyPr wrap="square" rtlCol="0">
            <a:spAutoFit/>
          </a:bodyPr>
          <a:lstStyle/>
          <a:p>
            <a:r>
              <a:rPr lang="en-AU" dirty="0"/>
              <a:t>Due to financial reason, we can’t sequence the entire genome</a:t>
            </a:r>
          </a:p>
          <a:p>
            <a:endParaRPr lang="en-AU" dirty="0"/>
          </a:p>
          <a:p>
            <a:endParaRPr lang="en-AU" dirty="0"/>
          </a:p>
          <a:p>
            <a:r>
              <a:rPr lang="en-AU" dirty="0"/>
              <a:t>We can still make inference of QTL based on sequenced markers due to </a:t>
            </a:r>
            <a:r>
              <a:rPr lang="en-AU" b="1" dirty="0"/>
              <a:t>linkage between them</a:t>
            </a:r>
            <a:endParaRPr lang="en-AU" dirty="0"/>
          </a:p>
        </p:txBody>
      </p:sp>
      <p:cxnSp>
        <p:nvCxnSpPr>
          <p:cNvPr id="8" name="Straight Arrow Connector 7">
            <a:extLst>
              <a:ext uri="{FF2B5EF4-FFF2-40B4-BE49-F238E27FC236}">
                <a16:creationId xmlns:a16="http://schemas.microsoft.com/office/drawing/2014/main" id="{5028C1A8-1B3F-D020-0B0F-F773A0AF6692}"/>
              </a:ext>
            </a:extLst>
          </p:cNvPr>
          <p:cNvCxnSpPr>
            <a:cxnSpLocks/>
          </p:cNvCxnSpPr>
          <p:nvPr/>
        </p:nvCxnSpPr>
        <p:spPr>
          <a:xfrm flipH="1">
            <a:off x="5737388" y="3200400"/>
            <a:ext cx="231449" cy="4857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991D643-F7F3-2782-A616-22CDC66BC076}"/>
              </a:ext>
            </a:extLst>
          </p:cNvPr>
          <p:cNvSpPr txBox="1"/>
          <p:nvPr/>
        </p:nvSpPr>
        <p:spPr>
          <a:xfrm>
            <a:off x="5992196" y="2840593"/>
            <a:ext cx="1942135" cy="369332"/>
          </a:xfrm>
          <a:prstGeom prst="rect">
            <a:avLst/>
          </a:prstGeom>
          <a:noFill/>
        </p:spPr>
        <p:txBody>
          <a:bodyPr wrap="none" rtlCol="0">
            <a:spAutoFit/>
          </a:bodyPr>
          <a:lstStyle/>
          <a:p>
            <a:r>
              <a:rPr lang="en-AU" dirty="0"/>
              <a:t>Sequenced marker</a:t>
            </a:r>
          </a:p>
        </p:txBody>
      </p:sp>
      <p:cxnSp>
        <p:nvCxnSpPr>
          <p:cNvPr id="12" name="Straight Arrow Connector 11">
            <a:extLst>
              <a:ext uri="{FF2B5EF4-FFF2-40B4-BE49-F238E27FC236}">
                <a16:creationId xmlns:a16="http://schemas.microsoft.com/office/drawing/2014/main" id="{E0C3FF4F-360B-AB0F-54C1-6C6D2FBC05AC}"/>
              </a:ext>
            </a:extLst>
          </p:cNvPr>
          <p:cNvCxnSpPr>
            <a:cxnSpLocks/>
          </p:cNvCxnSpPr>
          <p:nvPr/>
        </p:nvCxnSpPr>
        <p:spPr>
          <a:xfrm flipH="1" flipV="1">
            <a:off x="5814060" y="4016278"/>
            <a:ext cx="264787" cy="4557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F6C1B9-F371-E4F5-43AF-1E06B1DFD09F}"/>
              </a:ext>
            </a:extLst>
          </p:cNvPr>
          <p:cNvSpPr txBox="1"/>
          <p:nvPr/>
        </p:nvSpPr>
        <p:spPr>
          <a:xfrm>
            <a:off x="6124559" y="4336018"/>
            <a:ext cx="2133405" cy="369332"/>
          </a:xfrm>
          <a:prstGeom prst="rect">
            <a:avLst/>
          </a:prstGeom>
          <a:noFill/>
        </p:spPr>
        <p:txBody>
          <a:bodyPr wrap="none" rtlCol="0">
            <a:spAutoFit/>
          </a:bodyPr>
          <a:lstStyle/>
          <a:p>
            <a:r>
              <a:rPr lang="en-AU" dirty="0"/>
              <a:t>QTL (not sequenced)</a:t>
            </a:r>
          </a:p>
        </p:txBody>
      </p:sp>
      <p:sp>
        <p:nvSpPr>
          <p:cNvPr id="2" name="TextBox 1">
            <a:extLst>
              <a:ext uri="{FF2B5EF4-FFF2-40B4-BE49-F238E27FC236}">
                <a16:creationId xmlns:a16="http://schemas.microsoft.com/office/drawing/2014/main" id="{F9E83802-4F6D-C601-519E-5B55136C87FC}"/>
              </a:ext>
            </a:extLst>
          </p:cNvPr>
          <p:cNvSpPr txBox="1"/>
          <p:nvPr/>
        </p:nvSpPr>
        <p:spPr>
          <a:xfrm>
            <a:off x="-19879" y="4894189"/>
            <a:ext cx="1490870" cy="276999"/>
          </a:xfrm>
          <a:prstGeom prst="rect">
            <a:avLst/>
          </a:prstGeom>
          <a:noFill/>
        </p:spPr>
        <p:txBody>
          <a:bodyPr wrap="square" rtlCol="0">
            <a:spAutoFit/>
          </a:bodyPr>
          <a:lstStyle/>
          <a:p>
            <a:r>
              <a:rPr lang="en-US" altLang="zh-CN" sz="1200" dirty="0"/>
              <a:t>(</a:t>
            </a:r>
            <a:r>
              <a:rPr lang="en-AU" sz="1200" dirty="0"/>
              <a:t>Mackay et al., 2009.</a:t>
            </a:r>
            <a:r>
              <a:rPr lang="en-US" altLang="zh-CN" sz="1200" dirty="0"/>
              <a:t>)</a:t>
            </a:r>
            <a:endParaRPr lang="en-US" sz="1200" dirty="0"/>
          </a:p>
        </p:txBody>
      </p:sp>
    </p:spTree>
    <p:extLst>
      <p:ext uri="{BB962C8B-B14F-4D97-AF65-F5344CB8AC3E}">
        <p14:creationId xmlns:p14="http://schemas.microsoft.com/office/powerpoint/2010/main" val="47644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13A95-0422-0D88-A18B-80881CABC49A}"/>
              </a:ext>
            </a:extLst>
          </p:cNvPr>
          <p:cNvSpPr>
            <a:spLocks noGrp="1"/>
          </p:cNvSpPr>
          <p:nvPr>
            <p:ph type="title"/>
          </p:nvPr>
        </p:nvSpPr>
        <p:spPr/>
        <p:txBody>
          <a:bodyPr/>
          <a:lstStyle/>
          <a:p>
            <a:r>
              <a:rPr lang="en-US" dirty="0"/>
              <a:t>Linkage &amp;</a:t>
            </a:r>
            <a:r>
              <a:rPr lang="en-US" altLang="zh-CN" dirty="0"/>
              <a:t> </a:t>
            </a:r>
            <a:r>
              <a:rPr lang="en-US" dirty="0"/>
              <a:t>Recombination</a:t>
            </a:r>
            <a:r>
              <a:rPr lang="zh-CN" altLang="en-US" dirty="0"/>
              <a:t> </a:t>
            </a:r>
            <a:r>
              <a:rPr lang="en-US" altLang="zh-CN" dirty="0"/>
              <a:t>frequency</a:t>
            </a:r>
            <a:endParaRPr lang="en-US" dirty="0"/>
          </a:p>
        </p:txBody>
      </p:sp>
      <p:sp>
        <p:nvSpPr>
          <p:cNvPr id="3" name="Content Placeholder 2">
            <a:extLst>
              <a:ext uri="{FF2B5EF4-FFF2-40B4-BE49-F238E27FC236}">
                <a16:creationId xmlns:a16="http://schemas.microsoft.com/office/drawing/2014/main" id="{903CE3B7-284F-A6F7-72BA-26DE4BCC3FDC}"/>
              </a:ext>
            </a:extLst>
          </p:cNvPr>
          <p:cNvSpPr>
            <a:spLocks noGrp="1"/>
          </p:cNvSpPr>
          <p:nvPr>
            <p:ph idx="1"/>
          </p:nvPr>
        </p:nvSpPr>
        <p:spPr>
          <a:xfrm>
            <a:off x="457200" y="1200151"/>
            <a:ext cx="3558988" cy="1480296"/>
          </a:xfrm>
        </p:spPr>
        <p:txBody>
          <a:bodyPr>
            <a:normAutofit/>
          </a:bodyPr>
          <a:lstStyle/>
          <a:p>
            <a:r>
              <a:rPr lang="en-AU" sz="1800" dirty="0"/>
              <a:t>Linkage = two loci on the same chromosome tend to be inherited together because crossovers between them are infrequent.</a:t>
            </a:r>
            <a:endParaRPr lang="en-US" sz="1800" dirty="0"/>
          </a:p>
        </p:txBody>
      </p:sp>
      <p:pic>
        <p:nvPicPr>
          <p:cNvPr id="4" name="Picture 3">
            <a:extLst>
              <a:ext uri="{FF2B5EF4-FFF2-40B4-BE49-F238E27FC236}">
                <a16:creationId xmlns:a16="http://schemas.microsoft.com/office/drawing/2014/main" id="{410FC4B2-2B91-8436-7C79-A540E1CF8813}"/>
              </a:ext>
            </a:extLst>
          </p:cNvPr>
          <p:cNvPicPr>
            <a:picLocks noChangeAspect="1"/>
          </p:cNvPicPr>
          <p:nvPr/>
        </p:nvPicPr>
        <p:blipFill>
          <a:blip r:embed="rId3"/>
          <a:stretch>
            <a:fillRect/>
          </a:stretch>
        </p:blipFill>
        <p:spPr>
          <a:xfrm>
            <a:off x="651808" y="2817369"/>
            <a:ext cx="3169771" cy="15988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F3480D-E2B2-58A3-02C0-626A3119D9EF}"/>
                  </a:ext>
                </a:extLst>
              </p:cNvPr>
              <p:cNvSpPr txBox="1"/>
              <p:nvPr/>
            </p:nvSpPr>
            <p:spPr>
              <a:xfrm>
                <a:off x="4365812" y="1200151"/>
                <a:ext cx="4715435" cy="1200329"/>
              </a:xfrm>
              <a:prstGeom prst="rect">
                <a:avLst/>
              </a:prstGeom>
              <a:noFill/>
            </p:spPr>
            <p:txBody>
              <a:bodyPr wrap="square" rtlCol="0">
                <a:spAutoFit/>
              </a:bodyPr>
              <a:lstStyle/>
              <a:p>
                <a:r>
                  <a:rPr lang="en-US" dirty="0"/>
                  <a:t>Recombination: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𝑟𝑒𝑐𝑜𝑚𝑏𝑖𝑛𝑎𝑛𝑡</m:t>
                              </m:r>
                              <m:r>
                                <a:rPr lang="en-US" b="0" i="1" smtClean="0">
                                  <a:latin typeface="Cambria Math" panose="02040503050406030204" pitchFamily="18" charset="0"/>
                                </a:rPr>
                                <m:t> </m:t>
                              </m:r>
                              <m:r>
                                <a:rPr lang="en-US" b="0" i="1" smtClean="0">
                                  <a:latin typeface="Cambria Math" panose="02040503050406030204" pitchFamily="18" charset="0"/>
                                </a:rPr>
                                <m:t>𝑔𝑎𝑚𝑒𝑡𝑒</m:t>
                              </m:r>
                            </m:e>
                          </m:d>
                        </m:e>
                      </m:func>
                    </m:oMath>
                  </m:oMathPara>
                </a14:m>
                <a:endParaRPr lang="en-US" dirty="0"/>
              </a:p>
              <a:p>
                <a:r>
                  <a:rPr lang="en-US" dirty="0"/>
                  <a:t>Unlinked: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=0.5</m:t>
                    </m:r>
                  </m:oMath>
                </a14:m>
                <a:endParaRPr lang="en-US" dirty="0"/>
              </a:p>
              <a:p>
                <a:r>
                  <a:rPr lang="en-US" dirty="0"/>
                  <a:t>Tight linkage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5" name="TextBox 4">
                <a:extLst>
                  <a:ext uri="{FF2B5EF4-FFF2-40B4-BE49-F238E27FC236}">
                    <a16:creationId xmlns:a16="http://schemas.microsoft.com/office/drawing/2014/main" id="{46F3480D-E2B2-58A3-02C0-626A3119D9EF}"/>
                  </a:ext>
                </a:extLst>
              </p:cNvPr>
              <p:cNvSpPr txBox="1">
                <a:spLocks noRot="1" noChangeAspect="1" noMove="1" noResize="1" noEditPoints="1" noAdjustHandles="1" noChangeArrowheads="1" noChangeShapeType="1" noTextEdit="1"/>
              </p:cNvSpPr>
              <p:nvPr/>
            </p:nvSpPr>
            <p:spPr>
              <a:xfrm>
                <a:off x="4365812" y="1200151"/>
                <a:ext cx="4715435" cy="1200329"/>
              </a:xfrm>
              <a:prstGeom prst="rect">
                <a:avLst/>
              </a:prstGeom>
              <a:blipFill>
                <a:blip r:embed="rId4"/>
                <a:stretch>
                  <a:fillRect l="-1072" t="-2083" b="-7292"/>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60F4FE1B-FD88-DDA6-0D69-5CEEEE9C501E}"/>
              </a:ext>
            </a:extLst>
          </p:cNvPr>
          <p:cNvCxnSpPr/>
          <p:nvPr/>
        </p:nvCxnSpPr>
        <p:spPr>
          <a:xfrm>
            <a:off x="4876800" y="2817369"/>
            <a:ext cx="0" cy="1192306"/>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08530817-F204-2354-C381-02766BDA4033}"/>
              </a:ext>
            </a:extLst>
          </p:cNvPr>
          <p:cNvCxnSpPr/>
          <p:nvPr/>
        </p:nvCxnSpPr>
        <p:spPr>
          <a:xfrm>
            <a:off x="5065058" y="2817369"/>
            <a:ext cx="0" cy="1192306"/>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9E6BFA9B-882D-3FEC-BB1B-2D25CB86561F}"/>
              </a:ext>
            </a:extLst>
          </p:cNvPr>
          <p:cNvCxnSpPr>
            <a:cxnSpLocks/>
          </p:cNvCxnSpPr>
          <p:nvPr/>
        </p:nvCxnSpPr>
        <p:spPr>
          <a:xfrm>
            <a:off x="6728513" y="2907681"/>
            <a:ext cx="0" cy="44578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6C52865-7B57-4172-8E83-A3C503EF9AF1}"/>
              </a:ext>
            </a:extLst>
          </p:cNvPr>
          <p:cNvCxnSpPr>
            <a:cxnSpLocks/>
          </p:cNvCxnSpPr>
          <p:nvPr/>
        </p:nvCxnSpPr>
        <p:spPr>
          <a:xfrm>
            <a:off x="6916771" y="2907681"/>
            <a:ext cx="0" cy="445784"/>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A9F638D-4068-686D-452C-33087AF81EDC}"/>
              </a:ext>
            </a:extLst>
          </p:cNvPr>
          <p:cNvCxnSpPr>
            <a:cxnSpLocks/>
          </p:cNvCxnSpPr>
          <p:nvPr/>
        </p:nvCxnSpPr>
        <p:spPr>
          <a:xfrm>
            <a:off x="6728513" y="3517281"/>
            <a:ext cx="0" cy="445784"/>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AB0A6E25-735C-B0E2-A62D-C127E45D56A2}"/>
              </a:ext>
            </a:extLst>
          </p:cNvPr>
          <p:cNvCxnSpPr>
            <a:cxnSpLocks/>
          </p:cNvCxnSpPr>
          <p:nvPr/>
        </p:nvCxnSpPr>
        <p:spPr>
          <a:xfrm>
            <a:off x="6916771" y="3517281"/>
            <a:ext cx="0" cy="445784"/>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174BC2CB-A09B-568A-1093-73A3B08B3E01}"/>
              </a:ext>
            </a:extLst>
          </p:cNvPr>
          <p:cNvSpPr txBox="1"/>
          <p:nvPr/>
        </p:nvSpPr>
        <p:spPr>
          <a:xfrm>
            <a:off x="4572000" y="2949423"/>
            <a:ext cx="317716" cy="923330"/>
          </a:xfrm>
          <a:prstGeom prst="rect">
            <a:avLst/>
          </a:prstGeom>
          <a:noFill/>
        </p:spPr>
        <p:txBody>
          <a:bodyPr wrap="none" rtlCol="0">
            <a:spAutoFit/>
          </a:bodyPr>
          <a:lstStyle/>
          <a:p>
            <a:r>
              <a:rPr lang="en-US" dirty="0"/>
              <a:t>A</a:t>
            </a:r>
          </a:p>
          <a:p>
            <a:endParaRPr lang="en-US" dirty="0"/>
          </a:p>
          <a:p>
            <a:r>
              <a:rPr lang="en-US" dirty="0"/>
              <a:t>B</a:t>
            </a:r>
          </a:p>
        </p:txBody>
      </p:sp>
      <p:sp>
        <p:nvSpPr>
          <p:cNvPr id="20" name="TextBox 19">
            <a:extLst>
              <a:ext uri="{FF2B5EF4-FFF2-40B4-BE49-F238E27FC236}">
                <a16:creationId xmlns:a16="http://schemas.microsoft.com/office/drawing/2014/main" id="{110605F9-6E0C-AE0F-DB3F-810CCBAD0C31}"/>
              </a:ext>
            </a:extLst>
          </p:cNvPr>
          <p:cNvSpPr txBox="1"/>
          <p:nvPr/>
        </p:nvSpPr>
        <p:spPr>
          <a:xfrm>
            <a:off x="5077973" y="2949423"/>
            <a:ext cx="306494" cy="923330"/>
          </a:xfrm>
          <a:prstGeom prst="rect">
            <a:avLst/>
          </a:prstGeom>
          <a:noFill/>
        </p:spPr>
        <p:txBody>
          <a:bodyPr wrap="none" rtlCol="0">
            <a:spAutoFit/>
          </a:bodyPr>
          <a:lstStyle/>
          <a:p>
            <a:r>
              <a:rPr lang="en-US" dirty="0"/>
              <a:t>a</a:t>
            </a:r>
          </a:p>
          <a:p>
            <a:endParaRPr lang="en-US" dirty="0"/>
          </a:p>
          <a:p>
            <a:r>
              <a:rPr lang="en-US" dirty="0"/>
              <a:t>b</a:t>
            </a:r>
          </a:p>
        </p:txBody>
      </p:sp>
      <p:sp>
        <p:nvSpPr>
          <p:cNvPr id="21" name="TextBox 20">
            <a:extLst>
              <a:ext uri="{FF2B5EF4-FFF2-40B4-BE49-F238E27FC236}">
                <a16:creationId xmlns:a16="http://schemas.microsoft.com/office/drawing/2014/main" id="{D7415C7C-3147-4F35-7FBC-7B8B00E78014}"/>
              </a:ext>
            </a:extLst>
          </p:cNvPr>
          <p:cNvSpPr txBox="1"/>
          <p:nvPr/>
        </p:nvSpPr>
        <p:spPr>
          <a:xfrm>
            <a:off x="6433741" y="2958230"/>
            <a:ext cx="317716" cy="923330"/>
          </a:xfrm>
          <a:prstGeom prst="rect">
            <a:avLst/>
          </a:prstGeom>
          <a:noFill/>
        </p:spPr>
        <p:txBody>
          <a:bodyPr wrap="none" rtlCol="0">
            <a:spAutoFit/>
          </a:bodyPr>
          <a:lstStyle/>
          <a:p>
            <a:r>
              <a:rPr lang="en-US" dirty="0"/>
              <a:t>A</a:t>
            </a:r>
          </a:p>
          <a:p>
            <a:endParaRPr lang="en-US" dirty="0"/>
          </a:p>
          <a:p>
            <a:r>
              <a:rPr lang="en-US" dirty="0"/>
              <a:t>B</a:t>
            </a:r>
          </a:p>
        </p:txBody>
      </p:sp>
      <p:sp>
        <p:nvSpPr>
          <p:cNvPr id="22" name="TextBox 21">
            <a:extLst>
              <a:ext uri="{FF2B5EF4-FFF2-40B4-BE49-F238E27FC236}">
                <a16:creationId xmlns:a16="http://schemas.microsoft.com/office/drawing/2014/main" id="{8E228D20-9FB4-0427-48DC-538ADD24318B}"/>
              </a:ext>
            </a:extLst>
          </p:cNvPr>
          <p:cNvSpPr txBox="1"/>
          <p:nvPr/>
        </p:nvSpPr>
        <p:spPr>
          <a:xfrm>
            <a:off x="6951782" y="2930110"/>
            <a:ext cx="306494" cy="923330"/>
          </a:xfrm>
          <a:prstGeom prst="rect">
            <a:avLst/>
          </a:prstGeom>
          <a:noFill/>
        </p:spPr>
        <p:txBody>
          <a:bodyPr wrap="none" rtlCol="0">
            <a:spAutoFit/>
          </a:bodyPr>
          <a:lstStyle/>
          <a:p>
            <a:r>
              <a:rPr lang="en-US" dirty="0"/>
              <a:t>a</a:t>
            </a:r>
          </a:p>
          <a:p>
            <a:endParaRPr lang="en-US" dirty="0"/>
          </a:p>
          <a:p>
            <a:r>
              <a:rPr lang="en-US" dirty="0"/>
              <a:t>b</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BF1DB9A-17D4-5B56-B93A-E8B9FAC714F8}"/>
                  </a:ext>
                </a:extLst>
              </p:cNvPr>
              <p:cNvSpPr txBox="1"/>
              <p:nvPr/>
            </p:nvSpPr>
            <p:spPr>
              <a:xfrm>
                <a:off x="6036357" y="3988505"/>
                <a:ext cx="2739404" cy="923330"/>
              </a:xfrm>
              <a:prstGeom prst="rect">
                <a:avLst/>
              </a:prstGeom>
              <a:noFill/>
            </p:spPr>
            <p:txBody>
              <a:bodyPr wrap="none" rtlCol="0">
                <a:spAutoFit/>
              </a:bodyPr>
              <a:lstStyle/>
              <a:p>
                <a:r>
                  <a:rPr lang="en-US" dirty="0"/>
                  <a:t>AB</a:t>
                </a:r>
                <a:r>
                  <a:rPr lang="zh-CN" altLang="en-US" dirty="0"/>
                  <a:t> </a:t>
                </a:r>
                <a:r>
                  <a:rPr lang="en-US" altLang="zh-CN" dirty="0"/>
                  <a:t>ab   </a:t>
                </a:r>
                <a:r>
                  <a:rPr lang="en-US" altLang="zh-CN" dirty="0">
                    <a:solidFill>
                      <a:srgbClr val="FF0000"/>
                    </a:solidFill>
                  </a:rPr>
                  <a:t>Ab</a:t>
                </a:r>
                <a:r>
                  <a:rPr lang="zh-CN" altLang="en-US" dirty="0">
                    <a:solidFill>
                      <a:srgbClr val="FF0000"/>
                    </a:solidFill>
                  </a:rPr>
                  <a:t> </a:t>
                </a:r>
                <a:r>
                  <a:rPr lang="en-US" altLang="zh-CN" dirty="0" err="1">
                    <a:solidFill>
                      <a:srgbClr val="FF0000"/>
                    </a:solidFill>
                  </a:rPr>
                  <a:t>aB</a:t>
                </a:r>
                <a:r>
                  <a:rPr lang="en-US" altLang="zh-CN" dirty="0">
                    <a:solidFill>
                      <a:srgbClr val="FF0000"/>
                    </a:solidFill>
                  </a:rPr>
                  <a:t> (recombined)</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=0.5</m:t>
                      </m:r>
                    </m:oMath>
                  </m:oMathPara>
                </a14:m>
                <a:endParaRPr lang="en-US" dirty="0"/>
              </a:p>
              <a:p>
                <a:pPr/>
                <a:r>
                  <a:rPr lang="en-US" dirty="0"/>
                  <a:t>A and B can freely combine</a:t>
                </a:r>
              </a:p>
            </p:txBody>
          </p:sp>
        </mc:Choice>
        <mc:Fallback>
          <p:sp>
            <p:nvSpPr>
              <p:cNvPr id="23" name="TextBox 22">
                <a:extLst>
                  <a:ext uri="{FF2B5EF4-FFF2-40B4-BE49-F238E27FC236}">
                    <a16:creationId xmlns:a16="http://schemas.microsoft.com/office/drawing/2014/main" id="{4BF1DB9A-17D4-5B56-B93A-E8B9FAC714F8}"/>
                  </a:ext>
                </a:extLst>
              </p:cNvPr>
              <p:cNvSpPr txBox="1">
                <a:spLocks noRot="1" noChangeAspect="1" noMove="1" noResize="1" noEditPoints="1" noAdjustHandles="1" noChangeArrowheads="1" noChangeShapeType="1" noTextEdit="1"/>
              </p:cNvSpPr>
              <p:nvPr/>
            </p:nvSpPr>
            <p:spPr>
              <a:xfrm>
                <a:off x="6036357" y="3988505"/>
                <a:ext cx="2739404" cy="923330"/>
              </a:xfrm>
              <a:prstGeom prst="rect">
                <a:avLst/>
              </a:prstGeom>
              <a:blipFill>
                <a:blip r:embed="rId5"/>
                <a:stretch>
                  <a:fillRect l="-1843" t="-1351" r="-1382" b="-1081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9513DE5-3370-E5DA-8F1F-405733F33762}"/>
                  </a:ext>
                </a:extLst>
              </p:cNvPr>
              <p:cNvSpPr txBox="1"/>
              <p:nvPr/>
            </p:nvSpPr>
            <p:spPr>
              <a:xfrm>
                <a:off x="4004566" y="4004807"/>
                <a:ext cx="1990159" cy="923330"/>
              </a:xfrm>
              <a:prstGeom prst="rect">
                <a:avLst/>
              </a:prstGeom>
              <a:noFill/>
            </p:spPr>
            <p:txBody>
              <a:bodyPr wrap="square" rtlCol="0">
                <a:spAutoFit/>
              </a:bodyPr>
              <a:lstStyle/>
              <a:p>
                <a:r>
                  <a:rPr lang="zh-CN" altLang="en-US" dirty="0"/>
                  <a:t>            </a:t>
                </a:r>
                <a:r>
                  <a:rPr lang="en-US" dirty="0"/>
                  <a:t>AB ab</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=0</m:t>
                      </m:r>
                    </m:oMath>
                  </m:oMathPara>
                </a14:m>
                <a:endParaRPr lang="en-US" dirty="0"/>
              </a:p>
              <a:p>
                <a:r>
                  <a:rPr lang="zh-CN" altLang="en-US" dirty="0"/>
                  <a:t>   </a:t>
                </a:r>
                <a:r>
                  <a:rPr lang="en-US" dirty="0"/>
                  <a:t>Complete linkage</a:t>
                </a:r>
                <a:r>
                  <a:rPr lang="zh-CN" altLang="en-US" dirty="0"/>
                  <a:t> </a:t>
                </a:r>
                <a:endParaRPr lang="en-US" dirty="0"/>
              </a:p>
            </p:txBody>
          </p:sp>
        </mc:Choice>
        <mc:Fallback>
          <p:sp>
            <p:nvSpPr>
              <p:cNvPr id="6" name="TextBox 5">
                <a:extLst>
                  <a:ext uri="{FF2B5EF4-FFF2-40B4-BE49-F238E27FC236}">
                    <a16:creationId xmlns:a16="http://schemas.microsoft.com/office/drawing/2014/main" id="{C9513DE5-3370-E5DA-8F1F-405733F33762}"/>
                  </a:ext>
                </a:extLst>
              </p:cNvPr>
              <p:cNvSpPr txBox="1">
                <a:spLocks noRot="1" noChangeAspect="1" noMove="1" noResize="1" noEditPoints="1" noAdjustHandles="1" noChangeArrowheads="1" noChangeShapeType="1" noTextEdit="1"/>
              </p:cNvSpPr>
              <p:nvPr/>
            </p:nvSpPr>
            <p:spPr>
              <a:xfrm>
                <a:off x="4004566" y="4004807"/>
                <a:ext cx="1990159" cy="923330"/>
              </a:xfrm>
              <a:prstGeom prst="rect">
                <a:avLst/>
              </a:prstGeom>
              <a:blipFill>
                <a:blip r:embed="rId6"/>
                <a:stretch>
                  <a:fillRect t="-4110" r="-637" b="-10959"/>
                </a:stretch>
              </a:blipFill>
            </p:spPr>
            <p:txBody>
              <a:bodyPr/>
              <a:lstStyle/>
              <a:p>
                <a:r>
                  <a:rPr lang="en-US">
                    <a:noFill/>
                  </a:rPr>
                  <a:t> </a:t>
                </a:r>
              </a:p>
            </p:txBody>
          </p:sp>
        </mc:Fallback>
      </mc:AlternateContent>
    </p:spTree>
    <p:extLst>
      <p:ext uri="{BB962C8B-B14F-4D97-AF65-F5344CB8AC3E}">
        <p14:creationId xmlns:p14="http://schemas.microsoft.com/office/powerpoint/2010/main" val="356504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0F18A-55AA-ABEF-935A-9046D9646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6C02B-B9FC-4913-1A18-603A90B055DF}"/>
              </a:ext>
            </a:extLst>
          </p:cNvPr>
          <p:cNvSpPr>
            <a:spLocks noGrp="1"/>
          </p:cNvSpPr>
          <p:nvPr>
            <p:ph type="title"/>
          </p:nvPr>
        </p:nvSpPr>
        <p:spPr>
          <a:xfrm>
            <a:off x="457200" y="2085975"/>
            <a:ext cx="8229600" cy="857250"/>
          </a:xfrm>
        </p:spPr>
        <p:txBody>
          <a:bodyPr/>
          <a:lstStyle/>
          <a:p>
            <a:r>
              <a:rPr lang="en-AU" dirty="0"/>
              <a:t>Statistical model for detecting QTL</a:t>
            </a:r>
          </a:p>
        </p:txBody>
      </p:sp>
      <p:sp>
        <p:nvSpPr>
          <p:cNvPr id="3" name="TextBox 2">
            <a:extLst>
              <a:ext uri="{FF2B5EF4-FFF2-40B4-BE49-F238E27FC236}">
                <a16:creationId xmlns:a16="http://schemas.microsoft.com/office/drawing/2014/main" id="{20425782-B1E2-183E-EE7D-E501FB96F148}"/>
              </a:ext>
            </a:extLst>
          </p:cNvPr>
          <p:cNvSpPr txBox="1"/>
          <p:nvPr/>
        </p:nvSpPr>
        <p:spPr>
          <a:xfrm>
            <a:off x="29775" y="4928056"/>
            <a:ext cx="8657025" cy="276999"/>
          </a:xfrm>
          <a:prstGeom prst="rect">
            <a:avLst/>
          </a:prstGeom>
          <a:noFill/>
        </p:spPr>
        <p:txBody>
          <a:bodyPr wrap="square" rtlCol="0">
            <a:spAutoFit/>
          </a:bodyPr>
          <a:lstStyle/>
          <a:p>
            <a:r>
              <a:rPr lang="en-AU" sz="1200" dirty="0"/>
              <a:t>(Foster, 2006.)</a:t>
            </a:r>
            <a:endParaRPr lang="en-US" sz="1200" dirty="0"/>
          </a:p>
        </p:txBody>
      </p:sp>
    </p:spTree>
    <p:extLst>
      <p:ext uri="{BB962C8B-B14F-4D97-AF65-F5344CB8AC3E}">
        <p14:creationId xmlns:p14="http://schemas.microsoft.com/office/powerpoint/2010/main" val="2812123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Phenotype</a:t>
            </a:r>
            <a:r>
              <a:rPr lang="zh-CN" altLang="en-US" dirty="0"/>
              <a:t> </a:t>
            </a:r>
            <a:r>
              <a:rPr lang="en-US" altLang="zh-CN" dirty="0"/>
              <a:t>factor</a:t>
            </a:r>
            <a:r>
              <a:rPr lang="zh-CN" altLang="en-US" dirty="0"/>
              <a:t> </a:t>
            </a:r>
            <a:r>
              <a:rPr lang="en-US" altLang="zh-CN" dirty="0"/>
              <a:t>decomposition</a:t>
            </a:r>
            <a:endParaRP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defRPr sz="2200"/>
                </a:pPr>
                <a:r>
                  <a:rPr lang="en-AU" dirty="0"/>
                  <a:t>Full model: </a:t>
                </a:r>
                <a14:m>
                  <m:oMath xmlns:m="http://schemas.openxmlformats.org/officeDocument/2006/math">
                    <m:r>
                      <a:rPr lang="en-AU"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𝑟𝑒𝑠𝑖𝑑𝑢𝑎𝑙</m:t>
                    </m:r>
                  </m:oMath>
                </a14:m>
                <a:endParaRPr lang="en-AU" dirty="0"/>
              </a:p>
              <a:p>
                <a:endParaRPr lang="en-AU" dirty="0"/>
              </a:p>
              <a:p>
                <a:endParaRPr lang="en-AU" dirty="0"/>
              </a:p>
              <a:p>
                <a:r>
                  <a:rPr lang="en-AU" dirty="0"/>
                  <a:t>Simplified model: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𝑟𝑒𝑠𝑖𝑑𝑢𝑎𝑙</m:t>
                      </m:r>
                    </m:oMath>
                  </m:oMathPara>
                </a14:m>
                <a:endParaRPr lang="en-AU"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80" t="-1119"/>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9CCC28AC-EE88-D86A-1374-D63B1EDABF25}"/>
              </a:ext>
            </a:extLst>
          </p:cNvPr>
          <p:cNvCxnSpPr/>
          <p:nvPr/>
        </p:nvCxnSpPr>
        <p:spPr>
          <a:xfrm flipH="1">
            <a:off x="1332186" y="1639614"/>
            <a:ext cx="767255" cy="388883"/>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A8228780-1E7A-DCD3-8DC0-C438AA558E1A}"/>
              </a:ext>
            </a:extLst>
          </p:cNvPr>
          <p:cNvSpPr txBox="1"/>
          <p:nvPr/>
        </p:nvSpPr>
        <p:spPr>
          <a:xfrm>
            <a:off x="635876" y="2028497"/>
            <a:ext cx="1749972" cy="369332"/>
          </a:xfrm>
          <a:prstGeom prst="rect">
            <a:avLst/>
          </a:prstGeom>
          <a:noFill/>
        </p:spPr>
        <p:txBody>
          <a:bodyPr wrap="square" rtlCol="0">
            <a:spAutoFit/>
          </a:bodyPr>
          <a:lstStyle/>
          <a:p>
            <a:r>
              <a:rPr lang="en-US" dirty="0"/>
              <a:t>Phenotype</a:t>
            </a:r>
          </a:p>
        </p:txBody>
      </p:sp>
      <p:cxnSp>
        <p:nvCxnSpPr>
          <p:cNvPr id="8" name="Straight Connector 7">
            <a:extLst>
              <a:ext uri="{FF2B5EF4-FFF2-40B4-BE49-F238E27FC236}">
                <a16:creationId xmlns:a16="http://schemas.microsoft.com/office/drawing/2014/main" id="{5B1C76A5-EA85-E244-AED7-62B02EA41B38}"/>
              </a:ext>
            </a:extLst>
          </p:cNvPr>
          <p:cNvCxnSpPr>
            <a:cxnSpLocks/>
          </p:cNvCxnSpPr>
          <p:nvPr/>
        </p:nvCxnSpPr>
        <p:spPr>
          <a:xfrm>
            <a:off x="2848303" y="1639614"/>
            <a:ext cx="0" cy="388883"/>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9A6EC6B2-0BD0-59B0-1B8A-C611C446167F}"/>
              </a:ext>
            </a:extLst>
          </p:cNvPr>
          <p:cNvSpPr txBox="1"/>
          <p:nvPr/>
        </p:nvSpPr>
        <p:spPr>
          <a:xfrm>
            <a:off x="1973317" y="2048048"/>
            <a:ext cx="1749972" cy="369332"/>
          </a:xfrm>
          <a:prstGeom prst="rect">
            <a:avLst/>
          </a:prstGeom>
          <a:noFill/>
        </p:spPr>
        <p:txBody>
          <a:bodyPr wrap="square" rtlCol="0">
            <a:spAutoFit/>
          </a:bodyPr>
          <a:lstStyle/>
          <a:p>
            <a:r>
              <a:rPr lang="en-US" dirty="0"/>
              <a:t>Genetic effect</a:t>
            </a:r>
          </a:p>
        </p:txBody>
      </p:sp>
      <p:cxnSp>
        <p:nvCxnSpPr>
          <p:cNvPr id="14" name="Straight Connector 13">
            <a:extLst>
              <a:ext uri="{FF2B5EF4-FFF2-40B4-BE49-F238E27FC236}">
                <a16:creationId xmlns:a16="http://schemas.microsoft.com/office/drawing/2014/main" id="{CDCC2187-19AC-63C6-C9DB-5FE155F0A2BA}"/>
              </a:ext>
            </a:extLst>
          </p:cNvPr>
          <p:cNvCxnSpPr>
            <a:cxnSpLocks/>
          </p:cNvCxnSpPr>
          <p:nvPr/>
        </p:nvCxnSpPr>
        <p:spPr>
          <a:xfrm>
            <a:off x="3431627" y="1639614"/>
            <a:ext cx="1003739" cy="388883"/>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CBC06C84-7A73-E176-E1B3-1A8E692C0D31}"/>
              </a:ext>
            </a:extLst>
          </p:cNvPr>
          <p:cNvSpPr txBox="1"/>
          <p:nvPr/>
        </p:nvSpPr>
        <p:spPr>
          <a:xfrm>
            <a:off x="3670741" y="2028497"/>
            <a:ext cx="1749972" cy="646331"/>
          </a:xfrm>
          <a:prstGeom prst="rect">
            <a:avLst/>
          </a:prstGeom>
          <a:noFill/>
        </p:spPr>
        <p:txBody>
          <a:bodyPr wrap="square" rtlCol="0">
            <a:spAutoFit/>
          </a:bodyPr>
          <a:lstStyle/>
          <a:p>
            <a:r>
              <a:rPr lang="en-US" dirty="0"/>
              <a:t>Environment effect</a:t>
            </a:r>
          </a:p>
        </p:txBody>
      </p:sp>
      <p:cxnSp>
        <p:nvCxnSpPr>
          <p:cNvPr id="17" name="Straight Connector 16">
            <a:extLst>
              <a:ext uri="{FF2B5EF4-FFF2-40B4-BE49-F238E27FC236}">
                <a16:creationId xmlns:a16="http://schemas.microsoft.com/office/drawing/2014/main" id="{EC14F1A0-F28A-505E-8D13-B3F578506127}"/>
              </a:ext>
            </a:extLst>
          </p:cNvPr>
          <p:cNvCxnSpPr>
            <a:cxnSpLocks/>
          </p:cNvCxnSpPr>
          <p:nvPr/>
        </p:nvCxnSpPr>
        <p:spPr>
          <a:xfrm>
            <a:off x="4206766" y="1618594"/>
            <a:ext cx="1855079" cy="478670"/>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D7678370-152B-09AD-B939-F53DA8F76E61}"/>
              </a:ext>
            </a:extLst>
          </p:cNvPr>
          <p:cNvSpPr txBox="1"/>
          <p:nvPr/>
        </p:nvSpPr>
        <p:spPr>
          <a:xfrm>
            <a:off x="5309038" y="2050901"/>
            <a:ext cx="3723289" cy="646331"/>
          </a:xfrm>
          <a:prstGeom prst="rect">
            <a:avLst/>
          </a:prstGeom>
          <a:noFill/>
        </p:spPr>
        <p:txBody>
          <a:bodyPr wrap="square" rtlCol="0">
            <a:spAutoFit/>
          </a:bodyPr>
          <a:lstStyle/>
          <a:p>
            <a:r>
              <a:rPr lang="en-US" dirty="0"/>
              <a:t>Co-effect of genome and environment</a:t>
            </a:r>
          </a:p>
        </p:txBody>
      </p:sp>
      <p:cxnSp>
        <p:nvCxnSpPr>
          <p:cNvPr id="21" name="Straight Connector 20">
            <a:extLst>
              <a:ext uri="{FF2B5EF4-FFF2-40B4-BE49-F238E27FC236}">
                <a16:creationId xmlns:a16="http://schemas.microsoft.com/office/drawing/2014/main" id="{BC51FA29-7380-AE35-D2B9-C46370F16F26}"/>
              </a:ext>
            </a:extLst>
          </p:cNvPr>
          <p:cNvCxnSpPr/>
          <p:nvPr/>
        </p:nvCxnSpPr>
        <p:spPr>
          <a:xfrm flipH="1">
            <a:off x="2546131" y="3272503"/>
            <a:ext cx="767255" cy="388883"/>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13FE9506-85ED-E4BB-7C31-F2228280BA3A}"/>
              </a:ext>
            </a:extLst>
          </p:cNvPr>
          <p:cNvSpPr txBox="1"/>
          <p:nvPr/>
        </p:nvSpPr>
        <p:spPr>
          <a:xfrm>
            <a:off x="1849821" y="3661386"/>
            <a:ext cx="1749972" cy="369332"/>
          </a:xfrm>
          <a:prstGeom prst="rect">
            <a:avLst/>
          </a:prstGeom>
          <a:noFill/>
        </p:spPr>
        <p:txBody>
          <a:bodyPr wrap="square" rtlCol="0">
            <a:spAutoFit/>
          </a:bodyPr>
          <a:lstStyle/>
          <a:p>
            <a:r>
              <a:rPr lang="en-US" dirty="0"/>
              <a:t>Phenotype</a:t>
            </a:r>
          </a:p>
        </p:txBody>
      </p:sp>
      <p:cxnSp>
        <p:nvCxnSpPr>
          <p:cNvPr id="23" name="Straight Connector 22">
            <a:extLst>
              <a:ext uri="{FF2B5EF4-FFF2-40B4-BE49-F238E27FC236}">
                <a16:creationId xmlns:a16="http://schemas.microsoft.com/office/drawing/2014/main" id="{91BEAA50-F3A5-5521-706D-E3C8FB7CB943}"/>
              </a:ext>
            </a:extLst>
          </p:cNvPr>
          <p:cNvCxnSpPr>
            <a:cxnSpLocks/>
          </p:cNvCxnSpPr>
          <p:nvPr/>
        </p:nvCxnSpPr>
        <p:spPr>
          <a:xfrm>
            <a:off x="4062248" y="3272503"/>
            <a:ext cx="0" cy="388883"/>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7832189-FA22-9CF4-81B0-5CA8F233AF37}"/>
              </a:ext>
            </a:extLst>
          </p:cNvPr>
          <p:cNvSpPr txBox="1"/>
          <p:nvPr/>
        </p:nvSpPr>
        <p:spPr>
          <a:xfrm>
            <a:off x="3187262" y="3680937"/>
            <a:ext cx="1749972" cy="369332"/>
          </a:xfrm>
          <a:prstGeom prst="rect">
            <a:avLst/>
          </a:prstGeom>
          <a:noFill/>
        </p:spPr>
        <p:txBody>
          <a:bodyPr wrap="square" rtlCol="0">
            <a:spAutoFit/>
          </a:bodyPr>
          <a:lstStyle/>
          <a:p>
            <a:r>
              <a:rPr lang="en-US" dirty="0"/>
              <a:t>Genetic effect</a:t>
            </a:r>
          </a:p>
        </p:txBody>
      </p:sp>
      <p:cxnSp>
        <p:nvCxnSpPr>
          <p:cNvPr id="25" name="Straight Connector 24">
            <a:extLst>
              <a:ext uri="{FF2B5EF4-FFF2-40B4-BE49-F238E27FC236}">
                <a16:creationId xmlns:a16="http://schemas.microsoft.com/office/drawing/2014/main" id="{A4EAD07B-A03B-FF63-73F3-C7AB5081E5B2}"/>
              </a:ext>
            </a:extLst>
          </p:cNvPr>
          <p:cNvCxnSpPr>
            <a:cxnSpLocks/>
          </p:cNvCxnSpPr>
          <p:nvPr/>
        </p:nvCxnSpPr>
        <p:spPr>
          <a:xfrm>
            <a:off x="5160579" y="3292054"/>
            <a:ext cx="763312" cy="255928"/>
          </a:xfrm>
          <a:prstGeom prst="line">
            <a:avLst/>
          </a:prstGeom>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0F6501CA-FFC2-ED5D-A920-DE651C6D71B1}"/>
              </a:ext>
            </a:extLst>
          </p:cNvPr>
          <p:cNvSpPr txBox="1"/>
          <p:nvPr/>
        </p:nvSpPr>
        <p:spPr>
          <a:xfrm>
            <a:off x="4992414" y="3657725"/>
            <a:ext cx="1749972" cy="369332"/>
          </a:xfrm>
          <a:prstGeom prst="rect">
            <a:avLst/>
          </a:prstGeom>
          <a:noFill/>
        </p:spPr>
        <p:txBody>
          <a:bodyPr wrap="square" rtlCol="0">
            <a:spAutoFit/>
          </a:bodyPr>
          <a:lstStyle/>
          <a:p>
            <a:r>
              <a:rPr lang="en-US" dirty="0"/>
              <a:t>Everything else</a:t>
            </a:r>
          </a:p>
        </p:txBody>
      </p:sp>
      <p:sp>
        <p:nvSpPr>
          <p:cNvPr id="4" name="TextBox 3">
            <a:extLst>
              <a:ext uri="{FF2B5EF4-FFF2-40B4-BE49-F238E27FC236}">
                <a16:creationId xmlns:a16="http://schemas.microsoft.com/office/drawing/2014/main" id="{CCAB1F9C-6C4C-3625-CF16-DA4DF8B45522}"/>
              </a:ext>
            </a:extLst>
          </p:cNvPr>
          <p:cNvSpPr txBox="1"/>
          <p:nvPr/>
        </p:nvSpPr>
        <p:spPr>
          <a:xfrm>
            <a:off x="0" y="4866501"/>
            <a:ext cx="8229600" cy="276999"/>
          </a:xfrm>
          <a:prstGeom prst="rect">
            <a:avLst/>
          </a:prstGeom>
          <a:noFill/>
        </p:spPr>
        <p:txBody>
          <a:bodyPr wrap="square" rtlCol="0">
            <a:spAutoFit/>
          </a:bodyPr>
          <a:lstStyle/>
          <a:p>
            <a:r>
              <a:rPr lang="en-US" sz="1200" dirty="0"/>
              <a:t>(</a:t>
            </a:r>
            <a:r>
              <a:rPr lang="en-AU" sz="1200" dirty="0"/>
              <a:t>Falconer &amp; Mackay, 1996.</a:t>
            </a:r>
            <a:r>
              <a:rPr lang="en-US" sz="12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B8BC-3E4E-D87A-863C-CA8B2AA9B0A0}"/>
              </a:ext>
            </a:extLst>
          </p:cNvPr>
          <p:cNvSpPr>
            <a:spLocks noGrp="1"/>
          </p:cNvSpPr>
          <p:nvPr>
            <p:ph type="title"/>
          </p:nvPr>
        </p:nvSpPr>
        <p:spPr>
          <a:xfrm>
            <a:off x="480060" y="244026"/>
            <a:ext cx="3276451" cy="1467631"/>
          </a:xfrm>
        </p:spPr>
        <p:txBody>
          <a:bodyPr anchor="b">
            <a:normAutofit/>
          </a:bodyPr>
          <a:lstStyle/>
          <a:p>
            <a:r>
              <a:rPr lang="en-US" sz="4100"/>
              <a:t>Introduction of myself</a:t>
            </a:r>
          </a:p>
        </p:txBody>
      </p:sp>
      <p:sp>
        <p:nvSpPr>
          <p:cNvPr id="3" name="Content Placeholder 2">
            <a:extLst>
              <a:ext uri="{FF2B5EF4-FFF2-40B4-BE49-F238E27FC236}">
                <a16:creationId xmlns:a16="http://schemas.microsoft.com/office/drawing/2014/main" id="{22C0C108-D544-66B3-0545-425CA1B39A0F}"/>
              </a:ext>
            </a:extLst>
          </p:cNvPr>
          <p:cNvSpPr>
            <a:spLocks noGrp="1"/>
          </p:cNvSpPr>
          <p:nvPr>
            <p:ph idx="1"/>
          </p:nvPr>
        </p:nvSpPr>
        <p:spPr>
          <a:xfrm>
            <a:off x="386300" y="2408973"/>
            <a:ext cx="3182691" cy="2490501"/>
          </a:xfrm>
        </p:spPr>
        <p:txBody>
          <a:bodyPr>
            <a:normAutofit/>
          </a:bodyPr>
          <a:lstStyle/>
          <a:p>
            <a:r>
              <a:rPr lang="en-US" sz="1700" dirty="0"/>
              <a:t>I am </a:t>
            </a:r>
            <a:r>
              <a:rPr lang="en-US" sz="1700" dirty="0" err="1"/>
              <a:t>Shiyan</a:t>
            </a:r>
            <a:r>
              <a:rPr lang="en-US" sz="1700" dirty="0"/>
              <a:t> Miao a third-year student in Bachelor of Science, major in Statistics and minor in Mathematics.</a:t>
            </a:r>
          </a:p>
          <a:p>
            <a:r>
              <a:rPr lang="en-US" sz="1700" dirty="0"/>
              <a:t>I used to study Finance in SUIBE, and then I transfer to ANU to change my major.</a:t>
            </a:r>
          </a:p>
          <a:p>
            <a:endParaRPr lang="en-US" sz="1700" dirty="0"/>
          </a:p>
        </p:txBody>
      </p:sp>
      <p:pic>
        <p:nvPicPr>
          <p:cNvPr id="4" name="Picture 3" descr="A person standing in a hallway&#10;&#10;Description automatically generated">
            <a:extLst>
              <a:ext uri="{FF2B5EF4-FFF2-40B4-BE49-F238E27FC236}">
                <a16:creationId xmlns:a16="http://schemas.microsoft.com/office/drawing/2014/main" id="{B62EC9ED-A8F5-3F67-DF5A-3FD91C6EA1B3}"/>
              </a:ext>
            </a:extLst>
          </p:cNvPr>
          <p:cNvPicPr>
            <a:picLocks noChangeAspect="1"/>
          </p:cNvPicPr>
          <p:nvPr/>
        </p:nvPicPr>
        <p:blipFill>
          <a:blip r:embed="rId3"/>
          <a:srcRect t="19614" b="5613"/>
          <a:stretch>
            <a:fillRect/>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884639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FB46-39A9-2645-58D6-CBF574EFBA0A}"/>
              </a:ext>
            </a:extLst>
          </p:cNvPr>
          <p:cNvSpPr>
            <a:spLocks noGrp="1"/>
          </p:cNvSpPr>
          <p:nvPr>
            <p:ph type="title"/>
          </p:nvPr>
        </p:nvSpPr>
        <p:spPr/>
        <p:txBody>
          <a:bodyPr/>
          <a:lstStyle/>
          <a:p>
            <a:r>
              <a:rPr lang="en-AU" dirty="0"/>
              <a:t>Experimental population</a:t>
            </a:r>
            <a:endParaRPr lang="en-US" dirty="0"/>
          </a:p>
        </p:txBody>
      </p:sp>
      <p:sp>
        <p:nvSpPr>
          <p:cNvPr id="6" name="TextBox 5">
            <a:extLst>
              <a:ext uri="{FF2B5EF4-FFF2-40B4-BE49-F238E27FC236}">
                <a16:creationId xmlns:a16="http://schemas.microsoft.com/office/drawing/2014/main" id="{51D8DD55-E033-B298-0F50-9770DC4584AD}"/>
              </a:ext>
            </a:extLst>
          </p:cNvPr>
          <p:cNvSpPr txBox="1"/>
          <p:nvPr/>
        </p:nvSpPr>
        <p:spPr>
          <a:xfrm>
            <a:off x="80680" y="3421249"/>
            <a:ext cx="4292600" cy="1384995"/>
          </a:xfrm>
          <a:prstGeom prst="rect">
            <a:avLst/>
          </a:prstGeom>
          <a:noFill/>
        </p:spPr>
        <p:txBody>
          <a:bodyPr wrap="square" rtlCol="0">
            <a:spAutoFit/>
          </a:bodyPr>
          <a:lstStyle/>
          <a:p>
            <a:r>
              <a:rPr lang="en-AU" sz="1400" b="1" dirty="0"/>
              <a:t>Backcross:</a:t>
            </a:r>
            <a:r>
              <a:rPr lang="en-AU" sz="1400" dirty="0"/>
              <a:t> The target locus is known, markers are well defined, and the aim is to rapidly </a:t>
            </a:r>
            <a:r>
              <a:rPr lang="en-AU" sz="1400" b="1" dirty="0"/>
              <a:t>import and retain</a:t>
            </a:r>
            <a:r>
              <a:rPr lang="en-AU" sz="1400" dirty="0"/>
              <a:t> the recipient parent background.</a:t>
            </a:r>
            <a:br>
              <a:rPr lang="en-AU" sz="1400" dirty="0"/>
            </a:br>
            <a:r>
              <a:rPr lang="en-AU" sz="1400" b="1" dirty="0"/>
              <a:t>Advantages:</a:t>
            </a:r>
            <a:r>
              <a:rPr lang="zh-CN" altLang="en-US" sz="1400" b="1" dirty="0"/>
              <a:t> </a:t>
            </a:r>
            <a:r>
              <a:rPr lang="en-AU" sz="1400" dirty="0"/>
              <a:t>fast controllable genetic background.</a:t>
            </a:r>
            <a:br>
              <a:rPr lang="en-AU" sz="1400" dirty="0"/>
            </a:br>
            <a:r>
              <a:rPr lang="en-AU" sz="1400" b="1" dirty="0"/>
              <a:t>Disadvantages:</a:t>
            </a:r>
            <a:r>
              <a:rPr lang="en-AU" sz="1400" dirty="0"/>
              <a:t> not suitable for accumulating many small-effect loci.</a:t>
            </a:r>
            <a:endParaRPr lang="en-US" sz="1400" dirty="0"/>
          </a:p>
        </p:txBody>
      </p:sp>
      <p:sp>
        <p:nvSpPr>
          <p:cNvPr id="8" name="TextBox 7">
            <a:extLst>
              <a:ext uri="{FF2B5EF4-FFF2-40B4-BE49-F238E27FC236}">
                <a16:creationId xmlns:a16="http://schemas.microsoft.com/office/drawing/2014/main" id="{1FE9C212-F9CD-0847-0CD9-6C38AFE8A56E}"/>
              </a:ext>
            </a:extLst>
          </p:cNvPr>
          <p:cNvSpPr txBox="1"/>
          <p:nvPr/>
        </p:nvSpPr>
        <p:spPr>
          <a:xfrm>
            <a:off x="0" y="4859489"/>
            <a:ext cx="4163942" cy="276999"/>
          </a:xfrm>
          <a:prstGeom prst="rect">
            <a:avLst/>
          </a:prstGeom>
          <a:noFill/>
        </p:spPr>
        <p:txBody>
          <a:bodyPr wrap="square" rtlCol="0">
            <a:spAutoFit/>
          </a:bodyPr>
          <a:lstStyle/>
          <a:p>
            <a:r>
              <a:rPr lang="en-US" altLang="zh-CN" sz="1200" dirty="0"/>
              <a:t>(</a:t>
            </a:r>
            <a:r>
              <a:rPr lang="en-US" altLang="zh-CN" sz="1200" dirty="0">
                <a:hlinkClick r:id="rId3"/>
              </a:rPr>
              <a:t>https://www.vedantu.com/biology/test-cross,</a:t>
            </a:r>
            <a:r>
              <a:rPr lang="en-US" altLang="zh-CN" sz="1200" dirty="0"/>
              <a:t> </a:t>
            </a:r>
            <a:r>
              <a:rPr lang="en-US" altLang="zh-CN" sz="1200" dirty="0" err="1"/>
              <a:t>Vedantu</a:t>
            </a:r>
            <a:r>
              <a:rPr lang="en-US" altLang="zh-CN" sz="1200" dirty="0"/>
              <a:t>)</a:t>
            </a:r>
            <a:endParaRPr lang="en-US" sz="1200" dirty="0"/>
          </a:p>
        </p:txBody>
      </p:sp>
      <p:sp>
        <p:nvSpPr>
          <p:cNvPr id="3" name="Content Placeholder 2">
            <a:extLst>
              <a:ext uri="{FF2B5EF4-FFF2-40B4-BE49-F238E27FC236}">
                <a16:creationId xmlns:a16="http://schemas.microsoft.com/office/drawing/2014/main" id="{FD25B048-1110-75C0-7603-8CC2375140E9}"/>
              </a:ext>
            </a:extLst>
          </p:cNvPr>
          <p:cNvSpPr>
            <a:spLocks noGrp="1"/>
          </p:cNvSpPr>
          <p:nvPr>
            <p:ph idx="1"/>
          </p:nvPr>
        </p:nvSpPr>
        <p:spPr>
          <a:xfrm>
            <a:off x="5084483" y="2416510"/>
            <a:ext cx="3848100" cy="3394472"/>
          </a:xfrm>
        </p:spPr>
        <p:txBody>
          <a:bodyPr>
            <a:normAutofit/>
          </a:bodyPr>
          <a:lstStyle/>
          <a:p>
            <a:r>
              <a:rPr lang="en-AU" sz="2000" dirty="0" err="1"/>
              <a:t>Intercross</a:t>
            </a:r>
            <a:r>
              <a:rPr lang="en-AU" sz="2000" dirty="0"/>
              <a:t> (F2 X F2) is another frequently used population</a:t>
            </a:r>
          </a:p>
        </p:txBody>
      </p:sp>
      <p:pic>
        <p:nvPicPr>
          <p:cNvPr id="5" name="Content Placeholder 3">
            <a:extLst>
              <a:ext uri="{FF2B5EF4-FFF2-40B4-BE49-F238E27FC236}">
                <a16:creationId xmlns:a16="http://schemas.microsoft.com/office/drawing/2014/main" id="{2E1FA93A-65AA-63A6-91AB-EEBD9D0CFA46}"/>
              </a:ext>
            </a:extLst>
          </p:cNvPr>
          <p:cNvPicPr>
            <a:picLocks noChangeAspect="1"/>
          </p:cNvPicPr>
          <p:nvPr/>
        </p:nvPicPr>
        <p:blipFill>
          <a:blip r:embed="rId4"/>
          <a:srcRect t="36105" b="28241"/>
          <a:stretch/>
        </p:blipFill>
        <p:spPr>
          <a:xfrm>
            <a:off x="132145" y="1413131"/>
            <a:ext cx="4439855" cy="1771344"/>
          </a:xfrm>
          <a:prstGeom prst="rect">
            <a:avLst/>
          </a:prstGeom>
        </p:spPr>
      </p:pic>
      <p:sp>
        <p:nvSpPr>
          <p:cNvPr id="9" name="TextBox 8">
            <a:extLst>
              <a:ext uri="{FF2B5EF4-FFF2-40B4-BE49-F238E27FC236}">
                <a16:creationId xmlns:a16="http://schemas.microsoft.com/office/drawing/2014/main" id="{59F39FFA-AC10-EB82-AF76-744A001A20D2}"/>
              </a:ext>
            </a:extLst>
          </p:cNvPr>
          <p:cNvSpPr txBox="1"/>
          <p:nvPr/>
        </p:nvSpPr>
        <p:spPr>
          <a:xfrm>
            <a:off x="3616428" y="4866501"/>
            <a:ext cx="8657025" cy="276999"/>
          </a:xfrm>
          <a:prstGeom prst="rect">
            <a:avLst/>
          </a:prstGeom>
          <a:noFill/>
        </p:spPr>
        <p:txBody>
          <a:bodyPr wrap="square" rtlCol="0">
            <a:spAutoFit/>
          </a:bodyPr>
          <a:lstStyle/>
          <a:p>
            <a:r>
              <a:rPr lang="en-AU" sz="1200" dirty="0"/>
              <a:t>(Collard et al., 2005. Foster, 2006.)</a:t>
            </a:r>
            <a:endParaRPr lang="en-US" sz="1200" dirty="0"/>
          </a:p>
        </p:txBody>
      </p:sp>
    </p:spTree>
    <p:extLst>
      <p:ext uri="{BB962C8B-B14F-4D97-AF65-F5344CB8AC3E}">
        <p14:creationId xmlns:p14="http://schemas.microsoft.com/office/powerpoint/2010/main" val="891038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C96A-69AB-4F5A-59E2-BD7914BD0C6C}"/>
              </a:ext>
            </a:extLst>
          </p:cNvPr>
          <p:cNvSpPr>
            <a:spLocks noGrp="1"/>
          </p:cNvSpPr>
          <p:nvPr>
            <p:ph type="title"/>
          </p:nvPr>
        </p:nvSpPr>
        <p:spPr/>
        <p:txBody>
          <a:bodyPr/>
          <a:lstStyle/>
          <a:p>
            <a:r>
              <a:rPr lang="en-US" dirty="0"/>
              <a:t>Single</a:t>
            </a:r>
            <a:r>
              <a:rPr lang="zh-CN" altLang="en-US" dirty="0"/>
              <a:t> </a:t>
            </a:r>
            <a:r>
              <a:rPr lang="en-US" altLang="zh-CN" dirty="0"/>
              <a:t>marker</a:t>
            </a:r>
            <a:r>
              <a:rPr lang="zh-CN" altLang="en-US" dirty="0"/>
              <a:t> </a:t>
            </a:r>
            <a:r>
              <a:rPr lang="en-US" altLang="zh-CN" dirty="0"/>
              <a:t>model</a:t>
            </a:r>
            <a:endParaRPr lang="en-US" dirty="0"/>
          </a:p>
        </p:txBody>
      </p:sp>
      <p:pic>
        <p:nvPicPr>
          <p:cNvPr id="4" name="Content Placeholder 3">
            <a:extLst>
              <a:ext uri="{FF2B5EF4-FFF2-40B4-BE49-F238E27FC236}">
                <a16:creationId xmlns:a16="http://schemas.microsoft.com/office/drawing/2014/main" id="{3E7430CA-64B9-5E20-CF91-2AFF597ABAFA}"/>
              </a:ext>
            </a:extLst>
          </p:cNvPr>
          <p:cNvPicPr>
            <a:picLocks noGrp="1" noChangeAspect="1"/>
          </p:cNvPicPr>
          <p:nvPr>
            <p:ph idx="1"/>
          </p:nvPr>
        </p:nvPicPr>
        <p:blipFill>
          <a:blip r:embed="rId3"/>
          <a:srcRect t="36105"/>
          <a:stretch/>
        </p:blipFill>
        <p:spPr>
          <a:xfrm>
            <a:off x="132145" y="1343331"/>
            <a:ext cx="4439855" cy="317439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8A24EFC-426C-CA21-14D5-1B75D6B5D4B9}"/>
                  </a:ext>
                </a:extLst>
              </p:cNvPr>
              <p:cNvSpPr txBox="1"/>
              <p:nvPr/>
            </p:nvSpPr>
            <p:spPr>
              <a:xfrm>
                <a:off x="4572000" y="1169469"/>
                <a:ext cx="3282215" cy="3174395"/>
              </a:xfrm>
              <a:prstGeom prst="rect">
                <a:avLst/>
              </a:prstGeom>
              <a:noFill/>
            </p:spPr>
            <p:txBody>
              <a:bodyPr wrap="square" rtlCol="0">
                <a:spAutoFit/>
              </a:bodyPr>
              <a:lstStyle/>
              <a:p>
                <a:r>
                  <a:rPr lang="en-US" dirty="0"/>
                  <a:t>Mean of the AC genotype:</a:t>
                </a:r>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den>
                              </m:f>
                            </m:den>
                          </m:f>
                        </m:num>
                        <m:den>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en>
                      </m:f>
                      <m:r>
                        <a:rPr lang="en-US" b="0" i="0" smtClean="0">
                          <a:latin typeface="Cambria Math" panose="02040503050406030204" pitchFamily="18" charset="0"/>
                        </a:rPr>
                        <m:t>=</m:t>
                      </m:r>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c</m:t>
                          </m:r>
                        </m:e>
                      </m:d>
                      <m:r>
                        <a:rPr lang="en-US" b="0" i="0" smtClean="0">
                          <a:latin typeface="Cambria Math" panose="02040503050406030204" pitchFamily="18" charset="0"/>
                        </a:rPr>
                        <m:t>+</m:t>
                      </m:r>
                      <m:r>
                        <m:rPr>
                          <m:sty m:val="p"/>
                        </m:rPr>
                        <a:rPr lang="en-US" b="0" i="0" smtClean="0">
                          <a:latin typeface="Cambria Math" panose="02040503050406030204" pitchFamily="18" charset="0"/>
                        </a:rPr>
                        <m:t>ca</m:t>
                      </m:r>
                    </m:oMath>
                  </m:oMathPara>
                </a14:m>
                <a:endParaRPr lang="en-US" dirty="0"/>
              </a:p>
              <a:p>
                <a:r>
                  <a:rPr lang="en-US" dirty="0"/>
                  <a:t>Mean of the CC genotype:</a:t>
                </a:r>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𝑐</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f>
                                <m:fPr>
                                  <m:type m:val="lin"/>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den>
                              </m:f>
                            </m:den>
                          </m:f>
                        </m:num>
                        <m:den>
                          <m:f>
                            <m:fPr>
                              <m:type m:val="lin"/>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en>
                      </m:f>
                      <m:r>
                        <a:rPr lang="en-US" b="0" i="0" smtClean="0">
                          <a:latin typeface="Cambria Math" panose="02040503050406030204" pitchFamily="18" charset="0"/>
                        </a:rPr>
                        <m:t>=</m:t>
                      </m:r>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c</m:t>
                          </m:r>
                        </m:e>
                      </m:d>
                      <m:r>
                        <a:rPr lang="en-US" b="0" i="0" smtClean="0">
                          <a:latin typeface="Cambria Math" panose="02040503050406030204" pitchFamily="18" charset="0"/>
                        </a:rPr>
                        <m:t>+</m:t>
                      </m:r>
                      <m:r>
                        <m:rPr>
                          <m:sty m:val="p"/>
                        </m:rPr>
                        <a:rPr lang="en-US" b="0" i="0" smtClean="0">
                          <a:latin typeface="Cambria Math" panose="02040503050406030204" pitchFamily="18" charset="0"/>
                        </a:rPr>
                        <m:t>cd</m:t>
                      </m:r>
                    </m:oMath>
                  </m:oMathPara>
                </a14:m>
                <a:endParaRPr lang="en-US" dirty="0"/>
              </a:p>
              <a:p>
                <a:r>
                  <a:rPr lang="en-US" dirty="0"/>
                  <a:t>Difference between AC and CC</a:t>
                </a:r>
              </a:p>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a:rPr lang="en-US" b="0" i="0" smtClean="0">
                              <a:latin typeface="Cambria Math" panose="02040503050406030204" pitchFamily="18" charset="0"/>
                            </a:rPr>
                            <m:t>1−</m:t>
                          </m:r>
                          <m:r>
                            <m:rPr>
                              <m:sty m:val="p"/>
                            </m:rPr>
                            <a:rPr lang="en-US" b="0" i="0" smtClean="0">
                              <a:latin typeface="Cambria Math" panose="02040503050406030204" pitchFamily="18" charset="0"/>
                            </a:rPr>
                            <m:t>c</m:t>
                          </m:r>
                        </m:e>
                      </m:d>
                      <m:r>
                        <a:rPr lang="en-US" b="0" i="0" smtClean="0">
                          <a:latin typeface="Cambria Math" panose="02040503050406030204" pitchFamily="18" charset="0"/>
                        </a:rPr>
                        <m:t>+</m:t>
                      </m:r>
                      <m:r>
                        <m:rPr>
                          <m:sty m:val="p"/>
                        </m:rPr>
                        <a:rPr lang="en-US" b="0" i="0" smtClean="0">
                          <a:latin typeface="Cambria Math" panose="02040503050406030204" pitchFamily="18" charset="0"/>
                        </a:rPr>
                        <m:t>ca</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𝑎</m:t>
                          </m:r>
                          <m:d>
                            <m:dPr>
                              <m:ctrlPr>
                                <a:rPr lang="en-US" i="1">
                                  <a:latin typeface="Cambria Math" panose="02040503050406030204" pitchFamily="18" charset="0"/>
                                </a:rPr>
                              </m:ctrlPr>
                            </m:dPr>
                            <m:e>
                              <m:r>
                                <a:rPr lang="en-US">
                                  <a:latin typeface="Cambria Math" panose="02040503050406030204" pitchFamily="18" charset="0"/>
                                </a:rPr>
                                <m:t>1−</m:t>
                              </m:r>
                              <m:r>
                                <m:rPr>
                                  <m:sty m:val="p"/>
                                </m:rPr>
                                <a:rPr lang="en-US">
                                  <a:latin typeface="Cambria Math" panose="02040503050406030204" pitchFamily="18" charset="0"/>
                                </a:rPr>
                                <m:t>c</m:t>
                              </m:r>
                            </m:e>
                          </m:d>
                          <m:r>
                            <a:rPr lang="en-US">
                              <a:latin typeface="Cambria Math" panose="02040503050406030204" pitchFamily="18" charset="0"/>
                            </a:rPr>
                            <m:t>+</m:t>
                          </m:r>
                          <m:r>
                            <m:rPr>
                              <m:sty m:val="p"/>
                            </m:rPr>
                            <a:rPr lang="en-US">
                              <a:latin typeface="Cambria Math" panose="02040503050406030204" pitchFamily="18" charset="0"/>
                            </a:rPr>
                            <m:t>cd</m:t>
                          </m:r>
                        </m:e>
                      </m:d>
                      <m:r>
                        <a:rPr lang="en-US" b="0" i="0" smtClean="0">
                          <a:latin typeface="Cambria Math" panose="02040503050406030204" pitchFamily="18" charset="0"/>
                        </a:rPr>
                        <m:t>=(</m:t>
                      </m:r>
                      <m:r>
                        <m:rPr>
                          <m:sty m:val="p"/>
                        </m:rPr>
                        <a:rPr lang="en-US" b="0" i="0" smtClean="0">
                          <a:latin typeface="Cambria Math" panose="02040503050406030204" pitchFamily="18" charset="0"/>
                        </a:rPr>
                        <m:t>d</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)(1−2</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C8A24EFC-426C-CA21-14D5-1B75D6B5D4B9}"/>
                  </a:ext>
                </a:extLst>
              </p:cNvPr>
              <p:cNvSpPr txBox="1">
                <a:spLocks noRot="1" noChangeAspect="1" noMove="1" noResize="1" noEditPoints="1" noAdjustHandles="1" noChangeArrowheads="1" noChangeShapeType="1" noTextEdit="1"/>
              </p:cNvSpPr>
              <p:nvPr/>
            </p:nvSpPr>
            <p:spPr>
              <a:xfrm>
                <a:off x="4572000" y="1169469"/>
                <a:ext cx="3282215" cy="3174395"/>
              </a:xfrm>
              <a:prstGeom prst="rect">
                <a:avLst/>
              </a:prstGeom>
              <a:blipFill>
                <a:blip r:embed="rId4"/>
                <a:stretch>
                  <a:fillRect l="-1544" t="-5179" b="-79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A0A616B-5308-789B-C615-9766E46FFB8B}"/>
              </a:ext>
            </a:extLst>
          </p:cNvPr>
          <p:cNvSpPr txBox="1"/>
          <p:nvPr/>
        </p:nvSpPr>
        <p:spPr>
          <a:xfrm>
            <a:off x="0" y="4866501"/>
            <a:ext cx="5537464" cy="276999"/>
          </a:xfrm>
          <a:prstGeom prst="rect">
            <a:avLst/>
          </a:prstGeom>
          <a:noFill/>
        </p:spPr>
        <p:txBody>
          <a:bodyPr wrap="square" rtlCol="0">
            <a:spAutoFit/>
          </a:bodyPr>
          <a:lstStyle/>
          <a:p>
            <a:r>
              <a:rPr lang="en-US" sz="1200" dirty="0">
                <a:hlinkClick r:id="rId5"/>
              </a:rPr>
              <a:t>(https://jyanglab.com/slides/2024-agro931/week15/w15_c1.html#20</a:t>
            </a:r>
            <a:r>
              <a:rPr lang="en-US" sz="1200" dirty="0"/>
              <a:t> </a:t>
            </a:r>
            <a:r>
              <a:rPr lang="en-US" sz="1200" dirty="0" err="1"/>
              <a:t>Jyang</a:t>
            </a:r>
            <a:r>
              <a:rPr lang="en-US" sz="1200" dirty="0"/>
              <a:t>  Lab)</a:t>
            </a:r>
          </a:p>
        </p:txBody>
      </p:sp>
      <p:sp>
        <p:nvSpPr>
          <p:cNvPr id="7" name="TextBox 6">
            <a:extLst>
              <a:ext uri="{FF2B5EF4-FFF2-40B4-BE49-F238E27FC236}">
                <a16:creationId xmlns:a16="http://schemas.microsoft.com/office/drawing/2014/main" id="{914E15BC-862C-B769-94AC-8E16D1C6081D}"/>
              </a:ext>
            </a:extLst>
          </p:cNvPr>
          <p:cNvSpPr txBox="1"/>
          <p:nvPr/>
        </p:nvSpPr>
        <p:spPr>
          <a:xfrm>
            <a:off x="372534" y="1490134"/>
            <a:ext cx="584200" cy="369332"/>
          </a:xfrm>
          <a:prstGeom prst="rect">
            <a:avLst/>
          </a:prstGeom>
          <a:noFill/>
        </p:spPr>
        <p:txBody>
          <a:bodyPr wrap="square" rtlCol="0">
            <a:spAutoFit/>
          </a:bodyPr>
          <a:lstStyle/>
          <a:p>
            <a:r>
              <a:rPr lang="en-US" dirty="0"/>
              <a:t>P</a:t>
            </a:r>
          </a:p>
        </p:txBody>
      </p:sp>
      <p:sp>
        <p:nvSpPr>
          <p:cNvPr id="8" name="TextBox 7">
            <a:extLst>
              <a:ext uri="{FF2B5EF4-FFF2-40B4-BE49-F238E27FC236}">
                <a16:creationId xmlns:a16="http://schemas.microsoft.com/office/drawing/2014/main" id="{CD5A81F5-A26D-8DA0-902E-FEE735AF2F1A}"/>
              </a:ext>
            </a:extLst>
          </p:cNvPr>
          <p:cNvSpPr txBox="1"/>
          <p:nvPr/>
        </p:nvSpPr>
        <p:spPr>
          <a:xfrm>
            <a:off x="372534" y="2047763"/>
            <a:ext cx="584200" cy="369332"/>
          </a:xfrm>
          <a:prstGeom prst="rect">
            <a:avLst/>
          </a:prstGeom>
          <a:noFill/>
        </p:spPr>
        <p:txBody>
          <a:bodyPr wrap="square" rtlCol="0">
            <a:spAutoFit/>
          </a:bodyPr>
          <a:lstStyle/>
          <a:p>
            <a:r>
              <a:rPr lang="en-US" dirty="0"/>
              <a:t>F</a:t>
            </a:r>
            <a:r>
              <a:rPr lang="en-US" altLang="zh-CN" dirty="0"/>
              <a:t>1</a:t>
            </a:r>
            <a:endParaRPr lang="en-US" dirty="0"/>
          </a:p>
        </p:txBody>
      </p:sp>
      <p:sp>
        <p:nvSpPr>
          <p:cNvPr id="9" name="TextBox 8">
            <a:extLst>
              <a:ext uri="{FF2B5EF4-FFF2-40B4-BE49-F238E27FC236}">
                <a16:creationId xmlns:a16="http://schemas.microsoft.com/office/drawing/2014/main" id="{0A34322E-D68D-F1A0-9FB3-0DB8321BB359}"/>
              </a:ext>
            </a:extLst>
          </p:cNvPr>
          <p:cNvSpPr txBox="1"/>
          <p:nvPr/>
        </p:nvSpPr>
        <p:spPr>
          <a:xfrm>
            <a:off x="397935" y="2725115"/>
            <a:ext cx="584200" cy="369332"/>
          </a:xfrm>
          <a:prstGeom prst="rect">
            <a:avLst/>
          </a:prstGeom>
          <a:noFill/>
        </p:spPr>
        <p:txBody>
          <a:bodyPr wrap="square" rtlCol="0">
            <a:spAutoFit/>
          </a:bodyPr>
          <a:lstStyle/>
          <a:p>
            <a:r>
              <a:rPr lang="en-US" dirty="0"/>
              <a:t>F</a:t>
            </a:r>
            <a:r>
              <a:rPr lang="en-US" altLang="zh-CN" dirty="0"/>
              <a:t>2</a:t>
            </a:r>
            <a:endParaRPr lang="en-US" dirty="0"/>
          </a:p>
        </p:txBody>
      </p:sp>
    </p:spTree>
    <p:extLst>
      <p:ext uri="{BB962C8B-B14F-4D97-AF65-F5344CB8AC3E}">
        <p14:creationId xmlns:p14="http://schemas.microsoft.com/office/powerpoint/2010/main" val="3066638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D57B-0860-FB2C-EAAC-A6F076B0D866}"/>
              </a:ext>
            </a:extLst>
          </p:cNvPr>
          <p:cNvSpPr>
            <a:spLocks noGrp="1"/>
          </p:cNvSpPr>
          <p:nvPr>
            <p:ph type="title"/>
          </p:nvPr>
        </p:nvSpPr>
        <p:spPr/>
        <p:txBody>
          <a:bodyPr/>
          <a:lstStyle/>
          <a:p>
            <a:r>
              <a:rPr lang="en-US" dirty="0"/>
              <a:t>Single</a:t>
            </a:r>
            <a:r>
              <a:rPr lang="zh-CN" altLang="en-US" dirty="0"/>
              <a:t> </a:t>
            </a:r>
            <a:r>
              <a:rPr lang="en-US" altLang="zh-CN" dirty="0"/>
              <a:t>Marker</a:t>
            </a:r>
            <a:r>
              <a:rPr lang="zh-CN" altLang="en-US" dirty="0"/>
              <a:t> </a:t>
            </a:r>
            <a:r>
              <a:rPr lang="en-US" altLang="zh-CN" dirty="0"/>
              <a:t>Model</a:t>
            </a:r>
            <a:r>
              <a:rPr lang="zh-CN" altLang="en-US" dirty="0"/>
              <a:t> </a:t>
            </a:r>
            <a:r>
              <a:rPr lang="en-US" altLang="zh-CN" dirty="0"/>
              <a:t>in</a:t>
            </a:r>
            <a:r>
              <a:rPr lang="zh-CN" altLang="en-US" dirty="0"/>
              <a:t> </a:t>
            </a:r>
            <a:r>
              <a:rPr lang="en-US" altLang="zh-CN" dirty="0"/>
              <a:t>Backcross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574E1D-6891-8E41-D14B-869D50DD751C}"/>
                  </a:ext>
                </a:extLst>
              </p:cNvPr>
              <p:cNvSpPr>
                <a:spLocks noGrp="1"/>
              </p:cNvSpPr>
              <p:nvPr>
                <p:ph idx="1"/>
              </p:nvPr>
            </p:nvSpPr>
            <p:spPr>
              <a:xfrm>
                <a:off x="457200" y="1200151"/>
                <a:ext cx="8229600" cy="3737370"/>
              </a:xfrm>
            </p:spPr>
            <p:txBody>
              <a:bodyPr/>
              <a:lstStyle/>
              <a:p>
                <a:r>
                  <a:rPr lang="en-AU" dirty="0"/>
                  <a:t>In a backcross population, each autosomal locus has only two genotypes</a:t>
                </a:r>
                <a:r>
                  <a:rPr lang="zh-CN" altLang="en-US" dirty="0"/>
                  <a:t> </a:t>
                </a:r>
                <a:r>
                  <a:rPr lang="en-US" altLang="zh-CN" dirty="0"/>
                  <a:t>AC</a:t>
                </a:r>
                <a:r>
                  <a:rPr lang="zh-CN" altLang="en-US" dirty="0"/>
                  <a:t> </a:t>
                </a:r>
                <a:r>
                  <a:rPr lang="en-US" altLang="zh-CN" dirty="0"/>
                  <a:t>CC.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0,1</m:t>
                        </m:r>
                      </m:e>
                    </m:d>
                    <m:r>
                      <a:rPr lang="en-US" altLang="zh-CN" b="0" i="1" smtClean="0">
                        <a:latin typeface="Cambria Math" panose="02040503050406030204" pitchFamily="18" charset="0"/>
                        <a:ea typeface="Cambria Math" panose="02040503050406030204" pitchFamily="18" charset="0"/>
                      </a:rPr>
                      <m:t>,    0=</m:t>
                    </m:r>
                    <m:r>
                      <m:rPr>
                        <m:sty m:val="p"/>
                      </m:rPr>
                      <a:rPr lang="en-US" altLang="zh-CN" i="1">
                        <a:latin typeface="Cambria Math" panose="02040503050406030204" pitchFamily="18" charset="0"/>
                        <a:ea typeface="Cambria Math" panose="02040503050406030204" pitchFamily="18" charset="0"/>
                      </a:rPr>
                      <m:t>AC</m:t>
                    </m:r>
                    <m:r>
                      <a:rPr lang="en-US" altLang="zh-CN" b="0" i="1" smtClean="0">
                        <a:latin typeface="Cambria Math" panose="02040503050406030204" pitchFamily="18" charset="0"/>
                        <a:ea typeface="Cambria Math" panose="02040503050406030204" pitchFamily="18" charset="0"/>
                      </a:rPr>
                      <m:t>, 1=</m:t>
                    </m:r>
                    <m:r>
                      <m:rPr>
                        <m:sty m:val="p"/>
                      </m:rPr>
                      <a:rPr lang="en-US" altLang="zh-CN" i="1">
                        <a:latin typeface="Cambria Math" panose="02040503050406030204" pitchFamily="18" charset="0"/>
                        <a:ea typeface="Cambria Math" panose="02040503050406030204" pitchFamily="18" charset="0"/>
                      </a:rPr>
                      <m:t>CC</m:t>
                    </m:r>
                    <m:r>
                      <a:rPr lang="en-US" altLang="zh-CN" b="0" i="1" smtClean="0">
                        <a:latin typeface="Cambria Math" panose="02040503050406030204" pitchFamily="18" charset="0"/>
                        <a:ea typeface="Cambria Math" panose="02040503050406030204" pitchFamily="18" charset="0"/>
                      </a:rPr>
                      <m:t>.</m:t>
                    </m:r>
                  </m:oMath>
                </a14:m>
                <a:endParaRPr lang="en-US" altLang="zh-CN" dirty="0"/>
              </a:p>
              <a:p>
                <a:r>
                  <a:rPr lang="en-AU" dirty="0"/>
                  <a:t>Work with the two group means</a:t>
                </a: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𝐴</m:t>
                        </m:r>
                        <m:r>
                          <m:rPr>
                            <m:sty m:val="p"/>
                          </m:rPr>
                          <a:rPr lang="en-US" i="1">
                            <a:latin typeface="Cambria Math" panose="02040503050406030204" pitchFamily="18" charset="0"/>
                          </a:rPr>
                          <m:t>C</m:t>
                        </m:r>
                      </m:sub>
                    </m:sSub>
                    <m:r>
                      <a:rPr lang="zh-CN" altLang="en-US"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𝜇</m:t>
                        </m:r>
                      </m:e>
                      <m:sub>
                        <m:r>
                          <m:rPr>
                            <m:sty m:val="p"/>
                          </m:rPr>
                          <a:rPr lang="en-US" altLang="zh-CN" i="1">
                            <a:latin typeface="Cambria Math" panose="02040503050406030204" pitchFamily="18" charset="0"/>
                            <a:ea typeface="Cambria Math" panose="02040503050406030204" pitchFamily="18" charset="0"/>
                          </a:rPr>
                          <m:t>CC</m:t>
                        </m:r>
                      </m:sub>
                    </m:sSub>
                    <m:r>
                      <a:rPr lang="zh-CN" altLang="en-US" b="0" i="1" smtClean="0">
                        <a:latin typeface="Cambria Math" panose="02040503050406030204" pitchFamily="18" charset="0"/>
                      </a:rPr>
                      <m:t>，</m:t>
                    </m:r>
                    <m:r>
                      <a:rPr lang="zh-CN" altLang="en-US" b="0" i="1" smtClean="0">
                        <a:latin typeface="Cambria Math" panose="02040503050406030204" pitchFamily="18" charset="0"/>
                      </a:rPr>
                      <m:t> </m:t>
                    </m:r>
                    <m:r>
                      <m:rPr>
                        <m:sty m:val="p"/>
                      </m:rPr>
                      <a:rPr lang="el-GR" altLang="zh-CN" b="0" i="1" smtClean="0">
                        <a:latin typeface="Cambria Math" panose="02040503050406030204" pitchFamily="18" charset="0"/>
                        <a:ea typeface="Cambria Math" panose="02040503050406030204" pitchFamily="18" charset="0"/>
                      </a:rPr>
                      <m:t>Δ</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𝜇</m:t>
                        </m:r>
                      </m:e>
                      <m:sub>
                        <m:r>
                          <m:rPr>
                            <m:sty m:val="p"/>
                          </m:rPr>
                          <a:rPr lang="en-US" altLang="zh-CN" i="1">
                            <a:latin typeface="Cambria Math" panose="02040503050406030204" pitchFamily="18" charset="0"/>
                          </a:rPr>
                          <m:t>AC</m:t>
                        </m:r>
                      </m:sub>
                    </m:sSub>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𝜇</m:t>
                        </m:r>
                      </m:e>
                      <m:sub>
                        <m:r>
                          <m:rPr>
                            <m:sty m:val="p"/>
                          </m:rPr>
                          <a:rPr lang="en-US" altLang="zh-CN" i="1">
                            <a:latin typeface="Cambria Math" panose="02040503050406030204" pitchFamily="18" charset="0"/>
                            <a:ea typeface="Cambria Math" panose="02040503050406030204" pitchFamily="18" charset="0"/>
                          </a:rPr>
                          <m:t>CC</m:t>
                        </m:r>
                      </m:sub>
                    </m:sSub>
                  </m:oMath>
                </a14:m>
                <a:endParaRPr lang="en-US" dirty="0"/>
              </a:p>
              <a:p>
                <a:endParaRPr lang="en-US" dirty="0"/>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𝐺</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oMath>
                </a14:m>
                <a:r>
                  <a:rPr lang="en-US" dirty="0"/>
                  <a:t>   ,</a:t>
                </a:r>
                <a14:m>
                  <m:oMath xmlns:m="http://schemas.openxmlformats.org/officeDocument/2006/math">
                    <m:r>
                      <a:rPr lang="en-US" b="0" i="0" smtClean="0">
                        <a:latin typeface="Cambria Math" panose="02040503050406030204" pitchFamily="18" charset="0"/>
                        <a:ea typeface="Cambria Math" panose="02040503050406030204" pitchFamily="18" charset="0"/>
                      </a:rPr>
                      <m:t> </m:t>
                    </m:r>
                  </m:oMath>
                </a14:m>
                <a:endParaRPr lang="en-US" b="0" i="0"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ea typeface="Cambria Math" panose="02040503050406030204" pitchFamily="18" charset="0"/>
                      </a:rPr>
                      <m:t>where</m:t>
                    </m:r>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𝜇</m:t>
                        </m:r>
                      </m:e>
                      <m:sub>
                        <m:r>
                          <m:rPr>
                            <m:sty m:val="p"/>
                          </m:rPr>
                          <a:rPr lang="en-US" altLang="zh-CN" i="1">
                            <a:latin typeface="Cambria Math" panose="02040503050406030204" pitchFamily="18" charset="0"/>
                          </a:rPr>
                          <m:t>AC</m:t>
                        </m:r>
                      </m:sub>
                    </m:sSub>
                    <m:r>
                      <a:rPr lang="en-US" altLang="zh-CN">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𝜇</m:t>
                        </m:r>
                      </m:e>
                      <m:sub>
                        <m:r>
                          <m:rPr>
                            <m:sty m:val="p"/>
                          </m:rPr>
                          <a:rPr lang="en-US" altLang="zh-CN" i="1">
                            <a:latin typeface="Cambria Math" panose="02040503050406030204" pitchFamily="18" charset="0"/>
                            <a:ea typeface="Cambria Math" panose="02040503050406030204" pitchFamily="18" charset="0"/>
                          </a:rPr>
                          <m:t>CC</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a</m:t>
                    </m:r>
                    <m:r>
                      <a:rPr lang="en-US" altLang="zh-CN" b="0" i="0" smtClean="0">
                        <a:latin typeface="Cambria Math" panose="02040503050406030204" pitchFamily="18" charset="0"/>
                      </a:rPr>
                      <m:t>)(1−2</m:t>
                    </m:r>
                    <m:r>
                      <m:rPr>
                        <m:sty m:val="p"/>
                      </m:rPr>
                      <a:rPr lang="en-US" altLang="zh-CN" b="0" i="0" smtClean="0">
                        <a:latin typeface="Cambria Math" panose="02040503050406030204" pitchFamily="18" charset="0"/>
                      </a:rPr>
                      <m:t>c</m:t>
                    </m:r>
                    <m:r>
                      <a:rPr lang="en-US" altLang="zh-CN" b="0" i="0" smtClean="0">
                        <a:latin typeface="Cambria Math" panose="02040503050406030204" pitchFamily="18" charset="0"/>
                      </a:rPr>
                      <m:t>)</m:t>
                    </m:r>
                  </m:oMath>
                </a14:m>
                <a:r>
                  <a:rPr lang="en-US" dirty="0"/>
                  <a:t> </a:t>
                </a:r>
                <a:r>
                  <a:rPr lang="en-AU" altLang="zh-CN" dirty="0"/>
                  <a:t>  (t-test)</a:t>
                </a:r>
                <a:endParaRPr lang="en-US" dirty="0"/>
              </a:p>
            </p:txBody>
          </p:sp>
        </mc:Choice>
        <mc:Fallback xmlns="">
          <p:sp>
            <p:nvSpPr>
              <p:cNvPr id="3" name="Content Placeholder 2">
                <a:extLst>
                  <a:ext uri="{FF2B5EF4-FFF2-40B4-BE49-F238E27FC236}">
                    <a16:creationId xmlns:a16="http://schemas.microsoft.com/office/drawing/2014/main" id="{B6574E1D-6891-8E41-D14B-869D50DD751C}"/>
                  </a:ext>
                </a:extLst>
              </p:cNvPr>
              <p:cNvSpPr>
                <a:spLocks noGrp="1" noRot="1" noChangeAspect="1" noMove="1" noResize="1" noEditPoints="1" noAdjustHandles="1" noChangeArrowheads="1" noChangeShapeType="1" noTextEdit="1"/>
              </p:cNvSpPr>
              <p:nvPr>
                <p:ph idx="1"/>
              </p:nvPr>
            </p:nvSpPr>
            <p:spPr>
              <a:xfrm>
                <a:off x="457200" y="1200151"/>
                <a:ext cx="8229600" cy="3737370"/>
              </a:xfrm>
              <a:blipFill>
                <a:blip r:embed="rId3"/>
                <a:stretch>
                  <a:fillRect l="-1080" t="-1356" r="-46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70C8940-6D58-76EE-E9A9-D4B1D022AD75}"/>
              </a:ext>
            </a:extLst>
          </p:cNvPr>
          <p:cNvSpPr txBox="1"/>
          <p:nvPr/>
        </p:nvSpPr>
        <p:spPr>
          <a:xfrm>
            <a:off x="29775" y="4937521"/>
            <a:ext cx="8657025" cy="276999"/>
          </a:xfrm>
          <a:prstGeom prst="rect">
            <a:avLst/>
          </a:prstGeom>
          <a:noFill/>
        </p:spPr>
        <p:txBody>
          <a:bodyPr wrap="square" rtlCol="0">
            <a:spAutoFit/>
          </a:bodyPr>
          <a:lstStyle/>
          <a:p>
            <a:r>
              <a:rPr lang="en-AU" sz="1200" dirty="0"/>
              <a:t>(Foster, 2006.)</a:t>
            </a:r>
            <a:endParaRPr lang="en-US" sz="1200" dirty="0"/>
          </a:p>
        </p:txBody>
      </p:sp>
    </p:spTree>
    <p:extLst>
      <p:ext uri="{BB962C8B-B14F-4D97-AF65-F5344CB8AC3E}">
        <p14:creationId xmlns:p14="http://schemas.microsoft.com/office/powerpoint/2010/main" val="2882391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D397-C79D-C7FA-E257-0D9D4E271E68}"/>
              </a:ext>
            </a:extLst>
          </p:cNvPr>
          <p:cNvSpPr>
            <a:spLocks noGrp="1"/>
          </p:cNvSpPr>
          <p:nvPr>
            <p:ph type="title"/>
          </p:nvPr>
        </p:nvSpPr>
        <p:spPr/>
        <p:txBody>
          <a:bodyPr/>
          <a:lstStyle/>
          <a:p>
            <a:r>
              <a:rPr lang="en-US" dirty="0"/>
              <a:t>Recombination</a:t>
            </a:r>
            <a:r>
              <a:rPr lang="zh-CN" altLang="en-US" dirty="0"/>
              <a:t> </a:t>
            </a:r>
            <a:r>
              <a:rPr lang="en-US" altLang="zh-CN" dirty="0"/>
              <a:t>Frequency</a:t>
            </a:r>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F6063FE-BEE1-9256-8C86-21F9E1AC351C}"/>
                  </a:ext>
                </a:extLst>
              </p:cNvPr>
              <p:cNvSpPr txBox="1"/>
              <p:nvPr/>
            </p:nvSpPr>
            <p:spPr>
              <a:xfrm>
                <a:off x="457200" y="1402935"/>
                <a:ext cx="7899991" cy="3046988"/>
              </a:xfrm>
              <a:prstGeom prst="rect">
                <a:avLst/>
              </a:prstGeom>
              <a:noFill/>
            </p:spPr>
            <p:txBody>
              <a:bodyPr wrap="square">
                <a:spAutoFit/>
              </a:bodyPr>
              <a:lstStyle/>
              <a:p>
                <a:r>
                  <a:rPr lang="en-US" sz="2400" dirty="0"/>
                  <a:t>From the case above, we can see the difference between AC and CC is</a:t>
                </a:r>
              </a:p>
              <a:p>
                <a:pPr/>
                <a14:m>
                  <m:oMathPara xmlns:m="http://schemas.openxmlformats.org/officeDocument/2006/math">
                    <m:oMathParaPr>
                      <m:jc m:val="centerGroup"/>
                    </m:oMathParaPr>
                    <m:oMath xmlns:m="http://schemas.openxmlformats.org/officeDocument/2006/math">
                      <m:r>
                        <a:rPr lang="en-US" sz="2400" b="0" i="0" smtClean="0">
                          <a:latin typeface="Cambria Math" panose="02040503050406030204" pitchFamily="18" charset="0"/>
                        </a:rPr>
                        <m:t>(</m:t>
                      </m:r>
                      <m:r>
                        <m:rPr>
                          <m:sty m:val="p"/>
                        </m:rPr>
                        <a:rPr lang="en-US" sz="2400" b="0" i="0" smtClean="0">
                          <a:latin typeface="Cambria Math" panose="02040503050406030204" pitchFamily="18" charset="0"/>
                        </a:rPr>
                        <m:t>d</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a</m:t>
                      </m:r>
                      <m:r>
                        <a:rPr lang="en-US" sz="2400" b="0" i="0" smtClean="0">
                          <a:latin typeface="Cambria Math" panose="02040503050406030204" pitchFamily="18" charset="0"/>
                        </a:rPr>
                        <m:t>)(1−2</m:t>
                      </m:r>
                      <m:r>
                        <m:rPr>
                          <m:sty m:val="p"/>
                        </m:rPr>
                        <a:rPr lang="en-US" sz="2400" b="0" i="0" smtClean="0">
                          <a:latin typeface="Cambria Math" panose="02040503050406030204" pitchFamily="18" charset="0"/>
                        </a:rPr>
                        <m:t>c</m:t>
                      </m:r>
                      <m:r>
                        <a:rPr lang="en-US" sz="2400" b="0" i="0" smtClean="0">
                          <a:latin typeface="Cambria Math" panose="02040503050406030204" pitchFamily="18" charset="0"/>
                        </a:rPr>
                        <m:t>)</m:t>
                      </m:r>
                    </m:oMath>
                  </m:oMathPara>
                </a14:m>
                <a:endParaRPr lang="en-US" sz="2400" dirty="0"/>
              </a:p>
              <a:p>
                <a:endParaRPr lang="en-US" sz="2400" dirty="0"/>
              </a:p>
              <a:p>
                <a:r>
                  <a:rPr lang="en-US" sz="2400" dirty="0"/>
                  <a:t>1. </a:t>
                </a:r>
                <a14:m>
                  <m:oMath xmlns:m="http://schemas.openxmlformats.org/officeDocument/2006/math">
                    <m:d>
                      <m:dPr>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d</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a</m:t>
                        </m:r>
                      </m:e>
                    </m:d>
                    <m:r>
                      <a:rPr lang="en-US" sz="2400" b="0" i="0" smtClean="0">
                        <a:latin typeface="Cambria Math" panose="02040503050406030204" pitchFamily="18" charset="0"/>
                      </a:rPr>
                      <m:t>=0</m:t>
                    </m:r>
                  </m:oMath>
                </a14:m>
                <a:r>
                  <a:rPr lang="en-US" sz="2400" dirty="0"/>
                  <a:t> </a:t>
                </a:r>
              </a:p>
              <a:p>
                <a:r>
                  <a:rPr lang="en-US" sz="2400" dirty="0"/>
                  <a:t>No genetic effects</a:t>
                </a:r>
              </a:p>
              <a:p>
                <a:r>
                  <a:rPr lang="en-US" sz="2400" dirty="0"/>
                  <a:t>2.</a:t>
                </a:r>
                <a:r>
                  <a:rPr lang="en-US" sz="2400" b="0" dirty="0"/>
                  <a:t> </a:t>
                </a:r>
                <a14:m>
                  <m:oMath xmlns:m="http://schemas.openxmlformats.org/officeDocument/2006/math">
                    <m:d>
                      <m:dPr>
                        <m:ctrlPr>
                          <a:rPr lang="en-US" sz="2400" b="0" i="1" smtClean="0">
                            <a:latin typeface="Cambria Math" panose="02040503050406030204" pitchFamily="18" charset="0"/>
                          </a:rPr>
                        </m:ctrlPr>
                      </m:dPr>
                      <m:e>
                        <m:r>
                          <a:rPr lang="en-US" sz="2400" b="0" i="0" smtClean="0">
                            <a:latin typeface="Cambria Math" panose="02040503050406030204" pitchFamily="18" charset="0"/>
                          </a:rPr>
                          <m:t>1−2</m:t>
                        </m:r>
                        <m:r>
                          <m:rPr>
                            <m:sty m:val="p"/>
                          </m:rPr>
                          <a:rPr lang="en-US" sz="2400" b="0" i="0" smtClean="0">
                            <a:latin typeface="Cambria Math" panose="02040503050406030204" pitchFamily="18" charset="0"/>
                          </a:rPr>
                          <m:t>c</m:t>
                        </m:r>
                      </m:e>
                    </m:d>
                    <m:r>
                      <a:rPr lang="en-US" sz="2400" b="0" i="0" smtClean="0">
                        <a:latin typeface="Cambria Math" panose="02040503050406030204" pitchFamily="18" charset="0"/>
                      </a:rPr>
                      <m:t>=0→</m:t>
                    </m:r>
                    <m:r>
                      <m:rPr>
                        <m:sty m:val="p"/>
                      </m:rPr>
                      <a:rPr lang="en-US" sz="2400" b="0" i="0" smtClean="0">
                        <a:latin typeface="Cambria Math" panose="02040503050406030204" pitchFamily="18" charset="0"/>
                      </a:rPr>
                      <m:t>c</m:t>
                    </m:r>
                    <m:r>
                      <a:rPr lang="en-US" sz="2400" b="0" i="0" smtClean="0">
                        <a:latin typeface="Cambria Math" panose="02040503050406030204" pitchFamily="18" charset="0"/>
                      </a:rPr>
                      <m:t>=1/2</m:t>
                    </m:r>
                  </m:oMath>
                </a14:m>
                <a:endParaRPr lang="en-US" sz="2400" dirty="0"/>
              </a:p>
              <a:p>
                <a:r>
                  <a:rPr lang="en-US" sz="2400" dirty="0"/>
                  <a:t>Marker and the QTL is unlinked.</a:t>
                </a:r>
              </a:p>
            </p:txBody>
          </p:sp>
        </mc:Choice>
        <mc:Fallback>
          <p:sp>
            <p:nvSpPr>
              <p:cNvPr id="6" name="TextBox 5">
                <a:extLst>
                  <a:ext uri="{FF2B5EF4-FFF2-40B4-BE49-F238E27FC236}">
                    <a16:creationId xmlns:a16="http://schemas.microsoft.com/office/drawing/2014/main" id="{2F6063FE-BEE1-9256-8C86-21F9E1AC351C}"/>
                  </a:ext>
                </a:extLst>
              </p:cNvPr>
              <p:cNvSpPr txBox="1">
                <a:spLocks noRot="1" noChangeAspect="1" noMove="1" noResize="1" noEditPoints="1" noAdjustHandles="1" noChangeArrowheads="1" noChangeShapeType="1" noTextEdit="1"/>
              </p:cNvSpPr>
              <p:nvPr/>
            </p:nvSpPr>
            <p:spPr>
              <a:xfrm>
                <a:off x="457200" y="1402935"/>
                <a:ext cx="7899991" cy="3046988"/>
              </a:xfrm>
              <a:prstGeom prst="rect">
                <a:avLst/>
              </a:prstGeom>
              <a:blipFill>
                <a:blip r:embed="rId3"/>
                <a:stretch>
                  <a:fillRect l="-1284" t="-1660" b="-3734"/>
                </a:stretch>
              </a:blipFill>
            </p:spPr>
            <p:txBody>
              <a:bodyPr/>
              <a:lstStyle/>
              <a:p>
                <a:r>
                  <a:rPr lang="en-US">
                    <a:noFill/>
                  </a:rPr>
                  <a:t> </a:t>
                </a:r>
              </a:p>
            </p:txBody>
          </p:sp>
        </mc:Fallback>
      </mc:AlternateContent>
    </p:spTree>
    <p:extLst>
      <p:ext uri="{BB962C8B-B14F-4D97-AF65-F5344CB8AC3E}">
        <p14:creationId xmlns:p14="http://schemas.microsoft.com/office/powerpoint/2010/main" val="4040417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8A0E2-0BAC-9042-3A4F-2E44D764C1B1}"/>
              </a:ext>
            </a:extLst>
          </p:cNvPr>
          <p:cNvSpPr>
            <a:spLocks noGrp="1"/>
          </p:cNvSpPr>
          <p:nvPr>
            <p:ph type="title"/>
          </p:nvPr>
        </p:nvSpPr>
        <p:spPr/>
        <p:txBody>
          <a:bodyPr/>
          <a:lstStyle/>
          <a:p>
            <a:r>
              <a:rPr lang="en-US" dirty="0"/>
              <a:t>Mixture</a:t>
            </a:r>
            <a:r>
              <a:rPr lang="zh-CN" altLang="en-US" dirty="0"/>
              <a:t> </a:t>
            </a:r>
            <a:r>
              <a:rPr lang="en-US" altLang="zh-CN" dirty="0"/>
              <a:t>Distribution</a:t>
            </a:r>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EA28F1E-0E3B-DFC0-42F7-71AA2C0A2F30}"/>
                  </a:ext>
                </a:extLst>
              </p:cNvPr>
              <p:cNvSpPr txBox="1"/>
              <p:nvPr/>
            </p:nvSpPr>
            <p:spPr>
              <a:xfrm>
                <a:off x="171797" y="1823670"/>
                <a:ext cx="4646648" cy="3139321"/>
              </a:xfrm>
              <a:prstGeom prst="rect">
                <a:avLst/>
              </a:prstGeom>
              <a:noFill/>
            </p:spPr>
            <p:txBody>
              <a:bodyPr wrap="square" rtlCol="0">
                <a:spAutoFit/>
              </a:bodyPr>
              <a:lstStyle/>
              <a:p>
                <a:pPr marL="285750" indent="-285750">
                  <a:buFont typeface="Arial" panose="020B0604020202020204" pitchFamily="34" charset="0"/>
                  <a:buChar char="•"/>
                </a:pPr>
                <a:r>
                  <a:rPr lang="en-AU" dirty="0"/>
                  <a:t>We do not know the exact QTL genotype of each sample, but we do know the probability of its occurrence.</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In</a:t>
                </a:r>
                <a:r>
                  <a:rPr lang="zh-CN" altLang="en-US" dirty="0"/>
                  <a:t> </a:t>
                </a:r>
                <a:r>
                  <a:rPr lang="en-US" altLang="zh-CN" dirty="0"/>
                  <a:t>BC1, </a:t>
                </a:r>
                <a:r>
                  <a:rPr lang="en-AU" dirty="0"/>
                  <a:t>with marker genotypes </a:t>
                </a:r>
                <a:r>
                  <a:rPr lang="en-AU" b="1" dirty="0"/>
                  <a:t>AC</a:t>
                </a:r>
                <a:r>
                  <a:rPr lang="en-AU" dirty="0"/>
                  <a:t> and </a:t>
                </a:r>
                <a:r>
                  <a:rPr lang="en-AU" b="1" dirty="0"/>
                  <a:t>CC</a:t>
                </a:r>
                <a:r>
                  <a:rPr lang="en-AU" dirty="0"/>
                  <a:t>, the underlying QTL genotypes are only two: </a:t>
                </a:r>
                <a14:m>
                  <m:oMath xmlns:m="http://schemas.openxmlformats.org/officeDocument/2006/math">
                    <m:r>
                      <a:rPr lang="en-US" b="0" i="1" smtClean="0">
                        <a:latin typeface="Cambria Math" panose="02040503050406030204" pitchFamily="18" charset="0"/>
                      </a:rPr>
                      <m:t>𝑄𝑞</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h𝑒𝑡𝑒𝑟𝑜𝑧𝑦𝑔𝑜𝑡𝑒</m:t>
                        </m:r>
                      </m:e>
                    </m:d>
                    <m:r>
                      <a:rPr lang="en-US" b="0" i="1" smtClean="0">
                        <a:latin typeface="Cambria Math" panose="02040503050406030204" pitchFamily="18" charset="0"/>
                      </a:rPr>
                      <m:t>, </m:t>
                    </m:r>
                    <m:r>
                      <a:rPr lang="en-US" b="0" i="1" smtClean="0">
                        <a:latin typeface="Cambria Math" panose="02040503050406030204" pitchFamily="18" charset="0"/>
                      </a:rPr>
                      <m:t>𝑞𝑞</m:t>
                    </m:r>
                    <m:r>
                      <a:rPr lang="en-US" b="0" i="1" smtClean="0">
                        <a:latin typeface="Cambria Math" panose="02040503050406030204" pitchFamily="18" charset="0"/>
                      </a:rPr>
                      <m:t> (</m:t>
                    </m:r>
                    <m:r>
                      <a:rPr lang="en-US" b="0" i="1" smtClean="0">
                        <a:latin typeface="Cambria Math" panose="02040503050406030204" pitchFamily="18" charset="0"/>
                      </a:rPr>
                      <m:t>h𝑜𝑚𝑜𝑧𝑦𝑔𝑜𝑡𝑒</m:t>
                    </m:r>
                    <m:r>
                      <a:rPr lang="en-US" b="0" i="1" smtClean="0">
                        <a:latin typeface="Cambria Math" panose="02040503050406030204" pitchFamily="18" charset="0"/>
                      </a:rPr>
                      <m:t>)</m:t>
                    </m:r>
                  </m:oMath>
                </a14:m>
                <a:endParaRPr lang="en-AU" dirty="0"/>
              </a:p>
              <a:p>
                <a:endParaRPr lang="en-AU" dirty="0"/>
              </a:p>
              <a:p>
                <a:pPr/>
                <a:endParaRPr lang="en-AU" dirty="0"/>
              </a:p>
              <a:p>
                <a:endParaRPr lang="en-AU" dirty="0"/>
              </a:p>
              <a:p>
                <a:endParaRPr lang="en-AU" dirty="0"/>
              </a:p>
            </p:txBody>
          </p:sp>
        </mc:Choice>
        <mc:Fallback>
          <p:sp>
            <p:nvSpPr>
              <p:cNvPr id="6" name="TextBox 5">
                <a:extLst>
                  <a:ext uri="{FF2B5EF4-FFF2-40B4-BE49-F238E27FC236}">
                    <a16:creationId xmlns:a16="http://schemas.microsoft.com/office/drawing/2014/main" id="{6EA28F1E-0E3B-DFC0-42F7-71AA2C0A2F30}"/>
                  </a:ext>
                </a:extLst>
              </p:cNvPr>
              <p:cNvSpPr txBox="1">
                <a:spLocks noRot="1" noChangeAspect="1" noMove="1" noResize="1" noEditPoints="1" noAdjustHandles="1" noChangeArrowheads="1" noChangeShapeType="1" noTextEdit="1"/>
              </p:cNvSpPr>
              <p:nvPr/>
            </p:nvSpPr>
            <p:spPr>
              <a:xfrm>
                <a:off x="171797" y="1823670"/>
                <a:ext cx="4646648" cy="3139321"/>
              </a:xfrm>
              <a:prstGeom prst="rect">
                <a:avLst/>
              </a:prstGeom>
              <a:blipFill>
                <a:blip r:embed="rId3"/>
                <a:stretch>
                  <a:fillRect l="-817" t="-806"/>
                </a:stretch>
              </a:blipFill>
            </p:spPr>
            <p:txBody>
              <a:bodyPr/>
              <a:lstStyle/>
              <a:p>
                <a:r>
                  <a:rPr lang="en-US">
                    <a:noFill/>
                  </a:rPr>
                  <a:t> </a:t>
                </a:r>
              </a:p>
            </p:txBody>
          </p:sp>
        </mc:Fallback>
      </mc:AlternateContent>
      <p:pic>
        <p:nvPicPr>
          <p:cNvPr id="3" name="Content Placeholder 3">
            <a:extLst>
              <a:ext uri="{FF2B5EF4-FFF2-40B4-BE49-F238E27FC236}">
                <a16:creationId xmlns:a16="http://schemas.microsoft.com/office/drawing/2014/main" id="{B92835EB-5A55-EEA5-C78B-C1F3A204ABB5}"/>
              </a:ext>
            </a:extLst>
          </p:cNvPr>
          <p:cNvPicPr>
            <a:picLocks noGrp="1" noChangeAspect="1"/>
          </p:cNvPicPr>
          <p:nvPr>
            <p:ph idx="1"/>
          </p:nvPr>
        </p:nvPicPr>
        <p:blipFill>
          <a:blip r:embed="rId4"/>
          <a:srcRect t="36105"/>
          <a:stretch/>
        </p:blipFill>
        <p:spPr>
          <a:xfrm>
            <a:off x="4704145" y="1180188"/>
            <a:ext cx="4439855" cy="3174395"/>
          </a:xfrm>
          <a:prstGeom prst="rect">
            <a:avLst/>
          </a:prstGeom>
        </p:spPr>
      </p:pic>
      <p:sp>
        <p:nvSpPr>
          <p:cNvPr id="5" name="TextBox 4">
            <a:extLst>
              <a:ext uri="{FF2B5EF4-FFF2-40B4-BE49-F238E27FC236}">
                <a16:creationId xmlns:a16="http://schemas.microsoft.com/office/drawing/2014/main" id="{86113318-6C8D-99BF-63A0-5C7D3BDFFA4F}"/>
              </a:ext>
            </a:extLst>
          </p:cNvPr>
          <p:cNvSpPr txBox="1"/>
          <p:nvPr/>
        </p:nvSpPr>
        <p:spPr>
          <a:xfrm>
            <a:off x="29775" y="4937521"/>
            <a:ext cx="8657025" cy="276999"/>
          </a:xfrm>
          <a:prstGeom prst="rect">
            <a:avLst/>
          </a:prstGeom>
          <a:noFill/>
        </p:spPr>
        <p:txBody>
          <a:bodyPr wrap="square" rtlCol="0">
            <a:spAutoFit/>
          </a:bodyPr>
          <a:lstStyle/>
          <a:p>
            <a:r>
              <a:rPr lang="en-AU" sz="1200" dirty="0"/>
              <a:t>(Foster, 2006.)</a:t>
            </a:r>
            <a:endParaRPr lang="en-US" sz="1200" dirty="0"/>
          </a:p>
        </p:txBody>
      </p:sp>
      <p:sp>
        <p:nvSpPr>
          <p:cNvPr id="7" name="TextBox 6">
            <a:extLst>
              <a:ext uri="{FF2B5EF4-FFF2-40B4-BE49-F238E27FC236}">
                <a16:creationId xmlns:a16="http://schemas.microsoft.com/office/drawing/2014/main" id="{89710545-D8D9-06A8-B651-7AF7981D5680}"/>
              </a:ext>
            </a:extLst>
          </p:cNvPr>
          <p:cNvSpPr txBox="1"/>
          <p:nvPr/>
        </p:nvSpPr>
        <p:spPr>
          <a:xfrm>
            <a:off x="4908675" y="1280670"/>
            <a:ext cx="584200" cy="369332"/>
          </a:xfrm>
          <a:prstGeom prst="rect">
            <a:avLst/>
          </a:prstGeom>
          <a:noFill/>
        </p:spPr>
        <p:txBody>
          <a:bodyPr wrap="square" rtlCol="0">
            <a:spAutoFit/>
          </a:bodyPr>
          <a:lstStyle/>
          <a:p>
            <a:r>
              <a:rPr lang="en-US" dirty="0"/>
              <a:t>P</a:t>
            </a:r>
          </a:p>
        </p:txBody>
      </p:sp>
      <p:sp>
        <p:nvSpPr>
          <p:cNvPr id="8" name="TextBox 7">
            <a:extLst>
              <a:ext uri="{FF2B5EF4-FFF2-40B4-BE49-F238E27FC236}">
                <a16:creationId xmlns:a16="http://schemas.microsoft.com/office/drawing/2014/main" id="{20094D13-C5E6-89CE-AE94-7320844A23FA}"/>
              </a:ext>
            </a:extLst>
          </p:cNvPr>
          <p:cNvSpPr txBox="1"/>
          <p:nvPr/>
        </p:nvSpPr>
        <p:spPr>
          <a:xfrm>
            <a:off x="4908675" y="1862435"/>
            <a:ext cx="584200" cy="369332"/>
          </a:xfrm>
          <a:prstGeom prst="rect">
            <a:avLst/>
          </a:prstGeom>
          <a:noFill/>
        </p:spPr>
        <p:txBody>
          <a:bodyPr wrap="square" rtlCol="0">
            <a:spAutoFit/>
          </a:bodyPr>
          <a:lstStyle/>
          <a:p>
            <a:r>
              <a:rPr lang="en-US" dirty="0"/>
              <a:t>BC1</a:t>
            </a:r>
          </a:p>
        </p:txBody>
      </p:sp>
    </p:spTree>
    <p:extLst>
      <p:ext uri="{BB962C8B-B14F-4D97-AF65-F5344CB8AC3E}">
        <p14:creationId xmlns:p14="http://schemas.microsoft.com/office/powerpoint/2010/main" val="1788692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118B-1040-BBA5-CDEB-2E36658B57A2}"/>
              </a:ext>
            </a:extLst>
          </p:cNvPr>
          <p:cNvSpPr>
            <a:spLocks noGrp="1"/>
          </p:cNvSpPr>
          <p:nvPr>
            <p:ph type="title"/>
          </p:nvPr>
        </p:nvSpPr>
        <p:spPr>
          <a:xfrm>
            <a:off x="170481" y="205979"/>
            <a:ext cx="8516319" cy="857250"/>
          </a:xfrm>
        </p:spPr>
        <p:txBody>
          <a:bodyPr>
            <a:normAutofit fontScale="90000"/>
          </a:bodyPr>
          <a:lstStyle/>
          <a:p>
            <a:r>
              <a:rPr lang="en-US" dirty="0"/>
              <a:t>Conditional Probabilities &amp; Mixture Density Function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395CED-D940-94BA-9BDA-CADE98BA35DB}"/>
                  </a:ext>
                </a:extLst>
              </p:cNvPr>
              <p:cNvSpPr>
                <a:spLocks noGrp="1"/>
              </p:cNvSpPr>
              <p:nvPr>
                <p:ph idx="1"/>
              </p:nvPr>
            </p:nvSpPr>
            <p:spPr>
              <a:xfrm>
                <a:off x="313840" y="1165622"/>
                <a:ext cx="8229600" cy="3943349"/>
              </a:xfrm>
            </p:spPr>
            <p:txBody>
              <a:bodyPr>
                <a:normAutofit/>
              </a:bodyPr>
              <a:lstStyle/>
              <a:p>
                <a:r>
                  <a:rPr lang="en-AU" dirty="0"/>
                  <a:t>Let the recombination fraction between the marker (AC/CC) and QTL be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oMath>
                </a14:m>
                <a:endParaRPr lang="en-US" dirty="0"/>
              </a:p>
              <a:p>
                <a:pPr marL="0" indent="0">
                  <a:buNone/>
                </a:pPr>
                <a:endParaRPr lang="en-US" dirty="0"/>
              </a:p>
              <a:p>
                <a:r>
                  <a:rPr lang="en-AU" dirty="0"/>
                  <a:t>If the marker genotype is </a:t>
                </a:r>
                <a:r>
                  <a:rPr lang="en-AU" b="1" dirty="0"/>
                  <a:t>AC</a:t>
                </a:r>
                <a:r>
                  <a:rPr lang="en-AU" dirty="0"/>
                  <a:t>:</a:t>
                </a:r>
                <a:r>
                  <a:rPr lang="en-US" dirty="0"/>
                  <a:t>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𝑄𝑞</m:t>
                          </m:r>
                        </m:e>
                        <m:e>
                          <m:r>
                            <a:rPr lang="en-US" b="0" i="1" smtClean="0">
                              <a:latin typeface="Cambria Math" panose="02040503050406030204" pitchFamily="18" charset="0"/>
                            </a:rPr>
                            <m:t>𝐴𝐶</m:t>
                          </m:r>
                        </m:e>
                      </m:d>
                      <m:r>
                        <a:rPr lang="en-US" b="0" i="1" smtClean="0">
                          <a:latin typeface="Cambria Math" panose="02040503050406030204" pitchFamily="18" charset="0"/>
                        </a:rPr>
                        <m:t>=1−</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𝑞𝑞</m:t>
                          </m:r>
                        </m:e>
                        <m:e>
                          <m:r>
                            <a:rPr lang="en-US" b="0" i="1" smtClean="0">
                              <a:latin typeface="Cambria Math" panose="02040503050406030204" pitchFamily="18" charset="0"/>
                            </a:rPr>
                            <m:t>𝐴𝐶</m:t>
                          </m:r>
                        </m:e>
                      </m:d>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a:p>
                <a:pPr marL="0" indent="0">
                  <a:buNone/>
                </a:pPr>
                <a:endParaRPr lang="en-US" dirty="0"/>
              </a:p>
              <a:p>
                <a:r>
                  <a:rPr lang="en-AU" dirty="0"/>
                  <a:t>If the marker genotype is </a:t>
                </a:r>
                <a:r>
                  <a:rPr lang="en-AU" b="1" dirty="0"/>
                  <a:t>CC</a:t>
                </a:r>
                <a:r>
                  <a:rPr lang="en-AU" dirty="0"/>
                  <a:t>:</a:t>
                </a:r>
                <a:endParaRPr lang="en-US" dirty="0"/>
              </a:p>
              <a:p>
                <a:pPr marL="0" indent="0" algn="ctr">
                  <a:buNone/>
                </a:pPr>
                <a:r>
                  <a:rPr lang="en-US" dirty="0"/>
                  <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𝑄𝑞</m:t>
                        </m:r>
                      </m:e>
                      <m:e>
                        <m:r>
                          <a:rPr lang="en-US" b="0" i="1" smtClean="0">
                            <a:latin typeface="Cambria Math" panose="02040503050406030204" pitchFamily="18" charset="0"/>
                          </a:rPr>
                          <m:t>𝐶𝐶</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 </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𝑞𝑞</m:t>
                        </m:r>
                      </m:e>
                      <m:e>
                        <m:r>
                          <a:rPr lang="en-US" b="0" i="1" smtClean="0">
                            <a:latin typeface="Cambria Math" panose="02040503050406030204" pitchFamily="18" charset="0"/>
                          </a:rPr>
                          <m:t>𝐶𝐶</m:t>
                        </m:r>
                      </m:e>
                    </m:d>
                    <m:r>
                      <a:rPr lang="en-US" b="0" i="1" smtClean="0">
                        <a:latin typeface="Cambria Math" panose="02040503050406030204" pitchFamily="18" charset="0"/>
                      </a:rPr>
                      <m:t>=1−</m:t>
                    </m:r>
                    <m:r>
                      <a:rPr lang="en-US" b="0" i="1" smtClean="0">
                        <a:latin typeface="Cambria Math" panose="02040503050406030204" pitchFamily="18" charset="0"/>
                      </a:rPr>
                      <m:t>𝑐</m:t>
                    </m:r>
                  </m:oMath>
                </a14:m>
                <a:endParaRPr lang="en-US" dirty="0"/>
              </a:p>
            </p:txBody>
          </p:sp>
        </mc:Choice>
        <mc:Fallback>
          <p:sp>
            <p:nvSpPr>
              <p:cNvPr id="3" name="Content Placeholder 2">
                <a:extLst>
                  <a:ext uri="{FF2B5EF4-FFF2-40B4-BE49-F238E27FC236}">
                    <a16:creationId xmlns:a16="http://schemas.microsoft.com/office/drawing/2014/main" id="{A6395CED-D940-94BA-9BDA-CADE98BA35DB}"/>
                  </a:ext>
                </a:extLst>
              </p:cNvPr>
              <p:cNvSpPr>
                <a:spLocks noGrp="1" noRot="1" noChangeAspect="1" noMove="1" noResize="1" noEditPoints="1" noAdjustHandles="1" noChangeArrowheads="1" noChangeShapeType="1" noTextEdit="1"/>
              </p:cNvSpPr>
              <p:nvPr>
                <p:ph idx="1"/>
              </p:nvPr>
            </p:nvSpPr>
            <p:spPr>
              <a:xfrm>
                <a:off x="313840" y="1165622"/>
                <a:ext cx="8229600" cy="3943349"/>
              </a:xfrm>
              <a:blipFill>
                <a:blip r:embed="rId3"/>
                <a:stretch>
                  <a:fillRect l="-924" t="-128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6A29998-F2E3-6063-58BB-77EC7AB9061B}"/>
              </a:ext>
            </a:extLst>
          </p:cNvPr>
          <p:cNvSpPr txBox="1"/>
          <p:nvPr/>
        </p:nvSpPr>
        <p:spPr>
          <a:xfrm>
            <a:off x="83971" y="4869787"/>
            <a:ext cx="8657025" cy="276999"/>
          </a:xfrm>
          <a:prstGeom prst="rect">
            <a:avLst/>
          </a:prstGeom>
          <a:noFill/>
        </p:spPr>
        <p:txBody>
          <a:bodyPr wrap="square" rtlCol="0">
            <a:spAutoFit/>
          </a:bodyPr>
          <a:lstStyle/>
          <a:p>
            <a:r>
              <a:rPr lang="en-AU" sz="1200" dirty="0"/>
              <a:t>(Foster, 2006.)</a:t>
            </a:r>
            <a:endParaRPr lang="en-US" sz="1200" dirty="0"/>
          </a:p>
        </p:txBody>
      </p:sp>
    </p:spTree>
    <p:extLst>
      <p:ext uri="{BB962C8B-B14F-4D97-AF65-F5344CB8AC3E}">
        <p14:creationId xmlns:p14="http://schemas.microsoft.com/office/powerpoint/2010/main" val="2617695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0903BA6-47D3-E60A-DB15-BABE2AFEC14F}"/>
              </a:ext>
            </a:extLst>
          </p:cNvPr>
          <p:cNvSpPr>
            <a:spLocks noGrp="1"/>
          </p:cNvSpPr>
          <p:nvPr>
            <p:ph type="title"/>
          </p:nvPr>
        </p:nvSpPr>
        <p:spPr>
          <a:xfrm>
            <a:off x="457200" y="205979"/>
            <a:ext cx="8229600" cy="857250"/>
          </a:xfrm>
        </p:spPr>
        <p:txBody>
          <a:bodyPr/>
          <a:lstStyle/>
          <a:p>
            <a:r>
              <a:rPr lang="en-US" dirty="0"/>
              <a:t>Mixture</a:t>
            </a:r>
            <a:r>
              <a:rPr lang="zh-CN" altLang="en-US" dirty="0"/>
              <a:t> </a:t>
            </a:r>
            <a:r>
              <a:rPr lang="en-US" altLang="zh-CN" dirty="0"/>
              <a:t>Distribution</a:t>
            </a:r>
            <a:endParaRPr lang="en-US" dirty="0"/>
          </a:p>
        </p:txBody>
      </p:sp>
      <p:pic>
        <p:nvPicPr>
          <p:cNvPr id="7" name="Picture 6">
            <a:extLst>
              <a:ext uri="{FF2B5EF4-FFF2-40B4-BE49-F238E27FC236}">
                <a16:creationId xmlns:a16="http://schemas.microsoft.com/office/drawing/2014/main" id="{D2492A7A-B3AF-E3A3-F1A3-5B8611D776C6}"/>
              </a:ext>
            </a:extLst>
          </p:cNvPr>
          <p:cNvPicPr>
            <a:picLocks noChangeAspect="1"/>
          </p:cNvPicPr>
          <p:nvPr/>
        </p:nvPicPr>
        <p:blipFill>
          <a:blip r:embed="rId3"/>
          <a:stretch>
            <a:fillRect/>
          </a:stretch>
        </p:blipFill>
        <p:spPr>
          <a:xfrm>
            <a:off x="2085975" y="976310"/>
            <a:ext cx="4800600" cy="178117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00C8163-35F3-4790-7CD0-010C501496CD}"/>
                  </a:ext>
                </a:extLst>
              </p:cNvPr>
              <p:cNvSpPr txBox="1"/>
              <p:nvPr/>
            </p:nvSpPr>
            <p:spPr>
              <a:xfrm>
                <a:off x="619448" y="3804938"/>
                <a:ext cx="7733654" cy="9408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e>
                          <m:r>
                            <a:rPr lang="en-US" sz="2400" b="0" i="1" smtClean="0">
                              <a:latin typeface="Cambria Math" panose="02040503050406030204" pitchFamily="18" charset="0"/>
                            </a:rPr>
                            <m:t>𝐴𝐶</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𝑐</m:t>
                          </m:r>
                        </m:e>
                      </m:d>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𝑄𝑞</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ea typeface="Cambria Math" panose="02040503050406030204" pitchFamily="18" charset="0"/>
                                </a:rPr>
                                <m:t>2</m:t>
                              </m:r>
                            </m:sup>
                          </m:sSup>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𝑞𝑞</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ea typeface="Cambria Math" panose="02040503050406030204" pitchFamily="18" charset="0"/>
                                </a:rPr>
                                <m:t>2</m:t>
                              </m:r>
                            </m:sup>
                          </m:sSup>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𝑧</m:t>
                          </m:r>
                        </m:e>
                        <m:e>
                          <m:r>
                            <a:rPr lang="en-US" sz="2400" b="0" i="1" smtClean="0">
                              <a:latin typeface="Cambria Math" panose="02040503050406030204" pitchFamily="18" charset="0"/>
                            </a:rPr>
                            <m:t>𝐶𝐶</m:t>
                          </m:r>
                        </m:e>
                      </m:d>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𝑄𝑞</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ea typeface="Cambria Math" panose="02040503050406030204" pitchFamily="18" charset="0"/>
                                </a:rPr>
                                <m:t>2</m:t>
                              </m:r>
                            </m:sup>
                          </m:sSup>
                        </m:e>
                      </m: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 ∅</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ea typeface="Cambria Math" panose="02040503050406030204" pitchFamily="18" charset="0"/>
                                </a:rPr>
                                <m:t>𝑞𝑞</m:t>
                              </m:r>
                            </m:sub>
                          </m:sSub>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ea typeface="Cambria Math" panose="02040503050406030204" pitchFamily="18" charset="0"/>
                                </a:rPr>
                                <m:t>2</m:t>
                              </m:r>
                            </m:sup>
                          </m:sSup>
                        </m:e>
                      </m:d>
                    </m:oMath>
                  </m:oMathPara>
                </a14:m>
                <a:endParaRPr lang="en-AU" sz="2400" dirty="0"/>
              </a:p>
            </p:txBody>
          </p:sp>
        </mc:Choice>
        <mc:Fallback>
          <p:sp>
            <p:nvSpPr>
              <p:cNvPr id="8" name="TextBox 7">
                <a:extLst>
                  <a:ext uri="{FF2B5EF4-FFF2-40B4-BE49-F238E27FC236}">
                    <a16:creationId xmlns:a16="http://schemas.microsoft.com/office/drawing/2014/main" id="{E00C8163-35F3-4790-7CD0-010C501496CD}"/>
                  </a:ext>
                </a:extLst>
              </p:cNvPr>
              <p:cNvSpPr txBox="1">
                <a:spLocks noRot="1" noChangeAspect="1" noMove="1" noResize="1" noEditPoints="1" noAdjustHandles="1" noChangeArrowheads="1" noChangeShapeType="1" noTextEdit="1"/>
              </p:cNvSpPr>
              <p:nvPr/>
            </p:nvSpPr>
            <p:spPr>
              <a:xfrm>
                <a:off x="619448" y="3804938"/>
                <a:ext cx="7733654" cy="940899"/>
              </a:xfrm>
              <a:prstGeom prst="rect">
                <a:avLst/>
              </a:prstGeom>
              <a:blipFill>
                <a:blip r:embed="rId4"/>
                <a:stretch>
                  <a:fillRect b="-6667"/>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495C6C8E-6377-9B17-08EA-248099223967}"/>
              </a:ext>
            </a:extLst>
          </p:cNvPr>
          <p:cNvSpPr txBox="1"/>
          <p:nvPr/>
        </p:nvSpPr>
        <p:spPr>
          <a:xfrm>
            <a:off x="985838" y="2924471"/>
            <a:ext cx="6922293" cy="1200329"/>
          </a:xfrm>
          <a:prstGeom prst="rect">
            <a:avLst/>
          </a:prstGeom>
          <a:noFill/>
        </p:spPr>
        <p:txBody>
          <a:bodyPr wrap="square" rtlCol="0">
            <a:spAutoFit/>
          </a:bodyPr>
          <a:lstStyle/>
          <a:p>
            <a:r>
              <a:rPr lang="en-AU" sz="2400" dirty="0"/>
              <a:t>The overall phenotypic distribution (ignoring markers) is a two-component normal mixture:</a:t>
            </a:r>
            <a:endParaRPr lang="en-US" sz="2400" dirty="0"/>
          </a:p>
          <a:p>
            <a:endParaRPr lang="en-US" sz="2400" dirty="0"/>
          </a:p>
        </p:txBody>
      </p:sp>
      <p:sp>
        <p:nvSpPr>
          <p:cNvPr id="3" name="TextBox 2">
            <a:extLst>
              <a:ext uri="{FF2B5EF4-FFF2-40B4-BE49-F238E27FC236}">
                <a16:creationId xmlns:a16="http://schemas.microsoft.com/office/drawing/2014/main" id="{71950A22-7181-E3D1-9FD6-722B4D7E574C}"/>
              </a:ext>
            </a:extLst>
          </p:cNvPr>
          <p:cNvSpPr txBox="1"/>
          <p:nvPr/>
        </p:nvSpPr>
        <p:spPr>
          <a:xfrm>
            <a:off x="29775" y="4892365"/>
            <a:ext cx="8657025" cy="276999"/>
          </a:xfrm>
          <a:prstGeom prst="rect">
            <a:avLst/>
          </a:prstGeom>
          <a:noFill/>
        </p:spPr>
        <p:txBody>
          <a:bodyPr wrap="square" rtlCol="0">
            <a:spAutoFit/>
          </a:bodyPr>
          <a:lstStyle/>
          <a:p>
            <a:r>
              <a:rPr lang="en-AU" sz="1200" dirty="0"/>
              <a:t>(Foster, 2006.)</a:t>
            </a:r>
            <a:endParaRPr lang="en-US" sz="1200" dirty="0"/>
          </a:p>
        </p:txBody>
      </p:sp>
    </p:spTree>
    <p:extLst>
      <p:ext uri="{BB962C8B-B14F-4D97-AF65-F5344CB8AC3E}">
        <p14:creationId xmlns:p14="http://schemas.microsoft.com/office/powerpoint/2010/main" val="4061891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1B7A0-FC21-C749-4AEC-9C998D79B464}"/>
              </a:ext>
            </a:extLst>
          </p:cNvPr>
          <p:cNvSpPr>
            <a:spLocks noGrp="1"/>
          </p:cNvSpPr>
          <p:nvPr>
            <p:ph type="title"/>
          </p:nvPr>
        </p:nvSpPr>
        <p:spPr/>
        <p:txBody>
          <a:bodyPr/>
          <a:lstStyle/>
          <a:p>
            <a:r>
              <a:rPr lang="en-US" dirty="0"/>
              <a:t>Multiple</a:t>
            </a:r>
            <a:r>
              <a:rPr lang="zh-CN" altLang="en-US" dirty="0"/>
              <a:t> </a:t>
            </a:r>
            <a:r>
              <a:rPr lang="en-US" altLang="zh-CN" dirty="0"/>
              <a:t>markers</a:t>
            </a:r>
            <a:r>
              <a:rPr lang="zh-CN" altLang="en-US" dirty="0"/>
              <a:t> </a:t>
            </a:r>
            <a:r>
              <a:rPr lang="en-US" altLang="zh-CN" dirty="0"/>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805A3D-A787-DCA6-DE2C-B3278CFF6E12}"/>
                  </a:ext>
                </a:extLst>
              </p:cNvPr>
              <p:cNvSpPr>
                <a:spLocks noGrp="1"/>
              </p:cNvSpPr>
              <p:nvPr>
                <p:ph idx="1"/>
              </p:nvPr>
            </p:nvSpPr>
            <p:spPr/>
            <p:txBody>
              <a:bodyPr/>
              <a:lstStyle/>
              <a:p>
                <a:r>
                  <a:rPr lang="en-AU" dirty="0"/>
                  <a:t>Goal: consider multiple markers simultaneously for a continuous trait</a:t>
                </a:r>
                <a:r>
                  <a:rPr lang="en-US" dirty="0"/>
                  <a:t>, </a:t>
                </a:r>
                <a:r>
                  <a:rPr lang="en-AU" dirty="0"/>
                  <a:t>rather than analysing one marker at a time.</a:t>
                </a:r>
              </a:p>
              <a:p>
                <a:pPr marL="0" indent="0">
                  <a:buNone/>
                </a:pPr>
                <a:r>
                  <a:rPr lang="zh-CN" altLang="en-US" dirty="0"/>
                  <a:t> </a:t>
                </a:r>
                <a14:m>
                  <m:oMath xmlns:m="http://schemas.openxmlformats.org/officeDocument/2006/math">
                    <m:r>
                      <a:rPr lang="zh-CN" alt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𝑝</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𝑖𝑗</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ea typeface="Cambria Math" panose="02040503050406030204" pitchFamily="18" charset="0"/>
                              </a:rPr>
                              <m:t>𝑖</m:t>
                            </m:r>
                          </m:sub>
                        </m:sSub>
                      </m:e>
                    </m:nary>
                  </m:oMath>
                </a14:m>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𝜀</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(0,</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4805A3D-A787-DCA6-DE2C-B3278CFF6E12}"/>
                  </a:ext>
                </a:extLst>
              </p:cNvPr>
              <p:cNvSpPr>
                <a:spLocks noGrp="1" noRot="1" noChangeAspect="1" noMove="1" noResize="1" noEditPoints="1" noAdjustHandles="1" noChangeArrowheads="1" noChangeShapeType="1" noTextEdit="1"/>
              </p:cNvSpPr>
              <p:nvPr>
                <p:ph idx="1"/>
              </p:nvPr>
            </p:nvSpPr>
            <p:spPr>
              <a:blipFill>
                <a:blip r:embed="rId3"/>
                <a:stretch>
                  <a:fillRect l="-1080" t="-1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52211F-3CB5-4476-3FBE-20CDA61D8E9E}"/>
                  </a:ext>
                </a:extLst>
              </p:cNvPr>
              <p:cNvSpPr txBox="1"/>
              <p:nvPr/>
            </p:nvSpPr>
            <p:spPr>
              <a:xfrm>
                <a:off x="1459831" y="3642198"/>
                <a:ext cx="4572000" cy="369332"/>
              </a:xfrm>
              <a:prstGeom prst="rect">
                <a:avLst/>
              </a:prstGeom>
              <a:noFill/>
            </p:spPr>
            <p:txBody>
              <a:bodyPr wrap="square">
                <a:spAutoFit/>
              </a:bodyPr>
              <a:lstStyle/>
              <a:p>
                <a:r>
                  <a:rPr lang="en-US" dirty="0"/>
                  <a:t>The numeric coding of marker </a:t>
                </a:r>
                <a14:m>
                  <m:oMath xmlns:m="http://schemas.openxmlformats.org/officeDocument/2006/math">
                    <m:r>
                      <a:rPr lang="en-US" b="0" i="1" smtClean="0">
                        <a:latin typeface="Cambria Math" panose="02040503050406030204" pitchFamily="18" charset="0"/>
                      </a:rPr>
                      <m:t>𝑗</m:t>
                    </m:r>
                  </m:oMath>
                </a14:m>
                <a:r>
                  <a:rPr lang="en-US" dirty="0"/>
                  <a:t> for individual </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5" name="TextBox 4">
                <a:extLst>
                  <a:ext uri="{FF2B5EF4-FFF2-40B4-BE49-F238E27FC236}">
                    <a16:creationId xmlns:a16="http://schemas.microsoft.com/office/drawing/2014/main" id="{2352211F-3CB5-4476-3FBE-20CDA61D8E9E}"/>
                  </a:ext>
                </a:extLst>
              </p:cNvPr>
              <p:cNvSpPr txBox="1">
                <a:spLocks noRot="1" noChangeAspect="1" noMove="1" noResize="1" noEditPoints="1" noAdjustHandles="1" noChangeArrowheads="1" noChangeShapeType="1" noTextEdit="1"/>
              </p:cNvSpPr>
              <p:nvPr/>
            </p:nvSpPr>
            <p:spPr>
              <a:xfrm>
                <a:off x="1459831" y="3642198"/>
                <a:ext cx="4572000" cy="369332"/>
              </a:xfrm>
              <a:prstGeom prst="rect">
                <a:avLst/>
              </a:prstGeom>
              <a:blipFill>
                <a:blip r:embed="rId4"/>
                <a:stretch>
                  <a:fillRect l="-1108"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AA8DE1F-5FB0-B997-0D93-50276B3D550A}"/>
                  </a:ext>
                </a:extLst>
              </p:cNvPr>
              <p:cNvSpPr txBox="1"/>
              <p:nvPr/>
            </p:nvSpPr>
            <p:spPr>
              <a:xfrm>
                <a:off x="56148" y="2712721"/>
                <a:ext cx="3424989" cy="369332"/>
              </a:xfrm>
              <a:prstGeom prst="rect">
                <a:avLst/>
              </a:prstGeom>
              <a:noFill/>
            </p:spPr>
            <p:txBody>
              <a:bodyPr wrap="square">
                <a:spAutoFit/>
              </a:bodyPr>
              <a:lstStyle/>
              <a:p>
                <a:r>
                  <a:rPr lang="en-AU" dirty="0"/>
                  <a:t>Phenotype of the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𝑡h</m:t>
                    </m:r>
                  </m:oMath>
                </a14:m>
                <a:r>
                  <a:rPr lang="en-AU" dirty="0"/>
                  <a:t> individual</a:t>
                </a:r>
                <a:endParaRPr lang="en-US" dirty="0"/>
              </a:p>
            </p:txBody>
          </p:sp>
        </mc:Choice>
        <mc:Fallback xmlns="">
          <p:sp>
            <p:nvSpPr>
              <p:cNvPr id="7" name="TextBox 6">
                <a:extLst>
                  <a:ext uri="{FF2B5EF4-FFF2-40B4-BE49-F238E27FC236}">
                    <a16:creationId xmlns:a16="http://schemas.microsoft.com/office/drawing/2014/main" id="{1AA8DE1F-5FB0-B997-0D93-50276B3D550A}"/>
                  </a:ext>
                </a:extLst>
              </p:cNvPr>
              <p:cNvSpPr txBox="1">
                <a:spLocks noRot="1" noChangeAspect="1" noMove="1" noResize="1" noEditPoints="1" noAdjustHandles="1" noChangeArrowheads="1" noChangeShapeType="1" noTextEdit="1"/>
              </p:cNvSpPr>
              <p:nvPr/>
            </p:nvSpPr>
            <p:spPr>
              <a:xfrm>
                <a:off x="56148" y="2712721"/>
                <a:ext cx="3424989" cy="369332"/>
              </a:xfrm>
              <a:prstGeom prst="rect">
                <a:avLst/>
              </a:prstGeom>
              <a:blipFill>
                <a:blip r:embed="rId5"/>
                <a:stretch>
                  <a:fillRect l="-1476" t="-6667" b="-2666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0C0F2193-501B-5150-1D42-C13D35B84D8F}"/>
              </a:ext>
            </a:extLst>
          </p:cNvPr>
          <p:cNvCxnSpPr>
            <a:cxnSpLocks/>
          </p:cNvCxnSpPr>
          <p:nvPr/>
        </p:nvCxnSpPr>
        <p:spPr>
          <a:xfrm flipH="1">
            <a:off x="1403684" y="2460870"/>
            <a:ext cx="859257" cy="314414"/>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2BDF2FD-5C53-464D-8255-E85C9E9AE0A8}"/>
              </a:ext>
            </a:extLst>
          </p:cNvPr>
          <p:cNvCxnSpPr>
            <a:cxnSpLocks/>
          </p:cNvCxnSpPr>
          <p:nvPr/>
        </p:nvCxnSpPr>
        <p:spPr>
          <a:xfrm flipH="1">
            <a:off x="3894879" y="2567078"/>
            <a:ext cx="324195" cy="107512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9EF0990-00FE-63E3-6B29-CCF975DC5DE0}"/>
                  </a:ext>
                </a:extLst>
              </p:cNvPr>
              <p:cNvSpPr txBox="1"/>
              <p:nvPr/>
            </p:nvSpPr>
            <p:spPr>
              <a:xfrm>
                <a:off x="5249123" y="2920241"/>
                <a:ext cx="4572000" cy="391646"/>
              </a:xfrm>
              <a:prstGeom prst="rect">
                <a:avLst/>
              </a:prstGeom>
              <a:noFill/>
            </p:spPr>
            <p:txBody>
              <a:bodyPr wrap="square">
                <a:spAutoFit/>
              </a:bodyPr>
              <a:lstStyle/>
              <a:p>
                <a:r>
                  <a:rPr lang="en-US" dirty="0"/>
                  <a:t>The effect size of marker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𝑗</m:t>
                        </m:r>
                      </m:sub>
                    </m:sSub>
                  </m:oMath>
                </a14:m>
                <a:r>
                  <a:rPr lang="en-US" dirty="0"/>
                  <a:t> </a:t>
                </a:r>
              </a:p>
            </p:txBody>
          </p:sp>
        </mc:Choice>
        <mc:Fallback xmlns="">
          <p:sp>
            <p:nvSpPr>
              <p:cNvPr id="12" name="TextBox 11">
                <a:extLst>
                  <a:ext uri="{FF2B5EF4-FFF2-40B4-BE49-F238E27FC236}">
                    <a16:creationId xmlns:a16="http://schemas.microsoft.com/office/drawing/2014/main" id="{29EF0990-00FE-63E3-6B29-CCF975DC5DE0}"/>
                  </a:ext>
                </a:extLst>
              </p:cNvPr>
              <p:cNvSpPr txBox="1">
                <a:spLocks noRot="1" noChangeAspect="1" noMove="1" noResize="1" noEditPoints="1" noAdjustHandles="1" noChangeArrowheads="1" noChangeShapeType="1" noTextEdit="1"/>
              </p:cNvSpPr>
              <p:nvPr/>
            </p:nvSpPr>
            <p:spPr>
              <a:xfrm>
                <a:off x="5249123" y="2920241"/>
                <a:ext cx="4572000" cy="391646"/>
              </a:xfrm>
              <a:prstGeom prst="rect">
                <a:avLst/>
              </a:prstGeom>
              <a:blipFill>
                <a:blip r:embed="rId6"/>
                <a:stretch>
                  <a:fillRect l="-1108" t="-3125" b="-18750"/>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21D37502-692F-6C25-1D77-A1BEB5E5B9FE}"/>
              </a:ext>
            </a:extLst>
          </p:cNvPr>
          <p:cNvCxnSpPr>
            <a:cxnSpLocks/>
          </p:cNvCxnSpPr>
          <p:nvPr/>
        </p:nvCxnSpPr>
        <p:spPr>
          <a:xfrm>
            <a:off x="4546035" y="2567078"/>
            <a:ext cx="2069155" cy="414498"/>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D6EE07B0-E6AB-6D00-F8A5-9EE32EAE2E2C}"/>
              </a:ext>
            </a:extLst>
          </p:cNvPr>
          <p:cNvSpPr txBox="1"/>
          <p:nvPr/>
        </p:nvSpPr>
        <p:spPr>
          <a:xfrm>
            <a:off x="29775" y="4892365"/>
            <a:ext cx="8657025" cy="276999"/>
          </a:xfrm>
          <a:prstGeom prst="rect">
            <a:avLst/>
          </a:prstGeom>
          <a:noFill/>
        </p:spPr>
        <p:txBody>
          <a:bodyPr wrap="square" rtlCol="0">
            <a:spAutoFit/>
          </a:bodyPr>
          <a:lstStyle/>
          <a:p>
            <a:r>
              <a:rPr lang="en-AU" sz="1200" dirty="0"/>
              <a:t>(Foster, 2006.)</a:t>
            </a:r>
            <a:endParaRPr lang="en-US" sz="1200" dirty="0"/>
          </a:p>
        </p:txBody>
      </p:sp>
    </p:spTree>
    <p:extLst>
      <p:ext uri="{BB962C8B-B14F-4D97-AF65-F5344CB8AC3E}">
        <p14:creationId xmlns:p14="http://schemas.microsoft.com/office/powerpoint/2010/main" val="3598803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FD038-19D2-2591-21E7-971449A97C1D}"/>
              </a:ext>
            </a:extLst>
          </p:cNvPr>
          <p:cNvSpPr>
            <a:spLocks noGrp="1"/>
          </p:cNvSpPr>
          <p:nvPr>
            <p:ph type="title"/>
          </p:nvPr>
        </p:nvSpPr>
        <p:spPr/>
        <p:txBody>
          <a:bodyPr/>
          <a:lstStyle/>
          <a:p>
            <a:r>
              <a:rPr lang="en-US" dirty="0"/>
              <a:t>Limitation</a:t>
            </a:r>
            <a:r>
              <a:rPr lang="zh-CN" altLang="en-US" dirty="0"/>
              <a:t> </a:t>
            </a:r>
            <a:r>
              <a:rPr lang="en-US" altLang="zh-CN" dirty="0"/>
              <a:t>in</a:t>
            </a:r>
            <a:r>
              <a:rPr lang="zh-CN" altLang="en-US" dirty="0"/>
              <a:t> </a:t>
            </a:r>
            <a:r>
              <a:rPr lang="en-US" altLang="zh-CN" dirty="0"/>
              <a:t>Multiple</a:t>
            </a:r>
            <a:r>
              <a:rPr lang="zh-CN" altLang="en-US" dirty="0"/>
              <a:t> </a:t>
            </a:r>
            <a:r>
              <a:rPr lang="en-US" altLang="zh-CN" dirty="0"/>
              <a:t>Marker</a:t>
            </a:r>
            <a:r>
              <a:rPr lang="zh-CN" altLang="en-US" dirty="0"/>
              <a:t> </a:t>
            </a:r>
            <a:r>
              <a:rPr lang="en-US" altLang="zh-CN" dirty="0"/>
              <a:t>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8BA338-6DC7-67FB-9DE1-A12737026E70}"/>
                  </a:ext>
                </a:extLst>
              </p:cNvPr>
              <p:cNvSpPr>
                <a:spLocks noGrp="1"/>
              </p:cNvSpPr>
              <p:nvPr>
                <p:ph idx="1"/>
              </p:nvPr>
            </p:nvSpPr>
            <p:spPr/>
            <p:txBody>
              <a:bodyPr/>
              <a:lstStyle/>
              <a:p>
                <a:r>
                  <a:rPr lang="en-AU" b="1" dirty="0"/>
                  <a:t>High dimensionality: </a:t>
                </a:r>
                <a:r>
                  <a:rPr lang="en-AU" dirty="0"/>
                  <a:t>The number of markers </a:t>
                </a:r>
                <a14:m>
                  <m:oMath xmlns:m="http://schemas.openxmlformats.org/officeDocument/2006/math">
                    <m:r>
                      <a:rPr lang="en-US" b="0" i="1" smtClean="0">
                        <a:latin typeface="Cambria Math" panose="02040503050406030204" pitchFamily="18" charset="0"/>
                      </a:rPr>
                      <m:t>𝑝</m:t>
                    </m:r>
                    <m:r>
                      <m:rPr>
                        <m:nor/>
                      </m:rPr>
                      <a:rPr lang="en-US" b="0" i="0" smtClean="0">
                        <a:latin typeface="Cambria Math" panose="02040503050406030204" pitchFamily="18" charset="0"/>
                      </a:rPr>
                      <m:t> </m:t>
                    </m:r>
                    <m:r>
                      <m:rPr>
                        <m:nor/>
                      </m:rPr>
                      <a:rPr lang="en-AU"/>
                      <m:t>is</m:t>
                    </m:r>
                    <m:r>
                      <m:rPr>
                        <m:nor/>
                      </m:rPr>
                      <a:rPr lang="en-AU"/>
                      <m:t> </m:t>
                    </m:r>
                    <m:r>
                      <m:rPr>
                        <m:nor/>
                      </m:rPr>
                      <a:rPr lang="en-AU"/>
                      <m:t>often</m:t>
                    </m:r>
                    <m:r>
                      <m:rPr>
                        <m:nor/>
                      </m:rPr>
                      <a:rPr lang="en-AU"/>
                      <m:t> </m:t>
                    </m:r>
                    <m:r>
                      <m:rPr>
                        <m:nor/>
                      </m:rPr>
                      <a:rPr lang="en-AU"/>
                      <m:t>comparable</m:t>
                    </m:r>
                    <m:r>
                      <m:rPr>
                        <m:nor/>
                      </m:rPr>
                      <a:rPr lang="en-AU"/>
                      <m:t> </m:t>
                    </m:r>
                    <m:r>
                      <m:rPr>
                        <m:nor/>
                      </m:rPr>
                      <a:rPr lang="en-AU"/>
                      <m:t>to</m:t>
                    </m:r>
                    <m:r>
                      <m:rPr>
                        <m:nor/>
                      </m:rPr>
                      <a:rPr lang="en-AU"/>
                      <m:t>, </m:t>
                    </m:r>
                    <m:r>
                      <m:rPr>
                        <m:nor/>
                      </m:rPr>
                      <a:rPr lang="en-AU"/>
                      <m:t>or</m:t>
                    </m:r>
                    <m:r>
                      <m:rPr>
                        <m:nor/>
                      </m:rPr>
                      <a:rPr lang="en-AU"/>
                      <m:t> </m:t>
                    </m:r>
                    <m:r>
                      <m:rPr>
                        <m:nor/>
                      </m:rPr>
                      <a:rPr lang="en-AU"/>
                      <m:t>even</m:t>
                    </m:r>
                    <m:r>
                      <m:rPr>
                        <m:nor/>
                      </m:rPr>
                      <a:rPr lang="en-AU"/>
                      <m:t> </m:t>
                    </m:r>
                    <m:r>
                      <m:rPr>
                        <m:nor/>
                      </m:rPr>
                      <a:rPr lang="en-AU"/>
                      <m:t>much</m:t>
                    </m:r>
                    <m:r>
                      <m:rPr>
                        <m:nor/>
                      </m:rPr>
                      <a:rPr lang="en-AU"/>
                      <m:t> </m:t>
                    </m:r>
                    <m:r>
                      <m:rPr>
                        <m:nor/>
                      </m:rPr>
                      <a:rPr lang="en-AU"/>
                      <m:t>larger</m:t>
                    </m:r>
                    <m:r>
                      <m:rPr>
                        <m:nor/>
                      </m:rPr>
                      <a:rPr lang="en-AU"/>
                      <m:t> </m:t>
                    </m:r>
                    <m:r>
                      <m:rPr>
                        <m:nor/>
                      </m:rPr>
                      <a:rPr lang="en-AU"/>
                      <m:t>than</m:t>
                    </m:r>
                    <m:r>
                      <m:rPr>
                        <m:nor/>
                      </m:rPr>
                      <a:rPr lang="en-AU"/>
                      <m:t>, </m:t>
                    </m:r>
                    <m:r>
                      <m:rPr>
                        <m:nor/>
                      </m:rPr>
                      <a:rPr lang="en-AU"/>
                      <m:t>the</m:t>
                    </m:r>
                    <m:r>
                      <m:rPr>
                        <m:nor/>
                      </m:rPr>
                      <a:rPr lang="en-AU"/>
                      <m:t> </m:t>
                    </m:r>
                    <m:r>
                      <m:rPr>
                        <m:nor/>
                      </m:rPr>
                      <a:rPr lang="en-AU"/>
                      <m:t>sample</m:t>
                    </m:r>
                    <m:r>
                      <m:rPr>
                        <m:nor/>
                      </m:rPr>
                      <a:rPr lang="en-AU"/>
                      <m:t> </m:t>
                    </m:r>
                    <m:r>
                      <m:rPr>
                        <m:nor/>
                      </m:rPr>
                      <a:rPr lang="en-AU"/>
                      <m:t>size</m:t>
                    </m:r>
                  </m:oMath>
                </a14:m>
                <a:r>
                  <a:rPr lang="en-US" dirty="0"/>
                  <a:t> </a:t>
                </a:r>
                <a14:m>
                  <m:oMath xmlns:m="http://schemas.openxmlformats.org/officeDocument/2006/math">
                    <m:r>
                      <a:rPr lang="en-US" b="0" i="1" dirty="0" smtClean="0">
                        <a:latin typeface="Cambria Math" panose="02040503050406030204" pitchFamily="18" charset="0"/>
                      </a:rPr>
                      <m:t>𝑛</m:t>
                    </m:r>
                    <m:r>
                      <a:rPr lang="en-US" b="0" i="1" dirty="0" smtClean="0">
                        <a:latin typeface="Cambria Math" panose="02040503050406030204" pitchFamily="18" charset="0"/>
                      </a:rPr>
                      <m:t> (</m:t>
                    </m:r>
                    <m:r>
                      <a:rPr lang="en-US" b="0" i="1" dirty="0" smtClean="0">
                        <a:latin typeface="Cambria Math" panose="02040503050406030204" pitchFamily="18" charset="0"/>
                      </a:rPr>
                      <m:t>𝑝</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m:t>
                    </m:r>
                  </m:oMath>
                </a14:m>
                <a:r>
                  <a:rPr lang="en-US" dirty="0"/>
                  <a:t>;</a:t>
                </a:r>
              </a:p>
              <a:p>
                <a:r>
                  <a:rPr lang="en-AU" b="1" dirty="0"/>
                  <a:t>Collinearity: </a:t>
                </a:r>
                <a:r>
                  <a:rPr lang="en-AU" dirty="0"/>
                  <a:t>linkage disequilibrium (LD) makes columns highly correlated.</a:t>
                </a:r>
              </a:p>
              <a:p>
                <a:r>
                  <a:rPr lang="en-AU" dirty="0"/>
                  <a:t>As a result, plain OLS is unstable or even not identifiable.</a:t>
                </a:r>
                <a:endParaRPr lang="en-US" dirty="0"/>
              </a:p>
            </p:txBody>
          </p:sp>
        </mc:Choice>
        <mc:Fallback xmlns="">
          <p:sp>
            <p:nvSpPr>
              <p:cNvPr id="3" name="Content Placeholder 2">
                <a:extLst>
                  <a:ext uri="{FF2B5EF4-FFF2-40B4-BE49-F238E27FC236}">
                    <a16:creationId xmlns:a16="http://schemas.microsoft.com/office/drawing/2014/main" id="{C48BA338-6DC7-67FB-9DE1-A12737026E70}"/>
                  </a:ext>
                </a:extLst>
              </p:cNvPr>
              <p:cNvSpPr>
                <a:spLocks noGrp="1" noRot="1" noChangeAspect="1" noMove="1" noResize="1" noEditPoints="1" noAdjustHandles="1" noChangeArrowheads="1" noChangeShapeType="1" noTextEdit="1"/>
              </p:cNvSpPr>
              <p:nvPr>
                <p:ph idx="1"/>
              </p:nvPr>
            </p:nvSpPr>
            <p:spPr>
              <a:blipFill>
                <a:blip r:embed="rId3"/>
                <a:stretch>
                  <a:fillRect l="-1080" t="-1119" r="-1543"/>
                </a:stretch>
              </a:blipFill>
            </p:spPr>
            <p:txBody>
              <a:bodyPr/>
              <a:lstStyle/>
              <a:p>
                <a:r>
                  <a:rPr lang="en-US">
                    <a:noFill/>
                  </a:rPr>
                  <a:t> </a:t>
                </a:r>
              </a:p>
            </p:txBody>
          </p:sp>
        </mc:Fallback>
      </mc:AlternateContent>
    </p:spTree>
    <p:extLst>
      <p:ext uri="{BB962C8B-B14F-4D97-AF65-F5344CB8AC3E}">
        <p14:creationId xmlns:p14="http://schemas.microsoft.com/office/powerpoint/2010/main" val="931764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97185-3C41-78A5-1D1E-B47C898905B7}"/>
              </a:ext>
            </a:extLst>
          </p:cNvPr>
          <p:cNvSpPr>
            <a:spLocks noGrp="1"/>
          </p:cNvSpPr>
          <p:nvPr>
            <p:ph type="title"/>
          </p:nvPr>
        </p:nvSpPr>
        <p:spPr/>
        <p:txBody>
          <a:bodyPr/>
          <a:lstStyle/>
          <a:p>
            <a:r>
              <a:rPr lang="en-AU" dirty="0"/>
              <a:t>Strategies for Multiple Marker Model</a:t>
            </a:r>
            <a:endParaRPr lang="en-US" dirty="0"/>
          </a:p>
        </p:txBody>
      </p:sp>
      <p:sp>
        <p:nvSpPr>
          <p:cNvPr id="3" name="Content Placeholder 2">
            <a:extLst>
              <a:ext uri="{FF2B5EF4-FFF2-40B4-BE49-F238E27FC236}">
                <a16:creationId xmlns:a16="http://schemas.microsoft.com/office/drawing/2014/main" id="{048CBD94-AB9F-7ED4-B22F-B8F4D21B3578}"/>
              </a:ext>
            </a:extLst>
          </p:cNvPr>
          <p:cNvSpPr>
            <a:spLocks noGrp="1"/>
          </p:cNvSpPr>
          <p:nvPr>
            <p:ph idx="1"/>
          </p:nvPr>
        </p:nvSpPr>
        <p:spPr/>
        <p:txBody>
          <a:bodyPr/>
          <a:lstStyle/>
          <a:p>
            <a:r>
              <a:rPr lang="en-AU" b="1" dirty="0"/>
              <a:t>1</a:t>
            </a:r>
            <a:r>
              <a:rPr lang="zh-CN" altLang="en-US" b="1" dirty="0"/>
              <a:t>、</a:t>
            </a:r>
            <a:r>
              <a:rPr lang="en-AU" b="1" dirty="0"/>
              <a:t>Stepwise selection</a:t>
            </a:r>
            <a:r>
              <a:rPr lang="en-AU" dirty="0"/>
              <a:t> </a:t>
            </a:r>
          </a:p>
          <a:p>
            <a:pPr marL="0" indent="0">
              <a:buNone/>
            </a:pPr>
            <a:r>
              <a:rPr lang="en-AU" dirty="0"/>
              <a:t>simple but unstable under high dimension; ignores model uncertainty.</a:t>
            </a:r>
          </a:p>
          <a:p>
            <a:r>
              <a:rPr lang="en-US" b="1" dirty="0"/>
              <a:t>2</a:t>
            </a:r>
            <a:r>
              <a:rPr lang="zh-CN" altLang="en-US" b="1" dirty="0"/>
              <a:t>、</a:t>
            </a:r>
            <a:r>
              <a:rPr lang="en-US" altLang="zh-CN" b="1" dirty="0"/>
              <a:t>Bayesian shrinkage</a:t>
            </a:r>
          </a:p>
          <a:p>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C37F11-8494-30FE-5521-CF7C75D3DF43}"/>
                  </a:ext>
                </a:extLst>
              </p:cNvPr>
              <p:cNvSpPr txBox="1"/>
              <p:nvPr/>
            </p:nvSpPr>
            <p:spPr>
              <a:xfrm>
                <a:off x="457200" y="2897387"/>
                <a:ext cx="8229599" cy="7262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ar-AE" i="1" smtClean="0">
                              <a:latin typeface="Cambria Math" panose="02040503050406030204" pitchFamily="18" charset="0"/>
                            </a:rPr>
                          </m:ctrlPr>
                        </m:sSubPr>
                        <m:e>
                          <m:r>
                            <a:rPr lang="ar-AE">
                              <a:latin typeface="Cambria Math" panose="02040503050406030204" pitchFamily="18" charset="0"/>
                            </a:rPr>
                            <m:t>𝛽</m:t>
                          </m:r>
                        </m:e>
                        <m:sub>
                          <m:r>
                            <a:rPr lang="ar-AE">
                              <a:latin typeface="Cambria Math" panose="02040503050406030204" pitchFamily="18" charset="0"/>
                            </a:rPr>
                            <m:t>𝑗</m:t>
                          </m:r>
                        </m:sub>
                      </m:sSub>
                      <m:r>
                        <a:rPr lang="ar-AE">
                          <a:latin typeface="Cambria Math" panose="02040503050406030204" pitchFamily="18" charset="0"/>
                        </a:rPr>
                        <m:t>∣</m:t>
                      </m:r>
                      <m:sSup>
                        <m:sSupPr>
                          <m:ctrlPr>
                            <a:rPr lang="ar-AE" i="1">
                              <a:latin typeface="Cambria Math" panose="02040503050406030204" pitchFamily="18" charset="0"/>
                            </a:rPr>
                          </m:ctrlPr>
                        </m:sSupPr>
                        <m:e>
                          <m:r>
                            <a:rPr lang="ar-AE">
                              <a:latin typeface="Cambria Math" panose="02040503050406030204" pitchFamily="18" charset="0"/>
                            </a:rPr>
                            <m:t>𝜎</m:t>
                          </m:r>
                        </m:e>
                        <m:sup>
                          <m:r>
                            <a:rPr lang="ar-AE">
                              <a:latin typeface="Cambria Math" panose="02040503050406030204" pitchFamily="18" charset="0"/>
                            </a:rPr>
                            <m:t>2</m:t>
                          </m:r>
                        </m:sup>
                      </m:sSup>
                      <m:r>
                        <a:rPr lang="ar-AE">
                          <a:latin typeface="Cambria Math" panose="02040503050406030204" pitchFamily="18" charset="0"/>
                        </a:rPr>
                        <m:t>,</m:t>
                      </m:r>
                      <m:sSub>
                        <m:sSubPr>
                          <m:ctrlPr>
                            <a:rPr lang="ar-AE" i="1">
                              <a:latin typeface="Cambria Math" panose="02040503050406030204" pitchFamily="18" charset="0"/>
                            </a:rPr>
                          </m:ctrlPr>
                        </m:sSubPr>
                        <m:e>
                          <m:r>
                            <a:rPr lang="ar-AE">
                              <a:latin typeface="Cambria Math" panose="02040503050406030204" pitchFamily="18" charset="0"/>
                            </a:rPr>
                            <m:t>𝜆</m:t>
                          </m:r>
                        </m:e>
                        <m:sub>
                          <m:r>
                            <a:rPr lang="ar-AE">
                              <a:latin typeface="Cambria Math" panose="02040503050406030204" pitchFamily="18" charset="0"/>
                            </a:rPr>
                            <m:t>𝑗</m:t>
                          </m:r>
                        </m:sub>
                      </m:sSub>
                      <m:r>
                        <a:rPr lang="ar-AE">
                          <a:latin typeface="Cambria Math" panose="02040503050406030204" pitchFamily="18" charset="0"/>
                        </a:rPr>
                        <m:t>∼</m:t>
                      </m:r>
                      <m:r>
                        <a:rPr lang="ar-AE">
                          <a:latin typeface="Cambria Math" panose="02040503050406030204" pitchFamily="18" charset="0"/>
                        </a:rPr>
                        <m:t>𝒩</m:t>
                      </m:r>
                      <m:r>
                        <a:rPr lang="ar-AE">
                          <a:latin typeface="Cambria Math" panose="02040503050406030204" pitchFamily="18" charset="0"/>
                        </a:rPr>
                        <m:t>​</m:t>
                      </m:r>
                      <m:d>
                        <m:dPr>
                          <m:ctrlPr>
                            <a:rPr lang="ar-AE" i="1">
                              <a:latin typeface="Cambria Math" panose="02040503050406030204" pitchFamily="18" charset="0"/>
                            </a:rPr>
                          </m:ctrlPr>
                        </m:dPr>
                        <m:e>
                          <m:r>
                            <a:rPr lang="ar-AE">
                              <a:latin typeface="Cambria Math" panose="02040503050406030204" pitchFamily="18" charset="0"/>
                            </a:rPr>
                            <m:t>0, </m:t>
                          </m:r>
                          <m:f>
                            <m:fPr>
                              <m:ctrlPr>
                                <a:rPr lang="ar-AE" i="1">
                                  <a:latin typeface="Cambria Math" panose="02040503050406030204" pitchFamily="18" charset="0"/>
                                </a:rPr>
                              </m:ctrlPr>
                            </m:fPr>
                            <m:num>
                              <m:sSup>
                                <m:sSupPr>
                                  <m:ctrlPr>
                                    <a:rPr lang="ar-AE" i="1">
                                      <a:latin typeface="Cambria Math" panose="02040503050406030204" pitchFamily="18" charset="0"/>
                                    </a:rPr>
                                  </m:ctrlPr>
                                </m:sSupPr>
                                <m:e>
                                  <m:r>
                                    <a:rPr lang="ar-AE">
                                      <a:latin typeface="Cambria Math" panose="02040503050406030204" pitchFamily="18" charset="0"/>
                                    </a:rPr>
                                    <m:t>𝜎</m:t>
                                  </m:r>
                                </m:e>
                                <m:sup>
                                  <m:r>
                                    <a:rPr lang="ar-AE">
                                      <a:latin typeface="Cambria Math" panose="02040503050406030204" pitchFamily="18" charset="0"/>
                                    </a:rPr>
                                    <m:t>2</m:t>
                                  </m:r>
                                </m:sup>
                              </m:sSup>
                            </m:num>
                            <m:den>
                              <m:sSub>
                                <m:sSubPr>
                                  <m:ctrlPr>
                                    <a:rPr lang="ar-AE" i="1">
                                      <a:latin typeface="Cambria Math" panose="02040503050406030204" pitchFamily="18" charset="0"/>
                                    </a:rPr>
                                  </m:ctrlPr>
                                </m:sSubPr>
                                <m:e>
                                  <m:r>
                                    <a:rPr lang="ar-AE">
                                      <a:latin typeface="Cambria Math" panose="02040503050406030204" pitchFamily="18" charset="0"/>
                                    </a:rPr>
                                    <m:t>𝜆</m:t>
                                  </m:r>
                                </m:e>
                                <m:sub>
                                  <m:r>
                                    <a:rPr lang="ar-AE">
                                      <a:latin typeface="Cambria Math" panose="02040503050406030204" pitchFamily="18" charset="0"/>
                                    </a:rPr>
                                    <m:t>𝑗</m:t>
                                  </m:r>
                                </m:sub>
                              </m:sSub>
                            </m:den>
                          </m:f>
                        </m:e>
                      </m:d>
                      <m:r>
                        <a:rPr lang="ar-AE">
                          <a:latin typeface="Cambria Math" panose="02040503050406030204" pitchFamily="18" charset="0"/>
                        </a:rPr>
                        <m:t>,  </m:t>
                      </m:r>
                      <m:sSub>
                        <m:sSubPr>
                          <m:ctrlPr>
                            <a:rPr lang="ar-AE" i="1">
                              <a:latin typeface="Cambria Math" panose="02040503050406030204" pitchFamily="18" charset="0"/>
                            </a:rPr>
                          </m:ctrlPr>
                        </m:sSubPr>
                        <m:e>
                          <m:r>
                            <a:rPr lang="ar-AE">
                              <a:latin typeface="Cambria Math" panose="02040503050406030204" pitchFamily="18" charset="0"/>
                            </a:rPr>
                            <m:t>𝜆</m:t>
                          </m:r>
                        </m:e>
                        <m:sub>
                          <m:r>
                            <a:rPr lang="ar-AE">
                              <a:latin typeface="Cambria Math" panose="02040503050406030204" pitchFamily="18" charset="0"/>
                            </a:rPr>
                            <m:t>𝑗</m:t>
                          </m:r>
                        </m:sub>
                      </m:sSub>
                      <m:r>
                        <a:rPr lang="ar-AE">
                          <a:latin typeface="Cambria Math" panose="02040503050406030204" pitchFamily="18" charset="0"/>
                        </a:rPr>
                        <m:t>∼</m:t>
                      </m:r>
                      <m:r>
                        <m:rPr>
                          <m:sty m:val="p"/>
                        </m:rPr>
                        <a:rPr lang="en-AU">
                          <a:latin typeface="Cambria Math" panose="02040503050406030204" pitchFamily="18" charset="0"/>
                        </a:rPr>
                        <m:t>Gamma</m:t>
                      </m:r>
                      <m:d>
                        <m:dPr>
                          <m:ctrlPr>
                            <a:rPr lang="ar-AE" i="1">
                              <a:latin typeface="Cambria Math" panose="02040503050406030204" pitchFamily="18" charset="0"/>
                            </a:rPr>
                          </m:ctrlPr>
                        </m:dPr>
                        <m:e>
                          <m:r>
                            <a:rPr lang="ar-AE">
                              <a:latin typeface="Cambria Math" panose="02040503050406030204" pitchFamily="18" charset="0"/>
                            </a:rPr>
                            <m:t>𝛼</m:t>
                          </m:r>
                          <m:r>
                            <a:rPr lang="ar-AE">
                              <a:latin typeface="Cambria Math" panose="02040503050406030204" pitchFamily="18" charset="0"/>
                            </a:rPr>
                            <m:t>,</m:t>
                          </m:r>
                          <m:r>
                            <a:rPr lang="ar-AE">
                              <a:latin typeface="Cambria Math" panose="02040503050406030204" pitchFamily="18" charset="0"/>
                            </a:rPr>
                            <m:t>𝜃</m:t>
                          </m:r>
                        </m:e>
                      </m:d>
                    </m:oMath>
                  </m:oMathPara>
                </a14:m>
                <a:endParaRPr lang="en-US" dirty="0"/>
              </a:p>
            </p:txBody>
          </p:sp>
        </mc:Choice>
        <mc:Fallback xmlns="">
          <p:sp>
            <p:nvSpPr>
              <p:cNvPr id="5" name="TextBox 4">
                <a:extLst>
                  <a:ext uri="{FF2B5EF4-FFF2-40B4-BE49-F238E27FC236}">
                    <a16:creationId xmlns:a16="http://schemas.microsoft.com/office/drawing/2014/main" id="{11C37F11-8494-30FE-5521-CF7C75D3DF43}"/>
                  </a:ext>
                </a:extLst>
              </p:cNvPr>
              <p:cNvSpPr txBox="1">
                <a:spLocks noRot="1" noChangeAspect="1" noMove="1" noResize="1" noEditPoints="1" noAdjustHandles="1" noChangeArrowheads="1" noChangeShapeType="1" noTextEdit="1"/>
              </p:cNvSpPr>
              <p:nvPr/>
            </p:nvSpPr>
            <p:spPr>
              <a:xfrm>
                <a:off x="457200" y="2897387"/>
                <a:ext cx="8229599" cy="726289"/>
              </a:xfrm>
              <a:prstGeom prst="rect">
                <a:avLst/>
              </a:prstGeom>
              <a:blipFill>
                <a:blip r:embed="rId3"/>
                <a:stretch>
                  <a:fillRect b="-34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3F80C33-B40D-1B43-A023-6482B75F094F}"/>
                  </a:ext>
                </a:extLst>
              </p:cNvPr>
              <p:cNvSpPr txBox="1"/>
              <p:nvPr/>
            </p:nvSpPr>
            <p:spPr>
              <a:xfrm>
                <a:off x="457199" y="3623676"/>
                <a:ext cx="7230979" cy="1259832"/>
              </a:xfrm>
              <a:prstGeom prst="rect">
                <a:avLst/>
              </a:prstGeom>
              <a:noFill/>
            </p:spPr>
            <p:txBody>
              <a:bodyPr wrap="square" rtlCol="0">
                <a:spAutoFit/>
              </a:bodyPr>
              <a:lstStyle/>
              <a:p>
                <a:r>
                  <a:rPr lang="en-AU" sz="2400" dirty="0"/>
                  <a:t>Marker-specific Gaussian shrinkage.</a:t>
                </a:r>
              </a:p>
              <a:p>
                <a:r>
                  <a:rPr lang="en-AU" sz="2400" dirty="0"/>
                  <a:t>Large </a:t>
                </a:r>
                <a14:m>
                  <m:oMath xmlns:m="http://schemas.openxmlformats.org/officeDocument/2006/math">
                    <m:sSub>
                      <m:sSubPr>
                        <m:ctrlPr>
                          <a:rPr lang="en-AU" sz="2400" i="1" smtClean="0">
                            <a:latin typeface="Cambria Math" panose="02040503050406030204" pitchFamily="18" charset="0"/>
                          </a:rPr>
                        </m:ctrlPr>
                      </m:sSubPr>
                      <m:e>
                        <m:r>
                          <a:rPr lang="en-AU" sz="240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rPr>
                          <m:t>𝑗</m:t>
                        </m:r>
                      </m:sub>
                    </m:sSub>
                    <m:r>
                      <a:rPr lang="en-AU" sz="2400" i="1" smtClean="0">
                        <a:latin typeface="Cambria Math" panose="02040503050406030204" pitchFamily="18" charset="0"/>
                        <a:ea typeface="Cambria Math" panose="02040503050406030204" pitchFamily="18" charset="0"/>
                      </a:rPr>
                      <m:t>→</m:t>
                    </m:r>
                  </m:oMath>
                </a14:m>
                <a:r>
                  <a:rPr lang="en-US" sz="2400" dirty="0"/>
                  <a:t> strong shrinkage </a:t>
                </a:r>
                <a14:m>
                  <m:oMath xmlns:m="http://schemas.openxmlformats.org/officeDocument/2006/math">
                    <m:sSub>
                      <m:sSubPr>
                        <m:ctrlPr>
                          <a:rPr lang="ar-AE" sz="2400" i="1">
                            <a:latin typeface="Cambria Math" panose="02040503050406030204" pitchFamily="18" charset="0"/>
                          </a:rPr>
                        </m:ctrlPr>
                      </m:sSubPr>
                      <m:e>
                        <m:r>
                          <a:rPr lang="en-US" sz="2400" b="0" i="0" smtClean="0">
                            <a:latin typeface="Cambria Math" panose="02040503050406030204" pitchFamily="18" charset="0"/>
                          </a:rPr>
                          <m:t>(</m:t>
                        </m:r>
                        <m:r>
                          <a:rPr lang="ar-AE" sz="2400">
                            <a:latin typeface="Cambria Math" panose="02040503050406030204" pitchFamily="18" charset="0"/>
                          </a:rPr>
                          <m:t>𝛽</m:t>
                        </m:r>
                      </m:e>
                      <m:sub>
                        <m:r>
                          <a:rPr lang="ar-AE" sz="2400">
                            <a:latin typeface="Cambria Math" panose="02040503050406030204" pitchFamily="18" charset="0"/>
                          </a:rPr>
                          <m:t>𝑗</m:t>
                        </m:r>
                      </m:sub>
                    </m:sSub>
                    <m:r>
                      <a:rPr lang="ar-AE"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oMath>
                </a14:m>
                <a:endParaRPr lang="en-US" sz="2400" b="0" dirty="0">
                  <a:ea typeface="Cambria Math" panose="02040503050406030204" pitchFamily="18" charset="0"/>
                </a:endParaRPr>
              </a:p>
              <a:p>
                <a:r>
                  <a:rPr lang="en-US" sz="2400" dirty="0"/>
                  <a:t>Small </a:t>
                </a:r>
                <a14:m>
                  <m:oMath xmlns:m="http://schemas.openxmlformats.org/officeDocument/2006/math">
                    <m:sSub>
                      <m:sSubPr>
                        <m:ctrlPr>
                          <a:rPr lang="en-AU" sz="2400" i="1" smtClean="0">
                            <a:latin typeface="Cambria Math" panose="02040503050406030204" pitchFamily="18" charset="0"/>
                          </a:rPr>
                        </m:ctrlPr>
                      </m:sSubPr>
                      <m:e>
                        <m:r>
                          <a:rPr lang="en-AU" sz="240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rPr>
                          <m:t>𝑗</m:t>
                        </m:r>
                      </m:sub>
                    </m:sSub>
                    <m:r>
                      <a:rPr lang="en-AU" sz="2400" i="1" smtClean="0">
                        <a:latin typeface="Cambria Math" panose="02040503050406030204" pitchFamily="18" charset="0"/>
                        <a:ea typeface="Cambria Math" panose="02040503050406030204" pitchFamily="18" charset="0"/>
                      </a:rPr>
                      <m:t>→</m:t>
                    </m:r>
                  </m:oMath>
                </a14:m>
                <a:r>
                  <a:rPr lang="en-US" sz="2400" dirty="0"/>
                  <a:t>  large effects</a:t>
                </a:r>
              </a:p>
            </p:txBody>
          </p:sp>
        </mc:Choice>
        <mc:Fallback>
          <p:sp>
            <p:nvSpPr>
              <p:cNvPr id="6" name="TextBox 5">
                <a:extLst>
                  <a:ext uri="{FF2B5EF4-FFF2-40B4-BE49-F238E27FC236}">
                    <a16:creationId xmlns:a16="http://schemas.microsoft.com/office/drawing/2014/main" id="{83F80C33-B40D-1B43-A023-6482B75F094F}"/>
                  </a:ext>
                </a:extLst>
              </p:cNvPr>
              <p:cNvSpPr txBox="1">
                <a:spLocks noRot="1" noChangeAspect="1" noMove="1" noResize="1" noEditPoints="1" noAdjustHandles="1" noChangeArrowheads="1" noChangeShapeType="1" noTextEdit="1"/>
              </p:cNvSpPr>
              <p:nvPr/>
            </p:nvSpPr>
            <p:spPr>
              <a:xfrm>
                <a:off x="457199" y="3623676"/>
                <a:ext cx="7230979" cy="1259832"/>
              </a:xfrm>
              <a:prstGeom prst="rect">
                <a:avLst/>
              </a:prstGeom>
              <a:blipFill>
                <a:blip r:embed="rId4"/>
                <a:stretch>
                  <a:fillRect l="-1404" t="-4000" b="-80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2BA6219-58BB-B980-C242-65A8A1DAC527}"/>
              </a:ext>
            </a:extLst>
          </p:cNvPr>
          <p:cNvSpPr txBox="1"/>
          <p:nvPr/>
        </p:nvSpPr>
        <p:spPr>
          <a:xfrm>
            <a:off x="29775" y="4881076"/>
            <a:ext cx="8657025" cy="276999"/>
          </a:xfrm>
          <a:prstGeom prst="rect">
            <a:avLst/>
          </a:prstGeom>
          <a:noFill/>
        </p:spPr>
        <p:txBody>
          <a:bodyPr wrap="square" rtlCol="0">
            <a:spAutoFit/>
          </a:bodyPr>
          <a:lstStyle/>
          <a:p>
            <a:r>
              <a:rPr lang="en-AU" sz="1200" dirty="0"/>
              <a:t>(Foster, 2006.)</a:t>
            </a:r>
            <a:endParaRPr lang="en-US" sz="1200" dirty="0"/>
          </a:p>
        </p:txBody>
      </p:sp>
    </p:spTree>
    <p:extLst>
      <p:ext uri="{BB962C8B-B14F-4D97-AF65-F5344CB8AC3E}">
        <p14:creationId xmlns:p14="http://schemas.microsoft.com/office/powerpoint/2010/main" val="1876362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50925-A154-C150-5438-1A1816C3223A}"/>
              </a:ext>
            </a:extLst>
          </p:cNvPr>
          <p:cNvSpPr>
            <a:spLocks noGrp="1"/>
          </p:cNvSpPr>
          <p:nvPr>
            <p:ph type="ctrTitle"/>
          </p:nvPr>
        </p:nvSpPr>
        <p:spPr/>
        <p:txBody>
          <a:bodyPr/>
          <a:lstStyle/>
          <a:p>
            <a:r>
              <a:rPr lang="en-US" dirty="0"/>
              <a:t>Selection in Biology</a:t>
            </a:r>
          </a:p>
        </p:txBody>
      </p:sp>
      <p:sp>
        <p:nvSpPr>
          <p:cNvPr id="3" name="Subtitle 2">
            <a:extLst>
              <a:ext uri="{FF2B5EF4-FFF2-40B4-BE49-F238E27FC236}">
                <a16:creationId xmlns:a16="http://schemas.microsoft.com/office/drawing/2014/main" id="{B048EFDE-E360-5F90-1174-E94588738C5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32024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E06FE-A35A-BBA6-0C0D-D172034DE69F}"/>
              </a:ext>
            </a:extLst>
          </p:cNvPr>
          <p:cNvSpPr>
            <a:spLocks noGrp="1"/>
          </p:cNvSpPr>
          <p:nvPr>
            <p:ph idx="1"/>
          </p:nvPr>
        </p:nvSpPr>
        <p:spPr>
          <a:xfrm>
            <a:off x="457200" y="397042"/>
            <a:ext cx="8229600" cy="4197581"/>
          </a:xfrm>
        </p:spPr>
        <p:txBody>
          <a:bodyPr/>
          <a:lstStyle/>
          <a:p>
            <a:r>
              <a:rPr lang="en-US" altLang="zh-CN" b="1" dirty="0"/>
              <a:t>3</a:t>
            </a:r>
            <a:r>
              <a:rPr lang="zh-CN" altLang="en-US" b="1" dirty="0"/>
              <a:t>、</a:t>
            </a:r>
            <a:r>
              <a:rPr lang="en-US" b="1" dirty="0"/>
              <a:t>Penalized regression-Elastic Net</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3668A24-0EA7-4C4B-EE56-8DA10E309AF6}"/>
                  </a:ext>
                </a:extLst>
              </p:cNvPr>
              <p:cNvSpPr txBox="1"/>
              <p:nvPr/>
            </p:nvSpPr>
            <p:spPr>
              <a:xfrm>
                <a:off x="1224060" y="840170"/>
                <a:ext cx="6268453" cy="11423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ar-AE" sz="2400" i="1" smtClean="0">
                              <a:latin typeface="Cambria Math" panose="02040503050406030204" pitchFamily="18" charset="0"/>
                            </a:rPr>
                          </m:ctrlPr>
                        </m:limLowPr>
                        <m:e>
                          <m:r>
                            <m:rPr>
                              <m:sty m:val="p"/>
                            </m:rPr>
                            <a:rPr lang="en-AU" sz="2400">
                              <a:latin typeface="Cambria Math" panose="02040503050406030204" pitchFamily="18" charset="0"/>
                            </a:rPr>
                            <m:t>min</m:t>
                          </m:r>
                        </m:e>
                        <m:lim>
                          <m:r>
                            <a:rPr lang="ar-AE" sz="2400">
                              <a:latin typeface="Cambria Math" panose="02040503050406030204" pitchFamily="18" charset="0"/>
                            </a:rPr>
                            <m:t>𝛽</m:t>
                          </m:r>
                        </m:lim>
                      </m:limLow>
                      <m:r>
                        <a:rPr lang="ar-AE" sz="2400">
                          <a:latin typeface="Cambria Math" panose="02040503050406030204" pitchFamily="18" charset="0"/>
                        </a:rPr>
                        <m:t> </m:t>
                      </m:r>
                      <m:sSup>
                        <m:sSupPr>
                          <m:ctrlPr>
                            <a:rPr lang="ar-AE" sz="2400" i="1">
                              <a:latin typeface="Cambria Math" panose="02040503050406030204" pitchFamily="18" charset="0"/>
                            </a:rPr>
                          </m:ctrlPr>
                        </m:sSupPr>
                        <m:e>
                          <m:d>
                            <m:dPr>
                              <m:begChr m:val="‖"/>
                              <m:endChr m:val="‖"/>
                              <m:ctrlPr>
                                <a:rPr lang="ar-AE" sz="2400" i="1">
                                  <a:latin typeface="Cambria Math" panose="02040503050406030204" pitchFamily="18" charset="0"/>
                                </a:rPr>
                              </m:ctrlPr>
                            </m:dPr>
                            <m:e>
                              <m:r>
                                <a:rPr lang="ar-AE" sz="2400">
                                  <a:latin typeface="Cambria Math" panose="02040503050406030204" pitchFamily="18" charset="0"/>
                                </a:rPr>
                                <m:t>𝑦</m:t>
                              </m:r>
                              <m:r>
                                <a:rPr lang="ar-AE" sz="2400">
                                  <a:latin typeface="Cambria Math" panose="02040503050406030204" pitchFamily="18" charset="0"/>
                                </a:rPr>
                                <m:t>−</m:t>
                              </m:r>
                              <m:r>
                                <a:rPr lang="ar-AE" sz="2400">
                                  <a:latin typeface="Cambria Math" panose="02040503050406030204" pitchFamily="18" charset="0"/>
                                </a:rPr>
                                <m:t>𝑍</m:t>
                              </m:r>
                              <m:r>
                                <a:rPr lang="ar-AE" sz="2400">
                                  <a:latin typeface="Cambria Math" panose="02040503050406030204" pitchFamily="18" charset="0"/>
                                </a:rPr>
                                <m:t>𝛽</m:t>
                              </m:r>
                            </m:e>
                          </m:d>
                        </m:e>
                        <m:sup>
                          <m:r>
                            <a:rPr lang="ar-AE" sz="2400">
                              <a:latin typeface="Cambria Math" panose="02040503050406030204" pitchFamily="18" charset="0"/>
                            </a:rPr>
                            <m:t>2</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rPr>
                            <m:t>1</m:t>
                          </m:r>
                        </m:sub>
                      </m:sSub>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rPr>
                                <m:t>2</m:t>
                              </m:r>
                            </m:sub>
                          </m:sSub>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𝑗</m:t>
                                  </m:r>
                                </m:sub>
                                <m:sup>
                                  <m:r>
                                    <a:rPr lang="en-US" sz="2400" b="0" i="1" smtClean="0">
                                      <a:latin typeface="Cambria Math" panose="02040503050406030204" pitchFamily="18" charset="0"/>
                                    </a:rPr>
                                    <m:t>2</m:t>
                                  </m:r>
                                </m:sup>
                              </m:sSubSup>
                            </m:e>
                          </m:nary>
                        </m:e>
                      </m:nary>
                    </m:oMath>
                  </m:oMathPara>
                </a14:m>
                <a:endParaRPr lang="en-US" sz="2400" dirty="0"/>
              </a:p>
            </p:txBody>
          </p:sp>
        </mc:Choice>
        <mc:Fallback>
          <p:sp>
            <p:nvSpPr>
              <p:cNvPr id="5" name="TextBox 4">
                <a:extLst>
                  <a:ext uri="{FF2B5EF4-FFF2-40B4-BE49-F238E27FC236}">
                    <a16:creationId xmlns:a16="http://schemas.microsoft.com/office/drawing/2014/main" id="{C3668A24-0EA7-4C4B-EE56-8DA10E309AF6}"/>
                  </a:ext>
                </a:extLst>
              </p:cNvPr>
              <p:cNvSpPr txBox="1">
                <a:spLocks noRot="1" noChangeAspect="1" noMove="1" noResize="1" noEditPoints="1" noAdjustHandles="1" noChangeArrowheads="1" noChangeShapeType="1" noTextEdit="1"/>
              </p:cNvSpPr>
              <p:nvPr/>
            </p:nvSpPr>
            <p:spPr>
              <a:xfrm>
                <a:off x="1224060" y="840170"/>
                <a:ext cx="6268453" cy="1142364"/>
              </a:xfrm>
              <a:prstGeom prst="rect">
                <a:avLst/>
              </a:prstGeom>
              <a:blipFill>
                <a:blip r:embed="rId3"/>
                <a:stretch>
                  <a:fillRect t="-104444" b="-1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77171E-817A-4FBB-FD39-47F1E18D4344}"/>
                  </a:ext>
                </a:extLst>
              </p:cNvPr>
              <p:cNvSpPr txBox="1"/>
              <p:nvPr/>
            </p:nvSpPr>
            <p:spPr>
              <a:xfrm>
                <a:off x="324852" y="2495832"/>
                <a:ext cx="8494295" cy="1968744"/>
              </a:xfrm>
              <a:prstGeom prst="rect">
                <a:avLst/>
              </a:prstGeom>
              <a:noFill/>
            </p:spPr>
            <p:txBody>
              <a:bodyPr wrap="square" rtlCol="0">
                <a:spAutoFit/>
              </a:bodyPr>
              <a:lstStyle/>
              <a:p>
                <a:r>
                  <a:rPr lang="en-AU" sz="2400" b="1" dirty="0"/>
                  <a:t>Ridge</a:t>
                </a:r>
                <a14:m>
                  <m:oMath xmlns:m="http://schemas.openxmlformats.org/officeDocument/2006/math">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𝝀</m:t>
                        </m:r>
                      </m:e>
                      <m:sub>
                        <m:r>
                          <a:rPr lang="en-US" sz="2400" b="1" i="1" smtClean="0">
                            <a:latin typeface="Cambria Math" panose="02040503050406030204" pitchFamily="18" charset="0"/>
                          </a:rPr>
                          <m:t>𝟐</m:t>
                        </m:r>
                      </m:sub>
                    </m:sSub>
                    <m:r>
                      <a:rPr lang="en-US" sz="2400" b="1" i="1" smtClean="0">
                        <a:latin typeface="Cambria Math" panose="02040503050406030204" pitchFamily="18" charset="0"/>
                        <a:ea typeface="Cambria Math" panose="02040503050406030204" pitchFamily="18" charset="0"/>
                      </a:rPr>
                      <m:t>&gt;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𝝀</m:t>
                        </m:r>
                      </m:e>
                      <m:sub>
                        <m:r>
                          <a:rPr lang="en-US" sz="2400" b="1" i="1" smtClean="0">
                            <a:latin typeface="Cambria Math" panose="02040503050406030204" pitchFamily="18" charset="0"/>
                            <a:ea typeface="Cambria Math" panose="02040503050406030204" pitchFamily="18" charset="0"/>
                          </a:rPr>
                          <m:t>𝟏</m:t>
                        </m:r>
                      </m:sub>
                    </m:sSub>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oMath>
                </a14:m>
                <a:r>
                  <a:rPr lang="el-GR" sz="2400" dirty="0"/>
                  <a:t>: </a:t>
                </a:r>
                <a:r>
                  <a:rPr lang="en-AU" sz="2400" dirty="0"/>
                  <a:t>shrinks coefficients; no variable selection; robust under strong LD.</a:t>
                </a:r>
              </a:p>
              <a:p>
                <a:r>
                  <a:rPr lang="en-AU" sz="2400" b="1" dirty="0"/>
                  <a:t>Lasso</a:t>
                </a:r>
                <a:r>
                  <a:rPr lang="en-US" sz="2400" b="1" dirty="0"/>
                  <a:t> </a:t>
                </a:r>
                <a14:m>
                  <m:oMath xmlns:m="http://schemas.openxmlformats.org/officeDocument/2006/math">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ea typeface="Cambria Math" panose="02040503050406030204" pitchFamily="18" charset="0"/>
                          </a:rPr>
                          <m:t>𝝀</m:t>
                        </m:r>
                      </m:e>
                      <m:sub>
                        <m:r>
                          <a:rPr lang="en-US" sz="2400" b="1" i="1" smtClean="0">
                            <a:latin typeface="Cambria Math" panose="02040503050406030204" pitchFamily="18" charset="0"/>
                            <a:ea typeface="Cambria Math" panose="02040503050406030204" pitchFamily="18" charset="0"/>
                          </a:rPr>
                          <m:t>𝟏</m:t>
                        </m:r>
                      </m:sub>
                    </m:sSub>
                    <m:r>
                      <a:rPr lang="en-US" sz="2400" b="1" i="1" smtClean="0">
                        <a:latin typeface="Cambria Math" panose="02040503050406030204" pitchFamily="18" charset="0"/>
                        <a:ea typeface="Cambria Math" panose="02040503050406030204" pitchFamily="18" charset="0"/>
                      </a:rPr>
                      <m:t>&gt;</m:t>
                    </m:r>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𝝀</m:t>
                        </m:r>
                      </m:e>
                      <m:sub>
                        <m:r>
                          <a:rPr lang="en-US" sz="2400" b="1" i="1" smtClean="0">
                            <a:latin typeface="Cambria Math" panose="02040503050406030204" pitchFamily="18" charset="0"/>
                            <a:ea typeface="Cambria Math" panose="02040503050406030204" pitchFamily="18" charset="0"/>
                          </a:rPr>
                          <m:t>𝟐</m:t>
                        </m:r>
                      </m:sub>
                    </m:sSub>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oMath>
                </a14:m>
                <a:r>
                  <a:rPr lang="en-AU" sz="2400" dirty="0"/>
                  <a:t> </a:t>
                </a:r>
                <a:r>
                  <a:rPr lang="el-GR" sz="2400" dirty="0"/>
                  <a:t>: </a:t>
                </a:r>
                <a:r>
                  <a:rPr lang="en-AU" sz="2400" dirty="0"/>
                  <a:t>can shrink some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𝑗</m:t>
                        </m:r>
                      </m:sub>
                    </m:sSub>
                  </m:oMath>
                </a14:m>
                <a:r>
                  <a:rPr lang="en-AU" sz="2400" dirty="0"/>
                  <a:t> exactly to 0, but tends to pick one of several highly correlated markers.</a:t>
                </a:r>
              </a:p>
              <a:p>
                <a:r>
                  <a:rPr lang="en-AU" sz="2400" b="1" dirty="0"/>
                  <a:t>Elastic net:</a:t>
                </a:r>
                <a:r>
                  <a:rPr lang="en-AU" sz="2400" dirty="0"/>
                  <a:t> combines both; good for </a:t>
                </a:r>
                <a:r>
                  <a:rPr lang="en-AU" sz="2400" i="1" dirty="0"/>
                  <a:t>groups</a:t>
                </a:r>
                <a:r>
                  <a:rPr lang="en-AU" sz="2400" dirty="0"/>
                  <a:t> of correlated markers.</a:t>
                </a:r>
                <a:endParaRPr lang="en-US" sz="2400" dirty="0"/>
              </a:p>
            </p:txBody>
          </p:sp>
        </mc:Choice>
        <mc:Fallback xmlns="">
          <p:sp>
            <p:nvSpPr>
              <p:cNvPr id="6" name="TextBox 5">
                <a:extLst>
                  <a:ext uri="{FF2B5EF4-FFF2-40B4-BE49-F238E27FC236}">
                    <a16:creationId xmlns:a16="http://schemas.microsoft.com/office/drawing/2014/main" id="{2B77171E-817A-4FBB-FD39-47F1E18D4344}"/>
                  </a:ext>
                </a:extLst>
              </p:cNvPr>
              <p:cNvSpPr txBox="1">
                <a:spLocks noRot="1" noChangeAspect="1" noMove="1" noResize="1" noEditPoints="1" noAdjustHandles="1" noChangeArrowheads="1" noChangeShapeType="1" noTextEdit="1"/>
              </p:cNvSpPr>
              <p:nvPr/>
            </p:nvSpPr>
            <p:spPr>
              <a:xfrm>
                <a:off x="324852" y="2495832"/>
                <a:ext cx="8494295" cy="1968744"/>
              </a:xfrm>
              <a:prstGeom prst="rect">
                <a:avLst/>
              </a:prstGeom>
              <a:blipFill>
                <a:blip r:embed="rId4"/>
                <a:stretch>
                  <a:fillRect l="-1045" t="-1923" r="-1642" b="-576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E73A2259-3F73-7CD7-D72F-C9EF342E9E8F}"/>
              </a:ext>
            </a:extLst>
          </p:cNvPr>
          <p:cNvSpPr txBox="1"/>
          <p:nvPr/>
        </p:nvSpPr>
        <p:spPr>
          <a:xfrm>
            <a:off x="29775" y="4681835"/>
            <a:ext cx="8657025" cy="461665"/>
          </a:xfrm>
          <a:prstGeom prst="rect">
            <a:avLst/>
          </a:prstGeom>
          <a:noFill/>
        </p:spPr>
        <p:txBody>
          <a:bodyPr wrap="square" rtlCol="0">
            <a:spAutoFit/>
          </a:bodyPr>
          <a:lstStyle/>
          <a:p>
            <a:r>
              <a:rPr lang="en-AU" sz="1200" dirty="0"/>
              <a:t>(Foster, </a:t>
            </a:r>
            <a:r>
              <a:rPr lang="en-AU" sz="1200" dirty="0" err="1"/>
              <a:t>ch.</a:t>
            </a:r>
            <a:r>
              <a:rPr lang="en-AU" sz="1200" dirty="0"/>
              <a:t> 1, citing </a:t>
            </a:r>
            <a:r>
              <a:rPr lang="en-AU" sz="1200" dirty="0" err="1"/>
              <a:t>Hoerl</a:t>
            </a:r>
            <a:r>
              <a:rPr lang="en-AU" sz="1200" dirty="0"/>
              <a:t> &amp; Kennard, 1970a, 1970b; Lindley &amp; Smith, 1972; Frank &amp; Friedman, 1993; </a:t>
            </a:r>
            <a:r>
              <a:rPr lang="en-AU" sz="1200" dirty="0" err="1"/>
              <a:t>Breiman</a:t>
            </a:r>
            <a:r>
              <a:rPr lang="en-AU" sz="1200" dirty="0"/>
              <a:t>, 1995; </a:t>
            </a:r>
            <a:r>
              <a:rPr lang="en-AU" sz="1200" dirty="0" err="1"/>
              <a:t>Tibshirani</a:t>
            </a:r>
            <a:r>
              <a:rPr lang="en-AU" sz="1200" dirty="0"/>
              <a:t>, 1996; Fu, 1998; Zou &amp; Hastie, 2005)</a:t>
            </a:r>
            <a:endParaRPr lang="en-US" sz="1200" dirty="0"/>
          </a:p>
        </p:txBody>
      </p:sp>
      <p:sp>
        <p:nvSpPr>
          <p:cNvPr id="7" name="Left Brace 6">
            <a:extLst>
              <a:ext uri="{FF2B5EF4-FFF2-40B4-BE49-F238E27FC236}">
                <a16:creationId xmlns:a16="http://schemas.microsoft.com/office/drawing/2014/main" id="{41A52DB3-E1A2-5259-2F8E-362A378BCB0F}"/>
              </a:ext>
            </a:extLst>
          </p:cNvPr>
          <p:cNvSpPr/>
          <p:nvPr/>
        </p:nvSpPr>
        <p:spPr>
          <a:xfrm rot="16200000">
            <a:off x="2979684" y="1623850"/>
            <a:ext cx="47296" cy="930165"/>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8B4A2E40-7324-F3F0-2C84-6263008F7D55}"/>
              </a:ext>
            </a:extLst>
          </p:cNvPr>
          <p:cNvSpPr txBox="1"/>
          <p:nvPr/>
        </p:nvSpPr>
        <p:spPr>
          <a:xfrm>
            <a:off x="2193066" y="2112581"/>
            <a:ext cx="1937500" cy="369332"/>
          </a:xfrm>
          <a:prstGeom prst="rect">
            <a:avLst/>
          </a:prstGeom>
          <a:noFill/>
        </p:spPr>
        <p:txBody>
          <a:bodyPr wrap="square" rtlCol="0">
            <a:spAutoFit/>
          </a:bodyPr>
          <a:lstStyle/>
          <a:p>
            <a:r>
              <a:rPr lang="en-AU" dirty="0"/>
              <a:t>Fitting residuals</a:t>
            </a:r>
            <a:endParaRPr lang="en-US" dirty="0"/>
          </a:p>
        </p:txBody>
      </p:sp>
      <p:sp>
        <p:nvSpPr>
          <p:cNvPr id="9" name="Left Brace 8">
            <a:extLst>
              <a:ext uri="{FF2B5EF4-FFF2-40B4-BE49-F238E27FC236}">
                <a16:creationId xmlns:a16="http://schemas.microsoft.com/office/drawing/2014/main" id="{BC8978DE-9137-92B2-3FEA-D65913C0B5D0}"/>
              </a:ext>
            </a:extLst>
          </p:cNvPr>
          <p:cNvSpPr/>
          <p:nvPr/>
        </p:nvSpPr>
        <p:spPr>
          <a:xfrm rot="16200000">
            <a:off x="4718621" y="1467687"/>
            <a:ext cx="45719" cy="12218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944B8B1E-0330-D808-AE28-A67073B5C870}"/>
              </a:ext>
            </a:extLst>
          </p:cNvPr>
          <p:cNvSpPr txBox="1"/>
          <p:nvPr/>
        </p:nvSpPr>
        <p:spPr>
          <a:xfrm>
            <a:off x="4240095" y="2112581"/>
            <a:ext cx="1221831" cy="369332"/>
          </a:xfrm>
          <a:prstGeom prst="rect">
            <a:avLst/>
          </a:prstGeom>
          <a:noFill/>
        </p:spPr>
        <p:txBody>
          <a:bodyPr wrap="square" rtlCol="0">
            <a:spAutoFit/>
          </a:bodyPr>
          <a:lstStyle/>
          <a:p>
            <a:r>
              <a:rPr lang="en-AU" dirty="0"/>
              <a:t>L</a:t>
            </a:r>
            <a:r>
              <a:rPr lang="en-US" altLang="zh-CN" dirty="0"/>
              <a:t>1</a:t>
            </a:r>
            <a:r>
              <a:rPr lang="zh-CN" altLang="en-US" dirty="0"/>
              <a:t> </a:t>
            </a:r>
            <a:r>
              <a:rPr lang="en-US" altLang="zh-CN" dirty="0"/>
              <a:t>penalty</a:t>
            </a:r>
            <a:endParaRPr lang="en-US" dirty="0"/>
          </a:p>
        </p:txBody>
      </p:sp>
      <p:sp>
        <p:nvSpPr>
          <p:cNvPr id="11" name="Left Brace 10">
            <a:extLst>
              <a:ext uri="{FF2B5EF4-FFF2-40B4-BE49-F238E27FC236}">
                <a16:creationId xmlns:a16="http://schemas.microsoft.com/office/drawing/2014/main" id="{900F0CB0-FC3D-6A4F-33A0-BB9CE98615AB}"/>
              </a:ext>
            </a:extLst>
          </p:cNvPr>
          <p:cNvSpPr/>
          <p:nvPr/>
        </p:nvSpPr>
        <p:spPr>
          <a:xfrm rot="16200000">
            <a:off x="6258388" y="1467685"/>
            <a:ext cx="45719" cy="122183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98C74807-FFD4-96A7-5D73-4E76FE84344E}"/>
              </a:ext>
            </a:extLst>
          </p:cNvPr>
          <p:cNvSpPr txBox="1"/>
          <p:nvPr/>
        </p:nvSpPr>
        <p:spPr>
          <a:xfrm>
            <a:off x="5712512" y="2126498"/>
            <a:ext cx="1221831" cy="369332"/>
          </a:xfrm>
          <a:prstGeom prst="rect">
            <a:avLst/>
          </a:prstGeom>
          <a:noFill/>
        </p:spPr>
        <p:txBody>
          <a:bodyPr wrap="square" rtlCol="0">
            <a:spAutoFit/>
          </a:bodyPr>
          <a:lstStyle/>
          <a:p>
            <a:r>
              <a:rPr lang="en-AU" dirty="0"/>
              <a:t>L</a:t>
            </a:r>
            <a:r>
              <a:rPr lang="en-US" dirty="0"/>
              <a:t>2</a:t>
            </a:r>
            <a:r>
              <a:rPr lang="zh-CN" altLang="en-US" dirty="0"/>
              <a:t> </a:t>
            </a:r>
            <a:r>
              <a:rPr lang="en-US" altLang="zh-CN" dirty="0"/>
              <a:t>penalty</a:t>
            </a:r>
            <a:endParaRPr lang="en-US" dirty="0"/>
          </a:p>
        </p:txBody>
      </p:sp>
    </p:spTree>
    <p:extLst>
      <p:ext uri="{BB962C8B-B14F-4D97-AF65-F5344CB8AC3E}">
        <p14:creationId xmlns:p14="http://schemas.microsoft.com/office/powerpoint/2010/main" val="1906411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CF24F7-C36A-BC87-82B7-D1CDAB5FDE41}"/>
              </a:ext>
            </a:extLst>
          </p:cNvPr>
          <p:cNvSpPr>
            <a:spLocks noGrp="1"/>
          </p:cNvSpPr>
          <p:nvPr>
            <p:ph idx="1"/>
          </p:nvPr>
        </p:nvSpPr>
        <p:spPr/>
        <p:txBody>
          <a:bodyPr>
            <a:normAutofit lnSpcReduction="10000"/>
          </a:bodyPr>
          <a:lstStyle/>
          <a:p>
            <a:r>
              <a:rPr lang="en-AU" b="1" dirty="0"/>
              <a:t>Single-Marker Model</a:t>
            </a:r>
            <a:r>
              <a:rPr lang="en-US" b="1" dirty="0"/>
              <a:t>: </a:t>
            </a:r>
            <a:r>
              <a:rPr lang="en-AU" dirty="0"/>
              <a:t>Few QTLs with moderate–large effects; quick screening on backcross</a:t>
            </a:r>
            <a:r>
              <a:rPr lang="en-US" dirty="0"/>
              <a:t>.</a:t>
            </a:r>
          </a:p>
          <a:p>
            <a:endParaRPr lang="en-US" dirty="0"/>
          </a:p>
          <a:p>
            <a:r>
              <a:rPr lang="en-AU" b="1" dirty="0"/>
              <a:t>Multiple-Marker Model: </a:t>
            </a:r>
            <a:r>
              <a:rPr lang="en-AU" dirty="0"/>
              <a:t>Many small/medium effects; need conditional effects while controlling other loci.</a:t>
            </a:r>
          </a:p>
          <a:p>
            <a:endParaRPr lang="en-AU" dirty="0"/>
          </a:p>
          <a:p>
            <a:r>
              <a:rPr lang="en-AU" b="1" dirty="0"/>
              <a:t>Elastic Net Strategy: </a:t>
            </a:r>
            <a:r>
              <a:rPr lang="en-AU" dirty="0"/>
              <a:t>Combines sparsity + grouping of correlated markers → stable selection; Controls overfitting with shrinkage.</a:t>
            </a:r>
            <a:endParaRPr lang="en-US" dirty="0"/>
          </a:p>
        </p:txBody>
      </p:sp>
      <p:sp>
        <p:nvSpPr>
          <p:cNvPr id="4" name="Title 1">
            <a:extLst>
              <a:ext uri="{FF2B5EF4-FFF2-40B4-BE49-F238E27FC236}">
                <a16:creationId xmlns:a16="http://schemas.microsoft.com/office/drawing/2014/main" id="{072875B6-EB5D-45A4-6BDB-D590D988BC98}"/>
              </a:ext>
            </a:extLst>
          </p:cNvPr>
          <p:cNvSpPr>
            <a:spLocks noGrp="1"/>
          </p:cNvSpPr>
          <p:nvPr>
            <p:ph type="title"/>
          </p:nvPr>
        </p:nvSpPr>
        <p:spPr/>
        <p:txBody>
          <a:bodyPr/>
          <a:lstStyle/>
          <a:p>
            <a:r>
              <a:rPr lang="en-US" dirty="0"/>
              <a:t>Recommendation for the models</a:t>
            </a:r>
          </a:p>
        </p:txBody>
      </p:sp>
    </p:spTree>
    <p:extLst>
      <p:ext uri="{BB962C8B-B14F-4D97-AF65-F5344CB8AC3E}">
        <p14:creationId xmlns:p14="http://schemas.microsoft.com/office/powerpoint/2010/main" val="5494789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CB52D8-2A22-9EAA-7027-135BA2B6BDB8}"/>
              </a:ext>
            </a:extLst>
          </p:cNvPr>
          <p:cNvSpPr>
            <a:spLocks noGrp="1"/>
          </p:cNvSpPr>
          <p:nvPr>
            <p:ph idx="1"/>
          </p:nvPr>
        </p:nvSpPr>
        <p:spPr/>
        <p:txBody>
          <a:bodyPr/>
          <a:lstStyle/>
          <a:p>
            <a:r>
              <a:rPr lang="en-US" dirty="0"/>
              <a:t>Develop an interactive R shiny app, which will allow user to simulate quantitative traits.</a:t>
            </a:r>
          </a:p>
          <a:p>
            <a:endParaRPr lang="en-US" dirty="0"/>
          </a:p>
          <a:p>
            <a:r>
              <a:rPr lang="en-US" dirty="0"/>
              <a:t>Sample size calculation to save the cost of sequencing markers when handle with large sample size.</a:t>
            </a:r>
          </a:p>
        </p:txBody>
      </p:sp>
      <p:sp>
        <p:nvSpPr>
          <p:cNvPr id="4" name="Title 1">
            <a:extLst>
              <a:ext uri="{FF2B5EF4-FFF2-40B4-BE49-F238E27FC236}">
                <a16:creationId xmlns:a16="http://schemas.microsoft.com/office/drawing/2014/main" id="{C1B87E30-3FBD-0D28-E419-FB1008396224}"/>
              </a:ext>
            </a:extLst>
          </p:cNvPr>
          <p:cNvSpPr>
            <a:spLocks noGrp="1"/>
          </p:cNvSpPr>
          <p:nvPr>
            <p:ph type="title"/>
          </p:nvPr>
        </p:nvSpPr>
        <p:spPr/>
        <p:txBody>
          <a:bodyPr/>
          <a:lstStyle/>
          <a:p>
            <a:r>
              <a:rPr lang="en-US" dirty="0"/>
              <a:t>What we will do in the future</a:t>
            </a:r>
          </a:p>
        </p:txBody>
      </p:sp>
    </p:spTree>
    <p:extLst>
      <p:ext uri="{BB962C8B-B14F-4D97-AF65-F5344CB8AC3E}">
        <p14:creationId xmlns:p14="http://schemas.microsoft.com/office/powerpoint/2010/main" val="1041382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7FF46-A91D-C6A4-E003-DC9F699CD5C8}"/>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766BB8D-B3AD-99F6-ABF8-D7F75C7AF610}"/>
              </a:ext>
            </a:extLst>
          </p:cNvPr>
          <p:cNvSpPr>
            <a:spLocks noGrp="1"/>
          </p:cNvSpPr>
          <p:nvPr>
            <p:ph idx="1"/>
          </p:nvPr>
        </p:nvSpPr>
        <p:spPr/>
        <p:txBody>
          <a:bodyPr>
            <a:noAutofit/>
          </a:bodyPr>
          <a:lstStyle/>
          <a:p>
            <a:pPr marL="457200" indent="-457200">
              <a:buFont typeface="+mj-lt"/>
              <a:buAutoNum type="arabicPeriod"/>
            </a:pPr>
            <a:r>
              <a:rPr lang="en-AU" sz="1400" dirty="0"/>
              <a:t>Broman, K. W., &amp; Sen, </a:t>
            </a:r>
            <a:r>
              <a:rPr lang="en-AU" sz="1400" dirty="0" err="1"/>
              <a:t>Ś</a:t>
            </a:r>
            <a:r>
              <a:rPr lang="en-AU" sz="1400" dirty="0"/>
              <a:t>. (2009). </a:t>
            </a:r>
            <a:r>
              <a:rPr lang="en-AU" sz="1400" i="1" dirty="0"/>
              <a:t>A guide to QTL mapping with R/</a:t>
            </a:r>
            <a:r>
              <a:rPr lang="en-AU" sz="1400" i="1" dirty="0" err="1"/>
              <a:t>qtl</a:t>
            </a:r>
            <a:r>
              <a:rPr lang="en-AU" sz="1400" dirty="0"/>
              <a:t>. Springer. </a:t>
            </a:r>
          </a:p>
          <a:p>
            <a:pPr marL="457200" indent="-457200">
              <a:buFont typeface="+mj-lt"/>
              <a:buAutoNum type="arabicPeriod"/>
            </a:pPr>
            <a:r>
              <a:rPr lang="en-AU" sz="1400" dirty="0"/>
              <a:t>Collard, B. C. Y., </a:t>
            </a:r>
            <a:r>
              <a:rPr lang="en-AU" sz="1400" dirty="0" err="1"/>
              <a:t>Jahufer</a:t>
            </a:r>
            <a:r>
              <a:rPr lang="en-AU" sz="1400" dirty="0"/>
              <a:t>, M. Z. Z., Brouwer, J. B., &amp; Pang, E. C. K. (2005). An introduction to markers, quantitative trait loci (QTL) mapping and marker-assisted selection for crop improvement: The basic concepts. </a:t>
            </a:r>
            <a:r>
              <a:rPr lang="en-AU" sz="1400" i="1" dirty="0" err="1"/>
              <a:t>Euphytica</a:t>
            </a:r>
            <a:r>
              <a:rPr lang="en-AU" sz="1400" i="1" dirty="0"/>
              <a:t>, 142</a:t>
            </a:r>
            <a:r>
              <a:rPr lang="en-AU" sz="1400" dirty="0"/>
              <a:t>, 169–196. </a:t>
            </a:r>
          </a:p>
          <a:p>
            <a:pPr marL="457200" indent="-457200">
              <a:buFont typeface="+mj-lt"/>
              <a:buAutoNum type="arabicPeriod"/>
            </a:pPr>
            <a:r>
              <a:rPr lang="en-AU" sz="1400" dirty="0"/>
              <a:t>Falconer, D. S., &amp; Mackay, T. F. C. (1996). </a:t>
            </a:r>
            <a:r>
              <a:rPr lang="en-AU" sz="1400" i="1" dirty="0"/>
              <a:t>Introduction to quantitative genetics</a:t>
            </a:r>
            <a:r>
              <a:rPr lang="en-AU" sz="1400" dirty="0"/>
              <a:t> (4th ed.). Prentice Hall.</a:t>
            </a:r>
          </a:p>
          <a:p>
            <a:pPr marL="457200" indent="-457200">
              <a:buFont typeface="+mj-lt"/>
              <a:buAutoNum type="arabicPeriod"/>
            </a:pPr>
            <a:r>
              <a:rPr lang="en-AU" sz="1400" dirty="0"/>
              <a:t>Foster, S. (2006). </a:t>
            </a:r>
            <a:r>
              <a:rPr lang="en-AU" sz="1400" i="1" dirty="0"/>
              <a:t>The LASSO linear mixed model for mapping quantitative trait loci</a:t>
            </a:r>
            <a:r>
              <a:rPr lang="en-AU" sz="1400" dirty="0"/>
              <a:t> [Doctoral dissertation, The University of Adelaide].</a:t>
            </a:r>
          </a:p>
          <a:p>
            <a:pPr marL="457200" indent="-457200">
              <a:buFont typeface="+mj-lt"/>
              <a:buAutoNum type="arabicPeriod"/>
            </a:pPr>
            <a:r>
              <a:rPr lang="en-AU" sz="1400" dirty="0"/>
              <a:t>Hastie, T., </a:t>
            </a:r>
            <a:r>
              <a:rPr lang="en-AU" sz="1400" dirty="0" err="1"/>
              <a:t>Tibshirani</a:t>
            </a:r>
            <a:r>
              <a:rPr lang="en-AU" sz="1400" dirty="0"/>
              <a:t>, R., &amp; Friedman, J. (2009). </a:t>
            </a:r>
            <a:r>
              <a:rPr lang="en-AU" sz="1400" i="1" dirty="0"/>
              <a:t>The elements of statistical learning</a:t>
            </a:r>
            <a:r>
              <a:rPr lang="en-AU" sz="1400" dirty="0"/>
              <a:t> (2nd ed.). Springer.</a:t>
            </a:r>
          </a:p>
          <a:p>
            <a:pPr marL="457200" indent="-457200">
              <a:buFont typeface="+mj-lt"/>
              <a:buAutoNum type="arabicPeriod"/>
            </a:pPr>
            <a:r>
              <a:rPr lang="en-AU" sz="1400" dirty="0"/>
              <a:t>Mackay, T. F. C., Stone, E. A., &amp; </a:t>
            </a:r>
            <a:r>
              <a:rPr lang="en-AU" sz="1400" dirty="0" err="1"/>
              <a:t>Ayroles</a:t>
            </a:r>
            <a:r>
              <a:rPr lang="en-AU" sz="1400" dirty="0"/>
              <a:t>, J. F. (2009). The genetics of quantitative traits: Challenges and prospects. </a:t>
            </a:r>
            <a:r>
              <a:rPr lang="en-AU" sz="1400" i="1" dirty="0"/>
              <a:t>Nature Reviews Genetics, 10</a:t>
            </a:r>
            <a:r>
              <a:rPr lang="en-AU" sz="1400" dirty="0"/>
              <a:t>, 565–577. </a:t>
            </a:r>
          </a:p>
          <a:p>
            <a:pPr marL="457200" indent="-457200">
              <a:buFont typeface="+mj-lt"/>
              <a:buAutoNum type="arabicPeriod"/>
            </a:pPr>
            <a:r>
              <a:rPr lang="en-AU" sz="1400" dirty="0"/>
              <a:t>Miller, A. (2002). </a:t>
            </a:r>
            <a:r>
              <a:rPr lang="en-AU" sz="1400" i="1" dirty="0"/>
              <a:t>Subset selection in regression</a:t>
            </a:r>
            <a:r>
              <a:rPr lang="en-AU" sz="1400" dirty="0"/>
              <a:t> (2nd ed.). Chapman &amp; Hall/CRC.</a:t>
            </a:r>
          </a:p>
          <a:p>
            <a:pPr marL="457200" indent="-457200">
              <a:buFont typeface="+mj-lt"/>
              <a:buAutoNum type="arabicPeriod"/>
            </a:pPr>
            <a:r>
              <a:rPr lang="en-AU" sz="1400" dirty="0"/>
              <a:t>Wu, R., Ma, C.-X., &amp; Casella, G. (2007). </a:t>
            </a:r>
            <a:r>
              <a:rPr lang="en-AU" sz="1400" i="1" dirty="0"/>
              <a:t>Statistical genetics of quantitative traits: Linkage, maps and QTL</a:t>
            </a:r>
            <a:r>
              <a:rPr lang="en-AU" sz="1400" dirty="0"/>
              <a:t>. Springer. </a:t>
            </a:r>
          </a:p>
          <a:p>
            <a:pPr marL="457200" indent="-457200">
              <a:buFont typeface="+mj-lt"/>
              <a:buAutoNum type="arabicPeriod"/>
            </a:pPr>
            <a:r>
              <a:rPr lang="en-AU" sz="1400" dirty="0"/>
              <a:t>Yi, N., &amp; Shriner, D. (2008). Advances in Bayesian multiple quantitative trait loci mapping in experimental crosses. </a:t>
            </a:r>
            <a:r>
              <a:rPr lang="en-AU" sz="1400" i="1" dirty="0"/>
              <a:t>Heredity, 100</a:t>
            </a:r>
            <a:r>
              <a:rPr lang="en-AU" sz="1400" dirty="0"/>
              <a:t>, 240–252.</a:t>
            </a:r>
          </a:p>
          <a:p>
            <a:endParaRPr lang="en-US" sz="1400" dirty="0"/>
          </a:p>
        </p:txBody>
      </p:sp>
    </p:spTree>
    <p:extLst>
      <p:ext uri="{BB962C8B-B14F-4D97-AF65-F5344CB8AC3E}">
        <p14:creationId xmlns:p14="http://schemas.microsoft.com/office/powerpoint/2010/main" val="3070927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What is “selection”?</a:t>
            </a:r>
          </a:p>
        </p:txBody>
      </p:sp>
      <p:sp>
        <p:nvSpPr>
          <p:cNvPr id="3" name="Content Placeholder 2"/>
          <p:cNvSpPr>
            <a:spLocks noGrp="1"/>
          </p:cNvSpPr>
          <p:nvPr>
            <p:ph idx="1"/>
          </p:nvPr>
        </p:nvSpPr>
        <p:spPr>
          <a:xfrm>
            <a:off x="457200" y="1063229"/>
            <a:ext cx="8229600" cy="3394472"/>
          </a:xfrm>
        </p:spPr>
        <p:txBody>
          <a:bodyPr>
            <a:normAutofit/>
          </a:bodyPr>
          <a:lstStyle/>
          <a:p>
            <a:pPr marL="0" lvl="0" indent="0">
              <a:buNone/>
            </a:pPr>
            <a:r>
              <a:rPr b="1" dirty="0"/>
              <a:t>Idea:</a:t>
            </a:r>
            <a:r>
              <a:rPr dirty="0"/>
              <a:t> Reproduction is a relay race. We want the baton of </a:t>
            </a:r>
            <a:r>
              <a:rPr i="1" dirty="0"/>
              <a:t>good traits</a:t>
            </a:r>
            <a:r>
              <a:rPr dirty="0"/>
              <a:t> to pass to the next generation.</a:t>
            </a:r>
          </a:p>
          <a:p>
            <a:pPr lvl="0"/>
            <a:r>
              <a:rPr b="1" dirty="0"/>
              <a:t>Selection</a:t>
            </a:r>
            <a:r>
              <a:rPr dirty="0"/>
              <a:t> = choose the best to be parents</a:t>
            </a:r>
            <a:r>
              <a:rPr lang="en-US" dirty="0"/>
              <a:t>, useful traits.</a:t>
            </a:r>
            <a:r>
              <a:rPr dirty="0"/>
              <a:t> </a:t>
            </a:r>
            <a:endParaRPr lang="en-US" dirty="0"/>
          </a:p>
          <a:p>
            <a:pPr lvl="0"/>
            <a:r>
              <a:rPr b="1" dirty="0"/>
              <a:t>Natural selection:</a:t>
            </a:r>
            <a:r>
              <a:rPr dirty="0"/>
              <a:t> the environment “scores” survival and reproduction.</a:t>
            </a:r>
          </a:p>
          <a:p>
            <a:pPr lvl="0"/>
            <a:r>
              <a:rPr b="1" dirty="0"/>
              <a:t>Artificial selection:</a:t>
            </a:r>
            <a:r>
              <a:rPr dirty="0"/>
              <a:t> breeders</a:t>
            </a:r>
            <a:r>
              <a:rPr lang="en-US" dirty="0"/>
              <a:t> </a:t>
            </a:r>
            <a:r>
              <a:rPr dirty="0"/>
              <a:t>“score” and choose the parents.</a:t>
            </a:r>
          </a:p>
        </p:txBody>
      </p:sp>
      <p:sp>
        <p:nvSpPr>
          <p:cNvPr id="4" name="TextBox 3">
            <a:extLst>
              <a:ext uri="{FF2B5EF4-FFF2-40B4-BE49-F238E27FC236}">
                <a16:creationId xmlns:a16="http://schemas.microsoft.com/office/drawing/2014/main" id="{078B9A6A-B99B-8807-7725-EA787D3DE874}"/>
              </a:ext>
            </a:extLst>
          </p:cNvPr>
          <p:cNvSpPr txBox="1"/>
          <p:nvPr/>
        </p:nvSpPr>
        <p:spPr>
          <a:xfrm>
            <a:off x="0" y="4937521"/>
            <a:ext cx="8229600" cy="276999"/>
          </a:xfrm>
          <a:prstGeom prst="rect">
            <a:avLst/>
          </a:prstGeom>
          <a:noFill/>
        </p:spPr>
        <p:txBody>
          <a:bodyPr wrap="square" rtlCol="0">
            <a:spAutoFit/>
          </a:bodyPr>
          <a:lstStyle/>
          <a:p>
            <a:r>
              <a:rPr lang="en-US" sz="1200" dirty="0"/>
              <a:t>(</a:t>
            </a:r>
            <a:r>
              <a:rPr lang="en-AU" sz="1200" dirty="0"/>
              <a:t>Falconer &amp; Mackay, 1996.</a:t>
            </a:r>
            <a:r>
              <a:rPr lang="en-US" sz="12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097280"/>
            <a:ext cx="2664516" cy="2018211"/>
          </a:xfrm>
        </p:spPr>
        <p:txBody>
          <a:bodyPr anchor="t">
            <a:normAutofit/>
          </a:bodyPr>
          <a:lstStyle/>
          <a:p>
            <a:pPr marL="0" lvl="0" indent="0">
              <a:lnSpc>
                <a:spcPct val="90000"/>
              </a:lnSpc>
              <a:buNone/>
            </a:pPr>
            <a:r>
              <a:rPr lang="en-AU" sz="3100" dirty="0"/>
              <a:t>Traditional ways to select</a:t>
            </a: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3311434"/>
            <a:ext cx="8986749" cy="1565846"/>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440871"/>
            <a:ext cx="4878975" cy="426175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42163" y="1097279"/>
            <a:ext cx="4156790" cy="3225335"/>
          </a:xfrm>
        </p:spPr>
        <p:txBody>
          <a:bodyPr anchor="t">
            <a:normAutofit/>
          </a:bodyPr>
          <a:lstStyle/>
          <a:p>
            <a:pPr lvl="0"/>
            <a:r>
              <a:rPr lang="en-AU" sz="2000" b="1" dirty="0"/>
              <a:t>Phenotypic selection:</a:t>
            </a:r>
            <a:r>
              <a:rPr lang="en-AU" sz="2000" dirty="0"/>
              <a:t> “pick what you can see.”</a:t>
            </a:r>
          </a:p>
          <a:p>
            <a:pPr lvl="0"/>
            <a:r>
              <a:rPr lang="en-AU" sz="2000" b="1" dirty="0"/>
              <a:t>Progeny testing:</a:t>
            </a:r>
            <a:r>
              <a:rPr lang="en-AU" sz="2000" dirty="0"/>
              <a:t> “judge by the children.”</a:t>
            </a:r>
          </a:p>
          <a:p>
            <a:pPr lvl="0"/>
            <a:r>
              <a:rPr lang="en-AU" sz="2000" b="1" dirty="0"/>
              <a:t>Backcross breeding:</a:t>
            </a:r>
            <a:r>
              <a:rPr lang="en-AU" sz="2000" dirty="0"/>
              <a:t> “move a good gene into a good variety.”</a:t>
            </a:r>
          </a:p>
          <a:p>
            <a:pPr marL="0" lvl="0" indent="0">
              <a:buNone/>
            </a:pPr>
            <a:endParaRPr lang="en-AU" sz="1700" dirty="0"/>
          </a:p>
          <a:p>
            <a:pPr marL="0" lvl="0" indent="0">
              <a:buNone/>
            </a:pPr>
            <a:r>
              <a:rPr lang="en-AU" sz="2000" dirty="0"/>
              <a:t>We’ll look at each and why they can be slow or imprecise.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4850" y="547390"/>
            <a:ext cx="7994298" cy="478815"/>
          </a:xfrm>
        </p:spPr>
        <p:txBody>
          <a:bodyPr anchor="b">
            <a:noAutofit/>
          </a:bodyPr>
          <a:lstStyle/>
          <a:p>
            <a:pPr marL="0" lvl="0" indent="0">
              <a:lnSpc>
                <a:spcPct val="90000"/>
              </a:lnSpc>
              <a:buNone/>
            </a:pPr>
            <a:r>
              <a:rPr lang="en-AU" sz="3200" dirty="0"/>
              <a:t>Phenotypic selection</a:t>
            </a:r>
          </a:p>
        </p:txBody>
      </p:sp>
      <p:sp>
        <p:nvSpPr>
          <p:cNvPr id="11" name="Rectangle 10">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499133"/>
            <a:ext cx="8590945" cy="586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200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C88E0BA-727D-F864-03B9-0ED89CB1E8DA}"/>
              </a:ext>
            </a:extLst>
          </p:cNvPr>
          <p:cNvPicPr>
            <a:picLocks noChangeAspect="1"/>
          </p:cNvPicPr>
          <p:nvPr/>
        </p:nvPicPr>
        <p:blipFill>
          <a:blip r:embed="rId3"/>
          <a:stretch>
            <a:fillRect/>
          </a:stretch>
        </p:blipFill>
        <p:spPr>
          <a:xfrm>
            <a:off x="124650" y="2113761"/>
            <a:ext cx="4555522" cy="2027206"/>
          </a:xfrm>
          <a:prstGeom prst="rect">
            <a:avLst/>
          </a:prstGeom>
        </p:spPr>
      </p:pic>
      <p:sp>
        <p:nvSpPr>
          <p:cNvPr id="3" name="Content Placeholder 2"/>
          <p:cNvSpPr>
            <a:spLocks noGrp="1"/>
          </p:cNvSpPr>
          <p:nvPr>
            <p:ph idx="1"/>
          </p:nvPr>
        </p:nvSpPr>
        <p:spPr>
          <a:xfrm>
            <a:off x="4804822" y="1998077"/>
            <a:ext cx="3398174" cy="2509456"/>
          </a:xfrm>
        </p:spPr>
        <p:txBody>
          <a:bodyPr anchor="ctr">
            <a:normAutofit/>
          </a:bodyPr>
          <a:lstStyle/>
          <a:p>
            <a:pPr marL="0" lvl="0" indent="0">
              <a:buNone/>
            </a:pPr>
            <a:r>
              <a:rPr lang="en-AU" sz="1500" b="1" dirty="0"/>
              <a:t>How it works</a:t>
            </a:r>
            <a:r>
              <a:rPr lang="en-AU" sz="1500" dirty="0"/>
              <a:t> - Choose plants/animals with better appearance or performance.</a:t>
            </a:r>
          </a:p>
          <a:p>
            <a:pPr marL="0" lvl="0" indent="0">
              <a:buNone/>
            </a:pPr>
            <a:endParaRPr lang="en-AU" sz="1500" dirty="0"/>
          </a:p>
          <a:p>
            <a:pPr marL="0" lvl="0" indent="0">
              <a:buNone/>
            </a:pPr>
            <a:r>
              <a:rPr lang="en-AU" sz="1500" b="1" dirty="0"/>
              <a:t>Limitations</a:t>
            </a:r>
            <a:r>
              <a:rPr lang="en-AU" sz="1500" dirty="0"/>
              <a:t> - Need many locations &amp; seasons to separate genetics from weather and soil. </a:t>
            </a:r>
          </a:p>
        </p:txBody>
      </p:sp>
      <p:sp>
        <p:nvSpPr>
          <p:cNvPr id="15" name="Rectangle 14">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1030" y="1734770"/>
            <a:ext cx="586275"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1F9E82-FC35-9248-0389-5139D0C3F348}"/>
              </a:ext>
            </a:extLst>
          </p:cNvPr>
          <p:cNvSpPr txBox="1"/>
          <p:nvPr/>
        </p:nvSpPr>
        <p:spPr>
          <a:xfrm>
            <a:off x="336311" y="4048361"/>
            <a:ext cx="3356658" cy="215444"/>
          </a:xfrm>
          <a:prstGeom prst="rect">
            <a:avLst/>
          </a:prstGeom>
          <a:noFill/>
        </p:spPr>
        <p:txBody>
          <a:bodyPr wrap="square" rtlCol="0">
            <a:spAutoFit/>
          </a:bodyPr>
          <a:lstStyle/>
          <a:p>
            <a:r>
              <a:rPr lang="en-US" sz="800" dirty="0"/>
              <a:t>(Khan Academy Darwin-evolution-natural-selection)</a:t>
            </a:r>
          </a:p>
        </p:txBody>
      </p:sp>
      <p:sp>
        <p:nvSpPr>
          <p:cNvPr id="6" name="TextBox 5">
            <a:extLst>
              <a:ext uri="{FF2B5EF4-FFF2-40B4-BE49-F238E27FC236}">
                <a16:creationId xmlns:a16="http://schemas.microsoft.com/office/drawing/2014/main" id="{9FF20464-C712-1038-C0B6-4443F6BB291F}"/>
              </a:ext>
            </a:extLst>
          </p:cNvPr>
          <p:cNvSpPr txBox="1"/>
          <p:nvPr/>
        </p:nvSpPr>
        <p:spPr>
          <a:xfrm>
            <a:off x="-2" y="4853301"/>
            <a:ext cx="8657025" cy="276999"/>
          </a:xfrm>
          <a:prstGeom prst="rect">
            <a:avLst/>
          </a:prstGeom>
          <a:noFill/>
        </p:spPr>
        <p:txBody>
          <a:bodyPr wrap="square" rtlCol="0">
            <a:spAutoFit/>
          </a:bodyPr>
          <a:lstStyle/>
          <a:p>
            <a:r>
              <a:rPr lang="en-AU" sz="1200" dirty="0"/>
              <a:t>(Collard et al., 2005.)</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5" y="666357"/>
            <a:ext cx="7549592" cy="519962"/>
          </a:xfrm>
        </p:spPr>
        <p:txBody>
          <a:bodyPr anchor="b">
            <a:noAutofit/>
          </a:bodyPr>
          <a:lstStyle/>
          <a:p>
            <a:pPr marL="0" lvl="0" indent="0">
              <a:lnSpc>
                <a:spcPct val="90000"/>
              </a:lnSpc>
              <a:buNone/>
            </a:pPr>
            <a:r>
              <a:rPr lang="en-AU" sz="3200" dirty="0"/>
              <a:t>Progeny testing</a:t>
            </a:r>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499133"/>
            <a:ext cx="8590945" cy="5862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52309"/>
            <a:ext cx="8537521" cy="320099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5245" y="1949631"/>
            <a:ext cx="3398174" cy="2729588"/>
          </a:xfrm>
        </p:spPr>
        <p:txBody>
          <a:bodyPr anchor="ctr">
            <a:normAutofit/>
          </a:bodyPr>
          <a:lstStyle/>
          <a:p>
            <a:pPr marL="0" lvl="0" indent="0">
              <a:buNone/>
            </a:pPr>
            <a:r>
              <a:rPr lang="en-AU" sz="1500" b="1" dirty="0"/>
              <a:t>How it works</a:t>
            </a:r>
            <a:r>
              <a:rPr lang="en-AU" sz="1500" dirty="0"/>
              <a:t> - Some traits can’t be judged in the parent. Therefore, we look at offspring performance.</a:t>
            </a:r>
          </a:p>
          <a:p>
            <a:pPr marL="0" lvl="0" indent="0">
              <a:buNone/>
            </a:pPr>
            <a:endParaRPr lang="en-AU" sz="1500" b="1" dirty="0"/>
          </a:p>
          <a:p>
            <a:pPr marL="0" lvl="0" indent="0">
              <a:buNone/>
            </a:pPr>
            <a:r>
              <a:rPr lang="en-AU" sz="1500" b="1" dirty="0"/>
              <a:t>Limitations</a:t>
            </a:r>
            <a:r>
              <a:rPr lang="en-AU" sz="1500" dirty="0"/>
              <a:t> - Slow, expensive, resource-hungry. </a:t>
            </a:r>
          </a:p>
        </p:txBody>
      </p:sp>
      <p:pic>
        <p:nvPicPr>
          <p:cNvPr id="2050" name="Picture 2" descr="Hokkaido Regional Breeding Office, Forest Tree Breeding Center Forestry and  Forest Products Research Institute/Plus tree and projeny trial">
            <a:extLst>
              <a:ext uri="{FF2B5EF4-FFF2-40B4-BE49-F238E27FC236}">
                <a16:creationId xmlns:a16="http://schemas.microsoft.com/office/drawing/2014/main" id="{E2965EB7-8957-AABD-5B88-7EEF9333F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92" b="9836"/>
          <a:stretch/>
        </p:blipFill>
        <p:spPr bwMode="auto">
          <a:xfrm>
            <a:off x="4421629" y="1949631"/>
            <a:ext cx="3862707" cy="2511585"/>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421030" y="1734770"/>
            <a:ext cx="586275"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CBA5AD9-E14D-F836-3B6E-C76A94523DDE}"/>
              </a:ext>
            </a:extLst>
          </p:cNvPr>
          <p:cNvSpPr txBox="1"/>
          <p:nvPr/>
        </p:nvSpPr>
        <p:spPr>
          <a:xfrm>
            <a:off x="4781719" y="4445115"/>
            <a:ext cx="3629209" cy="338554"/>
          </a:xfrm>
          <a:prstGeom prst="rect">
            <a:avLst/>
          </a:prstGeom>
          <a:noFill/>
        </p:spPr>
        <p:txBody>
          <a:bodyPr wrap="square" rtlCol="0">
            <a:spAutoFit/>
          </a:bodyPr>
          <a:lstStyle/>
          <a:p>
            <a:r>
              <a:rPr lang="en-US" altLang="zh-CN" sz="800" dirty="0"/>
              <a:t>(</a:t>
            </a:r>
            <a:r>
              <a:rPr lang="en-US" altLang="zh-CN" sz="800" dirty="0">
                <a:hlinkClick r:id="rId4"/>
              </a:rPr>
              <a:t>https://www.ffpri.go.jp/hokuiku/en/research/plustree_progeny.html</a:t>
            </a:r>
            <a:r>
              <a:rPr lang="en-US" altLang="zh-CN" sz="800" dirty="0"/>
              <a:t>, </a:t>
            </a:r>
          </a:p>
          <a:p>
            <a:r>
              <a:rPr lang="en-US" altLang="zh-CN" sz="800" dirty="0"/>
              <a:t>Hokkaido Regional Breeding Office, Forest Tree Breeding Center)</a:t>
            </a:r>
            <a:endParaRPr lang="en-US" sz="800" dirty="0"/>
          </a:p>
        </p:txBody>
      </p:sp>
      <p:sp>
        <p:nvSpPr>
          <p:cNvPr id="5" name="TextBox 4">
            <a:extLst>
              <a:ext uri="{FF2B5EF4-FFF2-40B4-BE49-F238E27FC236}">
                <a16:creationId xmlns:a16="http://schemas.microsoft.com/office/drawing/2014/main" id="{28E754CC-44C3-E302-B94F-95E1BD062006}"/>
              </a:ext>
            </a:extLst>
          </p:cNvPr>
          <p:cNvSpPr txBox="1"/>
          <p:nvPr/>
        </p:nvSpPr>
        <p:spPr>
          <a:xfrm>
            <a:off x="0" y="4937521"/>
            <a:ext cx="8229600" cy="276999"/>
          </a:xfrm>
          <a:prstGeom prst="rect">
            <a:avLst/>
          </a:prstGeom>
          <a:noFill/>
        </p:spPr>
        <p:txBody>
          <a:bodyPr wrap="square" rtlCol="0">
            <a:spAutoFit/>
          </a:bodyPr>
          <a:lstStyle/>
          <a:p>
            <a:r>
              <a:rPr lang="en-US" sz="1200" dirty="0"/>
              <a:t>(</a:t>
            </a:r>
            <a:r>
              <a:rPr lang="en-AU" sz="1200" dirty="0"/>
              <a:t>Falconer &amp; Mackay, 1996.</a:t>
            </a:r>
            <a:r>
              <a:rPr lang="en-US" sz="12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642135"/>
            <a:ext cx="3517598" cy="846051"/>
          </a:xfrm>
        </p:spPr>
        <p:txBody>
          <a:bodyPr anchor="ctr">
            <a:normAutofit/>
          </a:bodyPr>
          <a:lstStyle/>
          <a:p>
            <a:pPr marL="0" lvl="0" indent="0">
              <a:lnSpc>
                <a:spcPct val="90000"/>
              </a:lnSpc>
              <a:buNone/>
            </a:pPr>
            <a:r>
              <a:rPr lang="en-AU" sz="3200" dirty="0"/>
              <a:t>Backcross breeding</a:t>
            </a:r>
          </a:p>
        </p:txBody>
      </p:sp>
      <p:grpSp>
        <p:nvGrpSpPr>
          <p:cNvPr id="3081" name="Group 308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12613"/>
            <a:ext cx="266396" cy="505095"/>
            <a:chOff x="0" y="823811"/>
            <a:chExt cx="355196" cy="673460"/>
          </a:xfrm>
        </p:grpSpPr>
        <p:sp>
          <p:nvSpPr>
            <p:cNvPr id="3082" name="Rectangle 30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1567926"/>
            <a:ext cx="3223260" cy="20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2170" y="1899822"/>
            <a:ext cx="3419569" cy="2433250"/>
          </a:xfrm>
        </p:spPr>
        <p:txBody>
          <a:bodyPr anchor="ctr">
            <a:normAutofit/>
          </a:bodyPr>
          <a:lstStyle/>
          <a:p>
            <a:pPr marL="0" lvl="0" indent="0">
              <a:buNone/>
            </a:pPr>
            <a:r>
              <a:rPr lang="en-AU" sz="1500" b="1" dirty="0"/>
              <a:t>How it works</a:t>
            </a:r>
            <a:r>
              <a:rPr lang="en-AU" sz="1500" dirty="0"/>
              <a:t> - Bring a useful gene from a donor into an elite variety you already like.</a:t>
            </a:r>
          </a:p>
          <a:p>
            <a:pPr marL="0" lvl="0" indent="0">
              <a:buNone/>
            </a:pPr>
            <a:endParaRPr lang="en-AU" sz="1500" dirty="0"/>
          </a:p>
          <a:p>
            <a:pPr marL="0" lvl="0" indent="0">
              <a:buNone/>
            </a:pPr>
            <a:r>
              <a:rPr lang="en-AU" sz="1500" b="1" dirty="0"/>
              <a:t>Limitations</a:t>
            </a:r>
            <a:r>
              <a:rPr lang="en-AU" sz="1500" dirty="0"/>
              <a:t> - 6–8 backcross generations</a:t>
            </a:r>
          </a:p>
        </p:txBody>
      </p:sp>
      <p:sp>
        <p:nvSpPr>
          <p:cNvPr id="3087" name="Rectangle 30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85389"/>
            <a:ext cx="4507025" cy="437593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 diagram of seeding growth&#10;&#10;Description automatically generated">
            <a:extLst>
              <a:ext uri="{FF2B5EF4-FFF2-40B4-BE49-F238E27FC236}">
                <a16:creationId xmlns:a16="http://schemas.microsoft.com/office/drawing/2014/main" id="{D6EB8367-A49B-2866-BEA6-AE7A29D05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095" b="1"/>
          <a:stretch>
            <a:fillRect/>
          </a:stretch>
        </p:blipFill>
        <p:spPr bwMode="auto">
          <a:xfrm>
            <a:off x="4483341" y="599514"/>
            <a:ext cx="4069057" cy="39444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3773E3-BF47-9BDA-719B-65CB6319319F}"/>
              </a:ext>
            </a:extLst>
          </p:cNvPr>
          <p:cNvSpPr txBox="1"/>
          <p:nvPr/>
        </p:nvSpPr>
        <p:spPr>
          <a:xfrm>
            <a:off x="4264357" y="4743390"/>
            <a:ext cx="3758894" cy="461665"/>
          </a:xfrm>
          <a:prstGeom prst="rect">
            <a:avLst/>
          </a:prstGeom>
          <a:noFill/>
        </p:spPr>
        <p:txBody>
          <a:bodyPr wrap="square" rtlCol="0">
            <a:spAutoFit/>
          </a:bodyPr>
          <a:lstStyle/>
          <a:p>
            <a:r>
              <a:rPr lang="en-US" sz="1200" dirty="0"/>
              <a:t>(</a:t>
            </a:r>
            <a:r>
              <a:rPr lang="en-US" sz="1200" dirty="0">
                <a:hlinkClick r:id="rId4"/>
              </a:rPr>
              <a:t>https://passel2.unl.edu/view/lesson/c55bd4193305/3</a:t>
            </a:r>
            <a:r>
              <a:rPr lang="zh-CN" altLang="en-US" sz="1200" dirty="0"/>
              <a:t> ，</a:t>
            </a:r>
            <a:r>
              <a:rPr lang="en-AU" sz="1200" b="0" i="0" dirty="0">
                <a:effectLst/>
                <a:latin typeface="Helvetica Neue" panose="02000503000000020004" pitchFamily="2" charset="0"/>
              </a:rPr>
              <a:t>Plant and Soil Sciences </a:t>
            </a:r>
            <a:r>
              <a:rPr lang="en-AU" sz="1200" b="0" i="0" dirty="0" err="1">
                <a:effectLst/>
                <a:latin typeface="Helvetica Neue" panose="02000503000000020004" pitchFamily="2" charset="0"/>
              </a:rPr>
              <a:t>eLibrary</a:t>
            </a:r>
            <a:r>
              <a:rPr lang="en-AU" sz="1200" b="0" i="0" dirty="0">
                <a:effectLst/>
                <a:latin typeface="Helvetica Neue" panose="02000503000000020004" pitchFamily="2" charset="0"/>
              </a:rPr>
              <a:t> 2025</a:t>
            </a:r>
            <a:r>
              <a:rPr lang="en-US" sz="1200" dirty="0"/>
              <a:t>)</a:t>
            </a:r>
          </a:p>
        </p:txBody>
      </p:sp>
      <p:sp>
        <p:nvSpPr>
          <p:cNvPr id="5" name="TextBox 4">
            <a:extLst>
              <a:ext uri="{FF2B5EF4-FFF2-40B4-BE49-F238E27FC236}">
                <a16:creationId xmlns:a16="http://schemas.microsoft.com/office/drawing/2014/main" id="{F07D2448-8F3E-7019-67E9-F3759E13B02B}"/>
              </a:ext>
            </a:extLst>
          </p:cNvPr>
          <p:cNvSpPr txBox="1"/>
          <p:nvPr/>
        </p:nvSpPr>
        <p:spPr>
          <a:xfrm>
            <a:off x="0" y="4928056"/>
            <a:ext cx="3455677" cy="276999"/>
          </a:xfrm>
          <a:prstGeom prst="rect">
            <a:avLst/>
          </a:prstGeom>
          <a:noFill/>
        </p:spPr>
        <p:txBody>
          <a:bodyPr wrap="square" rtlCol="0">
            <a:spAutoFit/>
          </a:bodyPr>
          <a:lstStyle/>
          <a:p>
            <a:r>
              <a:rPr lang="en-AU" sz="1200" dirty="0"/>
              <a:t>(Wu, Ma, &amp; Casella, 2007.)</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lvl="0" indent="0">
              <a:buNone/>
            </a:pPr>
            <a:r>
              <a:rPr dirty="0"/>
              <a:t>Why traditional methods are often inefficient</a:t>
            </a:r>
          </a:p>
        </p:txBody>
      </p:sp>
      <p:sp>
        <p:nvSpPr>
          <p:cNvPr id="3" name="Content Placeholder 2"/>
          <p:cNvSpPr>
            <a:spLocks noGrp="1"/>
          </p:cNvSpPr>
          <p:nvPr>
            <p:ph idx="1"/>
          </p:nvPr>
        </p:nvSpPr>
        <p:spPr>
          <a:xfrm>
            <a:off x="457200" y="1349405"/>
            <a:ext cx="8229600" cy="3375051"/>
          </a:xfrm>
        </p:spPr>
        <p:txBody>
          <a:bodyPr>
            <a:normAutofit/>
          </a:bodyPr>
          <a:lstStyle/>
          <a:p>
            <a:pPr lvl="0"/>
            <a:r>
              <a:rPr dirty="0"/>
              <a:t>Environment gets in the way</a:t>
            </a:r>
          </a:p>
          <a:p>
            <a:pPr lvl="0"/>
            <a:r>
              <a:rPr dirty="0"/>
              <a:t>Time and money</a:t>
            </a:r>
            <a:endParaRPr lang="en-AU" dirty="0"/>
          </a:p>
          <a:p>
            <a:pPr lvl="0"/>
            <a:r>
              <a:rPr dirty="0"/>
              <a:t>Late or hard-to-measure traits</a:t>
            </a:r>
          </a:p>
          <a:p>
            <a:pPr lvl="0"/>
            <a:r>
              <a:rPr dirty="0"/>
              <a:t>Low-heritability traits</a:t>
            </a:r>
          </a:p>
          <a:p>
            <a:pPr lvl="0"/>
            <a:r>
              <a:rPr dirty="0"/>
              <a:t>Linkage drag</a:t>
            </a:r>
          </a:p>
          <a:p>
            <a:pPr marL="0" lvl="0" indent="0">
              <a:buNone/>
            </a:pPr>
            <a:r>
              <a:rPr lang="en-AU" dirty="0"/>
              <a:t>So</a:t>
            </a:r>
            <a:r>
              <a:rPr lang="zh-CN" altLang="en-US" dirty="0"/>
              <a:t> </a:t>
            </a:r>
            <a:r>
              <a:rPr dirty="0"/>
              <a:t>we need faster, more precise tools</a:t>
            </a:r>
            <a:r>
              <a:rPr lang="en-US" dirty="0"/>
              <a:t> (Marker-assisted selection)</a:t>
            </a:r>
            <a:r>
              <a:rPr lang="zh-CN" altLang="en-US" dirty="0"/>
              <a:t>！</a:t>
            </a:r>
            <a:endParaRPr dirty="0"/>
          </a:p>
        </p:txBody>
      </p:sp>
      <p:sp>
        <p:nvSpPr>
          <p:cNvPr id="4" name="TextBox 3">
            <a:extLst>
              <a:ext uri="{FF2B5EF4-FFF2-40B4-BE49-F238E27FC236}">
                <a16:creationId xmlns:a16="http://schemas.microsoft.com/office/drawing/2014/main" id="{CE3CB8E6-2544-21BB-F2FB-11AE65AD5A2D}"/>
              </a:ext>
            </a:extLst>
          </p:cNvPr>
          <p:cNvSpPr txBox="1"/>
          <p:nvPr/>
        </p:nvSpPr>
        <p:spPr>
          <a:xfrm>
            <a:off x="0" y="4937521"/>
            <a:ext cx="8657025" cy="276999"/>
          </a:xfrm>
          <a:prstGeom prst="rect">
            <a:avLst/>
          </a:prstGeom>
          <a:noFill/>
        </p:spPr>
        <p:txBody>
          <a:bodyPr wrap="square" rtlCol="0">
            <a:spAutoFit/>
          </a:bodyPr>
          <a:lstStyle/>
          <a:p>
            <a:r>
              <a:rPr lang="en-AU" sz="1200" dirty="0"/>
              <a:t>(Collard et al., 2005.)</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14464</TotalTime>
  <Words>5353</Words>
  <Application>Microsoft Macintosh PowerPoint</Application>
  <PresentationFormat>On-screen Show (16:9)</PresentationFormat>
  <Paragraphs>299</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-apple-system</vt:lpstr>
      <vt:lpstr>Aptos</vt:lpstr>
      <vt:lpstr>Arial</vt:lpstr>
      <vt:lpstr>Calibri</vt:lpstr>
      <vt:lpstr>Cambria Math</vt:lpstr>
      <vt:lpstr>Helvetica Neue</vt:lpstr>
      <vt:lpstr>Times New Roman</vt:lpstr>
      <vt:lpstr>Office Theme</vt:lpstr>
      <vt:lpstr>Commonly used statistical models in QTL</vt:lpstr>
      <vt:lpstr>Introduction of myself</vt:lpstr>
      <vt:lpstr>Selection in Biology</vt:lpstr>
      <vt:lpstr>What is “selection”?</vt:lpstr>
      <vt:lpstr>Traditional ways to select</vt:lpstr>
      <vt:lpstr>Phenotypic selection</vt:lpstr>
      <vt:lpstr>Progeny testing</vt:lpstr>
      <vt:lpstr>Backcross breeding</vt:lpstr>
      <vt:lpstr>Why traditional methods are often inefficient</vt:lpstr>
      <vt:lpstr>Marker-assisted selection</vt:lpstr>
      <vt:lpstr>Why MAS helps?</vt:lpstr>
      <vt:lpstr>Connect phenotype and genotype</vt:lpstr>
      <vt:lpstr>Quantitative trait loci (QTL)</vt:lpstr>
      <vt:lpstr>What is a QTL?</vt:lpstr>
      <vt:lpstr>QTL data</vt:lpstr>
      <vt:lpstr>What if a marker is not on a QTL?</vt:lpstr>
      <vt:lpstr>Linkage &amp; Recombination frequency</vt:lpstr>
      <vt:lpstr>Statistical model for detecting QTL</vt:lpstr>
      <vt:lpstr>Phenotype factor decomposition</vt:lpstr>
      <vt:lpstr>Experimental population</vt:lpstr>
      <vt:lpstr>Single marker model</vt:lpstr>
      <vt:lpstr>Single Marker Model in Backcross</vt:lpstr>
      <vt:lpstr>Recombination Frequency</vt:lpstr>
      <vt:lpstr>Mixture Distribution</vt:lpstr>
      <vt:lpstr>Conditional Probabilities &amp; Mixture Density Function</vt:lpstr>
      <vt:lpstr>Mixture Distribution</vt:lpstr>
      <vt:lpstr>Multiple markers model</vt:lpstr>
      <vt:lpstr>Limitation in Multiple Marker Model</vt:lpstr>
      <vt:lpstr>Strategies for Multiple Marker Model</vt:lpstr>
      <vt:lpstr>PowerPoint Presentation</vt:lpstr>
      <vt:lpstr>Recommendation for the models</vt:lpstr>
      <vt:lpstr>What we will do in the future</vt:lpstr>
      <vt:lpstr>Reference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Presentation-V1</dc:title>
  <dc:creator/>
  <cp:keywords/>
  <cp:lastModifiedBy>Shiyan Miao</cp:lastModifiedBy>
  <cp:revision>43</cp:revision>
  <dcterms:created xsi:type="dcterms:W3CDTF">2025-08-18T00:16:58Z</dcterms:created>
  <dcterms:modified xsi:type="dcterms:W3CDTF">2025-08-31T14:52:20Z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