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4" r:id="rId18"/>
    <p:sldId id="278" r:id="rId19"/>
    <p:sldId id="275" r:id="rId20"/>
    <p:sldId id="276" r:id="rId21"/>
    <p:sldId id="279"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5" autoAdjust="0"/>
    <p:restoredTop sz="94660"/>
  </p:normalViewPr>
  <p:slideViewPr>
    <p:cSldViewPr snapToGrid="0">
      <p:cViewPr varScale="1">
        <p:scale>
          <a:sx n="80" d="100"/>
          <a:sy n="80" d="100"/>
        </p:scale>
        <p:origin x="34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9/22/2014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9/22/2014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9/22/2014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9/22/2014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758" y="1086268"/>
            <a:ext cx="9236241" cy="2387600"/>
          </a:xfrm>
        </p:spPr>
        <p:txBody>
          <a:bodyPr>
            <a:normAutofit/>
          </a:bodyPr>
          <a:lstStyle/>
          <a:p>
            <a:r>
              <a:rPr lang="en-US" dirty="0" smtClean="0"/>
              <a:t>Machine Problem 2 overview</a:t>
            </a:r>
            <a:br>
              <a:rPr lang="en-US" dirty="0" smtClean="0"/>
            </a:br>
            <a:r>
              <a:rPr lang="en-US" dirty="0" smtClean="0"/>
              <a:t>  </a:t>
            </a:r>
            <a:r>
              <a:rPr lang="en-US" sz="2700" dirty="0" smtClean="0"/>
              <a:t>-- </a:t>
            </a:r>
            <a:r>
              <a:rPr lang="en-US" sz="2700" dirty="0"/>
              <a:t>Implement the basic paging system in our kernel. </a:t>
            </a:r>
            <a:br>
              <a:rPr lang="en-US" sz="2700" dirty="0"/>
            </a:br>
            <a:endParaRPr lang="en-US" sz="2700" dirty="0"/>
          </a:p>
        </p:txBody>
      </p:sp>
      <p:sp>
        <p:nvSpPr>
          <p:cNvPr id="3" name="Subtitle 2"/>
          <p:cNvSpPr>
            <a:spLocks noGrp="1"/>
          </p:cNvSpPr>
          <p:nvPr>
            <p:ph type="subTitle" idx="1"/>
          </p:nvPr>
        </p:nvSpPr>
        <p:spPr/>
        <p:txBody>
          <a:bodyPr/>
          <a:lstStyle/>
          <a:p>
            <a:r>
              <a:rPr lang="en-US" dirty="0" smtClean="0"/>
              <a:t>By: </a:t>
            </a:r>
            <a:r>
              <a:rPr lang="en-US" dirty="0" err="1" smtClean="0"/>
              <a:t>Sidian</a:t>
            </a:r>
            <a:r>
              <a:rPr lang="en-US" dirty="0" smtClean="0"/>
              <a:t> Wu</a:t>
            </a:r>
            <a:endParaRPr lang="en-US" dirty="0"/>
          </a:p>
        </p:txBody>
      </p:sp>
    </p:spTree>
    <p:extLst>
      <p:ext uri="{BB962C8B-B14F-4D97-AF65-F5344CB8AC3E}">
        <p14:creationId xmlns:p14="http://schemas.microsoft.com/office/powerpoint/2010/main" val="3651611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10851" y="1323472"/>
            <a:ext cx="8313821" cy="2308324"/>
          </a:xfrm>
          <a:prstGeom prst="rect">
            <a:avLst/>
          </a:prstGeom>
          <a:noFill/>
        </p:spPr>
        <p:txBody>
          <a:bodyPr wrap="square" rtlCol="0">
            <a:spAutoFit/>
          </a:bodyPr>
          <a:lstStyle/>
          <a:p>
            <a:r>
              <a:rPr lang="en-US" sz="2400" dirty="0" err="1"/>
              <a:t>FramePool</a:t>
            </a:r>
            <a:r>
              <a:rPr lang="en-US" sz="2400" dirty="0"/>
              <a:t>::</a:t>
            </a:r>
            <a:r>
              <a:rPr lang="en-US" sz="2400" dirty="0" err="1" smtClean="0"/>
              <a:t>release_frame</a:t>
            </a:r>
            <a:endParaRPr lang="en-US" sz="2400" dirty="0" smtClean="0"/>
          </a:p>
          <a:p>
            <a:endParaRPr lang="en-US" sz="2400" dirty="0"/>
          </a:p>
          <a:p>
            <a:endParaRPr lang="en-US" sz="2400" dirty="0"/>
          </a:p>
          <a:p>
            <a:r>
              <a:rPr lang="en-US" sz="2400" dirty="0" smtClean="0"/>
              <a:t>When people release their memory space</a:t>
            </a:r>
            <a:r>
              <a:rPr lang="en-US" sz="2400" smtClean="0"/>
              <a:t>, we </a:t>
            </a:r>
            <a:r>
              <a:rPr lang="en-US" sz="2400" dirty="0" smtClean="0"/>
              <a:t>set those frames available again for later use.</a:t>
            </a:r>
          </a:p>
          <a:p>
            <a:endParaRPr lang="en-US" sz="2400" dirty="0"/>
          </a:p>
        </p:txBody>
      </p:sp>
    </p:spTree>
    <p:extLst>
      <p:ext uri="{BB962C8B-B14F-4D97-AF65-F5344CB8AC3E}">
        <p14:creationId xmlns:p14="http://schemas.microsoft.com/office/powerpoint/2010/main" val="3779448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10851" y="1323472"/>
            <a:ext cx="8313821" cy="2308324"/>
          </a:xfrm>
          <a:prstGeom prst="rect">
            <a:avLst/>
          </a:prstGeom>
          <a:noFill/>
        </p:spPr>
        <p:txBody>
          <a:bodyPr wrap="square" rtlCol="0">
            <a:spAutoFit/>
          </a:bodyPr>
          <a:lstStyle/>
          <a:p>
            <a:r>
              <a:rPr lang="en-US" sz="2400" dirty="0" smtClean="0"/>
              <a:t>If you understand what earlier slides talked about, it should help you implement </a:t>
            </a:r>
            <a:r>
              <a:rPr lang="en-US" sz="2400" dirty="0" err="1" smtClean="0"/>
              <a:t>Frame_pool</a:t>
            </a:r>
            <a:r>
              <a:rPr lang="en-US" sz="2400" dirty="0" smtClean="0"/>
              <a:t> yourself.</a:t>
            </a:r>
          </a:p>
          <a:p>
            <a:endParaRPr lang="en-US" sz="2400" dirty="0" smtClean="0"/>
          </a:p>
          <a:p>
            <a:r>
              <a:rPr lang="en-US" sz="2400" dirty="0" smtClean="0"/>
              <a:t>Let’s  put our dirty hands into </a:t>
            </a:r>
            <a:r>
              <a:rPr lang="en-US" sz="2400" dirty="0" err="1" smtClean="0"/>
              <a:t>Page_table</a:t>
            </a:r>
            <a:r>
              <a:rPr lang="en-US" sz="2400" dirty="0" smtClean="0"/>
              <a:t> now.</a:t>
            </a:r>
            <a:endParaRPr lang="en-US" sz="2400" dirty="0"/>
          </a:p>
          <a:p>
            <a:endParaRPr lang="en-US" sz="2400" dirty="0"/>
          </a:p>
          <a:p>
            <a:endParaRPr lang="en-US" sz="2400" dirty="0"/>
          </a:p>
        </p:txBody>
      </p:sp>
    </p:spTree>
    <p:extLst>
      <p:ext uri="{BB962C8B-B14F-4D97-AF65-F5344CB8AC3E}">
        <p14:creationId xmlns:p14="http://schemas.microsoft.com/office/powerpoint/2010/main" val="1957751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84288" y="885305"/>
            <a:ext cx="5943600" cy="4924425"/>
          </a:xfrm>
          <a:prstGeom prst="rect">
            <a:avLst/>
          </a:prstGeom>
        </p:spPr>
      </p:pic>
      <p:sp>
        <p:nvSpPr>
          <p:cNvPr id="3" name="TextBox 2"/>
          <p:cNvSpPr txBox="1"/>
          <p:nvPr/>
        </p:nvSpPr>
        <p:spPr>
          <a:xfrm>
            <a:off x="8012317" y="1023042"/>
            <a:ext cx="3675707" cy="4801314"/>
          </a:xfrm>
          <a:prstGeom prst="rect">
            <a:avLst/>
          </a:prstGeom>
          <a:noFill/>
        </p:spPr>
        <p:txBody>
          <a:bodyPr wrap="square" rtlCol="0">
            <a:spAutoFit/>
          </a:bodyPr>
          <a:lstStyle/>
          <a:p>
            <a:r>
              <a:rPr lang="en-US" dirty="0" smtClean="0"/>
              <a:t>This is the best picture I could find and our page table work in the same way as it. People called it two-level page-table. The outer-page table consists of pointer to </a:t>
            </a:r>
            <a:r>
              <a:rPr lang="en-US" dirty="0" err="1" smtClean="0"/>
              <a:t>page_table</a:t>
            </a:r>
            <a:r>
              <a:rPr lang="en-US" dirty="0" smtClean="0"/>
              <a:t>. In our project, we call it </a:t>
            </a:r>
            <a:r>
              <a:rPr lang="en-US" b="1" dirty="0" smtClean="0"/>
              <a:t>directory</a:t>
            </a:r>
            <a:r>
              <a:rPr lang="en-US" dirty="0" smtClean="0"/>
              <a:t>. Both directory and page table are 4 KB long which means they are able to store at most 1024 entries(pointers). Therefore, a directory is able to map into 1k page tables and each page table is able to map to 1k frames. </a:t>
            </a:r>
            <a:endParaRPr lang="en-US" dirty="0"/>
          </a:p>
          <a:p>
            <a:endParaRPr lang="en-US" dirty="0" smtClean="0"/>
          </a:p>
          <a:p>
            <a:r>
              <a:rPr lang="en-US" dirty="0" smtClean="0"/>
              <a:t>Since each frame is 4KB long, the total memory size a directory is able to map would be 1k * 1k * 4KB = 4GB. But this is never </a:t>
            </a:r>
            <a:r>
              <a:rPr lang="en-US" dirty="0" err="1" smtClean="0"/>
              <a:t>gonna</a:t>
            </a:r>
            <a:r>
              <a:rPr lang="en-US" dirty="0" smtClean="0"/>
              <a:t> happen.</a:t>
            </a:r>
            <a:endParaRPr lang="en-US" dirty="0"/>
          </a:p>
        </p:txBody>
      </p:sp>
    </p:spTree>
    <p:extLst>
      <p:ext uri="{BB962C8B-B14F-4D97-AF65-F5344CB8AC3E}">
        <p14:creationId xmlns:p14="http://schemas.microsoft.com/office/powerpoint/2010/main" val="751080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131018" y="1097135"/>
            <a:ext cx="8313821" cy="3046988"/>
          </a:xfrm>
          <a:prstGeom prst="rect">
            <a:avLst/>
          </a:prstGeom>
          <a:noFill/>
        </p:spPr>
        <p:txBody>
          <a:bodyPr wrap="square" rtlCol="0">
            <a:spAutoFit/>
          </a:bodyPr>
          <a:lstStyle/>
          <a:p>
            <a:r>
              <a:rPr lang="en-US" sz="2400" dirty="0" smtClean="0"/>
              <a:t>Let get further into </a:t>
            </a:r>
            <a:r>
              <a:rPr lang="en-US" sz="2400" dirty="0" err="1" smtClean="0"/>
              <a:t>Page_table</a:t>
            </a:r>
            <a:r>
              <a:rPr lang="en-US" sz="2400" dirty="0" smtClean="0"/>
              <a:t> entry . Since each entry will be a frame address, and each frame address is </a:t>
            </a:r>
            <a:r>
              <a:rPr lang="en-US" sz="2400" dirty="0"/>
              <a:t>always </a:t>
            </a:r>
            <a:r>
              <a:rPr lang="en-US" sz="2400" dirty="0" smtClean="0"/>
              <a:t>a </a:t>
            </a:r>
            <a:r>
              <a:rPr lang="en-US" sz="2400" dirty="0"/>
              <a:t>multiple of </a:t>
            </a:r>
            <a:r>
              <a:rPr lang="en-US" sz="2400" dirty="0" smtClean="0"/>
              <a:t>4KB, the last 12 bits for each frame address will always be 0. (4KB is 2^12)</a:t>
            </a:r>
          </a:p>
          <a:p>
            <a:r>
              <a:rPr lang="en-US" sz="2400" dirty="0" smtClean="0"/>
              <a:t>The first 20 bits are enough to indicate a unique frame in the memory and we can use the rest bits as some flags.</a:t>
            </a:r>
          </a:p>
          <a:p>
            <a:r>
              <a:rPr lang="en-US" sz="2400" dirty="0" smtClean="0"/>
              <a:t>More information could </a:t>
            </a:r>
            <a:r>
              <a:rPr lang="en-US" sz="2400" dirty="0"/>
              <a:t>be found at http://www.osdever.net/tutorials/view/implementing-basic-paging</a:t>
            </a:r>
          </a:p>
        </p:txBody>
      </p:sp>
      <p:pic>
        <p:nvPicPr>
          <p:cNvPr id="2" name="Picture 1"/>
          <p:cNvPicPr>
            <a:picLocks noChangeAspect="1"/>
          </p:cNvPicPr>
          <p:nvPr/>
        </p:nvPicPr>
        <p:blipFill>
          <a:blip r:embed="rId2"/>
          <a:stretch>
            <a:fillRect/>
          </a:stretch>
        </p:blipFill>
        <p:spPr>
          <a:xfrm>
            <a:off x="2982162" y="4237608"/>
            <a:ext cx="6008047" cy="2247900"/>
          </a:xfrm>
          <a:prstGeom prst="rect">
            <a:avLst/>
          </a:prstGeom>
        </p:spPr>
      </p:pic>
    </p:spTree>
    <p:extLst>
      <p:ext uri="{BB962C8B-B14F-4D97-AF65-F5344CB8AC3E}">
        <p14:creationId xmlns:p14="http://schemas.microsoft.com/office/powerpoint/2010/main" val="647196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420728" y="1368738"/>
            <a:ext cx="8313821" cy="1200329"/>
          </a:xfrm>
          <a:prstGeom prst="rect">
            <a:avLst/>
          </a:prstGeom>
          <a:noFill/>
        </p:spPr>
        <p:txBody>
          <a:bodyPr wrap="square" rtlCol="0">
            <a:spAutoFit/>
          </a:bodyPr>
          <a:lstStyle/>
          <a:p>
            <a:r>
              <a:rPr lang="en-US" sz="2400" dirty="0" smtClean="0"/>
              <a:t>Now let’s look at our </a:t>
            </a:r>
            <a:r>
              <a:rPr lang="en-US" sz="2400" dirty="0" err="1" smtClean="0"/>
              <a:t>Page_table</a:t>
            </a:r>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245649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420728" y="1368738"/>
            <a:ext cx="8313821" cy="1938992"/>
          </a:xfrm>
          <a:prstGeom prst="rect">
            <a:avLst/>
          </a:prstGeom>
          <a:noFill/>
        </p:spPr>
        <p:txBody>
          <a:bodyPr wrap="square" rtlCol="0">
            <a:spAutoFit/>
          </a:bodyPr>
          <a:lstStyle/>
          <a:p>
            <a:r>
              <a:rPr lang="en-US" sz="2400" dirty="0" err="1"/>
              <a:t>PageTable</a:t>
            </a:r>
            <a:r>
              <a:rPr lang="en-US" sz="2400" dirty="0"/>
              <a:t>::</a:t>
            </a:r>
            <a:r>
              <a:rPr lang="en-US" sz="2400" dirty="0" err="1" smtClean="0"/>
              <a:t>init_paging</a:t>
            </a:r>
            <a:r>
              <a:rPr lang="en-US" sz="2400" dirty="0" smtClean="0"/>
              <a:t>()</a:t>
            </a:r>
          </a:p>
          <a:p>
            <a:endParaRPr lang="en-US" sz="2400" dirty="0"/>
          </a:p>
          <a:p>
            <a:r>
              <a:rPr lang="en-US" sz="2400" dirty="0" smtClean="0"/>
              <a:t>Nothing difficult here. Pass the parameters to your private variables and remember to set </a:t>
            </a:r>
            <a:r>
              <a:rPr lang="en-US" sz="2400" dirty="0" err="1" smtClean="0"/>
              <a:t>paging_enable</a:t>
            </a:r>
            <a:r>
              <a:rPr lang="en-US" sz="2400" dirty="0" smtClean="0"/>
              <a:t> to false now.</a:t>
            </a:r>
          </a:p>
          <a:p>
            <a:endParaRPr lang="en-US" sz="2400" dirty="0"/>
          </a:p>
        </p:txBody>
      </p:sp>
    </p:spTree>
    <p:extLst>
      <p:ext uri="{BB962C8B-B14F-4D97-AF65-F5344CB8AC3E}">
        <p14:creationId xmlns:p14="http://schemas.microsoft.com/office/powerpoint/2010/main" val="3793012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886575" y="1151456"/>
            <a:ext cx="8313821" cy="4893647"/>
          </a:xfrm>
          <a:prstGeom prst="rect">
            <a:avLst/>
          </a:prstGeom>
          <a:noFill/>
        </p:spPr>
        <p:txBody>
          <a:bodyPr wrap="square" rtlCol="0">
            <a:spAutoFit/>
          </a:bodyPr>
          <a:lstStyle/>
          <a:p>
            <a:r>
              <a:rPr lang="en-US" sz="2400" dirty="0" err="1"/>
              <a:t>PageTable</a:t>
            </a:r>
            <a:r>
              <a:rPr lang="en-US" sz="2400" dirty="0"/>
              <a:t>::</a:t>
            </a:r>
            <a:r>
              <a:rPr lang="en-US" sz="2400" dirty="0" err="1"/>
              <a:t>PageTable</a:t>
            </a:r>
            <a:r>
              <a:rPr lang="en-US" sz="2400" dirty="0" smtClean="0"/>
              <a:t>()</a:t>
            </a:r>
          </a:p>
          <a:p>
            <a:endParaRPr lang="en-US" sz="2400" dirty="0"/>
          </a:p>
          <a:p>
            <a:r>
              <a:rPr lang="en-US" sz="2400" dirty="0" smtClean="0"/>
              <a:t>This is the most difficult part in this project I think. It’s not difficult to implement but it is difficult to understand what do we have to do here. Before we talk about it, let’s have a overall picture of how our OS is working.</a:t>
            </a:r>
          </a:p>
          <a:p>
            <a:endParaRPr lang="en-US" sz="2400" dirty="0"/>
          </a:p>
          <a:p>
            <a:r>
              <a:rPr lang="en-US" sz="2400" dirty="0" smtClean="0"/>
              <a:t>When your </a:t>
            </a:r>
            <a:r>
              <a:rPr lang="en-US" sz="2400" dirty="0" err="1" smtClean="0"/>
              <a:t>bochs</a:t>
            </a:r>
            <a:r>
              <a:rPr lang="en-US" sz="2400" dirty="0" smtClean="0"/>
              <a:t> boots, start.asm is read first from your floppy image file. It set up some global variables we don’t need to care of and put </a:t>
            </a:r>
            <a:r>
              <a:rPr lang="en-US" sz="2400" dirty="0" err="1" smtClean="0"/>
              <a:t>kernel.C</a:t>
            </a:r>
            <a:r>
              <a:rPr lang="en-US" sz="2400" dirty="0" smtClean="0"/>
              <a:t> into the kernel memory stack (1MB-2MB). Then it tells CPU run the code from main loop and your OS wakes up!</a:t>
            </a:r>
          </a:p>
          <a:p>
            <a:r>
              <a:rPr lang="en-US" sz="2400" dirty="0" smtClean="0"/>
              <a:t>The paging system is not yet working right now. The CPU treats all addresses in your program as physical memory addresses. </a:t>
            </a:r>
            <a:endParaRPr lang="en-US" sz="2400" dirty="0"/>
          </a:p>
        </p:txBody>
      </p:sp>
    </p:spTree>
    <p:extLst>
      <p:ext uri="{BB962C8B-B14F-4D97-AF65-F5344CB8AC3E}">
        <p14:creationId xmlns:p14="http://schemas.microsoft.com/office/powerpoint/2010/main" val="503457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96664" y="743096"/>
            <a:ext cx="8313821" cy="3416320"/>
          </a:xfrm>
          <a:prstGeom prst="rect">
            <a:avLst/>
          </a:prstGeom>
          <a:noFill/>
        </p:spPr>
        <p:txBody>
          <a:bodyPr wrap="square" rtlCol="0">
            <a:spAutoFit/>
          </a:bodyPr>
          <a:lstStyle/>
          <a:p>
            <a:r>
              <a:rPr lang="en-US" sz="2400" dirty="0" smtClean="0"/>
              <a:t>In fact, it is not </a:t>
            </a:r>
            <a:r>
              <a:rPr lang="en-US" sz="2400" dirty="0"/>
              <a:t>until </a:t>
            </a:r>
            <a:r>
              <a:rPr lang="en-US" sz="2400" dirty="0" smtClean="0"/>
              <a:t>“</a:t>
            </a:r>
            <a:r>
              <a:rPr lang="en-US" sz="2400" dirty="0" err="1" smtClean="0"/>
              <a:t>PageTable</a:t>
            </a:r>
            <a:r>
              <a:rPr lang="en-US" sz="2400" dirty="0"/>
              <a:t>::</a:t>
            </a:r>
            <a:r>
              <a:rPr lang="en-US" sz="2400" dirty="0" err="1"/>
              <a:t>enable_paging</a:t>
            </a:r>
            <a:r>
              <a:rPr lang="en-US" sz="2400" dirty="0" smtClean="0"/>
              <a:t>();”, does CPU understand your purpose and start to treat each memory addresses as logical address. </a:t>
            </a:r>
          </a:p>
          <a:p>
            <a:endParaRPr lang="en-US" sz="2400" dirty="0" smtClean="0"/>
          </a:p>
          <a:p>
            <a:endParaRPr lang="en-US" sz="2400" dirty="0"/>
          </a:p>
          <a:p>
            <a:r>
              <a:rPr lang="en-US" sz="2400" dirty="0" smtClean="0"/>
              <a:t>Why doesn’t CPU mess up when we switch the memory reading mode? Because the memory for kernel is directly mapped. In another word, the logical addresses here are the same as physical.</a:t>
            </a:r>
          </a:p>
          <a:p>
            <a:endParaRPr lang="en-US" sz="2400" dirty="0"/>
          </a:p>
        </p:txBody>
      </p:sp>
    </p:spTree>
    <p:extLst>
      <p:ext uri="{BB962C8B-B14F-4D97-AF65-F5344CB8AC3E}">
        <p14:creationId xmlns:p14="http://schemas.microsoft.com/office/powerpoint/2010/main" val="2562987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12443" y="887476"/>
            <a:ext cx="8313821" cy="4154984"/>
          </a:xfrm>
          <a:prstGeom prst="rect">
            <a:avLst/>
          </a:prstGeom>
          <a:noFill/>
        </p:spPr>
        <p:txBody>
          <a:bodyPr wrap="square" rtlCol="0">
            <a:spAutoFit/>
          </a:bodyPr>
          <a:lstStyle/>
          <a:p>
            <a:r>
              <a:rPr lang="en-US" sz="2400" dirty="0"/>
              <a:t>Now, let’s look back to </a:t>
            </a:r>
            <a:r>
              <a:rPr lang="en-US" sz="2400" dirty="0" err="1"/>
              <a:t>PageTable</a:t>
            </a:r>
            <a:r>
              <a:rPr lang="en-US" sz="2400" dirty="0"/>
              <a:t>::</a:t>
            </a:r>
            <a:r>
              <a:rPr lang="en-US" sz="2400" dirty="0" err="1"/>
              <a:t>PageTable</a:t>
            </a:r>
            <a:r>
              <a:rPr lang="en-US" sz="2400" dirty="0"/>
              <a:t>()</a:t>
            </a:r>
          </a:p>
          <a:p>
            <a:endParaRPr lang="en-US" sz="2400" dirty="0" smtClean="0"/>
          </a:p>
          <a:p>
            <a:endParaRPr lang="en-US" sz="2400" dirty="0"/>
          </a:p>
          <a:p>
            <a:r>
              <a:rPr lang="en-US" sz="2400" dirty="0" smtClean="0"/>
              <a:t>Are we supposed to map all memory address (32MB) into our </a:t>
            </a:r>
            <a:r>
              <a:rPr lang="en-US" sz="2400" dirty="0" err="1" smtClean="0"/>
              <a:t>page_table</a:t>
            </a:r>
            <a:r>
              <a:rPr lang="en-US" sz="2400" dirty="0" smtClean="0"/>
              <a:t> as soon as we create </a:t>
            </a:r>
            <a:r>
              <a:rPr lang="en-US" sz="2400" dirty="0" err="1" smtClean="0"/>
              <a:t>Page_table</a:t>
            </a:r>
            <a:r>
              <a:rPr lang="en-US" sz="2400" dirty="0" smtClean="0"/>
              <a:t> instance?</a:t>
            </a:r>
          </a:p>
          <a:p>
            <a:endParaRPr lang="en-US" sz="2400" dirty="0" smtClean="0"/>
          </a:p>
          <a:p>
            <a:r>
              <a:rPr lang="en-US" sz="2400" dirty="0" smtClean="0"/>
              <a:t>We don’t as we can’t as well. It’s not direct mapping between pages and frames for user space memory. In fact, we only deal with direct mapping here and leave other stuff to </a:t>
            </a:r>
            <a:r>
              <a:rPr lang="en-US" sz="2400" dirty="0" err="1" smtClean="0"/>
              <a:t>PageTable</a:t>
            </a:r>
            <a:r>
              <a:rPr lang="en-US" sz="2400" dirty="0" smtClean="0"/>
              <a:t>::</a:t>
            </a:r>
            <a:r>
              <a:rPr lang="en-US" sz="2400" dirty="0" err="1" smtClean="0"/>
              <a:t>handle_fault</a:t>
            </a:r>
            <a:r>
              <a:rPr lang="en-US" sz="2400" dirty="0" smtClean="0"/>
              <a:t>().</a:t>
            </a:r>
          </a:p>
          <a:p>
            <a:endParaRPr lang="en-US" sz="2400" dirty="0"/>
          </a:p>
        </p:txBody>
      </p:sp>
    </p:spTree>
    <p:extLst>
      <p:ext uri="{BB962C8B-B14F-4D97-AF65-F5344CB8AC3E}">
        <p14:creationId xmlns:p14="http://schemas.microsoft.com/office/powerpoint/2010/main" val="200961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886575" y="1151456"/>
            <a:ext cx="8313821" cy="4893647"/>
          </a:xfrm>
          <a:prstGeom prst="rect">
            <a:avLst/>
          </a:prstGeom>
          <a:noFill/>
        </p:spPr>
        <p:txBody>
          <a:bodyPr wrap="square" rtlCol="0">
            <a:spAutoFit/>
          </a:bodyPr>
          <a:lstStyle/>
          <a:p>
            <a:endParaRPr lang="en-US" sz="2400" dirty="0" smtClean="0"/>
          </a:p>
          <a:p>
            <a:r>
              <a:rPr lang="en-US" sz="2400" dirty="0" smtClean="0"/>
              <a:t>Therefore, the first thing we need to do is to initialize </a:t>
            </a:r>
            <a:r>
              <a:rPr lang="en-US" sz="2400" dirty="0" err="1" smtClean="0"/>
              <a:t>page_directory</a:t>
            </a:r>
            <a:r>
              <a:rPr lang="en-US" sz="2400" dirty="0" smtClean="0"/>
              <a:t> (we need give it a frame to store entries)</a:t>
            </a:r>
          </a:p>
          <a:p>
            <a:r>
              <a:rPr lang="en-US" sz="2400" dirty="0" smtClean="0"/>
              <a:t>We also need a frame for the first page table in the directory since the first page table maps address from 0-4MB, this is just the size as our kernel memory address. We initialize the first </a:t>
            </a:r>
            <a:r>
              <a:rPr lang="en-US" sz="2400" dirty="0" err="1" smtClean="0"/>
              <a:t>page_table</a:t>
            </a:r>
            <a:r>
              <a:rPr lang="en-US" sz="2400" dirty="0" smtClean="0"/>
              <a:t> by filling each entries with the real physical address start from 0KB.</a:t>
            </a:r>
          </a:p>
          <a:p>
            <a:r>
              <a:rPr lang="en-US" sz="2400" dirty="0" smtClean="0"/>
              <a:t>(Remember you also need to add flags for each entry</a:t>
            </a:r>
            <a:r>
              <a:rPr lang="en-US" sz="2400" dirty="0"/>
              <a:t> </a:t>
            </a:r>
            <a:r>
              <a:rPr lang="en-US" sz="2400" dirty="0" smtClean="0"/>
              <a:t>though most of them won’t be used in this project)</a:t>
            </a:r>
          </a:p>
          <a:p>
            <a:endParaRPr lang="en-US" sz="2400" dirty="0" smtClean="0"/>
          </a:p>
          <a:p>
            <a:r>
              <a:rPr lang="en-US" sz="2400" dirty="0" smtClean="0"/>
              <a:t>Done!</a:t>
            </a:r>
          </a:p>
          <a:p>
            <a:endParaRPr lang="en-US" sz="2400" dirty="0"/>
          </a:p>
        </p:txBody>
      </p:sp>
    </p:spTree>
    <p:extLst>
      <p:ext uri="{BB962C8B-B14F-4D97-AF65-F5344CB8AC3E}">
        <p14:creationId xmlns:p14="http://schemas.microsoft.com/office/powerpoint/2010/main" val="1356588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94283" y="1227220"/>
            <a:ext cx="8313821" cy="3416320"/>
          </a:xfrm>
          <a:prstGeom prst="rect">
            <a:avLst/>
          </a:prstGeom>
          <a:noFill/>
        </p:spPr>
        <p:txBody>
          <a:bodyPr wrap="square" rtlCol="0">
            <a:spAutoFit/>
          </a:bodyPr>
          <a:lstStyle/>
          <a:p>
            <a:r>
              <a:rPr lang="en-US" sz="2400" dirty="0" smtClean="0"/>
              <a:t>Two important concepts (page &amp; frame)</a:t>
            </a:r>
          </a:p>
          <a:p>
            <a:endParaRPr lang="en-US" sz="2400" dirty="0"/>
          </a:p>
          <a:p>
            <a:r>
              <a:rPr lang="en-US" sz="2400" dirty="0" smtClean="0"/>
              <a:t>We break physical memory into fixed-sized blocks called frames and breaking logical memory into blocks of the same size called pages.</a:t>
            </a:r>
          </a:p>
          <a:p>
            <a:endParaRPr lang="en-US" sz="2400" dirty="0"/>
          </a:p>
          <a:p>
            <a:r>
              <a:rPr lang="en-US" sz="2400" dirty="0" smtClean="0"/>
              <a:t>Note that though page size vary from different OS, the size of page and frame has to be consistent	in each OS. People also called frame -- page frame. </a:t>
            </a:r>
            <a:endParaRPr lang="en-US" sz="2400" dirty="0"/>
          </a:p>
        </p:txBody>
      </p:sp>
    </p:spTree>
    <p:extLst>
      <p:ext uri="{BB962C8B-B14F-4D97-AF65-F5344CB8AC3E}">
        <p14:creationId xmlns:p14="http://schemas.microsoft.com/office/powerpoint/2010/main" val="1037627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72545" y="1323395"/>
            <a:ext cx="8313821" cy="3046988"/>
          </a:xfrm>
          <a:prstGeom prst="rect">
            <a:avLst/>
          </a:prstGeom>
          <a:noFill/>
        </p:spPr>
        <p:txBody>
          <a:bodyPr wrap="square" rtlCol="0">
            <a:spAutoFit/>
          </a:bodyPr>
          <a:lstStyle/>
          <a:p>
            <a:r>
              <a:rPr lang="en-US" sz="2400" dirty="0" err="1"/>
              <a:t>PageTable</a:t>
            </a:r>
            <a:r>
              <a:rPr lang="en-US" sz="2400" dirty="0"/>
              <a:t>::</a:t>
            </a:r>
            <a:r>
              <a:rPr lang="en-US" sz="2400" dirty="0" smtClean="0"/>
              <a:t>load()</a:t>
            </a:r>
          </a:p>
          <a:p>
            <a:r>
              <a:rPr lang="en-US" sz="2400" dirty="0" err="1"/>
              <a:t>PageTable</a:t>
            </a:r>
            <a:r>
              <a:rPr lang="en-US" sz="2400" dirty="0"/>
              <a:t>::</a:t>
            </a:r>
            <a:r>
              <a:rPr lang="en-US" sz="2400" dirty="0" err="1" smtClean="0"/>
              <a:t>enable_paging</a:t>
            </a:r>
            <a:r>
              <a:rPr lang="en-US" sz="2400" dirty="0" smtClean="0"/>
              <a:t>()</a:t>
            </a:r>
          </a:p>
          <a:p>
            <a:endParaRPr lang="en-US" sz="2400" dirty="0"/>
          </a:p>
          <a:p>
            <a:r>
              <a:rPr lang="en-US" sz="2400" dirty="0" smtClean="0"/>
              <a:t>Those two methods are not difficult to implement. But you need some knowledge towards operations on registers. There is a file called paging_lwo.asm that has already defined the functions you need. Read the handout and try to invoke them here. </a:t>
            </a:r>
          </a:p>
          <a:p>
            <a:endParaRPr lang="en-US" sz="2400" dirty="0"/>
          </a:p>
        </p:txBody>
      </p:sp>
    </p:spTree>
    <p:extLst>
      <p:ext uri="{BB962C8B-B14F-4D97-AF65-F5344CB8AC3E}">
        <p14:creationId xmlns:p14="http://schemas.microsoft.com/office/powerpoint/2010/main" val="2556226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72545" y="1323395"/>
            <a:ext cx="8313821" cy="6370975"/>
          </a:xfrm>
          <a:prstGeom prst="rect">
            <a:avLst/>
          </a:prstGeom>
          <a:noFill/>
        </p:spPr>
        <p:txBody>
          <a:bodyPr wrap="square" rtlCol="0">
            <a:spAutoFit/>
          </a:bodyPr>
          <a:lstStyle/>
          <a:p>
            <a:r>
              <a:rPr lang="en-US" sz="2400" dirty="0" err="1"/>
              <a:t>PageTable</a:t>
            </a:r>
            <a:r>
              <a:rPr lang="en-US" sz="2400" dirty="0"/>
              <a:t>::</a:t>
            </a:r>
            <a:r>
              <a:rPr lang="en-US" sz="2400" dirty="0" err="1"/>
              <a:t>handle_fault</a:t>
            </a:r>
            <a:r>
              <a:rPr lang="en-US" sz="2400" dirty="0" smtClean="0"/>
              <a:t>()</a:t>
            </a:r>
          </a:p>
          <a:p>
            <a:endParaRPr lang="en-US" sz="2400" dirty="0"/>
          </a:p>
          <a:p>
            <a:r>
              <a:rPr lang="en-US" sz="2400" dirty="0" smtClean="0"/>
              <a:t>All the page fault happens when your page table is missing the entries that are supposed to tell CPU where the physical address are. </a:t>
            </a:r>
          </a:p>
          <a:p>
            <a:r>
              <a:rPr lang="en-US" sz="2400" dirty="0" smtClean="0"/>
              <a:t>More specific this project (in </a:t>
            </a:r>
            <a:r>
              <a:rPr lang="en-US" sz="2400" dirty="0" err="1" smtClean="0"/>
              <a:t>Kernel.C</a:t>
            </a:r>
            <a:r>
              <a:rPr lang="en-US" sz="2400" dirty="0" smtClean="0"/>
              <a:t>)</a:t>
            </a:r>
          </a:p>
          <a:p>
            <a:r>
              <a:rPr lang="nn-NO" sz="2400" dirty="0"/>
              <a:t>int *foo = (int *) FAULT_ADDR;</a:t>
            </a:r>
          </a:p>
          <a:p>
            <a:r>
              <a:rPr lang="nn-NO" sz="2400" dirty="0"/>
              <a:t>    int i;</a:t>
            </a:r>
          </a:p>
          <a:p>
            <a:endParaRPr lang="nn-NO" sz="2400" dirty="0"/>
          </a:p>
          <a:p>
            <a:r>
              <a:rPr lang="nn-NO" sz="2400" dirty="0"/>
              <a:t>    for (i=0; i&lt;NACCESS; i++) {</a:t>
            </a:r>
          </a:p>
          <a:p>
            <a:r>
              <a:rPr lang="nn-NO" sz="2400" dirty="0"/>
              <a:t>       foo[i] = i;</a:t>
            </a:r>
          </a:p>
          <a:p>
            <a:r>
              <a:rPr lang="nn-NO" sz="2400" dirty="0"/>
              <a:t>    }</a:t>
            </a:r>
            <a:endParaRPr lang="en-US" sz="2400" dirty="0" smtClean="0"/>
          </a:p>
          <a:p>
            <a:endParaRPr lang="en-US" sz="2400" dirty="0"/>
          </a:p>
          <a:p>
            <a:endParaRPr lang="en-US" sz="2400" dirty="0" smtClean="0"/>
          </a:p>
          <a:p>
            <a:endParaRPr lang="en-US" sz="2400" dirty="0" smtClean="0"/>
          </a:p>
          <a:p>
            <a:endParaRPr lang="en-US" sz="2400" dirty="0" smtClean="0"/>
          </a:p>
          <a:p>
            <a:r>
              <a:rPr lang="en-US" sz="2400" dirty="0" smtClean="0"/>
              <a:t>\</a:t>
            </a:r>
            <a:endParaRPr lang="en-US" sz="2400" dirty="0"/>
          </a:p>
        </p:txBody>
      </p:sp>
    </p:spTree>
    <p:extLst>
      <p:ext uri="{BB962C8B-B14F-4D97-AF65-F5344CB8AC3E}">
        <p14:creationId xmlns:p14="http://schemas.microsoft.com/office/powerpoint/2010/main" val="3438334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72545" y="1323395"/>
            <a:ext cx="8313821" cy="3416320"/>
          </a:xfrm>
          <a:prstGeom prst="rect">
            <a:avLst/>
          </a:prstGeom>
          <a:noFill/>
        </p:spPr>
        <p:txBody>
          <a:bodyPr wrap="square" rtlCol="0">
            <a:spAutoFit/>
          </a:bodyPr>
          <a:lstStyle/>
          <a:p>
            <a:r>
              <a:rPr lang="en-US" sz="2400" dirty="0" smtClean="0"/>
              <a:t>Those evil sentences assigns addresses that have no record in our paging system (addresses larger than 4MB) </a:t>
            </a:r>
          </a:p>
          <a:p>
            <a:endParaRPr lang="en-US" sz="2400" dirty="0" smtClean="0"/>
          </a:p>
          <a:p>
            <a:r>
              <a:rPr lang="en-US" sz="2400" dirty="0" smtClean="0"/>
              <a:t>Therefore, the most important thing we have to do in </a:t>
            </a:r>
            <a:r>
              <a:rPr lang="en-US" sz="2400" dirty="0" err="1" smtClean="0"/>
              <a:t>handle_fault</a:t>
            </a:r>
            <a:r>
              <a:rPr lang="en-US" sz="2400" dirty="0" smtClean="0"/>
              <a:t>() is</a:t>
            </a:r>
            <a:r>
              <a:rPr lang="en-US" sz="2400" dirty="0"/>
              <a:t> </a:t>
            </a:r>
            <a:r>
              <a:rPr lang="en-US" sz="2400" dirty="0" smtClean="0"/>
              <a:t>to make a record in our paging system and ask frames for them. We can find the fault address from CR2 register. Class Console will help you shout out some words in the screen while page fault happens as well.</a:t>
            </a:r>
          </a:p>
          <a:p>
            <a:endParaRPr lang="en-US" sz="2400" dirty="0"/>
          </a:p>
        </p:txBody>
      </p:sp>
    </p:spTree>
    <p:extLst>
      <p:ext uri="{BB962C8B-B14F-4D97-AF65-F5344CB8AC3E}">
        <p14:creationId xmlns:p14="http://schemas.microsoft.com/office/powerpoint/2010/main" val="1632097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94283" y="1227220"/>
            <a:ext cx="8313821" cy="4154984"/>
          </a:xfrm>
          <a:prstGeom prst="rect">
            <a:avLst/>
          </a:prstGeom>
          <a:noFill/>
        </p:spPr>
        <p:txBody>
          <a:bodyPr wrap="square" rtlCol="0">
            <a:spAutoFit/>
          </a:bodyPr>
          <a:lstStyle/>
          <a:p>
            <a:r>
              <a:rPr lang="en-US" sz="2400" dirty="0" smtClean="0"/>
              <a:t>In this project, we are supposed to implement our own </a:t>
            </a:r>
            <a:r>
              <a:rPr lang="en-US" sz="2400" dirty="0"/>
              <a:t>f</a:t>
            </a:r>
            <a:r>
              <a:rPr lang="en-US" sz="2400" dirty="0" smtClean="0"/>
              <a:t>rame class and page table class to enable paging</a:t>
            </a:r>
            <a:r>
              <a:rPr lang="en-US" sz="2400" dirty="0"/>
              <a:t> </a:t>
            </a:r>
            <a:r>
              <a:rPr lang="en-US" sz="2400" dirty="0" smtClean="0"/>
              <a:t>system.</a:t>
            </a:r>
          </a:p>
          <a:p>
            <a:endParaRPr lang="en-US" sz="2400" dirty="0"/>
          </a:p>
          <a:p>
            <a:r>
              <a:rPr lang="en-US" sz="2400" dirty="0" smtClean="0"/>
              <a:t>The main files have to be created or modified would be:</a:t>
            </a:r>
          </a:p>
          <a:p>
            <a:endParaRPr lang="en-US" sz="2400" dirty="0"/>
          </a:p>
          <a:p>
            <a:r>
              <a:rPr lang="en-US" sz="2400" dirty="0" err="1" smtClean="0"/>
              <a:t>frame_pool.H</a:t>
            </a:r>
            <a:endParaRPr lang="en-US" sz="2400" dirty="0" smtClean="0"/>
          </a:p>
          <a:p>
            <a:r>
              <a:rPr lang="en-US" sz="2400" dirty="0" err="1" smtClean="0"/>
              <a:t>frame_pool.C</a:t>
            </a:r>
            <a:endParaRPr lang="en-US" sz="2400" dirty="0" smtClean="0"/>
          </a:p>
          <a:p>
            <a:r>
              <a:rPr lang="en-US" sz="2400" dirty="0" err="1" smtClean="0"/>
              <a:t>page_table.C</a:t>
            </a:r>
            <a:endParaRPr lang="en-US" sz="2400" dirty="0" smtClean="0"/>
          </a:p>
          <a:p>
            <a:endParaRPr lang="en-US" sz="2400" dirty="0"/>
          </a:p>
          <a:p>
            <a:r>
              <a:rPr lang="en-US" sz="2400" dirty="0" smtClean="0"/>
              <a:t>We will start from frame first because it makes more sense to beginner and easier to implement. </a:t>
            </a:r>
            <a:endParaRPr lang="en-US" sz="2400" dirty="0"/>
          </a:p>
        </p:txBody>
      </p:sp>
    </p:spTree>
    <p:extLst>
      <p:ext uri="{BB962C8B-B14F-4D97-AF65-F5344CB8AC3E}">
        <p14:creationId xmlns:p14="http://schemas.microsoft.com/office/powerpoint/2010/main" val="2500855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94283" y="1227220"/>
            <a:ext cx="8313821" cy="461665"/>
          </a:xfrm>
          <a:prstGeom prst="rect">
            <a:avLst/>
          </a:prstGeom>
          <a:noFill/>
        </p:spPr>
        <p:txBody>
          <a:bodyPr wrap="square" rtlCol="0">
            <a:spAutoFit/>
          </a:bodyPr>
          <a:lstStyle/>
          <a:p>
            <a:endParaRPr lang="en-US" sz="2400" dirty="0"/>
          </a:p>
        </p:txBody>
      </p:sp>
      <p:pic>
        <p:nvPicPr>
          <p:cNvPr id="2" name="Picture 1"/>
          <p:cNvPicPr>
            <a:picLocks noChangeAspect="1"/>
          </p:cNvPicPr>
          <p:nvPr/>
        </p:nvPicPr>
        <p:blipFill>
          <a:blip r:embed="rId2"/>
          <a:stretch>
            <a:fillRect/>
          </a:stretch>
        </p:blipFill>
        <p:spPr>
          <a:xfrm>
            <a:off x="2193006" y="898358"/>
            <a:ext cx="5495925" cy="5181600"/>
          </a:xfrm>
          <a:prstGeom prst="rect">
            <a:avLst/>
          </a:prstGeom>
        </p:spPr>
      </p:pic>
      <p:sp>
        <p:nvSpPr>
          <p:cNvPr id="3" name="TextBox 2"/>
          <p:cNvSpPr txBox="1"/>
          <p:nvPr/>
        </p:nvSpPr>
        <p:spPr>
          <a:xfrm>
            <a:off x="7890208" y="1299098"/>
            <a:ext cx="3527760" cy="2862322"/>
          </a:xfrm>
          <a:prstGeom prst="rect">
            <a:avLst/>
          </a:prstGeom>
          <a:noFill/>
        </p:spPr>
        <p:txBody>
          <a:bodyPr wrap="square" rtlCol="0">
            <a:spAutoFit/>
          </a:bodyPr>
          <a:lstStyle/>
          <a:p>
            <a:r>
              <a:rPr lang="en-US" dirty="0" smtClean="0"/>
              <a:t>Layout of our OS memory</a:t>
            </a:r>
          </a:p>
          <a:p>
            <a:endParaRPr lang="en-US" dirty="0" smtClean="0"/>
          </a:p>
          <a:p>
            <a:r>
              <a:rPr lang="en-US" dirty="0" smtClean="0"/>
              <a:t>1. 32MB in total. </a:t>
            </a:r>
          </a:p>
          <a:p>
            <a:r>
              <a:rPr lang="en-US" dirty="0" smtClean="0"/>
              <a:t>2. The first 4MB memory is for kernel. The rest is for user programs. (User space memory). The pages for kernel are directly mapping to their corresponding frames while they could be different for user memory.</a:t>
            </a:r>
          </a:p>
          <a:p>
            <a:endParaRPr lang="en-US" dirty="0"/>
          </a:p>
        </p:txBody>
      </p:sp>
    </p:spTree>
    <p:extLst>
      <p:ext uri="{BB962C8B-B14F-4D97-AF65-F5344CB8AC3E}">
        <p14:creationId xmlns:p14="http://schemas.microsoft.com/office/powerpoint/2010/main" val="1586490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10851" y="1323472"/>
            <a:ext cx="8313821" cy="3416320"/>
          </a:xfrm>
          <a:prstGeom prst="rect">
            <a:avLst/>
          </a:prstGeom>
          <a:noFill/>
        </p:spPr>
        <p:txBody>
          <a:bodyPr wrap="square" rtlCol="0">
            <a:spAutoFit/>
          </a:bodyPr>
          <a:lstStyle/>
          <a:p>
            <a:pPr algn="ctr"/>
            <a:r>
              <a:rPr lang="en-US" sz="2400" dirty="0" smtClean="0"/>
              <a:t>Frame Pool</a:t>
            </a:r>
          </a:p>
          <a:p>
            <a:endParaRPr lang="en-US" sz="2400" dirty="0"/>
          </a:p>
          <a:p>
            <a:r>
              <a:rPr lang="en-US" sz="2400" dirty="0" smtClean="0"/>
              <a:t>Supposed we cut off our memory into 4KB pieces, and we call each piece a frame. Frame pool is the manger of all the frames.</a:t>
            </a:r>
          </a:p>
          <a:p>
            <a:endParaRPr lang="en-US" sz="2400" dirty="0"/>
          </a:p>
          <a:p>
            <a:r>
              <a:rPr lang="en-US" sz="2400" dirty="0" smtClean="0"/>
              <a:t>In our project, we will created two frame pool that are in charge of kernel memory space (2MB-4MB) and user memory space (4M-32MB).</a:t>
            </a:r>
          </a:p>
          <a:p>
            <a:r>
              <a:rPr lang="en-US" sz="2400" dirty="0" smtClean="0"/>
              <a:t>You can see them in </a:t>
            </a:r>
            <a:r>
              <a:rPr lang="en-US" sz="2400" dirty="0" err="1" smtClean="0"/>
              <a:t>kernel.C</a:t>
            </a:r>
            <a:endParaRPr lang="en-US" sz="2400" dirty="0"/>
          </a:p>
        </p:txBody>
      </p:sp>
    </p:spTree>
    <p:extLst>
      <p:ext uri="{BB962C8B-B14F-4D97-AF65-F5344CB8AC3E}">
        <p14:creationId xmlns:p14="http://schemas.microsoft.com/office/powerpoint/2010/main" val="4113828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38662" y="866272"/>
            <a:ext cx="8313821" cy="4893647"/>
          </a:xfrm>
          <a:prstGeom prst="rect">
            <a:avLst/>
          </a:prstGeom>
          <a:noFill/>
        </p:spPr>
        <p:txBody>
          <a:bodyPr wrap="square" rtlCol="0">
            <a:spAutoFit/>
          </a:bodyPr>
          <a:lstStyle/>
          <a:p>
            <a:r>
              <a:rPr lang="en-US" sz="2400" dirty="0" smtClean="0"/>
              <a:t>Dig into </a:t>
            </a:r>
            <a:r>
              <a:rPr lang="en-US" sz="2400" dirty="0" err="1" smtClean="0"/>
              <a:t>frame_pool</a:t>
            </a:r>
            <a:endParaRPr lang="en-US" sz="2400" dirty="0" smtClean="0"/>
          </a:p>
          <a:p>
            <a:endParaRPr lang="en-US" sz="2400" dirty="0" smtClean="0"/>
          </a:p>
          <a:p>
            <a:r>
              <a:rPr lang="en-US" sz="2400" dirty="0" smtClean="0"/>
              <a:t>Private variable you need to think about</a:t>
            </a:r>
          </a:p>
          <a:p>
            <a:pPr marL="457200" indent="-457200">
              <a:buAutoNum type="arabicPeriod"/>
            </a:pPr>
            <a:r>
              <a:rPr lang="en-US" sz="2400" dirty="0" smtClean="0"/>
              <a:t>A list that indicates whether frames are used or not? This is the core of frame management. You can implement it in different way and the easiest way is probably bitmap here. (If you haven’t heard bitmap yet, imagine it’s a binary string.  </a:t>
            </a:r>
            <a:r>
              <a:rPr lang="en-US" sz="2400" dirty="0" err="1" smtClean="0"/>
              <a:t>Eg</a:t>
            </a:r>
            <a:r>
              <a:rPr lang="en-US" sz="2400" dirty="0" smtClean="0"/>
              <a:t>. 1010110) </a:t>
            </a:r>
          </a:p>
          <a:p>
            <a:pPr marL="457200" indent="-457200">
              <a:buAutoNum type="arabicPeriod"/>
            </a:pPr>
            <a:r>
              <a:rPr lang="en-US" sz="2400" dirty="0" err="1" smtClean="0"/>
              <a:t>Start_frame</a:t>
            </a:r>
            <a:r>
              <a:rPr lang="en-US" sz="2400" dirty="0" smtClean="0"/>
              <a:t>. This is a physical memory address that your first frame starts. (</a:t>
            </a:r>
            <a:r>
              <a:rPr lang="en-US" sz="2400" dirty="0" err="1" smtClean="0"/>
              <a:t>Eg</a:t>
            </a:r>
            <a:r>
              <a:rPr lang="en-US" sz="2400" dirty="0" smtClean="0"/>
              <a:t>. Kernel memory pool starts at 2MB.)</a:t>
            </a:r>
          </a:p>
          <a:p>
            <a:pPr marL="457200" indent="-457200">
              <a:buAutoNum type="arabicPeriod"/>
            </a:pPr>
            <a:r>
              <a:rPr lang="en-US" sz="2400" dirty="0" err="1" smtClean="0"/>
              <a:t>Pool_size</a:t>
            </a:r>
            <a:r>
              <a:rPr lang="en-US" sz="2400" dirty="0" smtClean="0"/>
              <a:t>. Just a member that tells how many frames in your pool. (</a:t>
            </a:r>
            <a:r>
              <a:rPr lang="en-US" sz="2400" dirty="0" err="1" smtClean="0"/>
              <a:t>Eg</a:t>
            </a:r>
            <a:r>
              <a:rPr lang="en-US" sz="2400" dirty="0" smtClean="0"/>
              <a:t>. Kernel memory pool has all frames from 2M to 4M. Therefore it has (4MB-2MB) /4KB = 512 frames in total.</a:t>
            </a:r>
            <a:endParaRPr lang="en-US" sz="2400" dirty="0"/>
          </a:p>
        </p:txBody>
      </p:sp>
    </p:spTree>
    <p:extLst>
      <p:ext uri="{BB962C8B-B14F-4D97-AF65-F5344CB8AC3E}">
        <p14:creationId xmlns:p14="http://schemas.microsoft.com/office/powerpoint/2010/main" val="2920782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10851" y="1323472"/>
            <a:ext cx="8313821" cy="1938992"/>
          </a:xfrm>
          <a:prstGeom prst="rect">
            <a:avLst/>
          </a:prstGeom>
          <a:noFill/>
        </p:spPr>
        <p:txBody>
          <a:bodyPr wrap="square" rtlCol="0">
            <a:spAutoFit/>
          </a:bodyPr>
          <a:lstStyle/>
          <a:p>
            <a:r>
              <a:rPr lang="en-US" sz="2400" dirty="0" err="1"/>
              <a:t>F</a:t>
            </a:r>
            <a:r>
              <a:rPr lang="en-US" sz="2400" dirty="0" err="1" smtClean="0"/>
              <a:t>rame_pool</a:t>
            </a:r>
            <a:r>
              <a:rPr lang="en-US" sz="2400" dirty="0" smtClean="0"/>
              <a:t>::</a:t>
            </a:r>
            <a:r>
              <a:rPr lang="en-US" sz="2400" dirty="0" err="1" smtClean="0"/>
              <a:t>frame_pool</a:t>
            </a:r>
            <a:endParaRPr lang="en-US" sz="2400" dirty="0" smtClean="0"/>
          </a:p>
          <a:p>
            <a:endParaRPr lang="en-US" sz="2400" dirty="0"/>
          </a:p>
          <a:p>
            <a:r>
              <a:rPr lang="en-US" sz="2400" dirty="0" smtClean="0"/>
              <a:t>Initialize your list. Make all frames in your pool available. If you are using bitmap implementation, set it all 0 or 1.</a:t>
            </a:r>
          </a:p>
          <a:p>
            <a:endParaRPr lang="en-US" sz="2400" dirty="0"/>
          </a:p>
        </p:txBody>
      </p:sp>
    </p:spTree>
    <p:extLst>
      <p:ext uri="{BB962C8B-B14F-4D97-AF65-F5344CB8AC3E}">
        <p14:creationId xmlns:p14="http://schemas.microsoft.com/office/powerpoint/2010/main" val="535007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189745" y="445165"/>
            <a:ext cx="8614613" cy="6001643"/>
          </a:xfrm>
          <a:prstGeom prst="rect">
            <a:avLst/>
          </a:prstGeom>
          <a:noFill/>
        </p:spPr>
        <p:txBody>
          <a:bodyPr wrap="square" rtlCol="0">
            <a:spAutoFit/>
          </a:bodyPr>
          <a:lstStyle/>
          <a:p>
            <a:r>
              <a:rPr lang="en-US" sz="2400" dirty="0" err="1" smtClean="0"/>
              <a:t>Frame_pool</a:t>
            </a:r>
            <a:r>
              <a:rPr lang="en-US" sz="2400" dirty="0"/>
              <a:t>::</a:t>
            </a:r>
            <a:r>
              <a:rPr lang="en-US" sz="2400" dirty="0" err="1"/>
              <a:t>get_frame</a:t>
            </a:r>
            <a:endParaRPr lang="en-US" sz="2400" dirty="0"/>
          </a:p>
          <a:p>
            <a:endParaRPr lang="en-US" sz="2400" dirty="0"/>
          </a:p>
          <a:p>
            <a:r>
              <a:rPr lang="en-US" sz="2400" dirty="0"/>
              <a:t>Consider it a low-level form of function </a:t>
            </a:r>
            <a:r>
              <a:rPr lang="en-US" sz="2400" dirty="0" err="1"/>
              <a:t>malloc</a:t>
            </a:r>
            <a:r>
              <a:rPr lang="en-US" sz="2400" dirty="0"/>
              <a:t> in C or </a:t>
            </a:r>
            <a:r>
              <a:rPr lang="en-US" sz="2400" dirty="0" smtClean="0"/>
              <a:t>reserved </a:t>
            </a:r>
            <a:r>
              <a:rPr lang="en-US" sz="2400" dirty="0"/>
              <a:t>word ‘new’ in C++. You basically check your list and pick up one available frame. </a:t>
            </a:r>
            <a:r>
              <a:rPr lang="en-US" sz="2400" dirty="0" smtClean="0"/>
              <a:t> You also have to make it unavailable after that.</a:t>
            </a:r>
          </a:p>
          <a:p>
            <a:endParaRPr lang="en-US" sz="2400" dirty="0"/>
          </a:p>
          <a:p>
            <a:r>
              <a:rPr lang="en-US" sz="2400" dirty="0" smtClean="0"/>
              <a:t>The most primitive way to ask for memory space…</a:t>
            </a:r>
          </a:p>
          <a:p>
            <a:endParaRPr lang="en-US" sz="2400" dirty="0" smtClean="0"/>
          </a:p>
          <a:p>
            <a:r>
              <a:rPr lang="en-US" sz="2400" dirty="0" smtClean="0"/>
              <a:t>If you want to ask a system for memory space before you have </a:t>
            </a:r>
            <a:r>
              <a:rPr lang="en-US" sz="2400" dirty="0" err="1" smtClean="0"/>
              <a:t>malloc</a:t>
            </a:r>
            <a:r>
              <a:rPr lang="en-US" sz="2400" dirty="0" smtClean="0"/>
              <a:t> or even </a:t>
            </a:r>
            <a:r>
              <a:rPr lang="en-US" sz="2400" dirty="0" err="1" smtClean="0"/>
              <a:t>get_frame</a:t>
            </a:r>
            <a:r>
              <a:rPr lang="en-US" sz="2400" dirty="0" smtClean="0"/>
              <a:t>(). The most primitive way is:</a:t>
            </a:r>
          </a:p>
          <a:p>
            <a:r>
              <a:rPr lang="en-US" sz="2400" dirty="0" smtClean="0"/>
              <a:t>unsigned </a:t>
            </a:r>
            <a:r>
              <a:rPr lang="en-US" sz="2400" dirty="0" err="1" smtClean="0"/>
              <a:t>int</a:t>
            </a:r>
            <a:r>
              <a:rPr lang="en-US" sz="2400" dirty="0" smtClean="0"/>
              <a:t> * variable = 0x00000000. </a:t>
            </a:r>
          </a:p>
          <a:p>
            <a:r>
              <a:rPr lang="en-US" sz="2400" dirty="0" smtClean="0"/>
              <a:t>This will apply in the same way when you want to use </a:t>
            </a:r>
            <a:r>
              <a:rPr lang="en-US" sz="2400" dirty="0" err="1" smtClean="0"/>
              <a:t>get_frame</a:t>
            </a:r>
            <a:r>
              <a:rPr lang="en-US" sz="2400" dirty="0" smtClean="0"/>
              <a:t>() later. </a:t>
            </a:r>
            <a:r>
              <a:rPr lang="en-US" sz="2400" dirty="0" err="1" smtClean="0"/>
              <a:t>Eg.unsigned</a:t>
            </a:r>
            <a:r>
              <a:rPr lang="en-US" sz="2400" dirty="0" smtClean="0"/>
              <a:t> </a:t>
            </a:r>
            <a:r>
              <a:rPr lang="en-US" sz="2400" dirty="0" err="1" smtClean="0"/>
              <a:t>int</a:t>
            </a:r>
            <a:r>
              <a:rPr lang="en-US" sz="2400" dirty="0" smtClean="0"/>
              <a:t> * variable = </a:t>
            </a:r>
            <a:r>
              <a:rPr lang="en-US" sz="2400" dirty="0" err="1" smtClean="0"/>
              <a:t>get_frame</a:t>
            </a:r>
            <a:r>
              <a:rPr lang="en-US" sz="2400" dirty="0" smtClean="0"/>
              <a:t>() * 4096 (4KB);</a:t>
            </a:r>
          </a:p>
          <a:p>
            <a:endParaRPr lang="en-US" sz="2400" dirty="0"/>
          </a:p>
          <a:p>
            <a:r>
              <a:rPr lang="en-US" sz="2400" dirty="0" smtClean="0"/>
              <a:t>The reason to set it as unsigned </a:t>
            </a:r>
            <a:r>
              <a:rPr lang="en-US" sz="2400" dirty="0" err="1" smtClean="0"/>
              <a:t>int</a:t>
            </a:r>
            <a:r>
              <a:rPr lang="en-US" sz="2400" dirty="0" smtClean="0"/>
              <a:t> is because memory is a 32bit long positive number, which is the same as unsigned long.</a:t>
            </a:r>
            <a:endParaRPr lang="en-US" sz="2400" dirty="0"/>
          </a:p>
        </p:txBody>
      </p:sp>
    </p:spTree>
    <p:extLst>
      <p:ext uri="{BB962C8B-B14F-4D97-AF65-F5344CB8AC3E}">
        <p14:creationId xmlns:p14="http://schemas.microsoft.com/office/powerpoint/2010/main" val="2758881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10851" y="1263314"/>
            <a:ext cx="8313821" cy="1569660"/>
          </a:xfrm>
          <a:prstGeom prst="rect">
            <a:avLst/>
          </a:prstGeom>
          <a:noFill/>
        </p:spPr>
        <p:txBody>
          <a:bodyPr wrap="square" rtlCol="0">
            <a:spAutoFit/>
          </a:bodyPr>
          <a:lstStyle/>
          <a:p>
            <a:r>
              <a:rPr lang="en-US" sz="2400" dirty="0" err="1"/>
              <a:t>FramePool</a:t>
            </a:r>
            <a:r>
              <a:rPr lang="en-US" sz="2400" dirty="0"/>
              <a:t>::</a:t>
            </a:r>
            <a:r>
              <a:rPr lang="en-US" sz="2400" dirty="0" err="1" smtClean="0"/>
              <a:t>mark_inaccessible</a:t>
            </a:r>
            <a:r>
              <a:rPr lang="en-US" sz="2400" dirty="0" smtClean="0"/>
              <a:t>()</a:t>
            </a:r>
          </a:p>
          <a:p>
            <a:endParaRPr lang="en-US" sz="2400" dirty="0"/>
          </a:p>
          <a:p>
            <a:r>
              <a:rPr lang="en-US" sz="2400" dirty="0" smtClean="0"/>
              <a:t>Mark parts of your frames in the pool unavailable, not a big deal if you complete the methods ahead. </a:t>
            </a:r>
            <a:endParaRPr lang="en-US" sz="2400" dirty="0"/>
          </a:p>
        </p:txBody>
      </p:sp>
    </p:spTree>
    <p:extLst>
      <p:ext uri="{BB962C8B-B14F-4D97-AF65-F5344CB8AC3E}">
        <p14:creationId xmlns:p14="http://schemas.microsoft.com/office/powerpoint/2010/main" val="39411418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TC104033919[[fn=Circuit]]</Template>
  <TotalTime>235</TotalTime>
  <Words>1393</Words>
  <Application>Microsoft Office PowerPoint</Application>
  <PresentationFormat>Widescreen</PresentationFormat>
  <Paragraphs>110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Trebuchet MS</vt:lpstr>
      <vt:lpstr>Tw Cen MT</vt:lpstr>
      <vt:lpstr>Circuit</vt:lpstr>
      <vt:lpstr>Machine Problem 2 overview   -- Implement the basic paging system in our kernel.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Problem 2 overview   -- Implement the basic paging system in our kernel.</dc:title>
  <dc:creator>Sid Wu</dc:creator>
  <cp:lastModifiedBy>Sid Wu</cp:lastModifiedBy>
  <cp:revision>31</cp:revision>
  <dcterms:created xsi:type="dcterms:W3CDTF">2014-09-17T16:35:50Z</dcterms:created>
  <dcterms:modified xsi:type="dcterms:W3CDTF">2014-09-23T01:18:00Z</dcterms:modified>
</cp:coreProperties>
</file>