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4" r:id="rId8"/>
    <p:sldId id="263" r:id="rId9"/>
    <p:sldId id="265" r:id="rId10"/>
    <p:sldId id="266" r:id="rId11"/>
    <p:sldId id="267" r:id="rId12"/>
    <p:sldId id="269"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05" d="100"/>
          <a:sy n="105" d="100"/>
        </p:scale>
        <p:origin x="120"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10/10/2014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10/10/2014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10/10/2014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10/10/2014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26771" y="1463039"/>
            <a:ext cx="8458200" cy="1006427"/>
          </a:xfrm>
        </p:spPr>
        <p:txBody>
          <a:bodyPr>
            <a:normAutofit fontScale="90000"/>
          </a:bodyPr>
          <a:lstStyle/>
          <a:p>
            <a:pPr algn="l"/>
            <a:r>
              <a:rPr lang="en-US" dirty="0" smtClean="0"/>
              <a:t>MACHINE PROBLEM 3 Overview</a:t>
            </a:r>
            <a:br>
              <a:rPr lang="en-US" dirty="0" smtClean="0"/>
            </a:br>
            <a:r>
              <a:rPr lang="en-US" dirty="0"/>
              <a:t>	</a:t>
            </a:r>
            <a:r>
              <a:rPr lang="en-US" dirty="0" smtClean="0"/>
              <a:t>      </a:t>
            </a:r>
            <a:r>
              <a:rPr lang="en-US" sz="3100" dirty="0" smtClean="0"/>
              <a:t>-- Implement the virtual memory system</a:t>
            </a:r>
            <a:endParaRPr lang="en-US" sz="3100" dirty="0"/>
          </a:p>
        </p:txBody>
      </p:sp>
      <p:sp>
        <p:nvSpPr>
          <p:cNvPr id="4" name="TextBox 3"/>
          <p:cNvSpPr txBox="1"/>
          <p:nvPr/>
        </p:nvSpPr>
        <p:spPr>
          <a:xfrm>
            <a:off x="2256466" y="3242932"/>
            <a:ext cx="2593119" cy="461665"/>
          </a:xfrm>
          <a:prstGeom prst="rect">
            <a:avLst/>
          </a:prstGeom>
          <a:noFill/>
        </p:spPr>
        <p:txBody>
          <a:bodyPr wrap="square" rtlCol="0">
            <a:spAutoFit/>
          </a:bodyPr>
          <a:lstStyle/>
          <a:p>
            <a:r>
              <a:rPr lang="en-US" sz="2400" dirty="0" smtClean="0"/>
              <a:t>By: </a:t>
            </a:r>
            <a:r>
              <a:rPr lang="en-US" sz="2400" dirty="0" err="1" smtClean="0"/>
              <a:t>Sidian</a:t>
            </a:r>
            <a:r>
              <a:rPr lang="en-US" sz="2400" dirty="0" smtClean="0"/>
              <a:t> Wu</a:t>
            </a:r>
            <a:endParaRPr lang="en-US" sz="2400" dirty="0"/>
          </a:p>
        </p:txBody>
      </p:sp>
    </p:spTree>
    <p:extLst>
      <p:ext uri="{BB962C8B-B14F-4D97-AF65-F5344CB8AC3E}">
        <p14:creationId xmlns:p14="http://schemas.microsoft.com/office/powerpoint/2010/main" val="3121773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10443" y="1338943"/>
            <a:ext cx="8572500" cy="1938992"/>
          </a:xfrm>
          <a:prstGeom prst="rect">
            <a:avLst/>
          </a:prstGeom>
          <a:noFill/>
        </p:spPr>
        <p:txBody>
          <a:bodyPr wrap="square" rtlCol="0">
            <a:spAutoFit/>
          </a:bodyPr>
          <a:lstStyle/>
          <a:p>
            <a:r>
              <a:rPr lang="en-US" sz="2400" dirty="0" smtClean="0"/>
              <a:t>It is not hard to implement it once you understand what is going on. Most of changes would be </a:t>
            </a:r>
            <a:r>
              <a:rPr lang="en-US" sz="2400" dirty="0" err="1" smtClean="0"/>
              <a:t>PageTable</a:t>
            </a:r>
            <a:r>
              <a:rPr lang="en-US" sz="2400" dirty="0" smtClean="0"/>
              <a:t>::</a:t>
            </a:r>
            <a:r>
              <a:rPr lang="en-US" sz="2400" dirty="0" err="1" smtClean="0"/>
              <a:t>handle_fault</a:t>
            </a:r>
            <a:r>
              <a:rPr lang="en-US" sz="2400" dirty="0" smtClean="0"/>
              <a:t>()</a:t>
            </a:r>
          </a:p>
          <a:p>
            <a:endParaRPr lang="en-US" sz="2400" dirty="0"/>
          </a:p>
          <a:p>
            <a:r>
              <a:rPr lang="en-US" sz="2400" dirty="0" smtClean="0"/>
              <a:t>The thread above also provides some codes segment, copy them into your method.   SWEET!</a:t>
            </a:r>
          </a:p>
        </p:txBody>
      </p:sp>
    </p:spTree>
    <p:extLst>
      <p:ext uri="{BB962C8B-B14F-4D97-AF65-F5344CB8AC3E}">
        <p14:creationId xmlns:p14="http://schemas.microsoft.com/office/powerpoint/2010/main" val="3316003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10443" y="1338943"/>
            <a:ext cx="8572500" cy="2677656"/>
          </a:xfrm>
          <a:prstGeom prst="rect">
            <a:avLst/>
          </a:prstGeom>
          <a:noFill/>
        </p:spPr>
        <p:txBody>
          <a:bodyPr wrap="square" rtlCol="0">
            <a:spAutoFit/>
          </a:bodyPr>
          <a:lstStyle/>
          <a:p>
            <a:r>
              <a:rPr lang="en-US" sz="2400" dirty="0" smtClean="0"/>
              <a:t>VM_POOL</a:t>
            </a:r>
          </a:p>
          <a:p>
            <a:endParaRPr lang="en-US" sz="2400" dirty="0"/>
          </a:p>
          <a:p>
            <a:r>
              <a:rPr lang="en-US" sz="2400" dirty="0" smtClean="0"/>
              <a:t>Let’s move on to VM_POOL.</a:t>
            </a:r>
          </a:p>
          <a:p>
            <a:endParaRPr lang="en-US" sz="2400" dirty="0"/>
          </a:p>
          <a:p>
            <a:r>
              <a:rPr lang="en-US" sz="2400" dirty="0" smtClean="0"/>
              <a:t>It’s actually similar to Frame pool. Would not be hard if you understand frame pool previously. </a:t>
            </a:r>
            <a:endParaRPr lang="en-US" sz="2400" dirty="0"/>
          </a:p>
          <a:p>
            <a:endParaRPr lang="en-US" sz="2400" dirty="0" smtClean="0"/>
          </a:p>
        </p:txBody>
      </p:sp>
    </p:spTree>
    <p:extLst>
      <p:ext uri="{BB962C8B-B14F-4D97-AF65-F5344CB8AC3E}">
        <p14:creationId xmlns:p14="http://schemas.microsoft.com/office/powerpoint/2010/main" val="1206177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61457" y="1387928"/>
            <a:ext cx="8572500" cy="1938992"/>
          </a:xfrm>
          <a:prstGeom prst="rect">
            <a:avLst/>
          </a:prstGeom>
          <a:noFill/>
        </p:spPr>
        <p:txBody>
          <a:bodyPr wrap="square" rtlCol="0">
            <a:spAutoFit/>
          </a:bodyPr>
          <a:lstStyle/>
          <a:p>
            <a:r>
              <a:rPr lang="en-US" sz="3600" dirty="0" smtClean="0"/>
              <a:t>Private variables</a:t>
            </a:r>
          </a:p>
          <a:p>
            <a:endParaRPr lang="en-US" sz="3600" dirty="0" smtClean="0"/>
          </a:p>
          <a:p>
            <a:r>
              <a:rPr lang="en-US" sz="2400" dirty="0" smtClean="0"/>
              <a:t>Similar to Frame pool, you need a record for which address has been occupied and which is still available. </a:t>
            </a:r>
          </a:p>
        </p:txBody>
      </p:sp>
    </p:spTree>
    <p:extLst>
      <p:ext uri="{BB962C8B-B14F-4D97-AF65-F5344CB8AC3E}">
        <p14:creationId xmlns:p14="http://schemas.microsoft.com/office/powerpoint/2010/main" val="2573471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85900" y="1175657"/>
            <a:ext cx="8572500" cy="4893647"/>
          </a:xfrm>
          <a:prstGeom prst="rect">
            <a:avLst/>
          </a:prstGeom>
          <a:noFill/>
        </p:spPr>
        <p:txBody>
          <a:bodyPr wrap="square" rtlCol="0">
            <a:spAutoFit/>
          </a:bodyPr>
          <a:lstStyle/>
          <a:p>
            <a:r>
              <a:rPr lang="en-US" sz="3600" dirty="0" err="1" smtClean="0"/>
              <a:t>VMPool</a:t>
            </a:r>
            <a:r>
              <a:rPr lang="en-US" sz="3600" dirty="0" smtClean="0"/>
              <a:t>::allocate(unsigned long _size)</a:t>
            </a:r>
          </a:p>
          <a:p>
            <a:endParaRPr lang="en-US" sz="3600" dirty="0" smtClean="0"/>
          </a:p>
          <a:p>
            <a:r>
              <a:rPr lang="en-US" sz="2400" dirty="0" smtClean="0"/>
              <a:t>Looking on the record, find a </a:t>
            </a:r>
            <a:r>
              <a:rPr lang="en-US" sz="2400" b="1" dirty="0" smtClean="0"/>
              <a:t>chunk </a:t>
            </a:r>
            <a:r>
              <a:rPr lang="en-US" sz="2400" dirty="0" smtClean="0"/>
              <a:t>of space depends on how large _size. There are difference algorithm here such as first-fit, </a:t>
            </a:r>
            <a:r>
              <a:rPr lang="en-US" sz="2400" dirty="0" err="1" smtClean="0"/>
              <a:t>wrost</a:t>
            </a:r>
            <a:r>
              <a:rPr lang="en-US" sz="2400" dirty="0" smtClean="0"/>
              <a:t>-fit, best-fit. Pick one up!</a:t>
            </a:r>
            <a:endParaRPr lang="en-US" sz="2400" dirty="0"/>
          </a:p>
          <a:p>
            <a:endParaRPr lang="en-US" sz="2400" dirty="0" smtClean="0"/>
          </a:p>
          <a:p>
            <a:r>
              <a:rPr lang="en-US" sz="2400" dirty="0" smtClean="0"/>
              <a:t>Return the beginning address.  </a:t>
            </a:r>
          </a:p>
          <a:p>
            <a:endParaRPr lang="en-US" sz="2400" dirty="0"/>
          </a:p>
          <a:p>
            <a:r>
              <a:rPr lang="en-US" sz="2400" dirty="0" smtClean="0"/>
              <a:t>The space must be contiguous in VM pool. </a:t>
            </a:r>
          </a:p>
          <a:p>
            <a:r>
              <a:rPr lang="en-US" sz="2400" dirty="0" smtClean="0"/>
              <a:t>Recap in C++: </a:t>
            </a:r>
          </a:p>
          <a:p>
            <a:r>
              <a:rPr lang="en-US" sz="2400" dirty="0" err="1" smtClean="0"/>
              <a:t>int</a:t>
            </a:r>
            <a:r>
              <a:rPr lang="en-US" sz="2400" dirty="0" smtClean="0"/>
              <a:t> a = new[10];</a:t>
            </a:r>
            <a:br>
              <a:rPr lang="en-US" sz="2400" dirty="0" smtClean="0"/>
            </a:br>
            <a:r>
              <a:rPr lang="en-US" sz="2400" dirty="0" smtClean="0"/>
              <a:t>&amp;a[n] is always following &amp;a[n-1]</a:t>
            </a:r>
          </a:p>
        </p:txBody>
      </p:sp>
    </p:spTree>
    <p:extLst>
      <p:ext uri="{BB962C8B-B14F-4D97-AF65-F5344CB8AC3E}">
        <p14:creationId xmlns:p14="http://schemas.microsoft.com/office/powerpoint/2010/main" val="3581940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85899" y="1175657"/>
            <a:ext cx="9454243" cy="3970318"/>
          </a:xfrm>
          <a:prstGeom prst="rect">
            <a:avLst/>
          </a:prstGeom>
          <a:noFill/>
        </p:spPr>
        <p:txBody>
          <a:bodyPr wrap="square" rtlCol="0">
            <a:spAutoFit/>
          </a:bodyPr>
          <a:lstStyle/>
          <a:p>
            <a:r>
              <a:rPr lang="en-US" sz="3600" dirty="0" err="1" smtClean="0"/>
              <a:t>VMPool</a:t>
            </a:r>
            <a:r>
              <a:rPr lang="en-US" sz="3600" dirty="0" smtClean="0"/>
              <a:t>::release()</a:t>
            </a:r>
          </a:p>
          <a:p>
            <a:endParaRPr lang="en-US" sz="3600" dirty="0"/>
          </a:p>
          <a:p>
            <a:r>
              <a:rPr lang="en-US" sz="2400" dirty="0" smtClean="0"/>
              <a:t>The opposite side of allocating. </a:t>
            </a:r>
            <a:endParaRPr lang="en-US" sz="2400" dirty="0"/>
          </a:p>
          <a:p>
            <a:endParaRPr lang="en-US" sz="2400" dirty="0" smtClean="0"/>
          </a:p>
          <a:p>
            <a:r>
              <a:rPr lang="en-US" sz="3600" dirty="0" err="1" smtClean="0"/>
              <a:t>VMPool</a:t>
            </a:r>
            <a:r>
              <a:rPr lang="en-US" sz="3600" dirty="0" smtClean="0"/>
              <a:t>::</a:t>
            </a:r>
            <a:r>
              <a:rPr lang="en-US" sz="3600" dirty="0" err="1" smtClean="0"/>
              <a:t>is_legitimate</a:t>
            </a:r>
            <a:r>
              <a:rPr lang="en-US" sz="3600" dirty="0" smtClean="0"/>
              <a:t>(unsigned long _address)</a:t>
            </a:r>
          </a:p>
          <a:p>
            <a:endParaRPr lang="en-US" sz="2400" dirty="0"/>
          </a:p>
          <a:p>
            <a:r>
              <a:rPr lang="en-US" sz="2400" dirty="0" smtClean="0"/>
              <a:t>Check if current </a:t>
            </a:r>
            <a:r>
              <a:rPr lang="en-US" sz="2400" dirty="0" err="1" smtClean="0"/>
              <a:t>Vmpool</a:t>
            </a:r>
            <a:r>
              <a:rPr lang="en-US" sz="2400" dirty="0" smtClean="0"/>
              <a:t> is in charge of _address. </a:t>
            </a:r>
          </a:p>
          <a:p>
            <a:endParaRPr lang="en-US" sz="2400" dirty="0"/>
          </a:p>
          <a:p>
            <a:r>
              <a:rPr lang="en-US" sz="2400" dirty="0" smtClean="0"/>
              <a:t>Those two are not too hard. </a:t>
            </a:r>
          </a:p>
        </p:txBody>
      </p:sp>
    </p:spTree>
    <p:extLst>
      <p:ext uri="{BB962C8B-B14F-4D97-AF65-F5344CB8AC3E}">
        <p14:creationId xmlns:p14="http://schemas.microsoft.com/office/powerpoint/2010/main" val="735620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10443" y="1338943"/>
            <a:ext cx="8572500" cy="3416320"/>
          </a:xfrm>
          <a:prstGeom prst="rect">
            <a:avLst/>
          </a:prstGeom>
          <a:noFill/>
        </p:spPr>
        <p:txBody>
          <a:bodyPr wrap="square" rtlCol="0">
            <a:spAutoFit/>
          </a:bodyPr>
          <a:lstStyle/>
          <a:p>
            <a:r>
              <a:rPr lang="en-US" sz="3600" dirty="0" smtClean="0"/>
              <a:t>What is virtual memory</a:t>
            </a:r>
          </a:p>
          <a:p>
            <a:r>
              <a:rPr lang="en-US" sz="2400" dirty="0" smtClean="0"/>
              <a:t>-- Logical memory address.</a:t>
            </a:r>
          </a:p>
          <a:p>
            <a:endParaRPr lang="en-US" sz="2400" dirty="0" smtClean="0"/>
          </a:p>
          <a:p>
            <a:endParaRPr lang="en-US" sz="2400" dirty="0"/>
          </a:p>
          <a:p>
            <a:r>
              <a:rPr lang="en-US" sz="2400" dirty="0" smtClean="0"/>
              <a:t>Pro: Can be larger than physical memory, which allows </a:t>
            </a:r>
            <a:r>
              <a:rPr lang="en-US" sz="2400" dirty="0" smtClean="0"/>
              <a:t>users </a:t>
            </a:r>
            <a:r>
              <a:rPr lang="en-US" sz="2400" dirty="0" smtClean="0"/>
              <a:t>to run more programs in their computer. It also more flexible than physical memory.</a:t>
            </a:r>
            <a:endParaRPr lang="en-US" sz="2400" dirty="0"/>
          </a:p>
          <a:p>
            <a:endParaRPr lang="en-US" sz="3600" dirty="0"/>
          </a:p>
        </p:txBody>
      </p:sp>
    </p:spTree>
    <p:extLst>
      <p:ext uri="{BB962C8B-B14F-4D97-AF65-F5344CB8AC3E}">
        <p14:creationId xmlns:p14="http://schemas.microsoft.com/office/powerpoint/2010/main" val="839020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96143" y="800101"/>
            <a:ext cx="8572500" cy="6186309"/>
          </a:xfrm>
          <a:prstGeom prst="rect">
            <a:avLst/>
          </a:prstGeom>
          <a:noFill/>
        </p:spPr>
        <p:txBody>
          <a:bodyPr wrap="square" rtlCol="0">
            <a:spAutoFit/>
          </a:bodyPr>
          <a:lstStyle/>
          <a:p>
            <a:r>
              <a:rPr lang="en-US" sz="3600" dirty="0" smtClean="0"/>
              <a:t>“I had implemented paging in MP2, it coverts logical address into physical, what’s the difference…”</a:t>
            </a:r>
          </a:p>
          <a:p>
            <a:endParaRPr lang="en-US" sz="3600" dirty="0"/>
          </a:p>
          <a:p>
            <a:r>
              <a:rPr lang="en-US" sz="2400" dirty="0" smtClean="0"/>
              <a:t>Paging is only parts of VM system. Besides page table, VM also has some interfaces. </a:t>
            </a:r>
          </a:p>
          <a:p>
            <a:endParaRPr lang="en-US" sz="2400" dirty="0" smtClean="0"/>
          </a:p>
          <a:p>
            <a:r>
              <a:rPr lang="en-US" sz="2400" dirty="0" err="1" smtClean="0"/>
              <a:t>Eg</a:t>
            </a:r>
            <a:r>
              <a:rPr lang="en-US" sz="2400" dirty="0" smtClean="0"/>
              <a:t>.   </a:t>
            </a:r>
          </a:p>
          <a:p>
            <a:r>
              <a:rPr lang="en-US" sz="2400" dirty="0" smtClean="0"/>
              <a:t>Previous: </a:t>
            </a:r>
            <a:r>
              <a:rPr lang="en-US" sz="2400" dirty="0" err="1" smtClean="0"/>
              <a:t>addr</a:t>
            </a:r>
            <a:r>
              <a:rPr lang="en-US" sz="2400" dirty="0" smtClean="0"/>
              <a:t> = 0xFFFFFFFF;</a:t>
            </a:r>
          </a:p>
          <a:p>
            <a:endParaRPr lang="en-US" sz="2400" dirty="0"/>
          </a:p>
          <a:p>
            <a:r>
              <a:rPr lang="en-US" sz="2400" dirty="0" smtClean="0"/>
              <a:t>Now:        </a:t>
            </a:r>
            <a:r>
              <a:rPr lang="en-US" sz="2400" dirty="0" err="1" smtClean="0"/>
              <a:t>addr</a:t>
            </a:r>
            <a:r>
              <a:rPr lang="en-US" sz="2400" dirty="0" smtClean="0"/>
              <a:t> = allocate() or </a:t>
            </a:r>
            <a:r>
              <a:rPr lang="en-US" sz="2400" dirty="0" err="1" smtClean="0"/>
              <a:t>addr</a:t>
            </a:r>
            <a:r>
              <a:rPr lang="en-US" sz="2400" dirty="0" smtClean="0"/>
              <a:t> = new </a:t>
            </a:r>
            <a:r>
              <a:rPr lang="en-US" sz="2400" dirty="0" err="1" smtClean="0"/>
              <a:t>int</a:t>
            </a:r>
            <a:r>
              <a:rPr lang="en-US" sz="2400" dirty="0" smtClean="0"/>
              <a:t>;</a:t>
            </a:r>
          </a:p>
          <a:p>
            <a:endParaRPr lang="en-US" sz="2400" dirty="0"/>
          </a:p>
          <a:p>
            <a:r>
              <a:rPr lang="en-US" sz="2400" dirty="0"/>
              <a:t>In addition,  VM enables users </a:t>
            </a:r>
            <a:r>
              <a:rPr lang="en-US" sz="2400" dirty="0" smtClean="0"/>
              <a:t>allocating </a:t>
            </a:r>
            <a:r>
              <a:rPr lang="en-US" sz="2400" dirty="0"/>
              <a:t>more memory than 32MB. </a:t>
            </a:r>
          </a:p>
          <a:p>
            <a:endParaRPr lang="en-US" sz="3600" dirty="0"/>
          </a:p>
        </p:txBody>
      </p:sp>
    </p:spTree>
    <p:extLst>
      <p:ext uri="{BB962C8B-B14F-4D97-AF65-F5344CB8AC3E}">
        <p14:creationId xmlns:p14="http://schemas.microsoft.com/office/powerpoint/2010/main" val="2183682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10443" y="1338943"/>
            <a:ext cx="8572500" cy="3416320"/>
          </a:xfrm>
          <a:prstGeom prst="rect">
            <a:avLst/>
          </a:prstGeom>
          <a:noFill/>
        </p:spPr>
        <p:txBody>
          <a:bodyPr wrap="square" rtlCol="0">
            <a:spAutoFit/>
          </a:bodyPr>
          <a:lstStyle/>
          <a:p>
            <a:r>
              <a:rPr lang="en-US" sz="2400" dirty="0" smtClean="0"/>
              <a:t>The files that have to be crated or modified would be:</a:t>
            </a:r>
          </a:p>
          <a:p>
            <a:endParaRPr lang="en-US" sz="2400" dirty="0"/>
          </a:p>
          <a:p>
            <a:r>
              <a:rPr lang="en-US" sz="2400" dirty="0" err="1" smtClean="0"/>
              <a:t>frame_pool.H</a:t>
            </a:r>
            <a:endParaRPr lang="en-US" sz="2400" dirty="0" smtClean="0"/>
          </a:p>
          <a:p>
            <a:r>
              <a:rPr lang="en-US" sz="2400" dirty="0" err="1" smtClean="0"/>
              <a:t>frame_pool.C</a:t>
            </a:r>
            <a:endParaRPr lang="en-US" sz="2400" dirty="0" smtClean="0"/>
          </a:p>
          <a:p>
            <a:endParaRPr lang="en-US" sz="2400" dirty="0" smtClean="0"/>
          </a:p>
          <a:p>
            <a:r>
              <a:rPr lang="en-US" sz="2400" dirty="0" err="1" smtClean="0"/>
              <a:t>page_table.C</a:t>
            </a:r>
            <a:endParaRPr lang="en-US" sz="2400" dirty="0" smtClean="0"/>
          </a:p>
          <a:p>
            <a:endParaRPr lang="en-US" sz="2400" dirty="0" smtClean="0"/>
          </a:p>
          <a:p>
            <a:r>
              <a:rPr lang="en-US" sz="2400" dirty="0" err="1"/>
              <a:t>v</a:t>
            </a:r>
            <a:r>
              <a:rPr lang="en-US" sz="2400" dirty="0" err="1" smtClean="0"/>
              <a:t>m_pool.H</a:t>
            </a:r>
            <a:endParaRPr lang="en-US" sz="2400" dirty="0" smtClean="0"/>
          </a:p>
          <a:p>
            <a:r>
              <a:rPr lang="en-US" sz="2400" dirty="0" err="1"/>
              <a:t>v</a:t>
            </a:r>
            <a:r>
              <a:rPr lang="en-US" sz="2400" dirty="0" err="1" smtClean="0"/>
              <a:t>m_pool.C</a:t>
            </a:r>
            <a:endParaRPr lang="en-US" sz="2400" dirty="0"/>
          </a:p>
        </p:txBody>
      </p:sp>
    </p:spTree>
    <p:extLst>
      <p:ext uri="{BB962C8B-B14F-4D97-AF65-F5344CB8AC3E}">
        <p14:creationId xmlns:p14="http://schemas.microsoft.com/office/powerpoint/2010/main" val="1512494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10443" y="1338943"/>
            <a:ext cx="8572500" cy="1938992"/>
          </a:xfrm>
          <a:prstGeom prst="rect">
            <a:avLst/>
          </a:prstGeom>
          <a:noFill/>
        </p:spPr>
        <p:txBody>
          <a:bodyPr wrap="square" rtlCol="0">
            <a:spAutoFit/>
          </a:bodyPr>
          <a:lstStyle/>
          <a:p>
            <a:r>
              <a:rPr lang="en-US" sz="2400" dirty="0" smtClean="0"/>
              <a:t>Since MP3 is on the top of MP2, you need reusing some of you codes in the previous work. </a:t>
            </a:r>
          </a:p>
          <a:p>
            <a:r>
              <a:rPr lang="en-US" sz="2400" dirty="0" smtClean="0"/>
              <a:t> </a:t>
            </a:r>
            <a:endParaRPr lang="en-US" sz="2400" dirty="0"/>
          </a:p>
          <a:p>
            <a:r>
              <a:rPr lang="en-US" sz="2400" dirty="0" smtClean="0"/>
              <a:t>Frame pool remains the same  it is in MP2. If you have made it work, copy files and replace them.</a:t>
            </a:r>
            <a:endParaRPr lang="en-US" sz="2400" dirty="0"/>
          </a:p>
        </p:txBody>
      </p:sp>
    </p:spTree>
    <p:extLst>
      <p:ext uri="{BB962C8B-B14F-4D97-AF65-F5344CB8AC3E}">
        <p14:creationId xmlns:p14="http://schemas.microsoft.com/office/powerpoint/2010/main" val="1810255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61458" y="1387929"/>
            <a:ext cx="8572500" cy="5078313"/>
          </a:xfrm>
          <a:prstGeom prst="rect">
            <a:avLst/>
          </a:prstGeom>
          <a:noFill/>
        </p:spPr>
        <p:txBody>
          <a:bodyPr wrap="square" rtlCol="0">
            <a:spAutoFit/>
          </a:bodyPr>
          <a:lstStyle/>
          <a:p>
            <a:r>
              <a:rPr lang="en-US" sz="3600" dirty="0" smtClean="0"/>
              <a:t>Changes in </a:t>
            </a:r>
            <a:r>
              <a:rPr lang="en-US" sz="3600" dirty="0" err="1" smtClean="0"/>
              <a:t>page_table.C</a:t>
            </a:r>
            <a:endParaRPr lang="en-US" sz="3600" dirty="0" smtClean="0"/>
          </a:p>
          <a:p>
            <a:r>
              <a:rPr lang="en-US" sz="3600" dirty="0"/>
              <a:t>	</a:t>
            </a:r>
            <a:r>
              <a:rPr lang="en-US" sz="3600" dirty="0" smtClean="0"/>
              <a:t>                          -- recursive page table</a:t>
            </a:r>
          </a:p>
          <a:p>
            <a:endParaRPr lang="en-US" sz="3600" dirty="0" smtClean="0"/>
          </a:p>
          <a:p>
            <a:r>
              <a:rPr lang="en-US" sz="2400" dirty="0" smtClean="0"/>
              <a:t>There is only two things need to be changed in </a:t>
            </a:r>
            <a:r>
              <a:rPr lang="en-US" sz="2400" dirty="0" err="1" smtClean="0"/>
              <a:t>page_table</a:t>
            </a:r>
            <a:r>
              <a:rPr lang="en-US" sz="2400" dirty="0" smtClean="0"/>
              <a:t>. The first one is simple -- adding a </a:t>
            </a:r>
            <a:r>
              <a:rPr lang="en-US" sz="2400" dirty="0" err="1" smtClean="0"/>
              <a:t>VMPool</a:t>
            </a:r>
            <a:r>
              <a:rPr lang="en-US" sz="2400" dirty="0" smtClean="0"/>
              <a:t> reference under </a:t>
            </a:r>
            <a:r>
              <a:rPr lang="en-US" sz="2400" dirty="0" err="1" smtClean="0"/>
              <a:t>register_vmpool</a:t>
            </a:r>
            <a:r>
              <a:rPr lang="en-US" sz="2400" dirty="0" smtClean="0"/>
              <a:t>().</a:t>
            </a:r>
          </a:p>
          <a:p>
            <a:r>
              <a:rPr lang="en-US" sz="2400" dirty="0" smtClean="0"/>
              <a:t> </a:t>
            </a:r>
          </a:p>
          <a:p>
            <a:r>
              <a:rPr lang="en-US" sz="2400" dirty="0" smtClean="0"/>
              <a:t>The other is quite complicated… In the previous assignment, we don’t consider the situation when large amount of memory is in demand. Since one page is able to map 4MB address. 8 pages are enough and it is not a big deal to store all of them in the </a:t>
            </a:r>
            <a:r>
              <a:rPr lang="en-US" sz="2400" dirty="0" err="1" smtClean="0"/>
              <a:t>kernel_mem_pool</a:t>
            </a:r>
            <a:r>
              <a:rPr lang="en-US" sz="2400" dirty="0" smtClean="0"/>
              <a:t> (direct mapping)</a:t>
            </a:r>
            <a:endParaRPr lang="en-US" sz="2400" dirty="0"/>
          </a:p>
        </p:txBody>
      </p:sp>
    </p:spTree>
    <p:extLst>
      <p:ext uri="{BB962C8B-B14F-4D97-AF65-F5344CB8AC3E}">
        <p14:creationId xmlns:p14="http://schemas.microsoft.com/office/powerpoint/2010/main" val="2472537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10443" y="1338943"/>
            <a:ext cx="8572500" cy="3416320"/>
          </a:xfrm>
          <a:prstGeom prst="rect">
            <a:avLst/>
          </a:prstGeom>
          <a:noFill/>
        </p:spPr>
        <p:txBody>
          <a:bodyPr wrap="square" rtlCol="0">
            <a:spAutoFit/>
          </a:bodyPr>
          <a:lstStyle/>
          <a:p>
            <a:r>
              <a:rPr lang="en-US" sz="3600" dirty="0" smtClean="0"/>
              <a:t>Not enough…</a:t>
            </a:r>
          </a:p>
          <a:p>
            <a:endParaRPr lang="en-US" sz="2400" dirty="0"/>
          </a:p>
          <a:p>
            <a:r>
              <a:rPr lang="en-US" sz="2400" dirty="0" smtClean="0"/>
              <a:t>However, VM enables 4GB logical memory in total (1024 pages). </a:t>
            </a:r>
          </a:p>
          <a:p>
            <a:r>
              <a:rPr lang="en-US" sz="2400" dirty="0" smtClean="0"/>
              <a:t>Meanwhile, your </a:t>
            </a:r>
            <a:r>
              <a:rPr lang="en-US" sz="2400" dirty="0" err="1" smtClean="0"/>
              <a:t>kernel_mem_pool</a:t>
            </a:r>
            <a:r>
              <a:rPr lang="en-US" sz="2400" dirty="0" smtClean="0"/>
              <a:t> only has 512 frames in total.</a:t>
            </a:r>
          </a:p>
          <a:p>
            <a:endParaRPr lang="en-US" sz="2400" dirty="0"/>
          </a:p>
          <a:p>
            <a:r>
              <a:rPr lang="en-US" sz="3600" dirty="0" smtClean="0"/>
              <a:t>We have to store them in </a:t>
            </a:r>
            <a:r>
              <a:rPr lang="en-US" sz="3600" dirty="0" err="1" smtClean="0"/>
              <a:t>proc_mem_pool</a:t>
            </a:r>
            <a:endParaRPr lang="en-US" sz="3600" dirty="0" smtClean="0"/>
          </a:p>
          <a:p>
            <a:r>
              <a:rPr lang="en-US" sz="2400" dirty="0" smtClean="0"/>
              <a:t>Problem occurs…</a:t>
            </a:r>
          </a:p>
          <a:p>
            <a:endParaRPr lang="en-US" sz="2400" dirty="0"/>
          </a:p>
        </p:txBody>
      </p:sp>
    </p:spTree>
    <p:extLst>
      <p:ext uri="{BB962C8B-B14F-4D97-AF65-F5344CB8AC3E}">
        <p14:creationId xmlns:p14="http://schemas.microsoft.com/office/powerpoint/2010/main" val="581157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10443" y="1338943"/>
            <a:ext cx="8572500" cy="1938992"/>
          </a:xfrm>
          <a:prstGeom prst="rect">
            <a:avLst/>
          </a:prstGeom>
          <a:noFill/>
        </p:spPr>
        <p:txBody>
          <a:bodyPr wrap="square" rtlCol="0">
            <a:spAutoFit/>
          </a:bodyPr>
          <a:lstStyle/>
          <a:p>
            <a:r>
              <a:rPr lang="en-US" sz="2400" dirty="0" smtClean="0"/>
              <a:t>Assume page fault happens, you used to check your </a:t>
            </a:r>
            <a:r>
              <a:rPr lang="en-US" sz="2400" dirty="0" err="1" smtClean="0"/>
              <a:t>page_directory</a:t>
            </a:r>
            <a:r>
              <a:rPr lang="en-US" sz="2400" dirty="0" smtClean="0"/>
              <a:t> to see if the page is presented or not and then map it to a physical address…</a:t>
            </a:r>
          </a:p>
          <a:p>
            <a:r>
              <a:rPr lang="en-US" sz="2400" dirty="0" smtClean="0"/>
              <a:t>But you have enabled paging, how to find </a:t>
            </a:r>
            <a:r>
              <a:rPr lang="en-US" sz="2400" dirty="0" err="1" smtClean="0"/>
              <a:t>page_directory</a:t>
            </a:r>
            <a:r>
              <a:rPr lang="en-US" sz="2400" dirty="0" smtClean="0"/>
              <a:t> in memory?</a:t>
            </a:r>
          </a:p>
        </p:txBody>
      </p:sp>
    </p:spTree>
    <p:extLst>
      <p:ext uri="{BB962C8B-B14F-4D97-AF65-F5344CB8AC3E}">
        <p14:creationId xmlns:p14="http://schemas.microsoft.com/office/powerpoint/2010/main" val="555929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64846" y="538843"/>
            <a:ext cx="8572500" cy="1015663"/>
          </a:xfrm>
          <a:prstGeom prst="rect">
            <a:avLst/>
          </a:prstGeom>
          <a:noFill/>
        </p:spPr>
        <p:txBody>
          <a:bodyPr wrap="square" rtlCol="0">
            <a:spAutoFit/>
          </a:bodyPr>
          <a:lstStyle/>
          <a:p>
            <a:r>
              <a:rPr lang="en-US" sz="3600" dirty="0"/>
              <a:t>recursive page table</a:t>
            </a:r>
          </a:p>
          <a:p>
            <a:endParaRPr lang="en-US" sz="2400" dirty="0"/>
          </a:p>
        </p:txBody>
      </p:sp>
      <p:pic>
        <p:nvPicPr>
          <p:cNvPr id="2" name="Picture 1"/>
          <p:cNvPicPr>
            <a:picLocks noChangeAspect="1"/>
          </p:cNvPicPr>
          <p:nvPr/>
        </p:nvPicPr>
        <p:blipFill>
          <a:blip r:embed="rId2"/>
          <a:stretch>
            <a:fillRect/>
          </a:stretch>
        </p:blipFill>
        <p:spPr>
          <a:xfrm>
            <a:off x="458561" y="1290306"/>
            <a:ext cx="6907615" cy="4947207"/>
          </a:xfrm>
          <a:prstGeom prst="rect">
            <a:avLst/>
          </a:prstGeom>
        </p:spPr>
      </p:pic>
      <p:sp>
        <p:nvSpPr>
          <p:cNvPr id="3" name="TextBox 2"/>
          <p:cNvSpPr txBox="1"/>
          <p:nvPr/>
        </p:nvSpPr>
        <p:spPr>
          <a:xfrm>
            <a:off x="7527472" y="1290306"/>
            <a:ext cx="3869871" cy="2585323"/>
          </a:xfrm>
          <a:prstGeom prst="rect">
            <a:avLst/>
          </a:prstGeom>
          <a:noFill/>
        </p:spPr>
        <p:txBody>
          <a:bodyPr wrap="square" rtlCol="0">
            <a:spAutoFit/>
          </a:bodyPr>
          <a:lstStyle/>
          <a:p>
            <a:r>
              <a:rPr lang="en-US" dirty="0" smtClean="0"/>
              <a:t>This is quite tricky. Read handout carefully and if you have time, I </a:t>
            </a:r>
            <a:r>
              <a:rPr lang="en-US" dirty="0" smtClean="0"/>
              <a:t>highly recommend </a:t>
            </a:r>
            <a:r>
              <a:rPr lang="en-US" dirty="0" smtClean="0"/>
              <a:t>a thread </a:t>
            </a:r>
            <a:r>
              <a:rPr lang="en-US" dirty="0" smtClean="0"/>
              <a:t>that is talking about </a:t>
            </a:r>
            <a:r>
              <a:rPr lang="en-US" dirty="0" smtClean="0"/>
              <a:t>it.</a:t>
            </a:r>
          </a:p>
          <a:p>
            <a:endParaRPr lang="en-US" dirty="0" smtClean="0"/>
          </a:p>
          <a:p>
            <a:r>
              <a:rPr lang="en-US" dirty="0"/>
              <a:t>http://www.rohitab.com/discuss/topic/31139-tutorial-paging-memory-mapping-with-a-recursive-page-directory/</a:t>
            </a:r>
          </a:p>
        </p:txBody>
      </p:sp>
    </p:spTree>
    <p:extLst>
      <p:ext uri="{BB962C8B-B14F-4D97-AF65-F5344CB8AC3E}">
        <p14:creationId xmlns:p14="http://schemas.microsoft.com/office/powerpoint/2010/main" val="4086961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TC103457452[[fn=Celestial]]</Template>
  <TotalTime>377</TotalTime>
  <Words>478</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Celestial</vt:lpstr>
      <vt:lpstr>MACHINE PROBLEM 3 Overview        -- Implement the virtual memory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PROBLEM 2 Overview        -- Implement the virtual memory system</dc:title>
  <dc:creator>Sid Wu</dc:creator>
  <cp:lastModifiedBy>Sid Wu</cp:lastModifiedBy>
  <cp:revision>21</cp:revision>
  <dcterms:created xsi:type="dcterms:W3CDTF">2014-10-08T19:01:35Z</dcterms:created>
  <dcterms:modified xsi:type="dcterms:W3CDTF">2014-10-10T17:25:09Z</dcterms:modified>
</cp:coreProperties>
</file>