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383" r:id="rId3"/>
    <p:sldId id="385" r:id="rId4"/>
    <p:sldId id="388" r:id="rId5"/>
    <p:sldId id="387" r:id="rId6"/>
    <p:sldId id="389" r:id="rId7"/>
    <p:sldId id="390" r:id="rId8"/>
    <p:sldId id="394" r:id="rId9"/>
    <p:sldId id="395" r:id="rId10"/>
    <p:sldId id="391" r:id="rId11"/>
    <p:sldId id="392" r:id="rId12"/>
    <p:sldId id="39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4" autoAdjust="0"/>
    <p:restoredTop sz="79275" autoAdjust="0"/>
  </p:normalViewPr>
  <p:slideViewPr>
    <p:cSldViewPr snapToGrid="0">
      <p:cViewPr varScale="1">
        <p:scale>
          <a:sx n="74" d="100"/>
          <a:sy n="74" d="100"/>
        </p:scale>
        <p:origin x="879" y="3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Jiang" userId="19e79c8c974e6bf4" providerId="LiveId" clId="{73D06BC8-9120-4911-85A7-8E46B93327D3}"/>
    <pc:docChg chg="modSld">
      <pc:chgData name="Chen Jiang" userId="19e79c8c974e6bf4" providerId="LiveId" clId="{73D06BC8-9120-4911-85A7-8E46B93327D3}" dt="2020-10-13T19:53:05.064" v="2"/>
      <pc:docMkLst>
        <pc:docMk/>
      </pc:docMkLst>
      <pc:sldChg chg="addSp modSp mod">
        <pc:chgData name="Chen Jiang" userId="19e79c8c974e6bf4" providerId="LiveId" clId="{73D06BC8-9120-4911-85A7-8E46B93327D3}" dt="2020-10-13T19:53:05.064" v="2"/>
        <pc:sldMkLst>
          <pc:docMk/>
          <pc:sldMk cId="1870306102" sldId="390"/>
        </pc:sldMkLst>
        <pc:grpChg chg="mod">
          <ac:chgData name="Chen Jiang" userId="19e79c8c974e6bf4" providerId="LiveId" clId="{73D06BC8-9120-4911-85A7-8E46B93327D3}" dt="2020-10-13T19:53:05.064" v="2"/>
          <ac:grpSpMkLst>
            <pc:docMk/>
            <pc:sldMk cId="1870306102" sldId="390"/>
            <ac:grpSpMk id="6" creationId="{A5FF150E-4F79-42AA-87DC-A4C7252918BB}"/>
          </ac:grpSpMkLst>
        </pc:grpChg>
        <pc:inkChg chg="add mod">
          <ac:chgData name="Chen Jiang" userId="19e79c8c974e6bf4" providerId="LiveId" clId="{73D06BC8-9120-4911-85A7-8E46B93327D3}" dt="2020-10-13T19:53:05.064" v="2"/>
          <ac:inkMkLst>
            <pc:docMk/>
            <pc:sldMk cId="1870306102" sldId="390"/>
            <ac:inkMk id="3" creationId="{E591CB40-587A-4F44-A716-2C1745A53F55}"/>
          </ac:inkMkLst>
        </pc:inkChg>
        <pc:inkChg chg="add mod">
          <ac:chgData name="Chen Jiang" userId="19e79c8c974e6bf4" providerId="LiveId" clId="{73D06BC8-9120-4911-85A7-8E46B93327D3}" dt="2020-10-13T19:53:05.064" v="2"/>
          <ac:inkMkLst>
            <pc:docMk/>
            <pc:sldMk cId="1870306102" sldId="390"/>
            <ac:inkMk id="4" creationId="{F216BB5F-EE51-43C6-A0D0-DE840E5650DC}"/>
          </ac:inkMkLst>
        </pc:inkChg>
      </pc:sldChg>
    </pc:docChg>
  </pc:docChgLst>
  <pc:docChgLst>
    <pc:chgData name="Chen Jiang" userId="19e79c8c974e6bf4" providerId="LiveId" clId="{3695B1A3-4CE0-4601-8822-CB64F50E5BC6}"/>
    <pc:docChg chg="modSld">
      <pc:chgData name="Chen Jiang" userId="19e79c8c974e6bf4" providerId="LiveId" clId="{3695B1A3-4CE0-4601-8822-CB64F50E5BC6}" dt="2020-12-15T17:54:59.498" v="42" actId="20577"/>
      <pc:docMkLst>
        <pc:docMk/>
      </pc:docMkLst>
      <pc:sldChg chg="modNotesTx">
        <pc:chgData name="Chen Jiang" userId="19e79c8c974e6bf4" providerId="LiveId" clId="{3695B1A3-4CE0-4601-8822-CB64F50E5BC6}" dt="2020-12-15T17:54:59.498" v="42" actId="20577"/>
        <pc:sldMkLst>
          <pc:docMk/>
          <pc:sldMk cId="3110124544" sldId="394"/>
        </pc:sldMkLst>
      </pc:sldChg>
    </pc:docChg>
  </pc:docChgLst>
  <pc:docChgLst>
    <pc:chgData name="Chen Jiang" userId="19e79c8c974e6bf4" providerId="LiveId" clId="{4E7E17F6-2C51-4AAE-A5D8-8DD804022370}"/>
    <pc:docChg chg="modSld">
      <pc:chgData name="Chen Jiang" userId="19e79c8c974e6bf4" providerId="LiveId" clId="{4E7E17F6-2C51-4AAE-A5D8-8DD804022370}" dt="2020-10-15T12:21:16.788" v="31" actId="20577"/>
      <pc:docMkLst>
        <pc:docMk/>
      </pc:docMkLst>
      <pc:sldChg chg="modNotesTx">
        <pc:chgData name="Chen Jiang" userId="19e79c8c974e6bf4" providerId="LiveId" clId="{4E7E17F6-2C51-4AAE-A5D8-8DD804022370}" dt="2020-10-15T12:20:11.196" v="0" actId="20577"/>
        <pc:sldMkLst>
          <pc:docMk/>
          <pc:sldMk cId="937188464" sldId="256"/>
        </pc:sldMkLst>
      </pc:sldChg>
      <pc:sldChg chg="modNotesTx">
        <pc:chgData name="Chen Jiang" userId="19e79c8c974e6bf4" providerId="LiveId" clId="{4E7E17F6-2C51-4AAE-A5D8-8DD804022370}" dt="2020-10-15T12:20:13.264" v="1" actId="20577"/>
        <pc:sldMkLst>
          <pc:docMk/>
          <pc:sldMk cId="1631740707" sldId="295"/>
        </pc:sldMkLst>
      </pc:sldChg>
      <pc:sldChg chg="modNotesTx">
        <pc:chgData name="Chen Jiang" userId="19e79c8c974e6bf4" providerId="LiveId" clId="{4E7E17F6-2C51-4AAE-A5D8-8DD804022370}" dt="2020-10-15T12:20:15.499" v="2" actId="20577"/>
        <pc:sldMkLst>
          <pc:docMk/>
          <pc:sldMk cId="3052227477" sldId="372"/>
        </pc:sldMkLst>
      </pc:sldChg>
      <pc:sldChg chg="modNotesTx">
        <pc:chgData name="Chen Jiang" userId="19e79c8c974e6bf4" providerId="LiveId" clId="{4E7E17F6-2C51-4AAE-A5D8-8DD804022370}" dt="2020-10-15T12:21:16.788" v="31" actId="20577"/>
        <pc:sldMkLst>
          <pc:docMk/>
          <pc:sldMk cId="1452863776" sldId="380"/>
        </pc:sldMkLst>
      </pc:sldChg>
      <pc:sldChg chg="modNotesTx">
        <pc:chgData name="Chen Jiang" userId="19e79c8c974e6bf4" providerId="LiveId" clId="{4E7E17F6-2C51-4AAE-A5D8-8DD804022370}" dt="2020-10-15T12:20:17.479" v="3" actId="20577"/>
        <pc:sldMkLst>
          <pc:docMk/>
          <pc:sldMk cId="1661722889" sldId="381"/>
        </pc:sldMkLst>
      </pc:sldChg>
      <pc:sldChg chg="modNotesTx">
        <pc:chgData name="Chen Jiang" userId="19e79c8c974e6bf4" providerId="LiveId" clId="{4E7E17F6-2C51-4AAE-A5D8-8DD804022370}" dt="2020-10-15T12:20:19.498" v="4" actId="20577"/>
        <pc:sldMkLst>
          <pc:docMk/>
          <pc:sldMk cId="981268983" sldId="382"/>
        </pc:sldMkLst>
      </pc:sldChg>
      <pc:sldChg chg="modNotesTx">
        <pc:chgData name="Chen Jiang" userId="19e79c8c974e6bf4" providerId="LiveId" clId="{4E7E17F6-2C51-4AAE-A5D8-8DD804022370}" dt="2020-10-15T12:20:23.243" v="6" actId="20577"/>
        <pc:sldMkLst>
          <pc:docMk/>
          <pc:sldMk cId="732206564" sldId="383"/>
        </pc:sldMkLst>
      </pc:sldChg>
      <pc:sldChg chg="modNotesTx">
        <pc:chgData name="Chen Jiang" userId="19e79c8c974e6bf4" providerId="LiveId" clId="{4E7E17F6-2C51-4AAE-A5D8-8DD804022370}" dt="2020-10-15T12:20:25.173" v="7" actId="20577"/>
        <pc:sldMkLst>
          <pc:docMk/>
          <pc:sldMk cId="943659053" sldId="384"/>
        </pc:sldMkLst>
      </pc:sldChg>
      <pc:sldChg chg="modNotesTx">
        <pc:chgData name="Chen Jiang" userId="19e79c8c974e6bf4" providerId="LiveId" clId="{4E7E17F6-2C51-4AAE-A5D8-8DD804022370}" dt="2020-10-15T12:20:26.909" v="8" actId="20577"/>
        <pc:sldMkLst>
          <pc:docMk/>
          <pc:sldMk cId="3633486782" sldId="385"/>
        </pc:sldMkLst>
      </pc:sldChg>
      <pc:sldChg chg="modNotesTx">
        <pc:chgData name="Chen Jiang" userId="19e79c8c974e6bf4" providerId="LiveId" clId="{4E7E17F6-2C51-4AAE-A5D8-8DD804022370}" dt="2020-10-15T12:20:29.845" v="9" actId="20577"/>
        <pc:sldMkLst>
          <pc:docMk/>
          <pc:sldMk cId="1988536164" sldId="386"/>
        </pc:sldMkLst>
      </pc:sldChg>
      <pc:sldChg chg="modNotesTx">
        <pc:chgData name="Chen Jiang" userId="19e79c8c974e6bf4" providerId="LiveId" clId="{4E7E17F6-2C51-4AAE-A5D8-8DD804022370}" dt="2020-10-15T12:20:21.447" v="5" actId="20577"/>
        <pc:sldMkLst>
          <pc:docMk/>
          <pc:sldMk cId="2634753166" sldId="387"/>
        </pc:sldMkLst>
      </pc:sldChg>
      <pc:sldChg chg="modNotesTx">
        <pc:chgData name="Chen Jiang" userId="19e79c8c974e6bf4" providerId="LiveId" clId="{4E7E17F6-2C51-4AAE-A5D8-8DD804022370}" dt="2020-10-15T12:20:34.129" v="11" actId="20577"/>
        <pc:sldMkLst>
          <pc:docMk/>
          <pc:sldMk cId="4146412024" sldId="388"/>
        </pc:sldMkLst>
      </pc:sldChg>
      <pc:sldChg chg="modNotesTx">
        <pc:chgData name="Chen Jiang" userId="19e79c8c974e6bf4" providerId="LiveId" clId="{4E7E17F6-2C51-4AAE-A5D8-8DD804022370}" dt="2020-10-15T12:20:31.789" v="10" actId="20577"/>
        <pc:sldMkLst>
          <pc:docMk/>
          <pc:sldMk cId="3754944939" sldId="389"/>
        </pc:sldMkLst>
      </pc:sldChg>
      <pc:sldChg chg="modNotesTx">
        <pc:chgData name="Chen Jiang" userId="19e79c8c974e6bf4" providerId="LiveId" clId="{4E7E17F6-2C51-4AAE-A5D8-8DD804022370}" dt="2020-10-15T12:20:44.898" v="16" actId="20577"/>
        <pc:sldMkLst>
          <pc:docMk/>
          <pc:sldMk cId="1870306102" sldId="390"/>
        </pc:sldMkLst>
      </pc:sldChg>
      <pc:sldChg chg="modNotesTx">
        <pc:chgData name="Chen Jiang" userId="19e79c8c974e6bf4" providerId="LiveId" clId="{4E7E17F6-2C51-4AAE-A5D8-8DD804022370}" dt="2020-10-15T12:20:54.550" v="21" actId="20577"/>
        <pc:sldMkLst>
          <pc:docMk/>
          <pc:sldMk cId="1215801094" sldId="391"/>
        </pc:sldMkLst>
      </pc:sldChg>
      <pc:sldChg chg="modNotesTx">
        <pc:chgData name="Chen Jiang" userId="19e79c8c974e6bf4" providerId="LiveId" clId="{4E7E17F6-2C51-4AAE-A5D8-8DD804022370}" dt="2020-10-15T12:20:35.865" v="12" actId="20577"/>
        <pc:sldMkLst>
          <pc:docMk/>
          <pc:sldMk cId="2069278899" sldId="393"/>
        </pc:sldMkLst>
      </pc:sldChg>
      <pc:sldChg chg="modNotesTx">
        <pc:chgData name="Chen Jiang" userId="19e79c8c974e6bf4" providerId="LiveId" clId="{4E7E17F6-2C51-4AAE-A5D8-8DD804022370}" dt="2020-10-15T12:20:41.780" v="14" actId="20577"/>
        <pc:sldMkLst>
          <pc:docMk/>
          <pc:sldMk cId="1137164484" sldId="395"/>
        </pc:sldMkLst>
      </pc:sldChg>
      <pc:sldChg chg="modNotesTx">
        <pc:chgData name="Chen Jiang" userId="19e79c8c974e6bf4" providerId="LiveId" clId="{4E7E17F6-2C51-4AAE-A5D8-8DD804022370}" dt="2020-10-15T12:20:40.189" v="13" actId="20577"/>
        <pc:sldMkLst>
          <pc:docMk/>
          <pc:sldMk cId="377380630" sldId="396"/>
        </pc:sldMkLst>
      </pc:sldChg>
      <pc:sldChg chg="modNotesTx">
        <pc:chgData name="Chen Jiang" userId="19e79c8c974e6bf4" providerId="LiveId" clId="{4E7E17F6-2C51-4AAE-A5D8-8DD804022370}" dt="2020-10-15T12:20:43.198" v="15" actId="20577"/>
        <pc:sldMkLst>
          <pc:docMk/>
          <pc:sldMk cId="577814159" sldId="397"/>
        </pc:sldMkLst>
      </pc:sldChg>
      <pc:sldChg chg="modNotesTx">
        <pc:chgData name="Chen Jiang" userId="19e79c8c974e6bf4" providerId="LiveId" clId="{4E7E17F6-2C51-4AAE-A5D8-8DD804022370}" dt="2020-10-15T12:20:46.292" v="17" actId="20577"/>
        <pc:sldMkLst>
          <pc:docMk/>
          <pc:sldMk cId="611899082" sldId="398"/>
        </pc:sldMkLst>
      </pc:sldChg>
      <pc:sldChg chg="modNotesTx">
        <pc:chgData name="Chen Jiang" userId="19e79c8c974e6bf4" providerId="LiveId" clId="{4E7E17F6-2C51-4AAE-A5D8-8DD804022370}" dt="2020-10-15T12:20:48.707" v="18" actId="20577"/>
        <pc:sldMkLst>
          <pc:docMk/>
          <pc:sldMk cId="191518869" sldId="399"/>
        </pc:sldMkLst>
      </pc:sldChg>
      <pc:sldChg chg="modNotesTx">
        <pc:chgData name="Chen Jiang" userId="19e79c8c974e6bf4" providerId="LiveId" clId="{4E7E17F6-2C51-4AAE-A5D8-8DD804022370}" dt="2020-10-15T12:20:50.402" v="19" actId="20577"/>
        <pc:sldMkLst>
          <pc:docMk/>
          <pc:sldMk cId="208292638" sldId="400"/>
        </pc:sldMkLst>
      </pc:sldChg>
      <pc:sldChg chg="modNotesTx">
        <pc:chgData name="Chen Jiang" userId="19e79c8c974e6bf4" providerId="LiveId" clId="{4E7E17F6-2C51-4AAE-A5D8-8DD804022370}" dt="2020-10-15T12:20:51.915" v="20" actId="20577"/>
        <pc:sldMkLst>
          <pc:docMk/>
          <pc:sldMk cId="2009709988" sldId="401"/>
        </pc:sldMkLst>
      </pc:sldChg>
      <pc:sldChg chg="modNotesTx">
        <pc:chgData name="Chen Jiang" userId="19e79c8c974e6bf4" providerId="LiveId" clId="{4E7E17F6-2C51-4AAE-A5D8-8DD804022370}" dt="2020-10-15T12:20:56.296" v="22" actId="20577"/>
        <pc:sldMkLst>
          <pc:docMk/>
          <pc:sldMk cId="2715341505" sldId="402"/>
        </pc:sldMkLst>
      </pc:sldChg>
      <pc:sldChg chg="modNotesTx">
        <pc:chgData name="Chen Jiang" userId="19e79c8c974e6bf4" providerId="LiveId" clId="{4E7E17F6-2C51-4AAE-A5D8-8DD804022370}" dt="2020-10-15T12:21:03.823" v="26" actId="20577"/>
        <pc:sldMkLst>
          <pc:docMk/>
          <pc:sldMk cId="456702845" sldId="403"/>
        </pc:sldMkLst>
      </pc:sldChg>
      <pc:sldChg chg="modNotesTx">
        <pc:chgData name="Chen Jiang" userId="19e79c8c974e6bf4" providerId="LiveId" clId="{4E7E17F6-2C51-4AAE-A5D8-8DD804022370}" dt="2020-10-15T12:20:58.679" v="23" actId="20577"/>
        <pc:sldMkLst>
          <pc:docMk/>
          <pc:sldMk cId="3018780868" sldId="404"/>
        </pc:sldMkLst>
      </pc:sldChg>
      <pc:sldChg chg="modNotesTx">
        <pc:chgData name="Chen Jiang" userId="19e79c8c974e6bf4" providerId="LiveId" clId="{4E7E17F6-2C51-4AAE-A5D8-8DD804022370}" dt="2020-10-15T12:21:08.122" v="28" actId="20577"/>
        <pc:sldMkLst>
          <pc:docMk/>
          <pc:sldMk cId="356615501" sldId="405"/>
        </pc:sldMkLst>
      </pc:sldChg>
      <pc:sldChg chg="modNotesTx">
        <pc:chgData name="Chen Jiang" userId="19e79c8c974e6bf4" providerId="LiveId" clId="{4E7E17F6-2C51-4AAE-A5D8-8DD804022370}" dt="2020-10-15T12:21:06.465" v="27" actId="20577"/>
        <pc:sldMkLst>
          <pc:docMk/>
          <pc:sldMk cId="3051007436" sldId="407"/>
        </pc:sldMkLst>
      </pc:sldChg>
      <pc:sldChg chg="modNotesTx">
        <pc:chgData name="Chen Jiang" userId="19e79c8c974e6bf4" providerId="LiveId" clId="{4E7E17F6-2C51-4AAE-A5D8-8DD804022370}" dt="2020-10-15T12:21:00.491" v="24" actId="20577"/>
        <pc:sldMkLst>
          <pc:docMk/>
          <pc:sldMk cId="3031518179" sldId="408"/>
        </pc:sldMkLst>
      </pc:sldChg>
      <pc:sldChg chg="modNotesTx">
        <pc:chgData name="Chen Jiang" userId="19e79c8c974e6bf4" providerId="LiveId" clId="{4E7E17F6-2C51-4AAE-A5D8-8DD804022370}" dt="2020-10-15T12:21:02.248" v="25" actId="20577"/>
        <pc:sldMkLst>
          <pc:docMk/>
          <pc:sldMk cId="691153368" sldId="409"/>
        </pc:sldMkLst>
      </pc:sldChg>
      <pc:sldChg chg="modNotesTx">
        <pc:chgData name="Chen Jiang" userId="19e79c8c974e6bf4" providerId="LiveId" clId="{4E7E17F6-2C51-4AAE-A5D8-8DD804022370}" dt="2020-10-15T12:21:13.577" v="29" actId="20577"/>
        <pc:sldMkLst>
          <pc:docMk/>
          <pc:sldMk cId="2158005089" sldId="410"/>
        </pc:sldMkLst>
      </pc:sldChg>
      <pc:sldChg chg="modNotesTx">
        <pc:chgData name="Chen Jiang" userId="19e79c8c974e6bf4" providerId="LiveId" clId="{4E7E17F6-2C51-4AAE-A5D8-8DD804022370}" dt="2020-10-15T12:21:15.216" v="30" actId="20577"/>
        <pc:sldMkLst>
          <pc:docMk/>
          <pc:sldMk cId="3504723369" sldId="4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61CD7-7950-4B73-843E-A528E06A6E5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FBB2A-4921-4D62-A5BE-5F3A97E4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16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FBB2A-4921-4D62-A5BE-5F3A97E4A3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30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61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minimize this loss, which pushes </a:t>
            </a:r>
            <a:r>
              <a:rPr lang="en-US" b="0" i="0" dirty="0">
                <a:solidFill>
                  <a:srgbClr val="111111"/>
                </a:solidFill>
                <a:effectLst/>
                <a:latin typeface="MJXc-TeX-math-I"/>
              </a:rPr>
              <a:t>d</a:t>
            </a:r>
            <a:r>
              <a:rPr lang="en-US" b="0" i="0" dirty="0">
                <a:solidFill>
                  <a:srgbClr val="111111"/>
                </a:solidFill>
                <a:effectLst/>
                <a:latin typeface="MJXc-TeX-main-R"/>
              </a:rPr>
              <a:t>(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MJXc-TeX-math-I"/>
              </a:rPr>
              <a:t>a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MJXc-TeX-main-R"/>
              </a:rPr>
              <a:t>,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MJXc-TeX-math-I"/>
              </a:rPr>
              <a:t>p</a:t>
            </a:r>
            <a:r>
              <a:rPr lang="en-US" b="0" i="0" dirty="0">
                <a:solidFill>
                  <a:srgbClr val="111111"/>
                </a:solidFill>
                <a:effectLst/>
                <a:latin typeface="MJXc-TeX-main-R"/>
              </a:rPr>
              <a:t>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to 0 and </a:t>
            </a:r>
            <a:r>
              <a:rPr lang="en-US" b="0" i="0" dirty="0">
                <a:solidFill>
                  <a:srgbClr val="111111"/>
                </a:solidFill>
                <a:effectLst/>
                <a:latin typeface="MJXc-TeX-math-I"/>
              </a:rPr>
              <a:t>d</a:t>
            </a:r>
            <a:r>
              <a:rPr lang="en-US" b="0" i="0" dirty="0">
                <a:solidFill>
                  <a:srgbClr val="111111"/>
                </a:solidFill>
                <a:effectLst/>
                <a:latin typeface="MJXc-TeX-main-R"/>
              </a:rPr>
              <a:t>(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MJXc-TeX-math-I"/>
              </a:rPr>
              <a:t>a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MJXc-TeX-main-R"/>
              </a:rPr>
              <a:t>,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MJXc-TeX-math-I"/>
              </a:rPr>
              <a:t>n</a:t>
            </a:r>
            <a:r>
              <a:rPr lang="en-US" b="0" i="0" dirty="0">
                <a:solidFill>
                  <a:srgbClr val="111111"/>
                </a:solidFill>
                <a:effectLst/>
                <a:latin typeface="MJXc-TeX-main-R"/>
              </a:rPr>
              <a:t>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to be greater than </a:t>
            </a:r>
            <a:r>
              <a:rPr lang="en-US" b="0" i="0" dirty="0">
                <a:solidFill>
                  <a:srgbClr val="111111"/>
                </a:solidFill>
                <a:effectLst/>
                <a:latin typeface="MJXc-TeX-math-I"/>
              </a:rPr>
              <a:t>d</a:t>
            </a:r>
            <a:r>
              <a:rPr lang="en-US" b="0" i="0" dirty="0">
                <a:solidFill>
                  <a:srgbClr val="111111"/>
                </a:solidFill>
                <a:effectLst/>
                <a:latin typeface="MJXc-TeX-main-R"/>
              </a:rPr>
              <a:t>(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MJXc-TeX-math-I"/>
              </a:rPr>
              <a:t>a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MJXc-TeX-main-R"/>
              </a:rPr>
              <a:t>,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MJXc-TeX-math-I"/>
              </a:rPr>
              <a:t>p</a:t>
            </a:r>
            <a:r>
              <a:rPr lang="en-US" b="0" i="0" dirty="0">
                <a:solidFill>
                  <a:srgbClr val="111111"/>
                </a:solidFill>
                <a:effectLst/>
                <a:latin typeface="MJXc-TeX-main-R"/>
              </a:rPr>
              <a:t>)+</a:t>
            </a:r>
            <a:r>
              <a:rPr lang="en-US" b="0" i="0" dirty="0">
                <a:solidFill>
                  <a:srgbClr val="111111"/>
                </a:solidFill>
                <a:effectLst/>
                <a:latin typeface="MJXc-TeX-math-I"/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981519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2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https://openreview.net/pdf?id=YicbFdNTTy</a:t>
            </a:r>
          </a:p>
        </p:txBody>
      </p:sp>
    </p:spTree>
    <p:extLst>
      <p:ext uri="{BB962C8B-B14F-4D97-AF65-F5344CB8AC3E}">
        <p14:creationId xmlns:p14="http://schemas.microsoft.com/office/powerpoint/2010/main" val="387765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1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3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00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90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57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2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814-5DEC-49F4-89ED-E2E92723369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50A6-6BC6-46E6-BF65-81ED7CD6DE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2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814-5DEC-49F4-89ED-E2E92723369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50A6-6BC6-46E6-BF65-81ED7CD6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0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814-5DEC-49F4-89ED-E2E92723369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50A6-6BC6-46E6-BF65-81ED7CD6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814-5DEC-49F4-89ED-E2E92723369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50A6-6BC6-46E6-BF65-81ED7CD6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0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814-5DEC-49F4-89ED-E2E92723369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50A6-6BC6-46E6-BF65-81ED7CD6DE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4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814-5DEC-49F4-89ED-E2E92723369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50A6-6BC6-46E6-BF65-81ED7CD6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9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814-5DEC-49F4-89ED-E2E92723369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50A6-6BC6-46E6-BF65-81ED7CD6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814-5DEC-49F4-89ED-E2E92723369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50A6-6BC6-46E6-BF65-81ED7CD6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1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814-5DEC-49F4-89ED-E2E92723369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50A6-6BC6-46E6-BF65-81ED7CD6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2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03D814-5DEC-49F4-89ED-E2E92723369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350A6-6BC6-46E6-BF65-81ED7CD6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7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814-5DEC-49F4-89ED-E2E92723369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50A6-6BC6-46E6-BF65-81ED7CD6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7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03D814-5DEC-49F4-89ED-E2E92723369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8350A6-6BC6-46E6-BF65-81ED7CD6DE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74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0CA18-64D3-4C57-8D88-008A2095B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4400" dirty="0"/>
              <a:t>Vision Transformer &amp;</a:t>
            </a:r>
            <a:br>
              <a:rPr lang="en-US" altLang="zh-CN" sz="4400" dirty="0"/>
            </a:br>
            <a:r>
              <a:rPr lang="en-US" altLang="zh-CN" sz="4400" dirty="0"/>
              <a:t>Contrastive Representation Learning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807AA0-0231-4B15-9EAD-4FCEEFB39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Chen Jiang</a:t>
            </a:r>
          </a:p>
        </p:txBody>
      </p:sp>
    </p:spTree>
    <p:extLst>
      <p:ext uri="{BB962C8B-B14F-4D97-AF65-F5344CB8AC3E}">
        <p14:creationId xmlns:p14="http://schemas.microsoft.com/office/powerpoint/2010/main" val="93718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4A412-AA6F-4476-B359-9CFCA4B4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Contrastive Representation Learning: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Overview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内容占位符 2">
                <a:extLst>
                  <a:ext uri="{FF2B5EF4-FFF2-40B4-BE49-F238E27FC236}">
                    <a16:creationId xmlns:a16="http://schemas.microsoft.com/office/drawing/2014/main" id="{3AF4B49E-66C9-410A-ACB8-3418681C20B8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192530" y="3016665"/>
                <a:ext cx="9963150" cy="3211857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/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b="1" dirty="0"/>
                  <a:t>Goal: </a:t>
                </a:r>
                <a:r>
                  <a:rPr lang="en-US" altLang="zh-CN" dirty="0"/>
                  <a:t>Learn a d-dimensional embedding per image using a network. </a:t>
                </a:r>
              </a:p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dirty="0"/>
                  <a:t>The network is trained such that </a:t>
                </a:r>
                <a:r>
                  <a:rPr lang="en-US" altLang="zh-CN" b="1" dirty="0"/>
                  <a:t>the numerical distances</a:t>
                </a:r>
                <a:r>
                  <a:rPr lang="en-US" altLang="zh-CN" dirty="0"/>
                  <a:t> in the embedding space </a:t>
                </a:r>
                <a:r>
                  <a:rPr lang="en-US" altLang="zh-CN" b="1" u="sng" dirty="0"/>
                  <a:t>directly correspond to sample similarity</a:t>
                </a:r>
                <a:r>
                  <a:rPr lang="en-US" altLang="zh-CN" dirty="0"/>
                  <a:t>.</a:t>
                </a:r>
              </a:p>
              <a:p>
                <a:pPr marL="475487" lvl="1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dirty="0"/>
                  <a:t>Features of </a:t>
                </a:r>
                <a:r>
                  <a:rPr lang="en-US" altLang="zh-CN" i="1" u="sng" dirty="0"/>
                  <a:t>similar pairs</a:t>
                </a:r>
                <a:r>
                  <a:rPr lang="en-US" altLang="zh-CN" u="sng" dirty="0"/>
                  <a:t> are close</a:t>
                </a:r>
                <a:r>
                  <a:rPr lang="en-US" altLang="zh-CN" dirty="0"/>
                  <a:t>r in the embedding space.</a:t>
                </a:r>
              </a:p>
              <a:p>
                <a:pPr marL="475487" lvl="1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i="1" u="sng" dirty="0"/>
                  <a:t>Dissimilar pairs </a:t>
                </a:r>
                <a:r>
                  <a:rPr lang="en-US" altLang="zh-CN" u="sng" dirty="0"/>
                  <a:t>are far apart</a:t>
                </a:r>
                <a:r>
                  <a:rPr lang="en-US" altLang="zh-CN" dirty="0"/>
                  <a:t> in the embedding space.</a:t>
                </a:r>
              </a:p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dirty="0"/>
                  <a:t>Represented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, an embedding model embeds an image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 into a d-dimensional embedding space.</a:t>
                </a:r>
              </a:p>
              <a:p>
                <a:pPr marL="475487" lvl="1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b="1" dirty="0"/>
                  <a:t>Linear Embedding Head: </a:t>
                </a:r>
                <a:r>
                  <a:rPr lang="en-US" altLang="zh-CN" dirty="0"/>
                  <a:t>A linear projection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75487" lvl="1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dirty="0"/>
                  <a:t>The embedding is additionally constrained to live on the hypersphere, where</a:t>
                </a:r>
              </a:p>
              <a:p>
                <a:pPr marL="292608" lvl="1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0" name="内容占位符 2">
                <a:extLst>
                  <a:ext uri="{FF2B5EF4-FFF2-40B4-BE49-F238E27FC236}">
                    <a16:creationId xmlns:a16="http://schemas.microsoft.com/office/drawing/2014/main" id="{3AF4B49E-66C9-410A-ACB8-3418681C20B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2530" y="3016665"/>
                <a:ext cx="9963150" cy="3211857"/>
              </a:xfrm>
              <a:prstGeom prst="rect">
                <a:avLst/>
              </a:prstGeom>
              <a:blipFill>
                <a:blip r:embed="rId3"/>
                <a:stretch>
                  <a:fillRect l="-1408" t="-2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3720AF3-B09C-622A-F4EA-BFADD0AED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646" y="1856168"/>
            <a:ext cx="5088251" cy="10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0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4A412-AA6F-4476-B359-9CFCA4B4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Contrastive Representation Learning: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Triplet Learning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内容占位符 2">
                <a:extLst>
                  <a:ext uri="{FF2B5EF4-FFF2-40B4-BE49-F238E27FC236}">
                    <a16:creationId xmlns:a16="http://schemas.microsoft.com/office/drawing/2014/main" id="{3AF4B49E-66C9-410A-ACB8-3418681C20B8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192530" y="3104208"/>
                <a:ext cx="9963150" cy="312431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b="1" dirty="0"/>
                  <a:t>Triplet Loss: </a:t>
                </a:r>
                <a:r>
                  <a:rPr lang="en-US" altLang="zh-CN" dirty="0"/>
                  <a:t>Minimizes the distance between an anchor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/>
                  <a:t> and a positive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dirty="0"/>
                  <a:t>, both of which have the same class, and maximizes the distance between the anchor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/>
                  <a:t> and a negative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of a different class, by a margin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dirty="0"/>
                  <a:t> is the set of all possible triplets in the training set, the loss is calculated as: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−||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0" name="内容占位符 2">
                <a:extLst>
                  <a:ext uri="{FF2B5EF4-FFF2-40B4-BE49-F238E27FC236}">
                    <a16:creationId xmlns:a16="http://schemas.microsoft.com/office/drawing/2014/main" id="{3AF4B49E-66C9-410A-ACB8-3418681C20B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2530" y="3104208"/>
                <a:ext cx="9963150" cy="3124315"/>
              </a:xfrm>
              <a:prstGeom prst="rect">
                <a:avLst/>
              </a:prstGeom>
              <a:blipFill>
                <a:blip r:embed="rId3"/>
                <a:stretch>
                  <a:fillRect l="-1530" t="-975" r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F08B76D-75AA-8386-5842-36D500533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703" y="1815579"/>
            <a:ext cx="4590594" cy="121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54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4A412-AA6F-4476-B359-9CFCA4B4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Contrastive Representation Learning: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Triplet Mining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内容占位符 2">
                <a:extLst>
                  <a:ext uri="{FF2B5EF4-FFF2-40B4-BE49-F238E27FC236}">
                    <a16:creationId xmlns:a16="http://schemas.microsoft.com/office/drawing/2014/main" id="{3AF4B49E-66C9-410A-ACB8-3418681C20B8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192530" y="1852083"/>
                <a:ext cx="9963150" cy="437643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dirty="0"/>
                  <a:t>Triplets can be sampled offline or online.</a:t>
                </a:r>
              </a:p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b="1" dirty="0"/>
                  <a:t>Online Triplet Sampling: </a:t>
                </a:r>
                <a:r>
                  <a:rPr lang="en-US" altLang="zh-CN" dirty="0"/>
                  <a:t>Given a mini-batch B, a maximum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 triplets can be sampled. </a:t>
                </a:r>
              </a:p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dirty="0"/>
                  <a:t>Sampling of triplets is important for fast convergence. Types of triplets to select are:</a:t>
                </a:r>
              </a:p>
              <a:p>
                <a:pPr marL="475487" lvl="1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b="1" dirty="0"/>
                  <a:t>Easy Triplets: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marL="475487" lvl="1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b="1" dirty="0"/>
                  <a:t>Hard Triplets: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marL="475487" lvl="1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b="1" dirty="0"/>
                  <a:t>Semi-hard Triplets: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&lt;||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b="1" dirty="0"/>
                  <a:t>Implementation: </a:t>
                </a:r>
                <a:r>
                  <a:rPr lang="en-US" altLang="zh-CN" dirty="0"/>
                  <a:t>Use Miner in </a:t>
                </a:r>
                <a:r>
                  <a:rPr lang="en-US" altLang="zh-CN" dirty="0" err="1"/>
                  <a:t>pytorch</a:t>
                </a:r>
                <a:r>
                  <a:rPr lang="en-US" altLang="zh-CN" dirty="0"/>
                  <a:t>-metric-learning to sample semi-hard triplets.</a:t>
                </a:r>
              </a:p>
              <a:p>
                <a:pPr marL="475487" lvl="1" indent="-182879">
                  <a:lnSpc>
                    <a:spcPct val="100000"/>
                  </a:lnSpc>
                  <a:buFontTx/>
                  <a:buChar char="▪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0" name="内容占位符 2">
                <a:extLst>
                  <a:ext uri="{FF2B5EF4-FFF2-40B4-BE49-F238E27FC236}">
                    <a16:creationId xmlns:a16="http://schemas.microsoft.com/office/drawing/2014/main" id="{3AF4B49E-66C9-410A-ACB8-3418681C20B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2530" y="1852083"/>
                <a:ext cx="9963150" cy="4376439"/>
              </a:xfrm>
              <a:prstGeom prst="rect">
                <a:avLst/>
              </a:prstGeom>
              <a:blipFill>
                <a:blip r:embed="rId3"/>
                <a:stretch>
                  <a:fillRect l="-1469" t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64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4A412-AA6F-4476-B359-9CFCA4B4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Vision Transformer: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Overview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62062-CFA1-3D18-B7FF-3910247C1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017" y="1885950"/>
            <a:ext cx="8145965" cy="42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0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4A412-AA6F-4476-B359-9CFCA4B4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Vision Transformer: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Overview</a:t>
            </a:r>
            <a:endParaRPr lang="en-US" sz="3600" dirty="0"/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3AF4B49E-66C9-410A-ACB8-3418681C20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92530" y="1852083"/>
            <a:ext cx="9963150" cy="43764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2879" indent="-182879">
              <a:lnSpc>
                <a:spcPct val="100000"/>
              </a:lnSpc>
              <a:buFontTx/>
              <a:buChar char="▪"/>
            </a:pPr>
            <a:r>
              <a:rPr lang="en-US" altLang="zh-CN" dirty="0"/>
              <a:t>A </a:t>
            </a:r>
            <a:r>
              <a:rPr lang="en-US" altLang="zh-CN" b="1" u="sng" dirty="0"/>
              <a:t>self-attention-based architecture</a:t>
            </a:r>
            <a:r>
              <a:rPr lang="en-US" altLang="zh-CN" b="1" dirty="0"/>
              <a:t> </a:t>
            </a:r>
            <a:r>
              <a:rPr lang="en-US" altLang="zh-CN" dirty="0"/>
              <a:t>to apply </a:t>
            </a:r>
            <a:r>
              <a:rPr lang="en-US" altLang="zh-CN" b="1" u="sng" dirty="0"/>
              <a:t>Transformer</a:t>
            </a:r>
            <a:r>
              <a:rPr lang="en-US" altLang="zh-CN" u="sng" dirty="0"/>
              <a:t> directly to images</a:t>
            </a:r>
            <a:r>
              <a:rPr lang="en-US" altLang="zh-CN" dirty="0"/>
              <a:t>.</a:t>
            </a:r>
          </a:p>
          <a:p>
            <a:pPr marL="182879" indent="-182879">
              <a:lnSpc>
                <a:spcPct val="100000"/>
              </a:lnSpc>
              <a:buFontTx/>
              <a:buChar char="▪"/>
            </a:pPr>
            <a:r>
              <a:rPr lang="en-US" altLang="zh-CN" dirty="0"/>
              <a:t>Given an </a:t>
            </a:r>
            <a:r>
              <a:rPr lang="en-US" altLang="zh-CN" b="1" dirty="0"/>
              <a:t>image</a:t>
            </a:r>
            <a:r>
              <a:rPr lang="en-US" altLang="zh-CN" dirty="0"/>
              <a:t>:</a:t>
            </a:r>
          </a:p>
          <a:p>
            <a:pPr marL="475487" lvl="1" indent="-182879">
              <a:lnSpc>
                <a:spcPct val="100000"/>
              </a:lnSpc>
              <a:buFontTx/>
              <a:buChar char="▪"/>
            </a:pPr>
            <a:r>
              <a:rPr lang="en-US" altLang="zh-CN" dirty="0"/>
              <a:t>The </a:t>
            </a:r>
            <a:r>
              <a:rPr lang="en-US" altLang="zh-CN" b="1" dirty="0"/>
              <a:t>image</a:t>
            </a:r>
            <a:r>
              <a:rPr lang="en-US" altLang="zh-CN" dirty="0"/>
              <a:t> is split into </a:t>
            </a:r>
            <a:r>
              <a:rPr lang="en-US" altLang="zh-CN" b="1" u="sng" dirty="0"/>
              <a:t>fixed-size patches and are linearly embedded</a:t>
            </a:r>
            <a:r>
              <a:rPr lang="en-US" altLang="zh-CN" dirty="0"/>
              <a:t>. </a:t>
            </a:r>
          </a:p>
          <a:p>
            <a:pPr marL="475487" lvl="1" indent="-182879">
              <a:lnSpc>
                <a:spcPct val="100000"/>
              </a:lnSpc>
              <a:buFontTx/>
              <a:buChar char="▪"/>
            </a:pPr>
            <a:r>
              <a:rPr lang="en-US" altLang="zh-CN" dirty="0"/>
              <a:t>Similar to </a:t>
            </a:r>
            <a:r>
              <a:rPr lang="en-US" altLang="zh-CN" b="1" dirty="0"/>
              <a:t>Transformers</a:t>
            </a:r>
            <a:r>
              <a:rPr lang="en-US" altLang="zh-CN" dirty="0"/>
              <a:t> in NLP, </a:t>
            </a:r>
            <a:r>
              <a:rPr lang="en-US" altLang="zh-CN" b="1" u="sng" dirty="0"/>
              <a:t>position embeddings</a:t>
            </a:r>
            <a:r>
              <a:rPr lang="en-US" altLang="zh-CN" dirty="0"/>
              <a:t> are </a:t>
            </a:r>
            <a:r>
              <a:rPr lang="en-US" altLang="zh-CN" u="sng" dirty="0"/>
              <a:t>added with the embedded patches</a:t>
            </a:r>
            <a:r>
              <a:rPr lang="en-US" altLang="zh-CN" dirty="0"/>
              <a:t>, acquiring a sequence of vectors.</a:t>
            </a:r>
          </a:p>
          <a:p>
            <a:pPr marL="475487" lvl="1" indent="-182879">
              <a:lnSpc>
                <a:spcPct val="100000"/>
              </a:lnSpc>
              <a:buFontTx/>
              <a:buChar char="▪"/>
            </a:pPr>
            <a:r>
              <a:rPr lang="en-US" altLang="zh-CN" dirty="0"/>
              <a:t>An extra </a:t>
            </a:r>
            <a:r>
              <a:rPr lang="en-US" altLang="zh-CN" b="1" u="sng" dirty="0"/>
              <a:t>learnable “classification token [CLS]”</a:t>
            </a:r>
            <a:r>
              <a:rPr lang="en-US" altLang="zh-CN" b="1" dirty="0"/>
              <a:t> </a:t>
            </a:r>
            <a:r>
              <a:rPr lang="en-US" altLang="zh-CN" dirty="0"/>
              <a:t>is added with the sequence of vectors, processed then by a standard Transformer encoder.</a:t>
            </a:r>
          </a:p>
          <a:p>
            <a:pPr marL="475487" lvl="1" indent="-182879">
              <a:lnSpc>
                <a:spcPct val="100000"/>
              </a:lnSpc>
              <a:buFontTx/>
              <a:buChar char="▪"/>
            </a:pPr>
            <a:r>
              <a:rPr lang="en-US" altLang="zh-CN" b="1" dirty="0"/>
              <a:t>Final Output: </a:t>
            </a:r>
            <a:r>
              <a:rPr lang="en-US" altLang="zh-CN" dirty="0"/>
              <a:t>Features of the input image, to be used to calculate classification scores or embedding vectors.</a:t>
            </a:r>
          </a:p>
        </p:txBody>
      </p:sp>
    </p:spTree>
    <p:extLst>
      <p:ext uri="{BB962C8B-B14F-4D97-AF65-F5344CB8AC3E}">
        <p14:creationId xmlns:p14="http://schemas.microsoft.com/office/powerpoint/2010/main" val="200424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336995-DD13-4738-FB8F-4AD235AE9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90" r="85971" b="6711"/>
          <a:stretch/>
        </p:blipFill>
        <p:spPr>
          <a:xfrm>
            <a:off x="8648128" y="2401294"/>
            <a:ext cx="2507552" cy="20554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BC4A412-AA6F-4476-B359-9CFCA4B4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Vision Transformer: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Formulation – Patch Embedding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D7718B7-5558-8B33-0AF8-E1E8378DF4EE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192530" y="1849272"/>
                <a:ext cx="7719458" cy="437925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dirty="0"/>
                  <a:t>An image of (h, w, c) is first split into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patches. Then,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patches are projected into a sequence of D dimensions embeddings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𝑃𝑎𝑡𝑐h𝐸𝑚𝑏𝑒𝑑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  <a:p>
                <a:pPr marL="475487" lvl="1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dirty="0"/>
                  <a:t>(h, w) is the resolution of the image. c represents channels of the image. E.g. 1 for grayscale, 3 for RGB.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75487" lvl="1" indent="-182879">
                  <a:lnSpc>
                    <a:spcPct val="100000"/>
                  </a:lnSpc>
                  <a:buFontTx/>
                  <a:buChar char="▪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the resolution of a single patch.</a:t>
                </a:r>
              </a:p>
              <a:p>
                <a:pPr marL="475487" lvl="1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b="1" dirty="0"/>
                  <a:t>Implementation Trick: </a:t>
                </a:r>
                <a:r>
                  <a:rPr lang="en-US" altLang="zh-CN" dirty="0"/>
                  <a:t>Use Convolution to achieve this.</a:t>
                </a: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D7718B7-5558-8B33-0AF8-E1E8378DF4E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2530" y="1849272"/>
                <a:ext cx="7719458" cy="4379251"/>
              </a:xfrm>
              <a:prstGeom prst="rect">
                <a:avLst/>
              </a:prstGeom>
              <a:blipFill>
                <a:blip r:embed="rId4"/>
                <a:stretch>
                  <a:fillRect l="-1896" t="-695" r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26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4A412-AA6F-4476-B359-9CFCA4B4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Vision Transformer: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Formulation – [CLS] Token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36995-DD13-4738-FB8F-4AD235AE9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37" r="31174" b="6711"/>
          <a:stretch/>
        </p:blipFill>
        <p:spPr>
          <a:xfrm>
            <a:off x="3292746" y="1790257"/>
            <a:ext cx="5606508" cy="17054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D7718B7-5558-8B33-0AF8-E1E8378DF4EE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192530" y="3548573"/>
                <a:ext cx="9963150" cy="267995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b="1" dirty="0"/>
                  <a:t>[CLS] Token: </a:t>
                </a:r>
                <a:r>
                  <a:rPr lang="en-US" altLang="zh-CN" dirty="0"/>
                  <a:t>Following BERT, </a:t>
                </a:r>
                <a:r>
                  <a:rPr lang="en-US" altLang="zh-CN" b="1" dirty="0"/>
                  <a:t>a learnable embedding</a:t>
                </a:r>
                <a:r>
                  <a:rPr lang="en-US" altLang="zh-CN" dirty="0"/>
                  <a:t> is prepended to the sequence of embedded patches, acquiring the sequence as: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𝐶𝐿𝑆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is denoted as sequence length, and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is denoted as dimension of the model.</a:t>
                </a:r>
                <a:endParaRPr lang="en-US" altLang="zh-CN" b="1" dirty="0"/>
              </a:p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b="1" dirty="0"/>
                  <a:t>Implementation Trick: </a:t>
                </a:r>
                <a:r>
                  <a:rPr lang="en-US" altLang="zh-CN" dirty="0"/>
                  <a:t>Use </a:t>
                </a:r>
                <a:r>
                  <a:rPr lang="en-US" altLang="zh-CN" i="1" dirty="0"/>
                  <a:t>nn.Parameter </a:t>
                </a:r>
                <a:r>
                  <a:rPr lang="en-US" altLang="zh-CN" dirty="0"/>
                  <a:t>to initialize a trainable parameter. </a:t>
                </a:r>
              </a:p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endParaRPr lang="en-US" altLang="zh-CN" dirty="0"/>
              </a:p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endParaRPr lang="en-US" altLang="zh-CN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D7718B7-5558-8B33-0AF8-E1E8378DF4E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2530" y="3548573"/>
                <a:ext cx="9963150" cy="2679950"/>
              </a:xfrm>
              <a:prstGeom prst="rect">
                <a:avLst/>
              </a:prstGeom>
              <a:blipFill>
                <a:blip r:embed="rId4"/>
                <a:stretch>
                  <a:fillRect l="-1469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9589D23-C584-B237-498F-2A651CE6A868}"/>
              </a:ext>
            </a:extLst>
          </p:cNvPr>
          <p:cNvSpPr/>
          <p:nvPr/>
        </p:nvSpPr>
        <p:spPr>
          <a:xfrm>
            <a:off x="4674358" y="1737360"/>
            <a:ext cx="498144" cy="48722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4A412-AA6F-4476-B359-9CFCA4B4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57657" cy="1450757"/>
          </a:xfrm>
        </p:spPr>
        <p:txBody>
          <a:bodyPr>
            <a:normAutofit/>
          </a:bodyPr>
          <a:lstStyle/>
          <a:p>
            <a:r>
              <a:rPr lang="en-US" sz="3600" dirty="0"/>
              <a:t>Vision Transformer: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Formulation – Positional Embedding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36995-DD13-4738-FB8F-4AD235AE9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37" r="31174" b="6711"/>
          <a:stretch/>
        </p:blipFill>
        <p:spPr>
          <a:xfrm>
            <a:off x="3292746" y="1790257"/>
            <a:ext cx="5606508" cy="17054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D7718B7-5558-8B33-0AF8-E1E8378DF4EE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192530" y="3548573"/>
                <a:ext cx="9963150" cy="267995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b="1" dirty="0"/>
                  <a:t>Positional Embedding: </a:t>
                </a:r>
                <a:r>
                  <a:rPr lang="en-US" altLang="zh-CN" dirty="0"/>
                  <a:t>A </a:t>
                </a:r>
                <a:r>
                  <a:rPr lang="en-US" altLang="zh-CN" b="1" dirty="0"/>
                  <a:t>learnable 1D position embeddings </a:t>
                </a:r>
                <a:r>
                  <a:rPr lang="en-US" altLang="zh-CN" dirty="0"/>
                  <a:t>is </a:t>
                </a:r>
                <a:r>
                  <a:rPr lang="en-US" altLang="zh-CN" u="sng" dirty="0"/>
                  <a:t>added</a:t>
                </a:r>
                <a:r>
                  <a:rPr lang="en-US" altLang="zh-CN" dirty="0"/>
                  <a:t> to the sequence of [CLS] token and embedded patches to retain positional information: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𝐶𝐿𝑆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𝐶𝐿𝑆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475487" lvl="1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b="1" dirty="0"/>
                  <a:t>Implementation Trick: </a:t>
                </a:r>
                <a:r>
                  <a:rPr lang="en-US" altLang="zh-CN" dirty="0"/>
                  <a:t>Use </a:t>
                </a:r>
                <a:r>
                  <a:rPr lang="en-US" altLang="zh-CN" i="1" dirty="0" err="1"/>
                  <a:t>nn.Parameter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to initialize a trainable parameter. </a:t>
                </a: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D7718B7-5558-8B33-0AF8-E1E8378DF4E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2530" y="3548573"/>
                <a:ext cx="9963150" cy="2679950"/>
              </a:xfrm>
              <a:prstGeom prst="rect">
                <a:avLst/>
              </a:prstGeom>
              <a:blipFill>
                <a:blip r:embed="rId4"/>
                <a:stretch>
                  <a:fillRect l="-1469" t="-1136" r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9589D23-C584-B237-498F-2A651CE6A868}"/>
              </a:ext>
            </a:extLst>
          </p:cNvPr>
          <p:cNvSpPr/>
          <p:nvPr/>
        </p:nvSpPr>
        <p:spPr>
          <a:xfrm>
            <a:off x="4674358" y="1737360"/>
            <a:ext cx="3896436" cy="48722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2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4A412-AA6F-4476-B359-9CFCA4B4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57657" cy="1450757"/>
          </a:xfrm>
        </p:spPr>
        <p:txBody>
          <a:bodyPr>
            <a:normAutofit/>
          </a:bodyPr>
          <a:lstStyle/>
          <a:p>
            <a:r>
              <a:rPr lang="en-US" sz="3600" dirty="0"/>
              <a:t>Vision Transformer: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Formulation – Transformer Encoder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531D965D-F0CB-3DF4-60A2-72843A94727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192530" y="1852083"/>
                <a:ext cx="7747379" cy="437643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dirty="0"/>
                  <a:t>The Transformer encoder </a:t>
                </a:r>
                <a:r>
                  <a:rPr lang="en-US" altLang="zh-CN" dirty="0" err="1"/>
                  <a:t>applys</a:t>
                </a:r>
                <a:r>
                  <a:rPr lang="en-US" altLang="zh-CN" dirty="0"/>
                  <a:t> alternating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layers of multi-head self-attention and MLP blocks to the input embedding sequence: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𝐶𝐿𝑆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𝐿𝑎𝑦𝑒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𝐶𝐿𝑆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dirty="0"/>
              </a:p>
              <a:p>
                <a:pPr marL="475487" lvl="1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dirty="0"/>
                  <a:t>MLP consists of 2 alternating blocks of fully connected layer and </a:t>
                </a:r>
                <a:r>
                  <a:rPr lang="en-US" altLang="zh-CN" dirty="0" err="1"/>
                  <a:t>GeLU</a:t>
                </a:r>
                <a:r>
                  <a:rPr lang="en-US" altLang="zh-CN" dirty="0"/>
                  <a:t> activation function.</a:t>
                </a:r>
              </a:p>
              <a:p>
                <a:pPr marL="475487" lvl="1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dirty="0" err="1"/>
                  <a:t>LayerNorm</a:t>
                </a:r>
                <a:r>
                  <a:rPr lang="en-US" altLang="zh-CN" dirty="0"/>
                  <a:t> is applied before every block.</a:t>
                </a:r>
              </a:p>
              <a:p>
                <a:pPr marL="475487" lvl="1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dirty="0"/>
                  <a:t>Residual connections are applied after every block.</a:t>
                </a:r>
              </a:p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dirty="0"/>
                  <a:t>One way to acquire the </a:t>
                </a:r>
                <a:r>
                  <a:rPr lang="en-US" altLang="zh-CN" dirty="0" err="1"/>
                  <a:t>ViT</a:t>
                </a:r>
                <a:r>
                  <a:rPr lang="en-US" altLang="zh-CN" dirty="0"/>
                  <a:t> feature is to apply a 1D average pooling over the embedded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altLang="zh-CN" dirty="0"/>
                  <a:t> from the final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dirty="0"/>
                  <a:t> transformer layer: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𝑃𝑜𝑜𝑙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marL="475487" lvl="1" indent="-182879">
                  <a:lnSpc>
                    <a:spcPct val="100000"/>
                  </a:lnSpc>
                  <a:buFontTx/>
                  <a:buChar char="▪"/>
                </a:pPr>
                <a:endParaRPr lang="en-US" altLang="zh-CN" dirty="0"/>
              </a:p>
            </p:txBody>
          </p:sp>
        </mc:Choice>
        <mc:Fallback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531D965D-F0CB-3DF4-60A2-72843A94727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2530" y="1852083"/>
                <a:ext cx="7747379" cy="4376439"/>
              </a:xfrm>
              <a:prstGeom prst="rect">
                <a:avLst/>
              </a:prstGeom>
              <a:blipFill>
                <a:blip r:embed="rId3"/>
                <a:stretch>
                  <a:fillRect l="-1888" t="-836" r="-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94BF61C-7355-1652-E393-1A3827E456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098"/>
          <a:stretch/>
        </p:blipFill>
        <p:spPr>
          <a:xfrm>
            <a:off x="8889491" y="1911243"/>
            <a:ext cx="2109979" cy="42581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4E895F-46FC-4C41-B91B-1E417C427A24}"/>
              </a:ext>
            </a:extLst>
          </p:cNvPr>
          <p:cNvSpPr/>
          <p:nvPr/>
        </p:nvSpPr>
        <p:spPr>
          <a:xfrm>
            <a:off x="9635319" y="3773607"/>
            <a:ext cx="668741" cy="42990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CD2B71-DBCD-10C2-87E8-E83891BD38B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10304060" y="3988559"/>
            <a:ext cx="609600" cy="585884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65FD5A-9086-E67E-3332-158D0E3DD7C7}"/>
              </a:ext>
            </a:extLst>
          </p:cNvPr>
          <p:cNvSpPr txBox="1"/>
          <p:nvPr/>
        </p:nvSpPr>
        <p:spPr>
          <a:xfrm>
            <a:off x="10913660" y="4251277"/>
            <a:ext cx="1278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Residual Connection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AEDD73-83D7-EF3F-B515-50AACF1C6AD7}"/>
              </a:ext>
            </a:extLst>
          </p:cNvPr>
          <p:cNvSpPr/>
          <p:nvPr/>
        </p:nvSpPr>
        <p:spPr>
          <a:xfrm>
            <a:off x="9799718" y="5234338"/>
            <a:ext cx="340569" cy="28618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B583DF-9B6F-1BF1-960E-56205F73A429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10140287" y="4574443"/>
            <a:ext cx="773373" cy="802986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5632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4A412-AA6F-4476-B359-9CFCA4B4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57657" cy="1450757"/>
          </a:xfrm>
        </p:spPr>
        <p:txBody>
          <a:bodyPr>
            <a:normAutofit/>
          </a:bodyPr>
          <a:lstStyle/>
          <a:p>
            <a:r>
              <a:rPr lang="en-US" sz="3600" dirty="0"/>
              <a:t>Vision Transformer: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Formulation – Scaled Dot-Product Attention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531D965D-F0CB-3DF4-60A2-72843A94727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192529" y="1852083"/>
                <a:ext cx="7062829" cy="437643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dirty="0"/>
                  <a:t>Transforming the inputs into a set of queries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/>
                  <a:t>, keys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, values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, Scaled Dot-Product Attention is calculated as: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CN" sz="1800" b="0" i="0" dirty="0">
                    <a:latin typeface="Cambria Math" panose="02040503050406030204" pitchFamily="18" charset="0"/>
                  </a:rPr>
                  <a:t>[Q, K, V]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altLang="zh-CN" sz="18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p>
                    </m:sSup>
                    <m:sSub>
                      <m:sSubPr>
                        <m:ctrlPr>
                          <a:rPr lang="en-US" altLang="zh-CN" sz="18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QKV</m:t>
                        </m:r>
                      </m:sub>
                    </m:sSub>
                  </m:oMath>
                </a14:m>
                <a:endParaRPr lang="en-US" altLang="zh-CN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altLang="zh-CN" sz="18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sz="18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800" b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sSup>
                                <m:sSupPr>
                                  <m:ctrlPr>
                                    <a:rPr lang="en-US" altLang="zh-CN" sz="18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8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sz="1800" b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0" smtClean="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altLang="zh-CN" sz="1800" dirty="0"/>
              </a:p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endParaRPr lang="en-US" altLang="zh-CN" dirty="0"/>
              </a:p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altLang="zh-CN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altLang="zh-CN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QKV</m:t>
                        </m:r>
                      </m:sub>
                    </m:sSub>
                    <m:r>
                      <a:rPr lang="en-US" altLang="zh-CN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𝐶𝐿𝑆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endParaRPr lang="en-US" altLang="zh-CN" b="0" dirty="0"/>
              </a:p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endParaRPr lang="en-US" altLang="zh-CN" dirty="0"/>
              </a:p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endParaRPr lang="en-US" altLang="zh-CN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marL="475487" lvl="1" indent="-182879">
                  <a:lnSpc>
                    <a:spcPct val="100000"/>
                  </a:lnSpc>
                  <a:buFontTx/>
                  <a:buChar char="▪"/>
                </a:pPr>
                <a:endParaRPr lang="en-US" altLang="zh-CN" dirty="0"/>
              </a:p>
            </p:txBody>
          </p:sp>
        </mc:Choice>
        <mc:Fallback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531D965D-F0CB-3DF4-60A2-72843A94727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2529" y="1852083"/>
                <a:ext cx="7062829" cy="4376439"/>
              </a:xfrm>
              <a:prstGeom prst="rect">
                <a:avLst/>
              </a:prstGeom>
              <a:blipFill>
                <a:blip r:embed="rId3"/>
                <a:stretch>
                  <a:fillRect l="-2073" t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087D0C9-300D-6427-04A6-4E788DE3C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813" y="2206581"/>
            <a:ext cx="2554658" cy="3247621"/>
          </a:xfrm>
          <a:prstGeom prst="rect">
            <a:avLst/>
          </a:prstGeom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0AB3A5C3-15D0-F545-231D-867B146A735D}"/>
              </a:ext>
            </a:extLst>
          </p:cNvPr>
          <p:cNvSpPr/>
          <p:nvPr/>
        </p:nvSpPr>
        <p:spPr>
          <a:xfrm rot="16200000">
            <a:off x="5566895" y="3149413"/>
            <a:ext cx="202842" cy="14649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9CC6B-CC91-CFCD-BD6E-6129E1E25D48}"/>
              </a:ext>
            </a:extLst>
          </p:cNvPr>
          <p:cNvSpPr txBox="1"/>
          <p:nvPr/>
        </p:nvSpPr>
        <p:spPr>
          <a:xfrm>
            <a:off x="4960729" y="3944155"/>
            <a:ext cx="144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Attention Weight</a:t>
            </a:r>
          </a:p>
        </p:txBody>
      </p:sp>
    </p:spTree>
    <p:extLst>
      <p:ext uri="{BB962C8B-B14F-4D97-AF65-F5344CB8AC3E}">
        <p14:creationId xmlns:p14="http://schemas.microsoft.com/office/powerpoint/2010/main" val="200538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4A412-AA6F-4476-B359-9CFCA4B4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57657" cy="1450757"/>
          </a:xfrm>
        </p:spPr>
        <p:txBody>
          <a:bodyPr>
            <a:normAutofit/>
          </a:bodyPr>
          <a:lstStyle/>
          <a:p>
            <a:r>
              <a:rPr lang="en-US" sz="3600" dirty="0"/>
              <a:t>Vision Transformer: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Formulation – Multi-head Attention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531D965D-F0CB-3DF4-60A2-72843A94727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192530" y="1852083"/>
                <a:ext cx="7520028" cy="437643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b="1" dirty="0"/>
                  <a:t>Multi-Head Attention </a:t>
                </a:r>
                <a:r>
                  <a:rPr lang="en-US" altLang="zh-CN" dirty="0"/>
                  <a:t>runs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scaled dot-product attentions in-parallel: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MSA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0" dirty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sSub>
                            <m:sSubPr>
                              <m:ctrlPr>
                                <a:rPr lang="en-US" altLang="zh-CN" b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d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sSub>
                            <m:sSubPr>
                              <m:ctrlPr>
                                <a:rPr lang="en-US" altLang="zh-CN" b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d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;…;</m:t>
                          </m:r>
                          <m:sSub>
                            <m:sSubPr>
                              <m:ctrl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SA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b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msa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msa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dirty="0"/>
                  <a:t> is denoted as the dimension of the head, typically set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182879" indent="-182879">
                  <a:lnSpc>
                    <a:spcPct val="100000"/>
                  </a:lnSpc>
                  <a:buFontTx/>
                  <a:buChar char="▪"/>
                </a:pPr>
                <a:r>
                  <a:rPr lang="en-US" altLang="zh-CN" b="1" dirty="0"/>
                  <a:t>Implementation: </a:t>
                </a:r>
                <a:r>
                  <a:rPr lang="en-US" altLang="zh-CN" dirty="0"/>
                  <a:t>Use </a:t>
                </a:r>
                <a:r>
                  <a:rPr lang="en-US" altLang="zh-CN" dirty="0" err="1"/>
                  <a:t>nn.MultiheadAttention</a:t>
                </a:r>
                <a:r>
                  <a:rPr lang="en-US" altLang="zh-CN" dirty="0"/>
                  <a:t>.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marL="475487" lvl="1" indent="-182879">
                  <a:lnSpc>
                    <a:spcPct val="100000"/>
                  </a:lnSpc>
                  <a:buFontTx/>
                  <a:buChar char="▪"/>
                </a:pPr>
                <a:endParaRPr lang="en-US" altLang="zh-CN" dirty="0"/>
              </a:p>
            </p:txBody>
          </p:sp>
        </mc:Choice>
        <mc:Fallback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531D965D-F0CB-3DF4-60A2-72843A94727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2530" y="1852083"/>
                <a:ext cx="7520028" cy="4376439"/>
              </a:xfrm>
              <a:prstGeom prst="rect">
                <a:avLst/>
              </a:prstGeom>
              <a:blipFill>
                <a:blip r:embed="rId3"/>
                <a:stretch>
                  <a:fillRect l="-1946" t="-836" r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BDA8D3-EAAD-6623-0861-BD9A03E4B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559" y="2100048"/>
            <a:ext cx="2642378" cy="36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6370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自定义 4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374C8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noFill/>
        <a:ln w="38100">
          <a:solidFill>
            <a:schemeClr val="bg2">
              <a:lumMod val="75000"/>
            </a:schemeClr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14270</TotalTime>
  <Words>974</Words>
  <Application>Microsoft Office PowerPoint</Application>
  <PresentationFormat>Widescreen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MJXc-TeX-main-R</vt:lpstr>
      <vt:lpstr>MJXc-TeX-math-I</vt:lpstr>
      <vt:lpstr>Calibri</vt:lpstr>
      <vt:lpstr>Calibri Light</vt:lpstr>
      <vt:lpstr>Cambria Math</vt:lpstr>
      <vt:lpstr>回顾</vt:lpstr>
      <vt:lpstr>Vision Transformer &amp; Contrastive Representation Learning</vt:lpstr>
      <vt:lpstr>Vision Transformer: Overview</vt:lpstr>
      <vt:lpstr>Vision Transformer: Overview</vt:lpstr>
      <vt:lpstr>Vision Transformer: Formulation – Patch Embedding</vt:lpstr>
      <vt:lpstr>Vision Transformer: Formulation – [CLS] Token</vt:lpstr>
      <vt:lpstr>Vision Transformer: Formulation – Positional Embedding</vt:lpstr>
      <vt:lpstr>Vision Transformer: Formulation – Transformer Encoder</vt:lpstr>
      <vt:lpstr>Vision Transformer: Formulation – Scaled Dot-Product Attention</vt:lpstr>
      <vt:lpstr>Vision Transformer: Formulation – Multi-head Attention</vt:lpstr>
      <vt:lpstr>Contrastive Representation Learning: Overview</vt:lpstr>
      <vt:lpstr>Contrastive Representation Learning: Triplet Learning</vt:lpstr>
      <vt:lpstr>Contrastive Representation Learning: Triplet Mining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Jiang</dc:creator>
  <cp:lastModifiedBy>Chen Jiang</cp:lastModifiedBy>
  <cp:revision>1946</cp:revision>
  <dcterms:created xsi:type="dcterms:W3CDTF">2019-05-28T20:42:51Z</dcterms:created>
  <dcterms:modified xsi:type="dcterms:W3CDTF">2023-10-06T08:59:20Z</dcterms:modified>
</cp:coreProperties>
</file>