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B Garamond"/>
      <p:regular r:id="rId21"/>
      <p:bold r:id="rId22"/>
      <p:italic r:id="rId23"/>
      <p:boldItalic r:id="rId24"/>
    </p:embeddedFont>
    <p:embeddedFont>
      <p:font typeface="EB Garamond ExtraBold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BGaramond-bold.fntdata"/><Relationship Id="rId21" Type="http://schemas.openxmlformats.org/officeDocument/2006/relationships/font" Target="fonts/EBGaramond-regular.fntdata"/><Relationship Id="rId24" Type="http://schemas.openxmlformats.org/officeDocument/2006/relationships/font" Target="fonts/EBGaramond-boldItalic.fntdata"/><Relationship Id="rId23" Type="http://schemas.openxmlformats.org/officeDocument/2006/relationships/font" Target="fonts/EBGaramon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ExtraBold-boldItalic.fntdata"/><Relationship Id="rId25" Type="http://schemas.openxmlformats.org/officeDocument/2006/relationships/font" Target="fonts/EBGaramond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39f847c3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39f847c3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fe6d3ff7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fe6d3ff7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39f847c3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39f847c3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39f847c3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39f847c3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39f847c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39f847c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fe6d3ff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fe6d3f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fe6d3ff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fe6d3ff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fe6d3ff7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fe6d3ff7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fe6d3ff7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fe6d3ff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fe6d3ff7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fe6d3ff7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39f847c3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39f847c3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39f847c3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39f847c3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39f847c3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39f847c3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fe6d3ff7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fe6d3ff7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B Garamond"/>
                <a:ea typeface="EB Garamond"/>
                <a:cs typeface="EB Garamond"/>
                <a:sym typeface="EB Garamond"/>
              </a:rPr>
              <a:t>Fine-tuning Language Models </a:t>
            </a:r>
            <a:endParaRPr sz="42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B Garamond"/>
                <a:ea typeface="EB Garamond"/>
                <a:cs typeface="EB Garamond"/>
                <a:sym typeface="EB Garamond"/>
              </a:rPr>
              <a:t>for Social Scientists</a:t>
            </a:r>
            <a:endParaRPr sz="42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Shiyu Ji @ NetCon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2024.3.8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ExtraBold"/>
                <a:ea typeface="EB Garamond ExtraBold"/>
                <a:cs typeface="EB Garamond ExtraBold"/>
                <a:sym typeface="EB Garamond ExtraBold"/>
              </a:rPr>
              <a:t>BERT Model: Masked Language Model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Training objective 1: Masked language model task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Replacing 15% of the tokens in the sentence and predict the word using the stacked encoders connected by softmax activations that project to discrete tokens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Example: That's a </a:t>
            </a:r>
            <a:r>
              <a:rPr b="1" lang="en" sz="145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lovely</a:t>
            </a:r>
            <a:r>
              <a:rPr b="1" lang="en" sz="14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dog!</a:t>
            </a:r>
            <a:endParaRPr b="1" sz="14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We predict </a:t>
            </a:r>
            <a:r>
              <a:rPr lang="en" sz="1450">
                <a:solidFill>
                  <a:srgbClr val="FF99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lovely</a:t>
            </a: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 from</a:t>
            </a:r>
            <a:endParaRPr sz="1450">
              <a:solidFill>
                <a:srgbClr val="202124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That's a </a:t>
            </a:r>
            <a:r>
              <a:rPr b="1" lang="en" sz="1450">
                <a:solidFill>
                  <a:srgbClr val="3C78D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[MASKED]</a:t>
            </a:r>
            <a:r>
              <a:rPr b="1" lang="en" sz="14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dog! (80% </a:t>
            </a:r>
            <a:r>
              <a:rPr b="1" lang="en" sz="14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Masked</a:t>
            </a:r>
            <a:r>
              <a:rPr b="1" lang="en" sz="14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token)</a:t>
            </a:r>
            <a:endParaRPr b="1" sz="14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That's a </a:t>
            </a:r>
            <a:r>
              <a:rPr b="1" lang="en" sz="1450">
                <a:solidFill>
                  <a:srgbClr val="3C78D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bakery</a:t>
            </a:r>
            <a:r>
              <a:rPr b="1" lang="en" sz="14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dog! (10% Random Token)</a:t>
            </a:r>
            <a:endParaRPr b="1" sz="14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That's a </a:t>
            </a:r>
            <a:r>
              <a:rPr b="1" lang="en" sz="145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lovely</a:t>
            </a:r>
            <a:r>
              <a:rPr b="1" lang="en" sz="14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dog! (10% Original Token)</a:t>
            </a:r>
            <a:endParaRPr b="1" sz="14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This gives a </a:t>
            </a:r>
            <a:r>
              <a:rPr b="1" lang="en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context-specific embedding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for each token in the sentence.</a:t>
            </a:r>
            <a:endParaRPr b="1" sz="14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ExtraBold"/>
                <a:ea typeface="EB Garamond ExtraBold"/>
                <a:cs typeface="EB Garamond ExtraBold"/>
                <a:sym typeface="EB Garamond ExtraBold"/>
              </a:rPr>
              <a:t>BERT Model: Masked Language Model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Training objective 2: Next Sentence Prediction Task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Predict whether two sentences are following each other, using the embedding generated for the [CLS] token at the beginning to perform a binary classification task with activation function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Example: [CLS] </a:t>
            </a: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Memes gained increasing prevalence and relevance as the internet and social media grew. [SEP] They allow people to rapidly spread humorous, interesting, or sarcastic videos, images, or posts to others around the world.</a:t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 Task: [CLS] Embedding -&gt; Activation Function -&gt; </a:t>
            </a:r>
            <a:r>
              <a:rPr b="1" lang="en" sz="1450">
                <a:solidFill>
                  <a:srgbClr val="9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endParaRPr b="1" sz="1450">
              <a:solidFill>
                <a:srgbClr val="98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4497875"/>
            <a:ext cx="85206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* Example from: </a:t>
            </a: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https://www.investopedia.com/meme-stock-5206762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ExtraBold"/>
                <a:ea typeface="EB Garamond ExtraBold"/>
                <a:cs typeface="EB Garamond ExtraBold"/>
                <a:sym typeface="EB Garamond ExtraBold"/>
              </a:rPr>
              <a:t>BERT Family Usage Examples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Generalized on Task 1: Generate token-wise embedding and prediction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Semantic Role Labelling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Named Entity Recognition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Argument Component Labelling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Generalized on Task 2: Classification task based on a whole sentence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Sentiment Analysis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Toxicity Classification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ExtraBold"/>
                <a:ea typeface="EB Garamond ExtraBold"/>
                <a:cs typeface="EB Garamond ExtraBold"/>
                <a:sym typeface="EB Garamond ExtraBold"/>
              </a:rPr>
              <a:t>A Classical Fine-tuning Pipeline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107250" y="1964775"/>
            <a:ext cx="2141400" cy="76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Pre-process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Data and Create Labels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2566938" y="1964775"/>
            <a:ext cx="2141400" cy="76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Tokenize Data</a:t>
            </a:r>
            <a:endParaRPr b="1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0" y="2851450"/>
            <a:ext cx="2486100" cy="17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Split data into train/eval/test sets</a:t>
            </a:r>
            <a:endParaRPr b="1"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(8/1/1 or 98/1/1 or other configurations depending on data size)</a:t>
            </a:r>
            <a:endParaRPr b="1"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1" name="Google Shape;141;p25"/>
          <p:cNvCxnSpPr>
            <a:stCxn id="138" idx="3"/>
            <a:endCxn id="139" idx="1"/>
          </p:cNvCxnSpPr>
          <p:nvPr/>
        </p:nvCxnSpPr>
        <p:spPr>
          <a:xfrm>
            <a:off x="2248650" y="2346825"/>
            <a:ext cx="3183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2394600" y="2851450"/>
            <a:ext cx="2486100" cy="17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Split sentences into the token units corresponding to pre-trained model’s default token maps</a:t>
            </a:r>
            <a:endParaRPr b="1"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BERT Used Word-piece tokenizer</a:t>
            </a:r>
            <a:endParaRPr b="1"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5071425" y="1964775"/>
            <a:ext cx="2141400" cy="76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Training</a:t>
            </a:r>
            <a:r>
              <a:rPr b="1"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endParaRPr b="1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4" name="Google Shape;144;p25"/>
          <p:cNvCxnSpPr>
            <a:stCxn id="139" idx="3"/>
            <a:endCxn id="143" idx="1"/>
          </p:cNvCxnSpPr>
          <p:nvPr/>
        </p:nvCxnSpPr>
        <p:spPr>
          <a:xfrm>
            <a:off x="4708338" y="2346825"/>
            <a:ext cx="3630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899075" y="2851450"/>
            <a:ext cx="2486100" cy="17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The core-part: Update the model parameters</a:t>
            </a:r>
            <a:endParaRPr b="1"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Train different models based by different parameters</a:t>
            </a:r>
            <a:endParaRPr b="1"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7575900" y="1964775"/>
            <a:ext cx="1377000" cy="76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7" name="Google Shape;147;p25"/>
          <p:cNvCxnSpPr>
            <a:stCxn id="143" idx="3"/>
            <a:endCxn id="146" idx="1"/>
          </p:cNvCxnSpPr>
          <p:nvPr/>
        </p:nvCxnSpPr>
        <p:spPr>
          <a:xfrm>
            <a:off x="7212825" y="2346825"/>
            <a:ext cx="3630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7403550" y="2851450"/>
            <a:ext cx="1740300" cy="17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Choose the model with the best performance on eval set</a:t>
            </a:r>
            <a:endParaRPr b="1"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Only use test set once!!</a:t>
            </a:r>
            <a:endParaRPr b="1"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3497150" y="1614076"/>
            <a:ext cx="3034450" cy="322783"/>
          </a:xfrm>
          <a:custGeom>
            <a:rect b="b" l="l" r="r" t="t"/>
            <a:pathLst>
              <a:path extrusionOk="0" h="28865" w="121378">
                <a:moveTo>
                  <a:pt x="0" y="28865"/>
                </a:moveTo>
                <a:cubicBezTo>
                  <a:pt x="9828" y="24059"/>
                  <a:pt x="38737" y="242"/>
                  <a:pt x="58967" y="27"/>
                </a:cubicBezTo>
                <a:cubicBezTo>
                  <a:pt x="79197" y="-188"/>
                  <a:pt x="110976" y="22983"/>
                  <a:pt x="121378" y="27574"/>
                </a:cubicBezTo>
              </a:path>
            </a:pathLst>
          </a:custGeom>
          <a:noFill/>
          <a:ln cap="flat" cmpd="sng" w="38100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742725" y="1017725"/>
            <a:ext cx="2638200" cy="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Could be wrapped by HuggingFace Helpers</a:t>
            </a:r>
            <a:endParaRPr b="1"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ExtraBold"/>
                <a:ea typeface="EB Garamond ExtraBold"/>
                <a:cs typeface="EB Garamond ExtraBold"/>
                <a:sym typeface="EB Garamond ExtraBold"/>
              </a:rPr>
              <a:t>Training Principles: Use Your Resource Wisely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Batch Size Selection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: Choose the size that fits your GPU (typically 2^n)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Training Hyperparameter selection: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Some hyperparameter search ()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Low-precision training: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Fp-16 or bf-16 training, available depending on GPU type (about 2x increase in number of examples included for each iteration)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Transfer</a:t>
            </a: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 learning whenever possible: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If there is an existing model that works well and share the same input and output feature, use that directly!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Not necessarily training all layers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Understand the Pre-trained Model Objective and Do Your Cost Function Correctly!!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ExtraBold"/>
                <a:ea typeface="EB Garamond ExtraBold"/>
                <a:cs typeface="EB Garamond ExtraBold"/>
                <a:sym typeface="EB Garamond ExtraBold"/>
              </a:rPr>
              <a:t>Final Remarks: </a:t>
            </a:r>
            <a:r>
              <a:rPr lang="en">
                <a:latin typeface="EB Garamond ExtraBold"/>
                <a:ea typeface="EB Garamond ExtraBold"/>
                <a:cs typeface="EB Garamond ExtraBold"/>
                <a:sym typeface="EB Garamond ExtraBold"/>
              </a:rPr>
              <a:t>Garbage in, Garbage Out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 task’s learnability is always your first consideration when you decide to train your model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Could human recognize this discrepancy you want to learn?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How good is the task (than random guesses? Then existing methods?)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This relates to my research: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In social sciences, we could not always assume that the data is totally separable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ExtraBold"/>
                <a:ea typeface="EB Garamond ExtraBold"/>
                <a:cs typeface="EB Garamond ExtraBold"/>
                <a:sym typeface="EB Garamond ExtraBold"/>
              </a:rPr>
              <a:t>So, What is a Language Model (LM)?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Assume </a:t>
            </a: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w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as a sequence of words that is used by human, and w_i as the ith token of the sequence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 </a:t>
            </a: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Language Model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models language… Technically, it approximates P(</a:t>
            </a: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w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), with varying assumptions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Anything falls in this category is a LM!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 very simple model: P(w_i) = Cat for any i  (0 parameter involved)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 slightly complicated model: P(w_i) ~ Distribution from word frequency in the vocabulary (Unigram Model)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Bigram model: P(w_i|w_i-1) with conditional independence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Parameter counts for the above model?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ExtraBold"/>
                <a:ea typeface="EB Garamond ExtraBold"/>
                <a:cs typeface="EB Garamond ExtraBold"/>
                <a:sym typeface="EB Garamond ExtraBold"/>
              </a:rPr>
              <a:t>(Word) Embeddings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77825"/>
            <a:ext cx="8520600" cy="24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Issue with N-gram model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We need a vector of dimension |V| to represent each word (All Standard Basis Vectors -&gt; Sparse vector may help)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Hard to capture </a:t>
            </a:r>
            <a:r>
              <a:rPr b="1" lang="en">
                <a:solidFill>
                  <a:srgbClr val="CC0000"/>
                </a:solidFill>
                <a:latin typeface="EB Garamond"/>
                <a:ea typeface="EB Garamond"/>
                <a:cs typeface="EB Garamond"/>
                <a:sym typeface="EB Garamond"/>
              </a:rPr>
              <a:t>semantic similarities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between words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Now… Word Embeddings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Assumption: Semantically similar words share the same context words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Advantage: Dense vectors with lower dimensions that could capture similarities (via cosine similarity)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Existing methods: Word2Vec, GLoVe…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3699725"/>
            <a:ext cx="85206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That's a </a:t>
            </a:r>
            <a:r>
              <a:rPr b="1" lang="en" sz="145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lovely</a:t>
            </a:r>
            <a:r>
              <a:rPr b="1" lang="en" sz="14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dog!</a:t>
            </a:r>
            <a:endParaRPr b="1" sz="14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That's a </a:t>
            </a:r>
            <a:r>
              <a:rPr b="1" lang="en" sz="145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cute</a:t>
            </a:r>
            <a:r>
              <a:rPr b="1" lang="en" sz="14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dog!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ExtraBold"/>
                <a:ea typeface="EB Garamond ExtraBold"/>
                <a:cs typeface="EB Garamond ExtraBold"/>
                <a:sym typeface="EB Garamond ExtraBold"/>
              </a:rPr>
              <a:t>In Search of More Advanced Embeddings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1375"/>
            <a:ext cx="85206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a bottle of </a:t>
            </a:r>
            <a:r>
              <a:rPr b="1" lang="en" sz="145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still</a:t>
            </a:r>
            <a:r>
              <a:rPr b="1" lang="en" sz="14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water.</a:t>
            </a:r>
            <a:endParaRPr b="1" sz="14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We're </a:t>
            </a:r>
            <a:r>
              <a:rPr b="1" lang="en" sz="1450">
                <a:solidFill>
                  <a:srgbClr val="9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still</a:t>
            </a:r>
            <a:r>
              <a:rPr b="1" lang="en" sz="14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waiting for our new couch to be delivered.</a:t>
            </a:r>
            <a:endParaRPr b="1" sz="145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2152175"/>
            <a:ext cx="85206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In a lot of cases, the same word has different meanings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To deal with this issue, LSTM (Recurrent neural network) based bi-directional language model (P(w_i|w_1, w_2,...w_{i-1}) *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P(w_i|w_{i+1}, w_{i+2},...w_{n})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) was deployed to create such embedding, called </a:t>
            </a: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ElMo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ExtraBold"/>
                <a:ea typeface="EB Garamond ExtraBold"/>
                <a:cs typeface="EB Garamond ExtraBold"/>
                <a:sym typeface="EB Garamond ExtraBold"/>
              </a:rPr>
              <a:t>Transformers: Attention is All You Need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513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Issues with Recurrent Neural Networks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Very hard to parallel between examples (RNNs runs for the length of each sentence, and this differs across examples)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Very hard to back-prop: Since the gradient at one step is strictly dependent on the gradient in the previous step.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ttention-based language models resolve the above issue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Highly parallelizable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Short back prop chain length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Features self-attention mechanism and cross-attention mechanism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325" y="925400"/>
            <a:ext cx="3324450" cy="401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ExtraBold"/>
                <a:ea typeface="EB Garamond ExtraBold"/>
                <a:cs typeface="EB Garamond ExtraBold"/>
                <a:sym typeface="EB Garamond ExtraBold"/>
              </a:rPr>
              <a:t>Transformers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831800" cy="3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The original model could be divided in 3 configurations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The encoder-only structure encodes the information included in every token in dense vector forms: Modeling P(w_i|w_1, w_2, …, w_{i-1}, w{i+1}, …, w_n)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The decoder-only structure predict new tokens based on the previous tokens: Modeling P(w_i|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w_1, w_2, …, w_{i-1}, </a:t>
            </a: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x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The encoder-decoder model combines the two, encode the information and generate new tokens based on the summarized information.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350" y="677775"/>
            <a:ext cx="3529426" cy="42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ExtraBold"/>
                <a:ea typeface="EB Garamond ExtraBold"/>
                <a:cs typeface="EB Garamond ExtraBold"/>
                <a:sym typeface="EB Garamond ExtraBold"/>
              </a:rPr>
              <a:t>Transformers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831800" cy="3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The original model could be divided in 3 configurations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The </a:t>
            </a:r>
            <a:r>
              <a:rPr b="1" lang="en">
                <a:solidFill>
                  <a:srgbClr val="CC0000"/>
                </a:solidFill>
                <a:latin typeface="EB Garamond"/>
                <a:ea typeface="EB Garamond"/>
                <a:cs typeface="EB Garamond"/>
                <a:sym typeface="EB Garamond"/>
              </a:rPr>
              <a:t>encoder-only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structure: BERT, RoBERTa that generate token-specific embeddings or classifies a whole sentence (Parameter size: </a:t>
            </a:r>
            <a:r>
              <a:rPr b="1" lang="en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110M/340M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The </a:t>
            </a:r>
            <a:r>
              <a:rPr b="1" lang="en">
                <a:solidFill>
                  <a:srgbClr val="E69138"/>
                </a:solidFill>
                <a:latin typeface="EB Garamond"/>
                <a:ea typeface="EB Garamond"/>
                <a:cs typeface="EB Garamond"/>
                <a:sym typeface="EB Garamond"/>
              </a:rPr>
              <a:t>decoder-only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structure: GPT families (Sentence generation based on the previous words)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(Parameter size:</a:t>
            </a:r>
            <a:r>
              <a:rPr b="1" lang="en">
                <a:solidFill>
                  <a:srgbClr val="6AA84F"/>
                </a:solidFill>
                <a:latin typeface="EB Garamond"/>
                <a:ea typeface="EB Garamond"/>
                <a:cs typeface="EB Garamond"/>
                <a:sym typeface="EB Garamond"/>
              </a:rPr>
              <a:t> 175B/1.7T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The encoder-decoder model: T-5 (Translation tasks, QA tasks…)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I would be cautious when calling BERT/RoBERTa </a:t>
            </a:r>
            <a:r>
              <a:rPr b="1" lang="en">
                <a:solidFill>
                  <a:srgbClr val="CC0000"/>
                </a:solidFill>
                <a:latin typeface="EB Garamond"/>
                <a:ea typeface="EB Garamond"/>
                <a:cs typeface="EB Garamond"/>
                <a:sym typeface="EB Garamond"/>
              </a:rPr>
              <a:t>Large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Language Models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350" y="677775"/>
            <a:ext cx="3529426" cy="42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5982825" y="1786225"/>
            <a:ext cx="1388100" cy="30993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5982825" y="1786225"/>
            <a:ext cx="157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EB Garamond"/>
                <a:ea typeface="EB Garamond"/>
                <a:cs typeface="EB Garamond"/>
                <a:sym typeface="EB Garamond"/>
              </a:rPr>
              <a:t>encoder</a:t>
            </a:r>
            <a:endParaRPr b="1" sz="1600">
              <a:solidFill>
                <a:srgbClr val="CC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7370925" y="1786225"/>
            <a:ext cx="1571100" cy="3099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8104275" y="4508575"/>
            <a:ext cx="93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  <a:latin typeface="EB Garamond"/>
                <a:ea typeface="EB Garamond"/>
                <a:cs typeface="EB Garamond"/>
                <a:sym typeface="EB Garamond"/>
              </a:rPr>
              <a:t>de</a:t>
            </a:r>
            <a:r>
              <a:rPr b="1" lang="en" sz="1600">
                <a:solidFill>
                  <a:srgbClr val="FF9900"/>
                </a:solidFill>
                <a:latin typeface="EB Garamond"/>
                <a:ea typeface="EB Garamond"/>
                <a:cs typeface="EB Garamond"/>
                <a:sym typeface="EB Garamond"/>
              </a:rPr>
              <a:t>coder</a:t>
            </a:r>
            <a:endParaRPr b="1" sz="1600">
              <a:solidFill>
                <a:srgbClr val="FF99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ExtraBold"/>
                <a:ea typeface="EB Garamond ExtraBold"/>
                <a:cs typeface="EB Garamond ExtraBold"/>
                <a:sym typeface="EB Garamond ExtraBold"/>
              </a:rPr>
              <a:t>Transformers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4831800" cy="3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Magic about these models (in general)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Comparing to simpler models with much smaller parameter size, the model is less prone to the issue of overfit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350" y="677775"/>
            <a:ext cx="3529426" cy="42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ExtraBold"/>
                <a:ea typeface="EB Garamond ExtraBold"/>
                <a:cs typeface="EB Garamond ExtraBold"/>
                <a:sym typeface="EB Garamond ExtraBold"/>
              </a:rPr>
              <a:t>Pre-trained Models and Fine-tuning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Fine-tuning a Language Model: Using a language model trained on a large corpus (pre-trained model) and update the model parameter to adjust it to a specific task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