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verage" panose="020B0604020202020204" charset="0"/>
      <p:regular r:id="rId25"/>
    </p:embeddedFont>
    <p:embeddedFont>
      <p:font typeface="Oswald"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9957C9-1918-4588-BBD9-98B1772A113B}">
  <a:tblStyle styleId="{2C9957C9-1918-4588-BBD9-98B1772A11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qlite.org/pragma.html#pragma_table_info"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stackoverflow.com/questions/947215/how-to-get-a-list-of-column-names-on-sqlite3-iphon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e7c6998f2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e7c6998f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e7c6998f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e7c6998f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e7c6998f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e7c6998f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e7c6998f2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e7c6998f2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e7c6998f2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e7c6998f2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e7c6998f2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e7c6998f2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7c6998f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7c6998f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de79648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de7964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de79648d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de79648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de79648d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de79648d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e7c6998f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e7c6998f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de79648d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de79648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de79648d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de79648d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de79648d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de79648d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e7c6998f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e7c6998f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e7c6998f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e7c6998f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7c6998f2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e7c6998f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e7c6998f2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e7c6998f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47f9ed6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47f9ed6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https://www.sqlite.org/pragma.html#pragma_table_info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hlink"/>
                </a:solidFill>
                <a:hlinkClick r:id="rId4"/>
              </a:rPr>
              <a:t>https://stackoverflow.com/questions/947215/how-to-get-a-list-of-column-names-on-sqlite3-iphone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e7c6998f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e7c6998f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e7c6998f2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e7c6998f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ISTA 350</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SQL &amp; More Classes</a:t>
            </a:r>
            <a:endParaRPr dirty="0"/>
          </a:p>
          <a:p>
            <a:pPr marL="0" lvl="0" indent="0" algn="ctr" rtl="0">
              <a:spcBef>
                <a:spcPts val="0"/>
              </a:spcBef>
              <a:spcAft>
                <a:spcPts val="0"/>
              </a:spcAft>
              <a:buNone/>
            </a:pPr>
            <a:r>
              <a:rPr lang="en" dirty="0"/>
              <a:t>Spring 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Retrieving a Row: </a:t>
            </a:r>
            <a:r>
              <a:rPr lang="en">
                <a:latin typeface="Courier New"/>
                <a:ea typeface="Courier New"/>
                <a:cs typeface="Courier New"/>
                <a:sym typeface="Courier New"/>
              </a:rPr>
              <a:t>fetchone</a:t>
            </a:r>
            <a:endParaRPr>
              <a:latin typeface="Courier New"/>
              <a:ea typeface="Courier New"/>
              <a:cs typeface="Courier New"/>
              <a:sym typeface="Courier New"/>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t>
            </a:r>
            <a:r>
              <a:rPr lang="en">
                <a:latin typeface="Courier New"/>
                <a:ea typeface="Courier New"/>
                <a:cs typeface="Courier New"/>
                <a:sym typeface="Courier New"/>
              </a:rPr>
              <a:t>.fetchone()</a:t>
            </a:r>
            <a:r>
              <a:rPr lang="en"/>
              <a:t> to retrieve a single row.</a:t>
            </a:r>
            <a:endParaRPr/>
          </a:p>
          <a:p>
            <a:pPr marL="0" lvl="0" indent="0" algn="l" rtl="0">
              <a:spcBef>
                <a:spcPts val="1600"/>
              </a:spcBef>
              <a:spcAft>
                <a:spcPts val="0"/>
              </a:spcAft>
              <a:buNone/>
            </a:pPr>
            <a:r>
              <a:rPr lang="en"/>
              <a:t>Note this is based on the query in the </a:t>
            </a:r>
            <a:r>
              <a:rPr lang="en">
                <a:latin typeface="Courier New"/>
                <a:ea typeface="Courier New"/>
                <a:cs typeface="Courier New"/>
                <a:sym typeface="Courier New"/>
              </a:rPr>
              <a:t>.execute()</a:t>
            </a:r>
            <a:r>
              <a:rPr lang="en"/>
              <a:t> call.</a:t>
            </a:r>
            <a:endParaRPr/>
          </a:p>
          <a:p>
            <a:pPr marL="0" lvl="0" indent="0" algn="l" rtl="0">
              <a:spcBef>
                <a:spcPts val="1600"/>
              </a:spcBef>
              <a:spcAft>
                <a:spcPts val="0"/>
              </a:spcAft>
              <a:buNone/>
            </a:pPr>
            <a:r>
              <a:rPr lang="en">
                <a:solidFill>
                  <a:schemeClr val="accent5"/>
                </a:solidFill>
                <a:latin typeface="Courier New"/>
                <a:ea typeface="Courier New"/>
                <a:cs typeface="Courier New"/>
                <a:sym typeface="Courier New"/>
              </a:rPr>
              <a:t>&gt;&gt;&gt; </a:t>
            </a:r>
            <a:r>
              <a:rPr lang="en">
                <a:solidFill>
                  <a:schemeClr val="accent4"/>
                </a:solidFill>
                <a:latin typeface="Courier New"/>
                <a:ea typeface="Courier New"/>
                <a:cs typeface="Courier New"/>
                <a:sym typeface="Courier New"/>
              </a:rPr>
              <a:t># Create cursor to access database data:</a:t>
            </a:r>
            <a:endParaRPr>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cursor = car_db.execute(</a:t>
            </a:r>
            <a:r>
              <a:rPr lang="en">
                <a:solidFill>
                  <a:srgbClr val="9FC5E8"/>
                </a:solidFill>
                <a:latin typeface="Courier New"/>
                <a:ea typeface="Courier New"/>
                <a:cs typeface="Courier New"/>
                <a:sym typeface="Courier New"/>
              </a:rPr>
              <a:t>‘SELECT * FROM sold_cars;’</a:t>
            </a:r>
            <a:r>
              <a:rPr lang="en">
                <a:solidFill>
                  <a:schemeClr val="accent5"/>
                </a:solidFill>
                <a:latin typeface="Courier New"/>
                <a:ea typeface="Courier New"/>
                <a:cs typeface="Courier New"/>
                <a:sym typeface="Courier New"/>
              </a:rPr>
              <a:t>)</a:t>
            </a:r>
            <a:endParaRPr>
              <a:solidFill>
                <a:schemeClr val="accent5"/>
              </a:solidFill>
              <a:latin typeface="Courier New"/>
              <a:ea typeface="Courier New"/>
              <a:cs typeface="Courier New"/>
              <a:sym typeface="Courier New"/>
            </a:endParaRPr>
          </a:p>
          <a:p>
            <a:pPr marL="0" lvl="0" indent="0" algn="l" rtl="0">
              <a:spcBef>
                <a:spcPts val="1600"/>
              </a:spcBef>
              <a:spcAft>
                <a:spcPts val="0"/>
              </a:spcAft>
              <a:buNone/>
            </a:pPr>
            <a:r>
              <a:rPr lang="en">
                <a:solidFill>
                  <a:schemeClr val="accent5"/>
                </a:solidFill>
                <a:latin typeface="Courier New"/>
                <a:ea typeface="Courier New"/>
                <a:cs typeface="Courier New"/>
                <a:sym typeface="Courier New"/>
              </a:rPr>
              <a:t>&gt;&gt;&gt; row = cursor.</a:t>
            </a:r>
            <a:r>
              <a:rPr lang="en" b="1">
                <a:solidFill>
                  <a:schemeClr val="accent5"/>
                </a:solidFill>
                <a:latin typeface="Courier New"/>
                <a:ea typeface="Courier New"/>
                <a:cs typeface="Courier New"/>
                <a:sym typeface="Courier New"/>
              </a:rPr>
              <a:t>fetchone()</a:t>
            </a:r>
            <a:endParaRPr b="1">
              <a:solidFill>
                <a:schemeClr val="accent5"/>
              </a:solidFill>
              <a:latin typeface="Courier New"/>
              <a:ea typeface="Courier New"/>
              <a:cs typeface="Courier New"/>
              <a:sym typeface="Courier New"/>
            </a:endParaRPr>
          </a:p>
          <a:p>
            <a:pPr marL="0" lvl="0" indent="0" algn="l" rtl="0">
              <a:spcBef>
                <a:spcPts val="1600"/>
              </a:spcBef>
              <a:spcAft>
                <a:spcPts val="0"/>
              </a:spcAft>
              <a:buNone/>
            </a:pPr>
            <a:r>
              <a:rPr lang="en">
                <a:solidFill>
                  <a:schemeClr val="accent5"/>
                </a:solidFill>
                <a:latin typeface="Courier New"/>
                <a:ea typeface="Courier New"/>
                <a:cs typeface="Courier New"/>
                <a:sym typeface="Courier New"/>
              </a:rPr>
              <a:t>&gt;&gt;&gt; row[0]</a:t>
            </a:r>
            <a:endParaRPr>
              <a:solidFill>
                <a:schemeClr val="accent5"/>
              </a:solidFill>
              <a:latin typeface="Courier New"/>
              <a:ea typeface="Courier New"/>
              <a:cs typeface="Courier New"/>
              <a:sym typeface="Courier New"/>
            </a:endParaRPr>
          </a:p>
          <a:p>
            <a:pPr marL="0" lvl="0" indent="0" algn="l" rtl="0">
              <a:spcBef>
                <a:spcPts val="1600"/>
              </a:spcBef>
              <a:spcAft>
                <a:spcPts val="1600"/>
              </a:spcAft>
              <a:buNone/>
            </a:pPr>
            <a:r>
              <a:rPr lang="en">
                <a:solidFill>
                  <a:schemeClr val="accent4"/>
                </a:solidFill>
                <a:latin typeface="Courier New"/>
                <a:ea typeface="Courier New"/>
                <a:cs typeface="Courier New"/>
                <a:sym typeface="Courier New"/>
              </a:rPr>
              <a:t>1</a:t>
            </a:r>
            <a:endParaRPr>
              <a:solidFill>
                <a:schemeClr val="accent4"/>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Retrieving Rows: </a:t>
            </a:r>
            <a:r>
              <a:rPr lang="en">
                <a:latin typeface="Courier New"/>
                <a:ea typeface="Courier New"/>
                <a:cs typeface="Courier New"/>
                <a:sym typeface="Courier New"/>
              </a:rPr>
              <a:t>fetchall</a:t>
            </a:r>
            <a:endParaRPr>
              <a:latin typeface="Courier New"/>
              <a:ea typeface="Courier New"/>
              <a:cs typeface="Courier New"/>
              <a:sym typeface="Courier New"/>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t>
            </a:r>
            <a:r>
              <a:rPr lang="en">
                <a:latin typeface="Courier New"/>
                <a:ea typeface="Courier New"/>
                <a:cs typeface="Courier New"/>
                <a:sym typeface="Courier New"/>
              </a:rPr>
              <a:t>.fetchall()</a:t>
            </a:r>
            <a:r>
              <a:rPr lang="en"/>
              <a:t>to retrieve a list of all the rows.</a:t>
            </a:r>
            <a:endParaRPr/>
          </a:p>
          <a:p>
            <a:pPr marL="0" lvl="0" indent="0" algn="l" rtl="0">
              <a:spcBef>
                <a:spcPts val="1600"/>
              </a:spcBef>
              <a:spcAft>
                <a:spcPts val="1600"/>
              </a:spcAft>
              <a:buNone/>
            </a:pPr>
            <a:r>
              <a:rPr lang="en"/>
              <a:t>Note that </a:t>
            </a:r>
            <a:r>
              <a:rPr lang="en">
                <a:latin typeface="Courier New"/>
                <a:ea typeface="Courier New"/>
                <a:cs typeface="Courier New"/>
                <a:sym typeface="Courier New"/>
              </a:rPr>
              <a:t>fetchall()</a:t>
            </a:r>
            <a:r>
              <a:rPr lang="en"/>
              <a:t> will fetch all remaining rows in the database. If there are no remaining rows to be fetched then it will return an empty list.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fetchall</a:t>
            </a:r>
            <a:r>
              <a:rPr lang="en">
                <a:latin typeface="Average"/>
                <a:ea typeface="Average"/>
                <a:cs typeface="Average"/>
                <a:sym typeface="Average"/>
              </a:rPr>
              <a:t> </a:t>
            </a:r>
            <a:r>
              <a:rPr lang="en"/>
              <a:t>Example</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cursor = car_db.execute(</a:t>
            </a:r>
            <a:r>
              <a:rPr lang="en">
                <a:solidFill>
                  <a:srgbClr val="9FC5E8"/>
                </a:solidFill>
                <a:latin typeface="Courier New"/>
                <a:ea typeface="Courier New"/>
                <a:cs typeface="Courier New"/>
                <a:sym typeface="Courier New"/>
              </a:rPr>
              <a:t>‘SELECT * from sold_cars;’</a:t>
            </a:r>
            <a:r>
              <a:rPr lang="en">
                <a:solidFill>
                  <a:schemeClr val="accent5"/>
                </a:solidFill>
                <a:latin typeface="Courier New"/>
                <a:ea typeface="Courier New"/>
                <a:cs typeface="Courier New"/>
                <a:sym typeface="Courier New"/>
              </a:rPr>
              <a:t>)</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rows = cursor.fetchall()</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len(rows)</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4"/>
                </a:solidFill>
                <a:latin typeface="Courier New"/>
                <a:ea typeface="Courier New"/>
                <a:cs typeface="Courier New"/>
                <a:sym typeface="Courier New"/>
              </a:rPr>
              <a:t>2</a:t>
            </a:r>
            <a:endParaRPr>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rows[0][‘first’]</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4"/>
                </a:solidFill>
                <a:latin typeface="Courier New"/>
                <a:ea typeface="Courier New"/>
                <a:cs typeface="Courier New"/>
                <a:sym typeface="Courier New"/>
              </a:rPr>
              <a:t>‘John’</a:t>
            </a:r>
            <a:endParaRPr>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for row in rows:</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 	print(tuple(row)) </a:t>
            </a:r>
            <a:r>
              <a:rPr lang="en">
                <a:solidFill>
                  <a:schemeClr val="accent4"/>
                </a:solidFill>
                <a:latin typeface="Courier New"/>
                <a:ea typeface="Courier New"/>
                <a:cs typeface="Courier New"/>
                <a:sym typeface="Courier New"/>
              </a:rPr>
              <a:t>#Use tuple to represent the data.</a:t>
            </a:r>
            <a:endParaRPr>
              <a:solidFill>
                <a:schemeClr val="accent4"/>
              </a:solidFill>
              <a:latin typeface="Courier New"/>
              <a:ea typeface="Courier New"/>
              <a:cs typeface="Courier New"/>
              <a:sym typeface="Courier New"/>
            </a:endParaRPr>
          </a:p>
          <a:p>
            <a:pPr marL="0" lvl="0" indent="0" algn="l" rtl="0">
              <a:spcBef>
                <a:spcPts val="0"/>
              </a:spcBef>
              <a:spcAft>
                <a:spcPts val="0"/>
              </a:spcAft>
              <a:buNone/>
            </a:pPr>
            <a:endParaRPr>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4"/>
                </a:solidFill>
                <a:latin typeface="Courier New"/>
                <a:ea typeface="Courier New"/>
                <a:cs typeface="Courier New"/>
                <a:sym typeface="Courier New"/>
              </a:rPr>
              <a:t>(1, ‘John’, ‘Smith’, 2016, ‘Ford’, ‘Mustang’, 36395)</a:t>
            </a:r>
            <a:endParaRPr>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4"/>
                </a:solidFill>
                <a:latin typeface="Courier New"/>
                <a:ea typeface="Courier New"/>
                <a:cs typeface="Courier New"/>
                <a:sym typeface="Courier New"/>
              </a:rPr>
              <a:t>(2, ‘Clark’, ‘Kent’, 2016, ‘Chevrolet’, ‘Camaro’, 37295)</a:t>
            </a:r>
            <a:endParaRPr>
              <a:solidFill>
                <a:schemeClr val="accent4"/>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Deleting a Row</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car_db.execute(</a:t>
            </a:r>
            <a:r>
              <a:rPr lang="en">
                <a:solidFill>
                  <a:srgbClr val="9FC5E8"/>
                </a:solidFill>
                <a:latin typeface="Courier New"/>
                <a:ea typeface="Courier New"/>
                <a:cs typeface="Courier New"/>
                <a:sym typeface="Courier New"/>
              </a:rPr>
              <a:t>‘DELETE FROM sold_cars WHERE customer_id = ?;’</a:t>
            </a:r>
            <a:r>
              <a:rPr lang="en">
                <a:solidFill>
                  <a:schemeClr val="accent5"/>
                </a:solidFill>
                <a:latin typeface="Courier New"/>
                <a:ea typeface="Courier New"/>
                <a:cs typeface="Courier New"/>
                <a:sym typeface="Courier New"/>
              </a:rPr>
              <a:t>, (2,))</a:t>
            </a:r>
            <a:endParaRPr>
              <a:solidFill>
                <a:schemeClr val="accent5"/>
              </a:solidFill>
              <a:latin typeface="Courier New"/>
              <a:ea typeface="Courier New"/>
              <a:cs typeface="Courier New"/>
              <a:sym typeface="Courier New"/>
            </a:endParaRPr>
          </a:p>
          <a:p>
            <a:pPr marL="0" lvl="0" indent="0" algn="l" rtl="0">
              <a:spcBef>
                <a:spcPts val="1600"/>
              </a:spcBef>
              <a:spcAft>
                <a:spcPts val="0"/>
              </a:spcAft>
              <a:buNone/>
            </a:pPr>
            <a:r>
              <a:rPr lang="en">
                <a:solidFill>
                  <a:srgbClr val="B6D7A8"/>
                </a:solidFill>
                <a:latin typeface="Courier New"/>
                <a:ea typeface="Courier New"/>
                <a:cs typeface="Courier New"/>
                <a:sym typeface="Courier New"/>
              </a:rPr>
              <a:t>&lt;sqlite3.Cursor object at 0x101c5a3b0&gt;</a:t>
            </a:r>
            <a:endParaRPr>
              <a:solidFill>
                <a:srgbClr val="B6D7A8"/>
              </a:solidFill>
              <a:latin typeface="Courier New"/>
              <a:ea typeface="Courier New"/>
              <a:cs typeface="Courier New"/>
              <a:sym typeface="Courier New"/>
            </a:endParaRPr>
          </a:p>
          <a:p>
            <a:pPr marL="0" lvl="0" indent="0" algn="l" rtl="0">
              <a:spcBef>
                <a:spcPts val="1600"/>
              </a:spcBef>
              <a:spcAft>
                <a:spcPts val="1600"/>
              </a:spcAft>
              <a:buNone/>
            </a:pPr>
            <a:r>
              <a:rPr lang="en">
                <a:solidFill>
                  <a:schemeClr val="accent5"/>
                </a:solidFill>
                <a:latin typeface="Courier New"/>
                <a:ea typeface="Courier New"/>
                <a:cs typeface="Courier New"/>
                <a:sym typeface="Courier New"/>
              </a:rPr>
              <a:t>&gt;&gt;&gt; car_db.commit()</a:t>
            </a:r>
            <a:endParaRPr>
              <a:solidFill>
                <a:schemeClr val="accent5"/>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More Classes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Magic Methods</a:t>
            </a:r>
            <a:endParaRPr/>
          </a:p>
        </p:txBody>
      </p:sp>
      <p:sp>
        <p:nvSpPr>
          <p:cNvPr id="143" name="Google Shape;14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Python’s magic methods, (aka special methods), are methods that you can define in your classes that allow objects to behave like built-in types.</a:t>
            </a:r>
            <a:endParaRPr/>
          </a:p>
          <a:p>
            <a:pPr marL="0" lvl="0" indent="0" algn="l" rtl="0">
              <a:spcBef>
                <a:spcPts val="1600"/>
              </a:spcBef>
              <a:spcAft>
                <a:spcPts val="0"/>
              </a:spcAft>
              <a:buNone/>
            </a:pPr>
            <a:r>
              <a:rPr lang="en"/>
              <a:t>Unlike normal class methods that must be explicitly called to invoke them, magic methods are invoked by Python under special conditions or when a specific syntax is used.</a:t>
            </a:r>
            <a:endParaRPr/>
          </a:p>
          <a:p>
            <a:pPr marL="0" lvl="0" indent="0" algn="l" rtl="0">
              <a:spcBef>
                <a:spcPts val="1600"/>
              </a:spcBef>
              <a:spcAft>
                <a:spcPts val="1600"/>
              </a:spcAft>
              <a:buNone/>
            </a:pPr>
            <a:r>
              <a:rPr lang="en"/>
              <a:t>You have already seen and defined a few magic methods, which start and end with “__” (two underscores). In this course, you will generally only be dealing with arithmetic (+, -, *, /) and/or relational (&lt;, &gt;, &lt;=, &gt;=) operator magic methods.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Magic Methods</a:t>
            </a:r>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a:t>
            </a:r>
            <a:r>
              <a:rPr lang="en">
                <a:latin typeface="Courier New"/>
                <a:ea typeface="Courier New"/>
                <a:cs typeface="Courier New"/>
                <a:sym typeface="Courier New"/>
              </a:rPr>
              <a:t>AlwaysSmiling</a:t>
            </a:r>
            <a:r>
              <a:rPr lang="en"/>
              <a:t> class, the </a:t>
            </a:r>
            <a:r>
              <a:rPr lang="en">
                <a:latin typeface="Courier New"/>
                <a:ea typeface="Courier New"/>
                <a:cs typeface="Courier New"/>
                <a:sym typeface="Courier New"/>
              </a:rPr>
              <a:t>__call__</a:t>
            </a:r>
            <a:r>
              <a:rPr lang="en"/>
              <a:t> method has been altered to print a </a:t>
            </a:r>
            <a:r>
              <a:rPr lang="en">
                <a:latin typeface="Courier New"/>
                <a:ea typeface="Courier New"/>
                <a:cs typeface="Courier New"/>
                <a:sym typeface="Courier New"/>
              </a:rPr>
              <a:t>“:)”</a:t>
            </a:r>
            <a:r>
              <a:rPr lang="en"/>
              <a:t> when the class instance is called. This method is invoked when the instance of the class is called.</a:t>
            </a:r>
            <a:endParaRPr/>
          </a:p>
          <a:p>
            <a:pPr marL="0" lvl="0" indent="0" algn="l" rtl="0">
              <a:spcBef>
                <a:spcPts val="1600"/>
              </a:spcBef>
              <a:spcAft>
                <a:spcPts val="0"/>
              </a:spcAft>
              <a:buNone/>
            </a:pPr>
            <a:r>
              <a:rPr lang="en">
                <a:solidFill>
                  <a:schemeClr val="accent5"/>
                </a:solidFill>
                <a:latin typeface="Courier New"/>
                <a:ea typeface="Courier New"/>
                <a:cs typeface="Courier New"/>
                <a:sym typeface="Courier New"/>
              </a:rPr>
              <a:t>class AlwaysSmiling:</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	def __call__(self):</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		print(‘:)’)</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smile = AlwaysSmiling()</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smile()</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4"/>
                </a:solidFill>
                <a:latin typeface="Courier New"/>
                <a:ea typeface="Courier New"/>
                <a:cs typeface="Courier New"/>
                <a:sym typeface="Courier New"/>
              </a:rPr>
              <a:t>:)</a:t>
            </a:r>
            <a:endParaRPr>
              <a:solidFill>
                <a:schemeClr val="accent4"/>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 Overloading</a:t>
            </a:r>
            <a:endParaRPr/>
          </a:p>
        </p:txBody>
      </p:sp>
      <p:sp>
        <p:nvSpPr>
          <p:cNvPr id="155" name="Google Shape;15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operator overloading on Python magic methods to overwrite how the operations work.</a:t>
            </a:r>
            <a:endParaRPr/>
          </a:p>
          <a:p>
            <a:pPr marL="0" lvl="0" indent="0" algn="l" rtl="0">
              <a:spcBef>
                <a:spcPts val="1600"/>
              </a:spcBef>
              <a:spcAft>
                <a:spcPts val="0"/>
              </a:spcAft>
              <a:buNone/>
            </a:pPr>
            <a:r>
              <a:rPr lang="en"/>
              <a:t>This allows you to extend arithmetic (**, *, /, +, -, \) and relational (&lt;, &lt;=, &gt;, &gt;=) operators as well as some built-in functions to work on instances of the class you define.</a:t>
            </a:r>
            <a:endParaRPr/>
          </a:p>
          <a:p>
            <a:pPr marL="0" lvl="0" indent="0" algn="l" rtl="0">
              <a:spcBef>
                <a:spcPts val="1600"/>
              </a:spcBef>
              <a:spcAft>
                <a:spcPts val="1600"/>
              </a:spcAft>
              <a:buNone/>
            </a:pPr>
            <a:r>
              <a:rPr lang="en"/>
              <a:t>You determine the behavior of your objects when these operators are used on them.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 Overloading</a:t>
            </a:r>
            <a:endParaRPr/>
          </a:p>
        </p:txBody>
      </p:sp>
      <p:sp>
        <p:nvSpPr>
          <p:cNvPr id="161" name="Google Shape;16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 4 of the PDF version of this lab, posted on D2L, contains an extended example of operator overloading.</a:t>
            </a:r>
            <a:endParaRPr/>
          </a:p>
          <a:p>
            <a:pPr marL="0" lvl="0" indent="0" algn="l" rtl="0">
              <a:spcBef>
                <a:spcPts val="1600"/>
              </a:spcBef>
              <a:spcAft>
                <a:spcPts val="0"/>
              </a:spcAft>
              <a:buNone/>
            </a:pPr>
            <a:r>
              <a:rPr lang="en"/>
              <a:t>In the example, we are overloading the addition operator. When we add two instances of a PrimeColor class another color (string) should be returned.</a:t>
            </a:r>
            <a:endParaRPr/>
          </a:p>
          <a:p>
            <a:pPr marL="0" lvl="0" indent="0" algn="l" rtl="0">
              <a:spcBef>
                <a:spcPts val="1600"/>
              </a:spcBef>
              <a:spcAft>
                <a:spcPts val="1600"/>
              </a:spcAft>
              <a:buNone/>
            </a:pPr>
            <a:r>
              <a:rPr lang="en"/>
              <a:t>Note that the only colors you can add together are red, blue, and yellow.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Decorators</a:t>
            </a:r>
            <a:endParaRPr/>
          </a:p>
        </p:txBody>
      </p:sp>
      <p:sp>
        <p:nvSpPr>
          <p:cNvPr id="167" name="Google Shape;16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general, a decorator is a function that wraps over another function in order to modify the behavior of the function without actually modifying the code in the function itself.</a:t>
            </a:r>
            <a:endParaRPr/>
          </a:p>
          <a:p>
            <a:pPr marL="0" lvl="0" indent="0" algn="l" rtl="0">
              <a:spcBef>
                <a:spcPts val="1600"/>
              </a:spcBef>
              <a:spcAft>
                <a:spcPts val="0"/>
              </a:spcAft>
              <a:buNone/>
            </a:pPr>
            <a:r>
              <a:rPr lang="en"/>
              <a:t>In Python, the operator for declaring a decorator is </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600"/>
              </a:spcBef>
              <a:spcAft>
                <a:spcPts val="0"/>
              </a:spcAft>
              <a:buNone/>
            </a:pPr>
            <a:r>
              <a:rPr lang="en"/>
              <a:t>Class and function decorators must be declared immediately prior to its definition</a:t>
            </a:r>
            <a:endParaRPr/>
          </a:p>
          <a:p>
            <a:pPr marL="0" lvl="0" indent="0" algn="l" rtl="0">
              <a:spcBef>
                <a:spcPts val="1600"/>
              </a:spcBef>
              <a:spcAft>
                <a:spcPts val="1600"/>
              </a:spcAft>
              <a:buNone/>
            </a:pPr>
            <a:r>
              <a:rPr lang="en"/>
              <a:t>Once a decorator is declared, you add functionality as well as change the behavior of the declared class or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Reminders + Previously in ISTA 350 (lab)....</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HW3 is due </a:t>
            </a:r>
            <a:r>
              <a:rPr lang="en-US" dirty="0"/>
              <a:t>next</a:t>
            </a:r>
            <a:r>
              <a:rPr lang="en" dirty="0"/>
              <a:t> Thursday, 2/27</a:t>
            </a:r>
            <a:endParaRPr dirty="0"/>
          </a:p>
          <a:p>
            <a:pPr marL="0" lvl="0" indent="0" algn="l" rtl="0">
              <a:spcBef>
                <a:spcPts val="0"/>
              </a:spcBef>
              <a:spcAft>
                <a:spcPts val="0"/>
              </a:spcAft>
              <a:buClr>
                <a:srgbClr val="000000"/>
              </a:buClr>
              <a:buSzPts val="1100"/>
              <a:buFont typeface="Arial"/>
              <a:buNone/>
            </a:pPr>
            <a:r>
              <a:rPr lang="en" dirty="0"/>
              <a:t>Make sure you have a recent Anaconda Installation (3.6+)</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Last time</a:t>
            </a:r>
            <a:endParaRPr dirty="0"/>
          </a:p>
          <a:p>
            <a:pPr marL="457200" lvl="0" indent="-342900" algn="l" rtl="0">
              <a:spcBef>
                <a:spcPts val="0"/>
              </a:spcBef>
              <a:spcAft>
                <a:spcPts val="0"/>
              </a:spcAft>
              <a:buSzPts val="1800"/>
              <a:buChar char="●"/>
            </a:pPr>
            <a:r>
              <a:rPr lang="en" dirty="0"/>
              <a:t>Tuples and Sets</a:t>
            </a:r>
            <a:endParaRPr dirty="0"/>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Static Methods</a:t>
            </a:r>
            <a:endParaRPr/>
          </a:p>
        </p:txBody>
      </p:sp>
      <p:sp>
        <p:nvSpPr>
          <p:cNvPr id="173" name="Google Shape;17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course we will be declaring </a:t>
            </a:r>
            <a:r>
              <a:rPr lang="en">
                <a:latin typeface="Courier New"/>
                <a:ea typeface="Courier New"/>
                <a:cs typeface="Courier New"/>
                <a:sym typeface="Courier New"/>
              </a:rPr>
              <a:t>static</a:t>
            </a:r>
            <a:r>
              <a:rPr lang="en"/>
              <a:t> methods and </a:t>
            </a:r>
            <a:r>
              <a:rPr lang="en">
                <a:latin typeface="Courier New"/>
                <a:ea typeface="Courier New"/>
                <a:cs typeface="Courier New"/>
                <a:sym typeface="Courier New"/>
              </a:rPr>
              <a:t>class</a:t>
            </a:r>
            <a:r>
              <a:rPr lang="en"/>
              <a:t> methods.</a:t>
            </a:r>
            <a:endParaRPr/>
          </a:p>
          <a:p>
            <a:pPr marL="0" lvl="0" indent="0" algn="l" rtl="0">
              <a:spcBef>
                <a:spcPts val="1600"/>
              </a:spcBef>
              <a:spcAft>
                <a:spcPts val="0"/>
              </a:spcAft>
              <a:buNone/>
            </a:pPr>
            <a:r>
              <a:rPr lang="en"/>
              <a:t>Static methods are used to include functions in a class that logically belong to the class, but do not need to be invoked on an individual instance of the class.</a:t>
            </a:r>
            <a:endParaRPr/>
          </a:p>
          <a:p>
            <a:pPr marL="0" lvl="0" indent="0" algn="l" rtl="0">
              <a:spcBef>
                <a:spcPts val="1600"/>
              </a:spcBef>
              <a:spcAft>
                <a:spcPts val="0"/>
              </a:spcAft>
              <a:buNone/>
            </a:pPr>
            <a:r>
              <a:rPr lang="en"/>
              <a:t>Static methods do not utilize the </a:t>
            </a:r>
            <a:r>
              <a:rPr lang="en">
                <a:latin typeface="Courier New"/>
                <a:ea typeface="Courier New"/>
                <a:cs typeface="Courier New"/>
                <a:sym typeface="Courier New"/>
              </a:rPr>
              <a:t>self</a:t>
            </a:r>
            <a:r>
              <a:rPr lang="en"/>
              <a:t> instance parameter so you can call the method without instantiating the class first.</a:t>
            </a:r>
            <a:endParaRPr/>
          </a:p>
          <a:p>
            <a:pPr marL="0" lvl="0" indent="0" algn="l" rtl="0">
              <a:spcBef>
                <a:spcPts val="1600"/>
              </a:spcBef>
              <a:spcAft>
                <a:spcPts val="1600"/>
              </a:spcAft>
              <a:buNone/>
            </a:pPr>
            <a:r>
              <a:rPr lang="en"/>
              <a:t>(An example is provided on page 5 of the PDF)</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Methods</a:t>
            </a:r>
            <a:endParaRPr/>
          </a:p>
        </p:txBody>
      </p:sp>
      <p:sp>
        <p:nvSpPr>
          <p:cNvPr id="179" name="Google Shape;17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methods behave similarly to static methods, but require the bound </a:t>
            </a:r>
            <a:r>
              <a:rPr lang="en">
                <a:latin typeface="Courier New"/>
                <a:ea typeface="Courier New"/>
                <a:cs typeface="Courier New"/>
                <a:sym typeface="Courier New"/>
              </a:rPr>
              <a:t>class</a:t>
            </a:r>
            <a:r>
              <a:rPr lang="en"/>
              <a:t> as the first argument (rather than </a:t>
            </a:r>
            <a:r>
              <a:rPr lang="en">
                <a:latin typeface="Courier New"/>
                <a:ea typeface="Courier New"/>
                <a:cs typeface="Courier New"/>
                <a:sym typeface="Courier New"/>
              </a:rPr>
              <a:t>self</a:t>
            </a:r>
            <a:r>
              <a:rPr lang="en"/>
              <a:t> in a regular method, or nothing in a static method).</a:t>
            </a:r>
            <a:endParaRPr/>
          </a:p>
          <a:p>
            <a:pPr marL="0" lvl="0" indent="0" algn="l" rtl="0">
              <a:spcBef>
                <a:spcPts val="1600"/>
              </a:spcBef>
              <a:spcAft>
                <a:spcPts val="0"/>
              </a:spcAft>
              <a:buNone/>
            </a:pPr>
            <a:r>
              <a:rPr lang="en"/>
              <a:t>These allow you to keep a reference to the class in a parameter variable, rather than hard-coding the class name.</a:t>
            </a:r>
            <a:endParaRPr/>
          </a:p>
          <a:p>
            <a:pPr marL="0" lvl="0" indent="0" algn="l" rtl="0">
              <a:spcBef>
                <a:spcPts val="1600"/>
              </a:spcBef>
              <a:spcAft>
                <a:spcPts val="1600"/>
              </a:spcAft>
              <a:buNone/>
            </a:pPr>
            <a:r>
              <a:rPr lang="en"/>
              <a:t>Class methods are useful for instantiating new objects or calling other static or class methods.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Exercises</a:t>
            </a:r>
            <a:endParaRPr/>
          </a:p>
        </p:txBody>
      </p:sp>
      <p:sp>
        <p:nvSpPr>
          <p:cNvPr id="185" name="Google Shape;18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Download and implement the eight TO-DO items in lab4.py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SQL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Databases</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Databases are organized collections of data in which a computer program can easily access the data.</a:t>
            </a:r>
            <a:endParaRPr/>
          </a:p>
          <a:p>
            <a:pPr marL="0" lvl="0" indent="0" algn="l" rtl="0">
              <a:spcBef>
                <a:spcPts val="1600"/>
              </a:spcBef>
              <a:spcAft>
                <a:spcPts val="0"/>
              </a:spcAft>
              <a:buNone/>
            </a:pPr>
            <a:r>
              <a:rPr lang="en"/>
              <a:t>The data in a database is stored in tables:</a:t>
            </a:r>
            <a:endParaRPr/>
          </a:p>
          <a:p>
            <a:pPr marL="0" lvl="0" indent="0" algn="l" rtl="0">
              <a:spcBef>
                <a:spcPts val="1600"/>
              </a:spcBef>
              <a:spcAft>
                <a:spcPts val="1600"/>
              </a:spcAft>
              <a:buNone/>
            </a:pPr>
            <a:endParaRPr/>
          </a:p>
        </p:txBody>
      </p:sp>
      <p:graphicFrame>
        <p:nvGraphicFramePr>
          <p:cNvPr id="78" name="Google Shape;78;p16"/>
          <p:cNvGraphicFramePr/>
          <p:nvPr/>
        </p:nvGraphicFramePr>
        <p:xfrm>
          <a:off x="0" y="2623395"/>
          <a:ext cx="9143950" cy="2009825"/>
        </p:xfrm>
        <a:graphic>
          <a:graphicData uri="http://schemas.openxmlformats.org/drawingml/2006/table">
            <a:tbl>
              <a:tblPr>
                <a:noFill/>
                <a:tableStyleId>{2C9957C9-1918-4588-BBD9-98B1772A113B}</a:tableStyleId>
              </a:tblPr>
              <a:tblGrid>
                <a:gridCol w="1306300">
                  <a:extLst>
                    <a:ext uri="{9D8B030D-6E8A-4147-A177-3AD203B41FA5}">
                      <a16:colId xmlns:a16="http://schemas.microsoft.com/office/drawing/2014/main" val="20000"/>
                    </a:ext>
                  </a:extLst>
                </a:gridCol>
                <a:gridCol w="1306275">
                  <a:extLst>
                    <a:ext uri="{9D8B030D-6E8A-4147-A177-3AD203B41FA5}">
                      <a16:colId xmlns:a16="http://schemas.microsoft.com/office/drawing/2014/main" val="20001"/>
                    </a:ext>
                  </a:extLst>
                </a:gridCol>
                <a:gridCol w="1306275">
                  <a:extLst>
                    <a:ext uri="{9D8B030D-6E8A-4147-A177-3AD203B41FA5}">
                      <a16:colId xmlns:a16="http://schemas.microsoft.com/office/drawing/2014/main" val="20002"/>
                    </a:ext>
                  </a:extLst>
                </a:gridCol>
                <a:gridCol w="1306275">
                  <a:extLst>
                    <a:ext uri="{9D8B030D-6E8A-4147-A177-3AD203B41FA5}">
                      <a16:colId xmlns:a16="http://schemas.microsoft.com/office/drawing/2014/main" val="20003"/>
                    </a:ext>
                  </a:extLst>
                </a:gridCol>
                <a:gridCol w="1387925">
                  <a:extLst>
                    <a:ext uri="{9D8B030D-6E8A-4147-A177-3AD203B41FA5}">
                      <a16:colId xmlns:a16="http://schemas.microsoft.com/office/drawing/2014/main" val="20004"/>
                    </a:ext>
                  </a:extLst>
                </a:gridCol>
                <a:gridCol w="1224625">
                  <a:extLst>
                    <a:ext uri="{9D8B030D-6E8A-4147-A177-3AD203B41FA5}">
                      <a16:colId xmlns:a16="http://schemas.microsoft.com/office/drawing/2014/main" val="20005"/>
                    </a:ext>
                  </a:extLst>
                </a:gridCol>
                <a:gridCol w="1306275">
                  <a:extLst>
                    <a:ext uri="{9D8B030D-6E8A-4147-A177-3AD203B41FA5}">
                      <a16:colId xmlns:a16="http://schemas.microsoft.com/office/drawing/2014/main" val="20006"/>
                    </a:ext>
                  </a:extLst>
                </a:gridCol>
              </a:tblGrid>
              <a:tr h="921275">
                <a:tc>
                  <a:txBody>
                    <a:bodyPr/>
                    <a:lstStyle/>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customer_id</a:t>
                      </a:r>
                      <a:endParaRPr sz="1300" b="1">
                        <a:solidFill>
                          <a:schemeClr val="accent3"/>
                        </a:solidFill>
                        <a:latin typeface="Courier New"/>
                        <a:ea typeface="Courier New"/>
                        <a:cs typeface="Courier New"/>
                        <a:sym typeface="Courier New"/>
                      </a:endParaRPr>
                    </a:p>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INTEGER</a:t>
                      </a:r>
                      <a:endParaRPr sz="1300" b="1">
                        <a:solidFill>
                          <a:schemeClr val="accent3"/>
                        </a:solidFill>
                        <a:latin typeface="Courier New"/>
                        <a:ea typeface="Courier New"/>
                        <a:cs typeface="Courier New"/>
                        <a:sym typeface="Courier New"/>
                      </a:endParaRPr>
                    </a:p>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PRIMARY KEY</a:t>
                      </a:r>
                      <a:endParaRPr sz="1300" b="1">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first</a:t>
                      </a:r>
                      <a:endParaRPr sz="1300" b="1">
                        <a:solidFill>
                          <a:schemeClr val="accent3"/>
                        </a:solidFill>
                        <a:latin typeface="Courier New"/>
                        <a:ea typeface="Courier New"/>
                        <a:cs typeface="Courier New"/>
                        <a:sym typeface="Courier New"/>
                      </a:endParaRPr>
                    </a:p>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TEXT</a:t>
                      </a:r>
                      <a:endParaRPr sz="1300" b="1">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last</a:t>
                      </a:r>
                      <a:endParaRPr sz="1300" b="1">
                        <a:solidFill>
                          <a:schemeClr val="accent3"/>
                        </a:solidFill>
                        <a:latin typeface="Courier New"/>
                        <a:ea typeface="Courier New"/>
                        <a:cs typeface="Courier New"/>
                        <a:sym typeface="Courier New"/>
                      </a:endParaRPr>
                    </a:p>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TEXT</a:t>
                      </a:r>
                      <a:endParaRPr sz="1300" b="1">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car_year</a:t>
                      </a:r>
                      <a:endParaRPr sz="1300" b="1">
                        <a:solidFill>
                          <a:schemeClr val="accent3"/>
                        </a:solidFill>
                        <a:latin typeface="Courier New"/>
                        <a:ea typeface="Courier New"/>
                        <a:cs typeface="Courier New"/>
                        <a:sym typeface="Courier New"/>
                      </a:endParaRPr>
                    </a:p>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INTEGER</a:t>
                      </a:r>
                      <a:endParaRPr sz="1300" b="1">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make</a:t>
                      </a:r>
                      <a:endParaRPr sz="1300" b="1">
                        <a:solidFill>
                          <a:schemeClr val="accent3"/>
                        </a:solidFill>
                        <a:latin typeface="Courier New"/>
                        <a:ea typeface="Courier New"/>
                        <a:cs typeface="Courier New"/>
                        <a:sym typeface="Courier New"/>
                      </a:endParaRPr>
                    </a:p>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TEXT</a:t>
                      </a:r>
                      <a:endParaRPr sz="1300" b="1">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model</a:t>
                      </a:r>
                      <a:endParaRPr sz="1300" b="1">
                        <a:solidFill>
                          <a:schemeClr val="accent3"/>
                        </a:solidFill>
                        <a:latin typeface="Courier New"/>
                        <a:ea typeface="Courier New"/>
                        <a:cs typeface="Courier New"/>
                        <a:sym typeface="Courier New"/>
                      </a:endParaRPr>
                    </a:p>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TEXT</a:t>
                      </a:r>
                      <a:endParaRPr sz="1300" b="1">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price</a:t>
                      </a:r>
                      <a:endParaRPr sz="1300" b="1">
                        <a:solidFill>
                          <a:schemeClr val="accent3"/>
                        </a:solidFill>
                        <a:latin typeface="Courier New"/>
                        <a:ea typeface="Courier New"/>
                        <a:cs typeface="Courier New"/>
                        <a:sym typeface="Courier New"/>
                      </a:endParaRPr>
                    </a:p>
                    <a:p>
                      <a:pPr marL="0" lvl="0" indent="0" algn="l" rtl="0">
                        <a:spcBef>
                          <a:spcPts val="0"/>
                        </a:spcBef>
                        <a:spcAft>
                          <a:spcPts val="0"/>
                        </a:spcAft>
                        <a:buNone/>
                      </a:pPr>
                      <a:r>
                        <a:rPr lang="en" sz="1300" b="1">
                          <a:solidFill>
                            <a:schemeClr val="accent3"/>
                          </a:solidFill>
                          <a:latin typeface="Courier New"/>
                          <a:ea typeface="Courier New"/>
                          <a:cs typeface="Courier New"/>
                          <a:sym typeface="Courier New"/>
                        </a:rPr>
                        <a:t>INTEGER</a:t>
                      </a:r>
                      <a:endParaRPr sz="1300" b="1">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544275">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1</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‘John’</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‘Smith’</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2016</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‘Ford’</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‘Mustang’</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36395</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544275">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2</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‘Clark’</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‘Kent’</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2016</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‘Chevrolet’</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‘Camaro’</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Courier New"/>
                          <a:ea typeface="Courier New"/>
                          <a:cs typeface="Courier New"/>
                          <a:sym typeface="Courier New"/>
                        </a:rPr>
                        <a:t>37295</a:t>
                      </a:r>
                      <a:endParaRPr>
                        <a:solidFill>
                          <a:schemeClr val="accent3"/>
                        </a:solidFill>
                        <a:latin typeface="Courier New"/>
                        <a:ea typeface="Courier New"/>
                        <a:cs typeface="Courier New"/>
                        <a:sym typeface="Courier New"/>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Structured Query Language (SQL)</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language that allows programmers to obtain and insert information to a database.</a:t>
            </a:r>
            <a:endParaRPr/>
          </a:p>
          <a:p>
            <a:pPr marL="0" lvl="0" indent="0" algn="l" rtl="0">
              <a:spcBef>
                <a:spcPts val="1600"/>
              </a:spcBef>
              <a:spcAft>
                <a:spcPts val="1600"/>
              </a:spcAft>
              <a:buNone/>
            </a:pPr>
            <a:r>
              <a:rPr lang="en"/>
              <a:t>This course uses sqlite3, which can be imported into Python. Be aware that different SQL versions may have different syntax, so help from other sources may be slightly off from what we are doing.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Database and Table</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solidFill>
                  <a:schemeClr val="accent5"/>
                </a:solidFill>
                <a:latin typeface="Courier New"/>
                <a:ea typeface="Courier New"/>
                <a:cs typeface="Courier New"/>
                <a:sym typeface="Courier New"/>
              </a:rPr>
              <a:t>&gt;&gt;&gt; import sqlite3 </a:t>
            </a:r>
            <a:r>
              <a:rPr lang="en" sz="1600">
                <a:solidFill>
                  <a:schemeClr val="accent4"/>
                </a:solidFill>
                <a:latin typeface="Courier New"/>
                <a:ea typeface="Courier New"/>
                <a:cs typeface="Courier New"/>
                <a:sym typeface="Courier New"/>
              </a:rPr>
              <a:t>#don’t forget to import the module</a:t>
            </a:r>
            <a:endParaRPr sz="1600">
              <a:solidFill>
                <a:schemeClr val="accent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600">
                <a:solidFill>
                  <a:schemeClr val="accent5"/>
                </a:solidFill>
                <a:latin typeface="Courier New"/>
                <a:ea typeface="Courier New"/>
                <a:cs typeface="Courier New"/>
                <a:sym typeface="Courier New"/>
              </a:rPr>
              <a:t>&gt;&gt;&gt; car_db = sqlite3.connect(</a:t>
            </a:r>
            <a:r>
              <a:rPr lang="en" sz="1600">
                <a:solidFill>
                  <a:schemeClr val="accent6"/>
                </a:solidFill>
                <a:latin typeface="Courier New"/>
                <a:ea typeface="Courier New"/>
                <a:cs typeface="Courier New"/>
                <a:sym typeface="Courier New"/>
              </a:rPr>
              <a:t>‘sold_cars.db’</a:t>
            </a:r>
            <a:r>
              <a:rPr lang="en" sz="1600">
                <a:solidFill>
                  <a:schemeClr val="accent5"/>
                </a:solidFill>
                <a:latin typeface="Courier New"/>
                <a:ea typeface="Courier New"/>
                <a:cs typeface="Courier New"/>
                <a:sym typeface="Courier New"/>
              </a:rPr>
              <a:t>)</a:t>
            </a:r>
            <a:endParaRPr sz="1600">
              <a:solidFill>
                <a:schemeClr val="accent5"/>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600">
                <a:solidFill>
                  <a:schemeClr val="accent5"/>
                </a:solidFill>
                <a:latin typeface="Courier New"/>
                <a:ea typeface="Courier New"/>
                <a:cs typeface="Courier New"/>
                <a:sym typeface="Courier New"/>
              </a:rPr>
              <a:t>&gt;&gt;&gt; car_db.row_factory(sqlite3.Row) </a:t>
            </a:r>
            <a:r>
              <a:rPr lang="en" sz="1600">
                <a:solidFill>
                  <a:schemeClr val="accent4"/>
                </a:solidFill>
                <a:latin typeface="Courier New"/>
                <a:ea typeface="Courier New"/>
                <a:cs typeface="Courier New"/>
                <a:sym typeface="Courier New"/>
              </a:rPr>
              <a:t>#Easy access to fields of a row</a:t>
            </a:r>
            <a:endParaRPr sz="1600">
              <a:solidFill>
                <a:schemeClr val="accent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600">
                <a:solidFill>
                  <a:schemeClr val="accent5"/>
                </a:solidFill>
                <a:latin typeface="Courier New"/>
                <a:ea typeface="Courier New"/>
                <a:cs typeface="Courier New"/>
                <a:sym typeface="Courier New"/>
              </a:rPr>
              <a:t>&gt;&gt;&gt; car_db.execute(</a:t>
            </a:r>
            <a:r>
              <a:rPr lang="en" sz="1600">
                <a:solidFill>
                  <a:srgbClr val="9FC5E8"/>
                </a:solidFill>
                <a:latin typeface="Courier New"/>
                <a:ea typeface="Courier New"/>
                <a:cs typeface="Courier New"/>
                <a:sym typeface="Courier New"/>
              </a:rPr>
              <a:t>‘CREATE TABLE sold_cars (customer_id INTEGER PRIMARY KEY, first TEXT, last TEXT, car_year INTEGER, make TEXT, model TEXT, price INTEGER)’</a:t>
            </a:r>
            <a:r>
              <a:rPr lang="en" sz="1600">
                <a:solidFill>
                  <a:schemeClr val="accent5"/>
                </a:solidFill>
                <a:latin typeface="Courier New"/>
                <a:ea typeface="Courier New"/>
                <a:cs typeface="Courier New"/>
                <a:sym typeface="Courier New"/>
              </a:rPr>
              <a:t>)</a:t>
            </a:r>
            <a:endParaRPr sz="1600">
              <a:solidFill>
                <a:schemeClr val="accent5"/>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600">
                <a:solidFill>
                  <a:srgbClr val="93C47D"/>
                </a:solidFill>
                <a:latin typeface="Courier New"/>
                <a:ea typeface="Courier New"/>
                <a:cs typeface="Courier New"/>
                <a:sym typeface="Courier New"/>
              </a:rPr>
              <a:t>&lt;sqlite3.Cursor object at 0x101c5a7a0&gt;</a:t>
            </a:r>
            <a:endParaRPr sz="1600">
              <a:solidFill>
                <a:srgbClr val="93C47D"/>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600">
                <a:solidFill>
                  <a:schemeClr val="accent5"/>
                </a:solidFill>
                <a:latin typeface="Courier New"/>
                <a:ea typeface="Courier New"/>
                <a:cs typeface="Courier New"/>
                <a:sym typeface="Courier New"/>
              </a:rPr>
              <a:t>&gt;&gt;&gt; car_db.commit() </a:t>
            </a:r>
            <a:r>
              <a:rPr lang="en" sz="1600">
                <a:solidFill>
                  <a:schemeClr val="accent4"/>
                </a:solidFill>
                <a:latin typeface="Courier New"/>
                <a:ea typeface="Courier New"/>
                <a:cs typeface="Courier New"/>
                <a:sym typeface="Courier New"/>
              </a:rPr>
              <a:t>#Make the changes persistent (save changes)</a:t>
            </a:r>
            <a:endParaRPr sz="16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600" b="1"/>
              <a:t>Note: </a:t>
            </a:r>
            <a:r>
              <a:rPr lang="en" sz="1600">
                <a:latin typeface="Courier New"/>
                <a:ea typeface="Courier New"/>
                <a:cs typeface="Courier New"/>
                <a:sym typeface="Courier New"/>
              </a:rPr>
              <a:t>row_factory = sqlite3.Row </a:t>
            </a:r>
            <a:r>
              <a:rPr lang="en" sz="1600"/>
              <a:t>allows for index-based and case-insensitive name-based access to columns.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Alternate Way of Exploring a Database</a:t>
            </a:r>
            <a:endParaRPr/>
          </a:p>
        </p:txBody>
      </p:sp>
      <p:sp>
        <p:nvSpPr>
          <p:cNvPr id="96" name="Google Shape;96;p19"/>
          <p:cNvSpPr txBox="1">
            <a:spLocks noGrp="1"/>
          </p:cNvSpPr>
          <p:nvPr>
            <p:ph type="body" idx="1"/>
          </p:nvPr>
        </p:nvSpPr>
        <p:spPr>
          <a:xfrm>
            <a:off x="311700" y="1152475"/>
            <a:ext cx="8520600" cy="3837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solidFill>
                  <a:schemeClr val="accent5"/>
                </a:solidFill>
                <a:latin typeface="Courier New"/>
                <a:ea typeface="Courier New"/>
                <a:cs typeface="Courier New"/>
                <a:sym typeface="Courier New"/>
              </a:rPr>
              <a:t>&gt;&gt;&gt; car_db = sqlite3.connect(</a:t>
            </a:r>
            <a:r>
              <a:rPr lang="en" sz="1600">
                <a:solidFill>
                  <a:schemeClr val="accent6"/>
                </a:solidFill>
                <a:latin typeface="Courier New"/>
                <a:ea typeface="Courier New"/>
                <a:cs typeface="Courier New"/>
                <a:sym typeface="Courier New"/>
              </a:rPr>
              <a:t>‘sold_cars.db’</a:t>
            </a:r>
            <a:r>
              <a:rPr lang="en" sz="1600">
                <a:solidFill>
                  <a:schemeClr val="accent5"/>
                </a:solidFill>
                <a:latin typeface="Courier New"/>
                <a:ea typeface="Courier New"/>
                <a:cs typeface="Courier New"/>
                <a:sym typeface="Courier New"/>
              </a:rPr>
              <a:t>)</a:t>
            </a:r>
            <a:endParaRPr sz="1600">
              <a:solidFill>
                <a:schemeClr val="accent5"/>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600">
                <a:solidFill>
                  <a:schemeClr val="accent5"/>
                </a:solidFill>
                <a:latin typeface="Courier New"/>
                <a:ea typeface="Courier New"/>
                <a:cs typeface="Courier New"/>
                <a:sym typeface="Courier New"/>
              </a:rPr>
              <a:t>&gt;&gt;&gt; info_cursor = car_db.execute(“PRAGMA table_info(sold_cars)”) </a:t>
            </a:r>
            <a:endParaRPr sz="1600">
              <a:solidFill>
                <a:schemeClr val="accent5"/>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600">
                <a:solidFill>
                  <a:schemeClr val="accent4"/>
                </a:solidFill>
                <a:latin typeface="Courier New"/>
                <a:ea typeface="Courier New"/>
                <a:cs typeface="Courier New"/>
                <a:sym typeface="Courier New"/>
              </a:rPr>
              <a:t>#getting the columns</a:t>
            </a:r>
            <a:r>
              <a:rPr lang="en" sz="1600">
                <a:solidFill>
                  <a:schemeClr val="accent5"/>
                </a:solidFill>
                <a:latin typeface="Courier New"/>
                <a:ea typeface="Courier New"/>
                <a:cs typeface="Courier New"/>
                <a:sym typeface="Courier New"/>
              </a:rPr>
              <a:t> </a:t>
            </a:r>
            <a:endParaRPr sz="1600">
              <a:solidFill>
                <a:schemeClr val="accent5"/>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600">
                <a:solidFill>
                  <a:schemeClr val="accent5"/>
                </a:solidFill>
                <a:latin typeface="Courier New"/>
                <a:ea typeface="Courier New"/>
                <a:cs typeface="Courier New"/>
                <a:sym typeface="Courier New"/>
              </a:rPr>
              <a:t>&gt;&gt;&gt; info_cursor.fetchone()</a:t>
            </a:r>
            <a:endParaRPr sz="1600">
              <a:solidFill>
                <a:srgbClr val="9FC5E8"/>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93C47D"/>
                </a:solidFill>
                <a:latin typeface="Courier New"/>
                <a:ea typeface="Courier New"/>
                <a:cs typeface="Courier New"/>
                <a:sym typeface="Courier New"/>
              </a:rPr>
              <a:t>(0, 'customer_id', 'TEXT', 0, None, 1) </a:t>
            </a:r>
            <a:r>
              <a:rPr lang="en" sz="1600">
                <a:solidFill>
                  <a:schemeClr val="accent4"/>
                </a:solidFill>
                <a:latin typeface="Courier New"/>
                <a:ea typeface="Courier New"/>
                <a:cs typeface="Courier New"/>
                <a:sym typeface="Courier New"/>
              </a:rPr>
              <a:t>#The first column is the ID it has in this table, then name, data type, a boolean indicating if the value can be null, default value, and a boolean indicating if it is a primary key</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endParaRPr sz="1600">
              <a:solidFill>
                <a:srgbClr val="93C47D"/>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600">
              <a:solidFill>
                <a:srgbClr val="9FC5E8"/>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600">
              <a:solidFill>
                <a:schemeClr val="accent5"/>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a Row of Data</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car_db.execute(</a:t>
            </a:r>
            <a:r>
              <a:rPr lang="en">
                <a:solidFill>
                  <a:srgbClr val="9FC5E8"/>
                </a:solidFill>
                <a:latin typeface="Courier New"/>
                <a:ea typeface="Courier New"/>
                <a:cs typeface="Courier New"/>
                <a:sym typeface="Courier New"/>
              </a:rPr>
              <a:t>‘INSERT INTO sold_cars (customer_id, first, last, car_year, make, model, price) VALUES (?,?,?,?,?,?,?);’</a:t>
            </a:r>
            <a:r>
              <a:rPr lang="en">
                <a:solidFill>
                  <a:schemeClr val="accent5"/>
                </a:solidFill>
                <a:latin typeface="Courier New"/>
                <a:ea typeface="Courier New"/>
                <a:cs typeface="Courier New"/>
                <a:sym typeface="Courier New"/>
              </a:rPr>
              <a:t>, (1, ‘John’, ‘Smith’, 2016, ‘Ford’, ‘Mustang’, 36395))</a:t>
            </a:r>
            <a:endParaRPr>
              <a:solidFill>
                <a:schemeClr val="accent5"/>
              </a:solidFill>
              <a:latin typeface="Courier New"/>
              <a:ea typeface="Courier New"/>
              <a:cs typeface="Courier New"/>
              <a:sym typeface="Courier New"/>
            </a:endParaRPr>
          </a:p>
          <a:p>
            <a:pPr marL="0" lvl="0" indent="0" algn="l" rtl="0">
              <a:spcBef>
                <a:spcPts val="1600"/>
              </a:spcBef>
              <a:spcAft>
                <a:spcPts val="0"/>
              </a:spcAft>
              <a:buNone/>
            </a:pPr>
            <a:r>
              <a:rPr lang="en">
                <a:solidFill>
                  <a:srgbClr val="93C47D"/>
                </a:solidFill>
                <a:latin typeface="Courier New"/>
                <a:ea typeface="Courier New"/>
                <a:cs typeface="Courier New"/>
                <a:sym typeface="Courier New"/>
              </a:rPr>
              <a:t>&lt;sqlite3.Cursor object at 0x101c5a3b0&gt;</a:t>
            </a:r>
            <a:endParaRPr>
              <a:solidFill>
                <a:srgbClr val="93C47D"/>
              </a:solidFill>
              <a:latin typeface="Courier New"/>
              <a:ea typeface="Courier New"/>
              <a:cs typeface="Courier New"/>
              <a:sym typeface="Courier New"/>
            </a:endParaRPr>
          </a:p>
          <a:p>
            <a:pPr marL="0" lvl="0" indent="0" algn="l" rtl="0">
              <a:spcBef>
                <a:spcPts val="1600"/>
              </a:spcBef>
              <a:spcAft>
                <a:spcPts val="1600"/>
              </a:spcAft>
              <a:buNone/>
            </a:pPr>
            <a:r>
              <a:rPr lang="en">
                <a:solidFill>
                  <a:schemeClr val="accent5"/>
                </a:solidFill>
                <a:latin typeface="Courier New"/>
                <a:ea typeface="Courier New"/>
                <a:cs typeface="Courier New"/>
                <a:sym typeface="Courier New"/>
              </a:rPr>
              <a:t>&gt;&gt;&gt;car_db.commit()</a:t>
            </a:r>
            <a:endParaRPr>
              <a:solidFill>
                <a:schemeClr val="accent5"/>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chemeClr val="accent5"/>
                </a:solidFill>
                <a:latin typeface="Courier New"/>
                <a:ea typeface="Courier New"/>
                <a:cs typeface="Courier New"/>
                <a:sym typeface="Courier New"/>
              </a:rPr>
              <a:t>&gt;&gt;&gt; car_db.execute(</a:t>
            </a:r>
            <a:r>
              <a:rPr lang="en">
                <a:solidFill>
                  <a:srgbClr val="9FC5E8"/>
                </a:solidFill>
                <a:latin typeface="Courier New"/>
                <a:ea typeface="Courier New"/>
                <a:cs typeface="Courier New"/>
                <a:sym typeface="Courier New"/>
              </a:rPr>
              <a:t>'INSERT INTO sold_cars (customer_id, first, last, car_year, make, model, price) VALUES (?,?,?,?,?,?,?);'</a:t>
            </a:r>
            <a:r>
              <a:rPr lang="en">
                <a:solidFill>
                  <a:schemeClr val="accent5"/>
                </a:solidFill>
                <a:latin typeface="Courier New"/>
                <a:ea typeface="Courier New"/>
                <a:cs typeface="Courier New"/>
                <a:sym typeface="Courier New"/>
              </a:rPr>
              <a:t>, (2, 'Clark', 'Kent', 2016, 'Chevrolet', 'Camaro', 37295))</a:t>
            </a:r>
            <a:r>
              <a:rPr lang="en">
                <a:latin typeface="Courier New"/>
                <a:ea typeface="Courier New"/>
                <a:cs typeface="Courier New"/>
                <a:sym typeface="Courier New"/>
              </a:rPr>
              <a:t> </a:t>
            </a:r>
            <a:r>
              <a:rPr lang="en">
                <a:solidFill>
                  <a:schemeClr val="accent4"/>
                </a:solidFill>
                <a:latin typeface="Courier New"/>
                <a:ea typeface="Courier New"/>
                <a:cs typeface="Courier New"/>
                <a:sym typeface="Courier New"/>
              </a:rPr>
              <a:t>#adding more data to db</a:t>
            </a:r>
            <a:endParaRPr>
              <a:solidFill>
                <a:schemeClr val="accent4"/>
              </a:solidFill>
              <a:latin typeface="Courier New"/>
              <a:ea typeface="Courier New"/>
              <a:cs typeface="Courier New"/>
              <a:sym typeface="Courier New"/>
            </a:endParaRPr>
          </a:p>
          <a:p>
            <a:pPr marL="0" lvl="0" indent="0" algn="l" rtl="0">
              <a:spcBef>
                <a:spcPts val="1600"/>
              </a:spcBef>
              <a:spcAft>
                <a:spcPts val="0"/>
              </a:spcAft>
              <a:buClr>
                <a:srgbClr val="000000"/>
              </a:buClr>
              <a:buSzPts val="1100"/>
              <a:buFont typeface="Arial"/>
              <a:buNone/>
            </a:pPr>
            <a:r>
              <a:rPr lang="en">
                <a:solidFill>
                  <a:srgbClr val="B6D7A8"/>
                </a:solidFill>
                <a:latin typeface="Courier New"/>
                <a:ea typeface="Courier New"/>
                <a:cs typeface="Courier New"/>
                <a:sym typeface="Courier New"/>
              </a:rPr>
              <a:t>&lt;sqlite3.Cursor object at 0x101c5a3b0&gt;</a:t>
            </a:r>
            <a:endParaRPr>
              <a:solidFill>
                <a:srgbClr val="B6D7A8"/>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1316</Words>
  <Application>Microsoft Office PowerPoint</Application>
  <PresentationFormat>On-screen Show (16:9)</PresentationFormat>
  <Paragraphs>135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Oswald</vt:lpstr>
      <vt:lpstr>Courier New</vt:lpstr>
      <vt:lpstr>Arial</vt:lpstr>
      <vt:lpstr>Average</vt:lpstr>
      <vt:lpstr>Slate</vt:lpstr>
      <vt:lpstr>ISTA 350</vt:lpstr>
      <vt:lpstr>Reminders + Previously in ISTA 350 (lab)....</vt:lpstr>
      <vt:lpstr>SQL</vt:lpstr>
      <vt:lpstr>Databases</vt:lpstr>
      <vt:lpstr>Structured Query Language (SQL)</vt:lpstr>
      <vt:lpstr>Creating a Database and Table</vt:lpstr>
      <vt:lpstr>Alternate Way of Exploring a Database</vt:lpstr>
      <vt:lpstr>Adding a Row of Data</vt:lpstr>
      <vt:lpstr>PowerPoint Presentation</vt:lpstr>
      <vt:lpstr>Retrieving a Row: fetchone</vt:lpstr>
      <vt:lpstr>Retrieving Rows: fetchall</vt:lpstr>
      <vt:lpstr>fetchall Example</vt:lpstr>
      <vt:lpstr>Deleting a Row</vt:lpstr>
      <vt:lpstr>More Classes</vt:lpstr>
      <vt:lpstr>Magic Methods</vt:lpstr>
      <vt:lpstr>Magic Methods</vt:lpstr>
      <vt:lpstr>Operator Overloading</vt:lpstr>
      <vt:lpstr>Operator Overloading</vt:lpstr>
      <vt:lpstr>Decorators</vt:lpstr>
      <vt:lpstr>Static Methods</vt:lpstr>
      <vt:lpstr>Class Methods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 350</dc:title>
  <cp:lastModifiedBy>Smith, Hannah Kathleen - (hannahksmith)</cp:lastModifiedBy>
  <cp:revision>3</cp:revision>
  <dcterms:modified xsi:type="dcterms:W3CDTF">2020-02-16T18:21:43Z</dcterms:modified>
</cp:coreProperties>
</file>