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66" r:id="rId6"/>
    <p:sldId id="259" r:id="rId7"/>
    <p:sldId id="267" r:id="rId8"/>
    <p:sldId id="272" r:id="rId9"/>
    <p:sldId id="265" r:id="rId10"/>
    <p:sldId id="270" r:id="rId11"/>
    <p:sldId id="271" r:id="rId12"/>
    <p:sldId id="260" r:id="rId13"/>
    <p:sldId id="268" r:id="rId14"/>
    <p:sldId id="261" r:id="rId15"/>
    <p:sldId id="269" r:id="rId16"/>
    <p:sldId id="262" r:id="rId17"/>
    <p:sldId id="273" r:id="rId18"/>
    <p:sldId id="263" r:id="rId19"/>
    <p:sldId id="274" r:id="rId20"/>
  </p:sldIdLst>
  <p:sldSz cx="9144000" cy="5143500" type="screen16x9"/>
  <p:notesSz cx="6858000" cy="9144000"/>
  <p:embeddedFontLst>
    <p:embeddedFont>
      <p:font typeface="Average" panose="020B0604020202020204" charset="0"/>
      <p:regular r:id="rId22"/>
    </p:embeddedFont>
    <p:embeddedFont>
      <p:font typeface="Oswald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f4e7423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f4e7423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ff4e7423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ff4e7423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ista350-questions@list.arizona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ISTA 350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Midterm Review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Spring 2020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3982-E4D3-413E-B4EA-8EAB1A2C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7839F-4CCA-4CE0-930A-BA9D96A1B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Constructors:</a:t>
            </a:r>
          </a:p>
          <a:p>
            <a:pPr lvl="1"/>
            <a:r>
              <a:rPr lang="en-US" dirty="0" err="1"/>
              <a:t>np.array</a:t>
            </a:r>
            <a:r>
              <a:rPr lang="en-US" dirty="0"/>
              <a:t>(list, </a:t>
            </a:r>
            <a:r>
              <a:rPr lang="en-US" dirty="0" err="1"/>
              <a:t>dtype</a:t>
            </a:r>
            <a:r>
              <a:rPr lang="en-US" dirty="0"/>
              <a:t>)    </a:t>
            </a:r>
            <a:r>
              <a:rPr lang="en-US" dirty="0">
                <a:solidFill>
                  <a:srgbClr val="00B050"/>
                </a:solidFill>
              </a:rPr>
              <a:t>#converts a sequence-type (list, string, tuple, </a:t>
            </a:r>
            <a:r>
              <a:rPr lang="en-US" dirty="0" err="1">
                <a:solidFill>
                  <a:srgbClr val="00B050"/>
                </a:solidFill>
              </a:rPr>
              <a:t>etc</a:t>
            </a:r>
            <a:r>
              <a:rPr lang="en-US" dirty="0">
                <a:solidFill>
                  <a:srgbClr val="00B050"/>
                </a:solidFill>
              </a:rPr>
              <a:t>….) to a </a:t>
            </a:r>
            <a:r>
              <a:rPr lang="en-US" dirty="0" err="1">
                <a:solidFill>
                  <a:srgbClr val="00B050"/>
                </a:solidFill>
              </a:rPr>
              <a:t>numpy</a:t>
            </a:r>
            <a:r>
              <a:rPr lang="en-US" dirty="0">
                <a:solidFill>
                  <a:srgbClr val="00B050"/>
                </a:solidFill>
              </a:rPr>
              <a:t> array</a:t>
            </a:r>
          </a:p>
          <a:p>
            <a:pPr lvl="1"/>
            <a:r>
              <a:rPr lang="en-US" dirty="0" err="1"/>
              <a:t>np.ones</a:t>
            </a:r>
            <a:r>
              <a:rPr lang="en-US" dirty="0"/>
              <a:t>(shape, </a:t>
            </a:r>
            <a:r>
              <a:rPr lang="en-US" dirty="0" err="1"/>
              <a:t>dtype</a:t>
            </a:r>
            <a:r>
              <a:rPr lang="en-US" dirty="0"/>
              <a:t>)/</a:t>
            </a:r>
            <a:r>
              <a:rPr lang="en-US" dirty="0" err="1"/>
              <a:t>np.zeros</a:t>
            </a:r>
            <a:r>
              <a:rPr lang="en-US" dirty="0"/>
              <a:t>(shape, </a:t>
            </a:r>
            <a:r>
              <a:rPr lang="en-US" dirty="0" err="1"/>
              <a:t>dtype</a:t>
            </a:r>
            <a:r>
              <a:rPr lang="en-US" dirty="0"/>
              <a:t>)    </a:t>
            </a:r>
            <a:r>
              <a:rPr lang="en-US" dirty="0">
                <a:solidFill>
                  <a:srgbClr val="00B050"/>
                </a:solidFill>
              </a:rPr>
              <a:t>#creates an array of the given shape filled with </a:t>
            </a:r>
            <a:r>
              <a:rPr lang="en-US" dirty="0"/>
              <a:t>ones/zeros</a:t>
            </a:r>
          </a:p>
          <a:p>
            <a:pPr lvl="1"/>
            <a:r>
              <a:rPr lang="en-US" dirty="0" err="1"/>
              <a:t>np.empty</a:t>
            </a:r>
            <a:r>
              <a:rPr lang="en-US" dirty="0"/>
              <a:t>(shape, </a:t>
            </a:r>
            <a:r>
              <a:rPr lang="en-US" dirty="0" err="1"/>
              <a:t>dtype</a:t>
            </a:r>
            <a:r>
              <a:rPr lang="en-US" dirty="0"/>
              <a:t>)    </a:t>
            </a:r>
            <a:r>
              <a:rPr lang="en-US" dirty="0">
                <a:solidFill>
                  <a:srgbClr val="00B050"/>
                </a:solidFill>
              </a:rPr>
              <a:t>#creates an array of the given shape filled with random values</a:t>
            </a:r>
          </a:p>
          <a:p>
            <a:pPr lvl="1"/>
            <a:r>
              <a:rPr lang="en-US" dirty="0" err="1"/>
              <a:t>np.fill</a:t>
            </a:r>
            <a:r>
              <a:rPr lang="en-US" dirty="0"/>
              <a:t>(shape, element, </a:t>
            </a:r>
            <a:r>
              <a:rPr lang="en-US" dirty="0" err="1"/>
              <a:t>dtype</a:t>
            </a:r>
            <a:r>
              <a:rPr lang="en-US" dirty="0"/>
              <a:t>)    </a:t>
            </a:r>
            <a:r>
              <a:rPr lang="en-US" dirty="0">
                <a:solidFill>
                  <a:srgbClr val="00B050"/>
                </a:solidFill>
              </a:rPr>
              <a:t>#creates an array of the given shape filled with a given element</a:t>
            </a:r>
          </a:p>
          <a:p>
            <a:pPr lvl="1"/>
            <a:r>
              <a:rPr lang="en-US" dirty="0" err="1"/>
              <a:t>np.arange</a:t>
            </a:r>
            <a:r>
              <a:rPr lang="en-US" dirty="0"/>
              <a:t>(start, stop, step, </a:t>
            </a:r>
            <a:r>
              <a:rPr lang="en-US" dirty="0" err="1"/>
              <a:t>dytpe</a:t>
            </a:r>
            <a:r>
              <a:rPr lang="en-US" dirty="0"/>
              <a:t>)    </a:t>
            </a:r>
            <a:r>
              <a:rPr lang="en-US" dirty="0">
                <a:solidFill>
                  <a:srgbClr val="00B050"/>
                </a:solidFill>
              </a:rPr>
              <a:t>#creates an array from a given range</a:t>
            </a:r>
          </a:p>
        </p:txBody>
      </p:sp>
    </p:spTree>
    <p:extLst>
      <p:ext uri="{BB962C8B-B14F-4D97-AF65-F5344CB8AC3E}">
        <p14:creationId xmlns:p14="http://schemas.microsoft.com/office/powerpoint/2010/main" val="261503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BA7B-B941-4F74-A9BC-2757AB26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60300-2E00-4BB0-9391-80173FC42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dtype</a:t>
            </a:r>
            <a:endParaRPr lang="en-US" dirty="0"/>
          </a:p>
          <a:p>
            <a:pPr lvl="1"/>
            <a:r>
              <a:rPr lang="en-US" dirty="0"/>
              <a:t>Default </a:t>
            </a:r>
            <a:r>
              <a:rPr lang="en-US" dirty="0" err="1"/>
              <a:t>dtype</a:t>
            </a:r>
            <a:r>
              <a:rPr lang="en-US" dirty="0"/>
              <a:t> is float</a:t>
            </a:r>
          </a:p>
          <a:p>
            <a:pPr lvl="1"/>
            <a:r>
              <a:rPr lang="en-US" dirty="0"/>
              <a:t>Variety of string </a:t>
            </a:r>
            <a:r>
              <a:rPr lang="en-US" dirty="0" err="1"/>
              <a:t>dtypes</a:t>
            </a:r>
            <a:r>
              <a:rPr lang="en-US" dirty="0"/>
              <a:t> using U&lt;integer&gt; : denotes the max number of characters that can be held in a position in the array</a:t>
            </a:r>
          </a:p>
          <a:p>
            <a:pPr lvl="2"/>
            <a:r>
              <a:rPr lang="en-US" dirty="0"/>
              <a:t>U10 = max 10 characters, U250 = max 250,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pPr lvl="2"/>
            <a:r>
              <a:rPr lang="en-US" dirty="0" err="1"/>
              <a:t>dtype</a:t>
            </a:r>
            <a:r>
              <a:rPr lang="en-US" dirty="0"/>
              <a:t> = str will be interpreted as </a:t>
            </a:r>
            <a:r>
              <a:rPr lang="en-US" dirty="0" err="1"/>
              <a:t>dtype</a:t>
            </a:r>
            <a:r>
              <a:rPr lang="en-US" dirty="0"/>
              <a:t> = U1 (max 1 characters)</a:t>
            </a:r>
          </a:p>
        </p:txBody>
      </p:sp>
    </p:spTree>
    <p:extLst>
      <p:ext uri="{BB962C8B-B14F-4D97-AF65-F5344CB8AC3E}">
        <p14:creationId xmlns:p14="http://schemas.microsoft.com/office/powerpoint/2010/main" val="76536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0C1A-1ED7-409F-92D0-FBF45624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EF190-BB27-46CF-A9C0-68FECD267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methods that you can define in your classes that allow objects to behave like built-in types</a:t>
            </a:r>
          </a:p>
          <a:p>
            <a:r>
              <a:rPr lang="en" dirty="0"/>
              <a:t>invoked by Python under special conditions or when a specific syntax is used</a:t>
            </a:r>
          </a:p>
          <a:p>
            <a:r>
              <a:rPr lang="en-US" dirty="0"/>
              <a:t>S</a:t>
            </a:r>
            <a:r>
              <a:rPr lang="en" dirty="0"/>
              <a:t>ome examples:</a:t>
            </a:r>
          </a:p>
          <a:p>
            <a:pPr lvl="1"/>
            <a:r>
              <a:rPr lang="en" dirty="0"/>
              <a:t>__repr__: </a:t>
            </a:r>
            <a:r>
              <a:rPr lang="en-US" dirty="0"/>
              <a:t>short for representation, invoked with print() function call</a:t>
            </a:r>
          </a:p>
          <a:p>
            <a:pPr lvl="1"/>
            <a:r>
              <a:rPr lang="en-US" dirty="0"/>
              <a:t>__add__, __sub__, __</a:t>
            </a:r>
            <a:r>
              <a:rPr lang="en-US" dirty="0" err="1"/>
              <a:t>mult</a:t>
            </a:r>
            <a:r>
              <a:rPr lang="en-US" dirty="0"/>
              <a:t>__, __neg__: define behavior for arithmetic between instances of a class object, invoked with arithmetic operators (+, -, *, etc.…)</a:t>
            </a:r>
          </a:p>
          <a:p>
            <a:pPr lvl="1"/>
            <a:r>
              <a:rPr lang="en-US" dirty="0"/>
              <a:t>__eq__, __</a:t>
            </a:r>
            <a:r>
              <a:rPr lang="en-US" dirty="0" err="1"/>
              <a:t>lt</a:t>
            </a:r>
            <a:r>
              <a:rPr lang="en-US" dirty="0"/>
              <a:t>__, __</a:t>
            </a:r>
            <a:r>
              <a:rPr lang="en-US" dirty="0" err="1"/>
              <a:t>gt</a:t>
            </a:r>
            <a:r>
              <a:rPr lang="en-US" dirty="0"/>
              <a:t>__ : define behavior for comparison between instances of a class object, invoked with relational operators (==, &lt;, &gt;, </a:t>
            </a:r>
            <a:r>
              <a:rPr lang="en-US" dirty="0" err="1"/>
              <a:t>etc</a:t>
            </a:r>
            <a:r>
              <a:rPr lang="en-US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220478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0349-CD94-45C9-8E0D-F0B06C8B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EADD1-2E1C-4B2C-BBD9-A378B1F21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Operator overloading</a:t>
            </a:r>
          </a:p>
          <a:p>
            <a:pPr lvl="1">
              <a:lnSpc>
                <a:spcPct val="100000"/>
              </a:lnSpc>
            </a:pPr>
            <a:r>
              <a:rPr lang="en" dirty="0"/>
              <a:t>use operator overloading on Python magic methods to overwrite how the operations work</a:t>
            </a:r>
          </a:p>
          <a:p>
            <a:pPr lvl="1">
              <a:lnSpc>
                <a:spcPct val="100000"/>
              </a:lnSpc>
            </a:pPr>
            <a:r>
              <a:rPr lang="en" dirty="0"/>
              <a:t>This allows you to extend arithmetic (**, *, /, +, -, \) and relational (&lt;, &lt;=, &gt;, &gt;=) operators as well as some built-in functions to work on instances of the class you define</a:t>
            </a:r>
          </a:p>
          <a:p>
            <a:pPr lvl="1">
              <a:lnSpc>
                <a:spcPct val="100000"/>
              </a:lnSpc>
            </a:pPr>
            <a:endParaRPr lang="en" dirty="0"/>
          </a:p>
          <a:p>
            <a:r>
              <a:rPr lang="en" dirty="0"/>
              <a:t>Decorators</a:t>
            </a:r>
          </a:p>
          <a:p>
            <a:pPr lvl="1"/>
            <a:r>
              <a:rPr lang="en" dirty="0"/>
              <a:t>a function that wraps over another function in order to modify the behavior of the function without actually modifying the code in the function itself</a:t>
            </a:r>
          </a:p>
          <a:p>
            <a:pPr lvl="1"/>
            <a:r>
              <a:rPr lang="en-US" dirty="0"/>
              <a:t>In Python, the operator for declaring a decorator is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‘@’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5BF6-B3F1-4081-ACC7-8118A664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63556-5544-4FC1-BF07-466AC8753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binary numbers</a:t>
            </a:r>
          </a:p>
          <a:p>
            <a:pPr lvl="1"/>
            <a:r>
              <a:rPr lang="en-US" dirty="0"/>
              <a:t>From right to left, add the ones and zeros with this math: </a:t>
            </a:r>
          </a:p>
          <a:p>
            <a:pPr lvl="2"/>
            <a:r>
              <a:rPr lang="en-US" dirty="0"/>
              <a:t>0 + 0 = 0,        0 + 1 = 1,        1 + 1 = 0 carry 1,        1 + 1 + 1 = 1 carry 1</a:t>
            </a:r>
          </a:p>
          <a:p>
            <a:pPr lvl="2"/>
            <a:endParaRPr lang="en-US" dirty="0"/>
          </a:p>
          <a:p>
            <a:r>
              <a:rPr lang="en-US" dirty="0"/>
              <a:t>Negation/Two’s Complement</a:t>
            </a:r>
          </a:p>
          <a:p>
            <a:pPr lvl="1"/>
            <a:r>
              <a:rPr lang="en-US" dirty="0"/>
              <a:t>To change the sign of a binary number, switch all the zeros to ones and ones to zeros, then add binary 1</a:t>
            </a:r>
          </a:p>
          <a:p>
            <a:pPr lvl="1"/>
            <a:r>
              <a:rPr lang="en-US" dirty="0"/>
              <a:t>Binary numbers are identified as negative if they begin with 1, and positive if they begin with 0</a:t>
            </a:r>
          </a:p>
        </p:txBody>
      </p:sp>
    </p:spTree>
    <p:extLst>
      <p:ext uri="{BB962C8B-B14F-4D97-AF65-F5344CB8AC3E}">
        <p14:creationId xmlns:p14="http://schemas.microsoft.com/office/powerpoint/2010/main" val="181072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1F4F-8C39-4098-9C82-379EE116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530EA-9B86-4C3F-986D-CDD88A13C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 to decimal</a:t>
            </a:r>
          </a:p>
          <a:p>
            <a:pPr lvl="1"/>
            <a:r>
              <a:rPr lang="en-US" dirty="0"/>
              <a:t>To convert a binary number to a regular integer, use this formula (8 bit example):</a:t>
            </a:r>
          </a:p>
          <a:p>
            <a:pPr lvl="2"/>
            <a:r>
              <a:rPr lang="en-US" dirty="0" err="1"/>
              <a:t>i</a:t>
            </a:r>
            <a:r>
              <a:rPr lang="en-US" dirty="0"/>
              <a:t>*2^7 + </a:t>
            </a:r>
            <a:r>
              <a:rPr lang="en-US" dirty="0" err="1"/>
              <a:t>i</a:t>
            </a:r>
            <a:r>
              <a:rPr lang="en-US" dirty="0"/>
              <a:t>*2^6 + </a:t>
            </a:r>
            <a:r>
              <a:rPr lang="en-US" dirty="0" err="1"/>
              <a:t>i</a:t>
            </a:r>
            <a:r>
              <a:rPr lang="en-US" dirty="0"/>
              <a:t>*2^5 + </a:t>
            </a:r>
            <a:r>
              <a:rPr lang="en-US" dirty="0" err="1"/>
              <a:t>i</a:t>
            </a:r>
            <a:r>
              <a:rPr lang="en-US" dirty="0"/>
              <a:t>*2^4 + </a:t>
            </a:r>
            <a:r>
              <a:rPr lang="en-US" dirty="0" err="1"/>
              <a:t>i</a:t>
            </a:r>
            <a:r>
              <a:rPr lang="en-US" dirty="0"/>
              <a:t>*2^3 + </a:t>
            </a:r>
            <a:r>
              <a:rPr lang="en-US" dirty="0" err="1"/>
              <a:t>i</a:t>
            </a:r>
            <a:r>
              <a:rPr lang="en-US" dirty="0"/>
              <a:t>*2^2 + </a:t>
            </a:r>
            <a:r>
              <a:rPr lang="en-US" dirty="0" err="1"/>
              <a:t>i</a:t>
            </a:r>
            <a:r>
              <a:rPr lang="en-US" dirty="0"/>
              <a:t>*2^1 + </a:t>
            </a:r>
            <a:r>
              <a:rPr lang="en-US" dirty="0" err="1"/>
              <a:t>i</a:t>
            </a:r>
            <a:r>
              <a:rPr lang="en-US" dirty="0"/>
              <a:t>*2^0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dirty="0"/>
              <a:t> is a zero or one in the binary number</a:t>
            </a:r>
          </a:p>
          <a:p>
            <a:pPr lvl="1"/>
            <a:r>
              <a:rPr lang="en-US" dirty="0"/>
              <a:t>For negative numbers, either use two’s complement on the number before converting and negate the result, or use this formula (8 bit example):</a:t>
            </a:r>
          </a:p>
          <a:p>
            <a:pPr lvl="2"/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*2^7 + </a:t>
            </a:r>
            <a:r>
              <a:rPr lang="en-US" dirty="0" err="1"/>
              <a:t>i</a:t>
            </a:r>
            <a:r>
              <a:rPr lang="en-US" dirty="0"/>
              <a:t>*2^6 + </a:t>
            </a:r>
            <a:r>
              <a:rPr lang="en-US" dirty="0" err="1"/>
              <a:t>i</a:t>
            </a:r>
            <a:r>
              <a:rPr lang="en-US" dirty="0"/>
              <a:t>*2^5 + </a:t>
            </a:r>
            <a:r>
              <a:rPr lang="en-US" dirty="0" err="1"/>
              <a:t>i</a:t>
            </a:r>
            <a:r>
              <a:rPr lang="en-US" dirty="0"/>
              <a:t>*2^4 + </a:t>
            </a:r>
            <a:r>
              <a:rPr lang="en-US" dirty="0" err="1"/>
              <a:t>i</a:t>
            </a:r>
            <a:r>
              <a:rPr lang="en-US" dirty="0"/>
              <a:t>*2^3 + </a:t>
            </a:r>
            <a:r>
              <a:rPr lang="en-US" dirty="0" err="1"/>
              <a:t>i</a:t>
            </a:r>
            <a:r>
              <a:rPr lang="en-US" dirty="0"/>
              <a:t>*2^2 + </a:t>
            </a:r>
            <a:r>
              <a:rPr lang="en-US" dirty="0" err="1"/>
              <a:t>i</a:t>
            </a:r>
            <a:r>
              <a:rPr lang="en-US" dirty="0"/>
              <a:t>*2^1 + </a:t>
            </a:r>
            <a:r>
              <a:rPr lang="en-US" dirty="0" err="1"/>
              <a:t>i</a:t>
            </a:r>
            <a:r>
              <a:rPr lang="en-US" dirty="0"/>
              <a:t>*2^0    </a:t>
            </a:r>
            <a:r>
              <a:rPr lang="en-US" dirty="0">
                <a:solidFill>
                  <a:srgbClr val="00B050"/>
                </a:solidFill>
              </a:rPr>
              <a:t>#first term is negative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99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AA4E-8B9C-4E58-93B2-01A2C56B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2C0F-3542-4214-9B2F-B260B9D25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</p:spPr>
        <p:txBody>
          <a:bodyPr/>
          <a:lstStyle/>
          <a:p>
            <a:pPr lvl="1"/>
            <a:r>
              <a:rPr lang="en-US" dirty="0"/>
              <a:t>Runtime: the amount of time required for an algorithm to run</a:t>
            </a:r>
          </a:p>
          <a:p>
            <a:pPr lvl="1"/>
            <a:r>
              <a:rPr lang="en-US" dirty="0"/>
              <a:t>n: the length of the input for an algorithm</a:t>
            </a:r>
          </a:p>
          <a:p>
            <a:pPr lvl="1"/>
            <a:r>
              <a:rPr lang="en-US" dirty="0"/>
              <a:t>Big O: an estimate of how the runtime changes as n changes</a:t>
            </a:r>
          </a:p>
          <a:p>
            <a:pPr lvl="1"/>
            <a:endParaRPr lang="en-US" dirty="0"/>
          </a:p>
          <a:p>
            <a:r>
              <a:rPr lang="en" dirty="0"/>
              <a:t>To find the Big-O of a function based on the size of the problem,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r>
              <a:rPr lang="en" dirty="0"/>
              <a:t>, we find the term that grows the fastest as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dirty="0"/>
              <a:t> gets really large. We throw away any coefficients</a:t>
            </a:r>
          </a:p>
          <a:p>
            <a:pPr lvl="0">
              <a:spcBef>
                <a:spcPts val="1600"/>
              </a:spcBef>
              <a:buClr>
                <a:schemeClr val="accent5"/>
              </a:buClr>
              <a:buFont typeface="Courier New"/>
              <a:buChar char="●"/>
            </a:pPr>
            <a:r>
              <a:rPr lang="en-US" dirty="0"/>
              <a:t>E</a:t>
            </a:r>
            <a:r>
              <a:rPr lang="en" dirty="0"/>
              <a:t>x: </a:t>
            </a:r>
            <a:r>
              <a:rPr lang="pt-BR" dirty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f(n) = 8n + 2n</a:t>
            </a:r>
            <a:r>
              <a:rPr lang="pt-BR" baseline="30000" dirty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dirty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+ 12 = </a:t>
            </a:r>
            <a:r>
              <a:rPr lang="pt-BR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O(?)</a:t>
            </a:r>
          </a:p>
          <a:p>
            <a:pPr marL="1041400" lvl="2" indent="0">
              <a:spcBef>
                <a:spcPts val="0"/>
              </a:spcBef>
              <a:buClr>
                <a:schemeClr val="accent4"/>
              </a:buClr>
              <a:buSzPts val="1600"/>
              <a:buNone/>
            </a:pPr>
            <a:r>
              <a:rPr lang="pt-BR" sz="1600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f(n) = O(n</a:t>
            </a:r>
            <a:r>
              <a:rPr lang="pt-BR" sz="1600" baseline="30000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600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4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6BBD-19F5-451A-9FF9-CDF9BD3D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Google Shape;114;p22">
            <a:extLst>
              <a:ext uri="{FF2B5EF4-FFF2-40B4-BE49-F238E27FC236}">
                <a16:creationId xmlns:a16="http://schemas.microsoft.com/office/drawing/2014/main" id="{999416E1-566A-4B30-BD28-AE05C1CDF1C3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en-US"/>
              <a:t>Big-O list </a:t>
            </a:r>
            <a:r>
              <a:rPr lang="en-US" sz="1400"/>
              <a:t>(from smallest to largest)</a:t>
            </a:r>
            <a:r>
              <a:rPr lang="en-US"/>
              <a:t>:</a:t>
            </a:r>
          </a:p>
          <a:p>
            <a:pPr>
              <a:spcBef>
                <a:spcPts val="1600"/>
              </a:spcBef>
            </a:pPr>
            <a:r>
              <a:rPr lang="en-US"/>
              <a:t>O(1) - constant time</a:t>
            </a:r>
          </a:p>
          <a:p>
            <a:r>
              <a:rPr lang="en-US"/>
              <a:t>O(log n) - logarithmic time</a:t>
            </a:r>
          </a:p>
          <a:p>
            <a:r>
              <a:rPr lang="en-US"/>
              <a:t>O(n) - linear time</a:t>
            </a:r>
          </a:p>
          <a:p>
            <a:r>
              <a:rPr lang="en-US"/>
              <a:t>O(n log n) - log-linear time</a:t>
            </a:r>
          </a:p>
          <a:p>
            <a:r>
              <a:rPr lang="en-US"/>
              <a:t>O(n</a:t>
            </a:r>
            <a:r>
              <a:rPr lang="en-US" baseline="30000"/>
              <a:t>2</a:t>
            </a:r>
            <a:r>
              <a:rPr lang="en-US"/>
              <a:t>) - quadratic time</a:t>
            </a:r>
          </a:p>
          <a:p>
            <a:r>
              <a:rPr lang="en-US"/>
              <a:t>O(n</a:t>
            </a:r>
            <a:r>
              <a:rPr lang="en-US" baseline="30000"/>
              <a:t>3</a:t>
            </a:r>
            <a:r>
              <a:rPr lang="en-US"/>
              <a:t>) - cubic time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verage"/>
              <a:buNone/>
            </a:pPr>
            <a:r>
              <a:rPr lang="en-US"/>
              <a:t>Algorithms with these runtimes are called “polynomial time” algorithms.</a:t>
            </a:r>
            <a:endParaRPr lang="en-US" dirty="0"/>
          </a:p>
        </p:txBody>
      </p:sp>
      <p:pic>
        <p:nvPicPr>
          <p:cNvPr id="5" name="Google Shape;115;p22">
            <a:extLst>
              <a:ext uri="{FF2B5EF4-FFF2-40B4-BE49-F238E27FC236}">
                <a16:creationId xmlns:a16="http://schemas.microsoft.com/office/drawing/2014/main" id="{6515E20D-7CA6-4A36-AABA-EB675FA62B4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32192" y="1223913"/>
            <a:ext cx="4267201" cy="3010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8097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2DF0-BC15-4861-83D4-D75E14E2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4F71B-B7F4-46CD-A938-5B1F787A5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involves the process of breaking the problem into smaller and smaller problems until the problem is small enough to be solved trivially</a:t>
            </a:r>
          </a:p>
          <a:p>
            <a:r>
              <a:rPr lang="en-US" dirty="0"/>
              <a:t>T</a:t>
            </a:r>
            <a:r>
              <a:rPr lang="en" dirty="0"/>
              <a:t>hree laws of recursion:</a:t>
            </a:r>
          </a:p>
          <a:p>
            <a:pPr lvl="1"/>
            <a:r>
              <a:rPr lang="en-US" dirty="0"/>
              <a:t>A recursive algorithm must have a base case. A base case determines when a function will no longer call itself.</a:t>
            </a:r>
          </a:p>
          <a:p>
            <a:pPr lvl="1"/>
            <a:r>
              <a:rPr lang="en-US" dirty="0"/>
              <a:t>A recursive algorithm must implement a change to something each time it calls itself so that the base case will eventually be reached.</a:t>
            </a:r>
          </a:p>
          <a:p>
            <a:pPr lvl="1"/>
            <a:r>
              <a:rPr lang="en-US" dirty="0"/>
              <a:t>A recursive algorithm must call itself recursively.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65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535B-FE89-4BC9-8454-9EB9ECE4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DCFBD-D2E4-40A5-AAA5-83A629144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your best to work on the exercise provided with today’s lab – it goes over several important concepts in this class. If you have questions, please send them along with your code to the </a:t>
            </a:r>
            <a:r>
              <a:rPr lang="en-US" dirty="0" err="1"/>
              <a:t>listserve</a:t>
            </a:r>
            <a:r>
              <a:rPr lang="en-US" dirty="0"/>
              <a:t> email.</a:t>
            </a:r>
          </a:p>
          <a:p>
            <a:endParaRPr lang="en-US" dirty="0"/>
          </a:p>
          <a:p>
            <a:r>
              <a:rPr lang="en-US" dirty="0"/>
              <a:t>The solution to this exercise will be posted tomorrow (3/17)</a:t>
            </a:r>
          </a:p>
        </p:txBody>
      </p:sp>
    </p:spTree>
    <p:extLst>
      <p:ext uri="{BB962C8B-B14F-4D97-AF65-F5344CB8AC3E}">
        <p14:creationId xmlns:p14="http://schemas.microsoft.com/office/powerpoint/2010/main" val="55519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 + Previously in ISTA 350 Lab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Reminders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midterm is </a:t>
            </a:r>
            <a:r>
              <a:rPr lang="en-US" b="1" dirty="0"/>
              <a:t>next </a:t>
            </a:r>
            <a:r>
              <a:rPr lang="en" b="1" dirty="0"/>
              <a:t>week</a:t>
            </a:r>
            <a:r>
              <a:rPr lang="en" dirty="0"/>
              <a:t>: T</a:t>
            </a:r>
            <a:r>
              <a:rPr lang="en-US" dirty="0"/>
              <a:t>ue</a:t>
            </a:r>
            <a:r>
              <a:rPr lang="en" dirty="0"/>
              <a:t>sday,  March 24th!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Last lab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Big-O and Recursion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Midterm Review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 is a good opportunity to ask any questions about the midterm.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Although in-person meetin</a:t>
            </a:r>
            <a:r>
              <a:rPr lang="en-US" dirty="0" err="1"/>
              <a:t>gs</a:t>
            </a:r>
            <a:r>
              <a:rPr lang="en-US" dirty="0"/>
              <a:t> are no longer available, there are still ways to contact your professor and SL’s!!!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Please take advantage of the </a:t>
            </a:r>
            <a:r>
              <a:rPr lang="en-US" dirty="0" err="1"/>
              <a:t>listserve</a:t>
            </a:r>
            <a:r>
              <a:rPr lang="en-US" dirty="0"/>
              <a:t> email (</a:t>
            </a:r>
            <a:r>
              <a:rPr lang="en-US" dirty="0">
                <a:hlinkClick r:id="rId3"/>
              </a:rPr>
              <a:t>ista350-questions@list.arizona.edu</a:t>
            </a:r>
            <a:r>
              <a:rPr lang="en-US" dirty="0"/>
              <a:t>) and office hours on Zoom!!!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C9AB-B2C9-47B4-B8A9-D4A7A7D9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1426C-31EB-46F1-9DE5-636E6A3C9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a pattern describing a certain amount of text</a:t>
            </a:r>
          </a:p>
          <a:p>
            <a:r>
              <a:rPr lang="en" dirty="0"/>
              <a:t>We specify a pattern to search for by creating a string, but some of the characters have special meanings that allow them to match multiple other characters</a:t>
            </a:r>
          </a:p>
          <a:p>
            <a:r>
              <a:rPr lang="en" dirty="0"/>
              <a:t>Syntax:</a:t>
            </a:r>
          </a:p>
          <a:p>
            <a:endParaRPr lang="en" dirty="0"/>
          </a:p>
          <a:p>
            <a:pPr marL="1397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#python module for regular expressions is re</a:t>
            </a:r>
          </a:p>
          <a:p>
            <a:pPr marL="1397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text = open(file).read()    </a:t>
            </a:r>
          </a:p>
          <a:p>
            <a:pPr marL="1397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(r’&lt;some regular expression&gt;’)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 = raw string!!! </a:t>
            </a:r>
          </a:p>
          <a:p>
            <a:pPr marL="13970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[item[0] for item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p.findall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(text)]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to traverse results</a:t>
            </a:r>
          </a:p>
          <a:p>
            <a:endParaRPr lang="en" dirty="0"/>
          </a:p>
          <a:p>
            <a:r>
              <a:rPr lang="en-US" dirty="0"/>
              <a:t>C</a:t>
            </a:r>
            <a:r>
              <a:rPr lang="en" dirty="0"/>
              <a:t>heatsheet on next slide -&gt;</a:t>
            </a:r>
          </a:p>
        </p:txBody>
      </p:sp>
    </p:spTree>
    <p:extLst>
      <p:ext uri="{BB962C8B-B14F-4D97-AF65-F5344CB8AC3E}">
        <p14:creationId xmlns:p14="http://schemas.microsoft.com/office/powerpoint/2010/main" val="3654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8F07-8BED-4B98-9779-3CB48094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234D1-1CFE-4552-9C9E-08B4F4820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45F5996-11DD-424C-9B1A-99C280108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65" y="-2193"/>
            <a:ext cx="6759069" cy="514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2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057-34FF-43C5-A6A8-6354635C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F70F-550F-478A-A37E-28FF3A1F3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Linked Lists</a:t>
            </a:r>
          </a:p>
          <a:p>
            <a:pPr lvl="1">
              <a:lnSpc>
                <a:spcPct val="100000"/>
              </a:lnSpc>
              <a:buSzPct val="60000"/>
            </a:pPr>
            <a:r>
              <a:rPr lang="en" dirty="0"/>
              <a:t>Each data element (</a:t>
            </a:r>
            <a:r>
              <a:rPr lang="en-US" dirty="0"/>
              <a:t>node) </a:t>
            </a:r>
            <a:r>
              <a:rPr lang="en" dirty="0"/>
              <a:t>contains </a:t>
            </a:r>
            <a:r>
              <a:rPr lang="en-US" dirty="0"/>
              <a:t>data and a</a:t>
            </a:r>
            <a:r>
              <a:rPr lang="en" dirty="0"/>
              <a:t> connection to another data element in the form of a pointer. </a:t>
            </a:r>
          </a:p>
          <a:p>
            <a:pPr lvl="1">
              <a:lnSpc>
                <a:spcPct val="100000"/>
              </a:lnSpc>
              <a:buSzPct val="60000"/>
            </a:pPr>
            <a:r>
              <a:rPr lang="en-US" dirty="0"/>
              <a:t>Head is the first element in your linked list. </a:t>
            </a:r>
          </a:p>
          <a:p>
            <a:pPr lvl="1">
              <a:lnSpc>
                <a:spcPct val="100000"/>
              </a:lnSpc>
              <a:buSzPct val="60000"/>
            </a:pPr>
            <a:r>
              <a:rPr lang="en-US" dirty="0"/>
              <a:t>The linked list ends when next == None.</a:t>
            </a:r>
          </a:p>
          <a:p>
            <a:pPr lvl="1"/>
            <a:endParaRPr lang="en-US" dirty="0"/>
          </a:p>
        </p:txBody>
      </p:sp>
      <p:pic>
        <p:nvPicPr>
          <p:cNvPr id="4" name="Google Shape;78;p16">
            <a:extLst>
              <a:ext uri="{FF2B5EF4-FFF2-40B4-BE49-F238E27FC236}">
                <a16:creationId xmlns:a16="http://schemas.microsoft.com/office/drawing/2014/main" id="{BF884AAF-9EE2-42E8-B44F-F9B3616DAF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673" y="3088750"/>
            <a:ext cx="7229475" cy="1609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650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6A22-5FA0-422B-8670-DDD1F78D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B2360-EABD-4D11-B01E-87E88DEC5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Parse Trees</a:t>
            </a:r>
          </a:p>
          <a:p>
            <a:pPr lvl="1"/>
            <a:r>
              <a:rPr lang="en-US" dirty="0"/>
              <a:t>Also a composed of nodes, with at least one link pointing into each node (except the root) and zero to many link pointing out of each node</a:t>
            </a:r>
          </a:p>
          <a:p>
            <a:pPr lvl="1"/>
            <a:r>
              <a:rPr lang="en-US" dirty="0"/>
              <a:t>Root: only node without incoming edges</a:t>
            </a:r>
          </a:p>
          <a:p>
            <a:pPr lvl="1"/>
            <a:r>
              <a:rPr lang="en-US" dirty="0"/>
              <a:t>Child: a node that is linked out from another node</a:t>
            </a:r>
          </a:p>
          <a:p>
            <a:pPr lvl="1"/>
            <a:r>
              <a:rPr lang="en-US" dirty="0"/>
              <a:t>Parent: a node that is linked down to another node</a:t>
            </a:r>
          </a:p>
          <a:p>
            <a:pPr lvl="1"/>
            <a:r>
              <a:rPr lang="en-US" dirty="0"/>
              <a:t>Leaf: a node with no children</a:t>
            </a:r>
          </a:p>
          <a:p>
            <a:pPr lvl="1"/>
            <a:r>
              <a:rPr lang="en-US" dirty="0"/>
              <a:t>Siblings: nodes that share a parent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16F5-EA3D-459F-AADF-BD676580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33664-CB87-4F49-B61B-303DFEBCD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Parse Trees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8C10FE-49BA-492B-BCA9-0D8DB33C4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34" t="6399" r="10342" b="5184"/>
          <a:stretch/>
        </p:blipFill>
        <p:spPr>
          <a:xfrm>
            <a:off x="421294" y="1859343"/>
            <a:ext cx="4448365" cy="283913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EC4830-E649-48B7-95F8-559A420A68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07" t="15054" r="22285" b="3793"/>
          <a:stretch/>
        </p:blipFill>
        <p:spPr>
          <a:xfrm>
            <a:off x="4979253" y="1732917"/>
            <a:ext cx="3834381" cy="309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0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DB56-5114-4F74-A4E1-DE11FD3B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7697B-C42D-4365-9CE9-9A539C330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491908"/>
          </a:xfrm>
        </p:spPr>
        <p:txBody>
          <a:bodyPr/>
          <a:lstStyle/>
          <a:p>
            <a:r>
              <a:rPr lang="en-US" dirty="0"/>
              <a:t>Arrays vs lists</a:t>
            </a:r>
          </a:p>
        </p:txBody>
      </p:sp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0FC30B66-18AA-4690-804C-98AEA14B2671}"/>
              </a:ext>
            </a:extLst>
          </p:cNvPr>
          <p:cNvSpPr txBox="1">
            <a:spLocks/>
          </p:cNvSpPr>
          <p:nvPr/>
        </p:nvSpPr>
        <p:spPr>
          <a:xfrm>
            <a:off x="311700" y="1644383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buFont typeface="Average"/>
              <a:buNone/>
            </a:pPr>
            <a:r>
              <a:rPr lang="en-US" b="1" u="sng" dirty="0"/>
              <a:t>Arrays</a:t>
            </a:r>
          </a:p>
          <a:p>
            <a:pPr>
              <a:spcBef>
                <a:spcPts val="1600"/>
              </a:spcBef>
            </a:pPr>
            <a:r>
              <a:rPr lang="en-US" dirty="0"/>
              <a:t>Created with a fixed length.</a:t>
            </a:r>
          </a:p>
          <a:p>
            <a:r>
              <a:rPr lang="en-US" dirty="0"/>
              <a:t>Any element can be assigned to at any time.</a:t>
            </a:r>
          </a:p>
          <a:p>
            <a:r>
              <a:rPr lang="en-US" dirty="0"/>
              <a:t>All elements are of the same type.</a:t>
            </a:r>
          </a:p>
          <a:p>
            <a:r>
              <a:rPr lang="en-US" dirty="0"/>
              <a:t>Slices are views.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90C9D-7105-4B49-B952-C43683D96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46727"/>
            <a:ext cx="3999323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3804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1264</Words>
  <Application>Microsoft Office PowerPoint</Application>
  <PresentationFormat>On-screen Show (16:9)</PresentationFormat>
  <Paragraphs>117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Courier New</vt:lpstr>
      <vt:lpstr>Arial</vt:lpstr>
      <vt:lpstr>Average</vt:lpstr>
      <vt:lpstr>Oswald</vt:lpstr>
      <vt:lpstr>Slate</vt:lpstr>
      <vt:lpstr>ISTA 350</vt:lpstr>
      <vt:lpstr>Reminders + Previously in ISTA 350 Lab</vt:lpstr>
      <vt:lpstr>Today: Midterm Review</vt:lpstr>
      <vt:lpstr>Regular Expressions</vt:lpstr>
      <vt:lpstr>PowerPoint Presentation</vt:lpstr>
      <vt:lpstr>Linked Data Structures</vt:lpstr>
      <vt:lpstr>Linked Data Structures</vt:lpstr>
      <vt:lpstr>Linked Data Structures</vt:lpstr>
      <vt:lpstr>Numpy Arrays</vt:lpstr>
      <vt:lpstr>Numpy Arrays</vt:lpstr>
      <vt:lpstr>Numpy Arrays</vt:lpstr>
      <vt:lpstr>Magic Methods</vt:lpstr>
      <vt:lpstr>Magic Methods</vt:lpstr>
      <vt:lpstr>Binary</vt:lpstr>
      <vt:lpstr>Binary</vt:lpstr>
      <vt:lpstr>Big O</vt:lpstr>
      <vt:lpstr>Big O</vt:lpstr>
      <vt:lpstr>Recursion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ISTA 350</dc:title>
  <cp:lastModifiedBy>Smith, Hannah Kathleen - (hannahksmith)</cp:lastModifiedBy>
  <cp:revision>12</cp:revision>
  <dcterms:modified xsi:type="dcterms:W3CDTF">2020-03-16T19:50:42Z</dcterms:modified>
</cp:coreProperties>
</file>