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Average" panose="020B0604020202020204" charset="0"/>
      <p:regular r:id="rId31"/>
    </p:embeddedFont>
    <p:embeddedFont>
      <p:font typeface="Oswald"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49dce8b39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49dce8b39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49dce8b39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49dce8b3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49dce8b39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49dce8b3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49dce8b39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49dce8b39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49dce8b39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49dce8b39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49dce8b39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49dce8b39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49dce8b39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49dce8b39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49dce8b39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49dce8b39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49dce8b39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49dce8b39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4a0ba83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4a0ba83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49dce8b3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49dce8b3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4a0ba83f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4a0ba83f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4a0ba83f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4a0ba83f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4a0ba83f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4a0ba83f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4a0ba83f0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4a0ba83f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4a0ba83f0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4a0ba83f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4a0ba83f0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a0ba83f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4a0ba83f0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4a0ba83f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4a0ba83f0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4a0ba83f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4a0ba83f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4a0ba83f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49dce8b39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49dce8b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49dce8b39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49dce8b3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49dce8b39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49dce8b3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49dce8b39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49dce8b3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49dce8b39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49dce8b39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49dce8b39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49dce8b39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49dce8b39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49dce8b39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2429620" y="0"/>
            <a:ext cx="4284758" cy="5143499"/>
          </a:xfrm>
          <a:prstGeom prst="rect">
            <a:avLst/>
          </a:prstGeom>
          <a:noFill/>
          <a:ln>
            <a:noFill/>
          </a:ln>
        </p:spPr>
      </p:pic>
      <p:sp>
        <p:nvSpPr>
          <p:cNvPr id="60" name="Google Shape;60;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ISTA 350</a:t>
            </a:r>
            <a:endParaRPr/>
          </a:p>
        </p:txBody>
      </p:sp>
      <p:sp>
        <p:nvSpPr>
          <p:cNvPr id="61" name="Google Shape;61;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DD7E6B"/>
                </a:solidFill>
              </a:rPr>
              <a:t>BeautifulSoup, HTML, and JSON</a:t>
            </a:r>
            <a:endParaRPr dirty="0">
              <a:solidFill>
                <a:srgbClr val="DD7E6B"/>
              </a:solidFill>
            </a:endParaRPr>
          </a:p>
          <a:p>
            <a:pPr marL="0" lvl="0" indent="0" algn="ctr" rtl="0">
              <a:spcBef>
                <a:spcPts val="0"/>
              </a:spcBef>
              <a:spcAft>
                <a:spcPts val="0"/>
              </a:spcAft>
              <a:buNone/>
            </a:pPr>
            <a:r>
              <a:rPr lang="en" dirty="0">
                <a:solidFill>
                  <a:srgbClr val="DD7E6B"/>
                </a:solidFill>
              </a:rPr>
              <a:t>Spring 2020</a:t>
            </a:r>
            <a:endParaRPr dirty="0">
              <a:solidFill>
                <a:srgbClr val="DD7E6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 Overview</a:t>
            </a:r>
            <a:endParaRPr/>
          </a:p>
        </p:txBody>
      </p:sp>
      <p:sp>
        <p:nvSpPr>
          <p:cNvPr id="113" name="Google Shape;113;p22"/>
          <p:cNvSpPr txBox="1">
            <a:spLocks noGrp="1"/>
          </p:cNvSpPr>
          <p:nvPr>
            <p:ph type="body" idx="1"/>
          </p:nvPr>
        </p:nvSpPr>
        <p:spPr>
          <a:xfrm>
            <a:off x="311700" y="1083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 files are made of HTML elements that are nested. Let’s take a look at the HTML for a very simple webpage.</a:t>
            </a:r>
            <a:endParaRPr/>
          </a:p>
          <a:p>
            <a:pPr marL="0" lvl="0" indent="0" algn="l" rtl="0">
              <a:spcBef>
                <a:spcPts val="1600"/>
              </a:spcBef>
              <a:spcAft>
                <a:spcPts val="0"/>
              </a:spcAft>
              <a:buNone/>
            </a:pPr>
            <a:r>
              <a:rPr lang="en">
                <a:solidFill>
                  <a:srgbClr val="9FC5E8"/>
                </a:solidFill>
                <a:latin typeface="Courier New"/>
                <a:ea typeface="Courier New"/>
                <a:cs typeface="Courier New"/>
                <a:sym typeface="Courier New"/>
              </a:rPr>
              <a:t>&lt;!DOCTYPE html&gt;</a:t>
            </a:r>
            <a:endParaRPr>
              <a:solidFill>
                <a:srgbClr val="9FC5E8"/>
              </a:solidFill>
              <a:latin typeface="Courier New"/>
              <a:ea typeface="Courier New"/>
              <a:cs typeface="Courier New"/>
              <a:sym typeface="Courier New"/>
            </a:endParaRPr>
          </a:p>
          <a:p>
            <a:pPr marL="0" lvl="0" indent="0" algn="l" rtl="0">
              <a:spcBef>
                <a:spcPts val="0"/>
              </a:spcBef>
              <a:spcAft>
                <a:spcPts val="0"/>
              </a:spcAft>
              <a:buNone/>
            </a:pPr>
            <a:r>
              <a:rPr lang="en">
                <a:solidFill>
                  <a:srgbClr val="9FC5E8"/>
                </a:solidFill>
                <a:latin typeface="Courier New"/>
                <a:ea typeface="Courier New"/>
                <a:cs typeface="Courier New"/>
                <a:sym typeface="Courier New"/>
              </a:rPr>
              <a:t>&lt;html&gt;</a:t>
            </a:r>
            <a:endParaRPr>
              <a:solidFill>
                <a:srgbClr val="9FC5E8"/>
              </a:solidFill>
              <a:latin typeface="Courier New"/>
              <a:ea typeface="Courier New"/>
              <a:cs typeface="Courier New"/>
              <a:sym typeface="Courier New"/>
            </a:endParaRPr>
          </a:p>
          <a:p>
            <a:pPr marL="0" lvl="0" indent="0" algn="l" rtl="0">
              <a:spcBef>
                <a:spcPts val="0"/>
              </a:spcBef>
              <a:spcAft>
                <a:spcPts val="0"/>
              </a:spcAft>
              <a:buNone/>
            </a:pPr>
            <a:r>
              <a:rPr lang="en">
                <a:solidFill>
                  <a:srgbClr val="9FC5E8"/>
                </a:solidFill>
                <a:latin typeface="Courier New"/>
                <a:ea typeface="Courier New"/>
                <a:cs typeface="Courier New"/>
                <a:sym typeface="Courier New"/>
              </a:rPr>
              <a:t>	&lt;head&gt;</a:t>
            </a:r>
            <a:endParaRPr>
              <a:solidFill>
                <a:srgbClr val="9FC5E8"/>
              </a:solidFill>
              <a:latin typeface="Courier New"/>
              <a:ea typeface="Courier New"/>
              <a:cs typeface="Courier New"/>
              <a:sym typeface="Courier New"/>
            </a:endParaRPr>
          </a:p>
          <a:p>
            <a:pPr marL="0" lvl="0" indent="0" algn="l" rtl="0">
              <a:spcBef>
                <a:spcPts val="0"/>
              </a:spcBef>
              <a:spcAft>
                <a:spcPts val="0"/>
              </a:spcAft>
              <a:buNone/>
            </a:pPr>
            <a:r>
              <a:rPr lang="en">
                <a:solidFill>
                  <a:srgbClr val="9FC5E8"/>
                </a:solidFill>
                <a:latin typeface="Courier New"/>
                <a:ea typeface="Courier New"/>
                <a:cs typeface="Courier New"/>
                <a:sym typeface="Courier New"/>
              </a:rPr>
              <a:t>		&lt;title&gt;</a:t>
            </a:r>
            <a:r>
              <a:rPr lang="en">
                <a:solidFill>
                  <a:schemeClr val="accent5"/>
                </a:solidFill>
                <a:latin typeface="Courier New"/>
                <a:ea typeface="Courier New"/>
                <a:cs typeface="Courier New"/>
                <a:sym typeface="Courier New"/>
              </a:rPr>
              <a:t>Simple Sample</a:t>
            </a:r>
            <a:r>
              <a:rPr lang="en">
                <a:solidFill>
                  <a:srgbClr val="9FC5E8"/>
                </a:solidFill>
                <a:latin typeface="Courier New"/>
                <a:ea typeface="Courier New"/>
                <a:cs typeface="Courier New"/>
                <a:sym typeface="Courier New"/>
              </a:rPr>
              <a:t>&lt;/title&gt;</a:t>
            </a:r>
            <a:endParaRPr>
              <a:solidFill>
                <a:srgbClr val="9FC5E8"/>
              </a:solidFill>
              <a:latin typeface="Courier New"/>
              <a:ea typeface="Courier New"/>
              <a:cs typeface="Courier New"/>
              <a:sym typeface="Courier New"/>
            </a:endParaRPr>
          </a:p>
          <a:p>
            <a:pPr marL="0" lvl="0" indent="0" algn="l" rtl="0">
              <a:spcBef>
                <a:spcPts val="0"/>
              </a:spcBef>
              <a:spcAft>
                <a:spcPts val="0"/>
              </a:spcAft>
              <a:buNone/>
            </a:pPr>
            <a:r>
              <a:rPr lang="en">
                <a:solidFill>
                  <a:srgbClr val="9FC5E8"/>
                </a:solidFill>
                <a:latin typeface="Courier New"/>
                <a:ea typeface="Courier New"/>
                <a:cs typeface="Courier New"/>
                <a:sym typeface="Courier New"/>
              </a:rPr>
              <a:t>	&lt;/head&gt;</a:t>
            </a:r>
            <a:endParaRPr>
              <a:solidFill>
                <a:srgbClr val="9FC5E8"/>
              </a:solidFill>
              <a:latin typeface="Courier New"/>
              <a:ea typeface="Courier New"/>
              <a:cs typeface="Courier New"/>
              <a:sym typeface="Courier New"/>
            </a:endParaRPr>
          </a:p>
          <a:p>
            <a:pPr marL="0" lvl="0" indent="0" algn="l" rtl="0">
              <a:spcBef>
                <a:spcPts val="0"/>
              </a:spcBef>
              <a:spcAft>
                <a:spcPts val="0"/>
              </a:spcAft>
              <a:buNone/>
            </a:pPr>
            <a:r>
              <a:rPr lang="en">
                <a:solidFill>
                  <a:srgbClr val="9FC5E8"/>
                </a:solidFill>
                <a:latin typeface="Courier New"/>
                <a:ea typeface="Courier New"/>
                <a:cs typeface="Courier New"/>
                <a:sym typeface="Courier New"/>
              </a:rPr>
              <a:t>	&lt;body&gt;</a:t>
            </a:r>
            <a:endParaRPr>
              <a:solidFill>
                <a:srgbClr val="9FC5E8"/>
              </a:solidFill>
              <a:latin typeface="Courier New"/>
              <a:ea typeface="Courier New"/>
              <a:cs typeface="Courier New"/>
              <a:sym typeface="Courier New"/>
            </a:endParaRPr>
          </a:p>
          <a:p>
            <a:pPr marL="0" lvl="0" indent="0" algn="l" rtl="0">
              <a:spcBef>
                <a:spcPts val="0"/>
              </a:spcBef>
              <a:spcAft>
                <a:spcPts val="0"/>
              </a:spcAft>
              <a:buNone/>
            </a:pPr>
            <a:r>
              <a:rPr lang="en">
                <a:solidFill>
                  <a:srgbClr val="9FC5E8"/>
                </a:solidFill>
                <a:latin typeface="Courier New"/>
                <a:ea typeface="Courier New"/>
                <a:cs typeface="Courier New"/>
                <a:sym typeface="Courier New"/>
              </a:rPr>
              <a:t>		&lt;h1&gt;</a:t>
            </a:r>
            <a:r>
              <a:rPr lang="en">
                <a:solidFill>
                  <a:schemeClr val="accent5"/>
                </a:solidFill>
                <a:latin typeface="Courier New"/>
                <a:ea typeface="Courier New"/>
                <a:cs typeface="Courier New"/>
                <a:sym typeface="Courier New"/>
              </a:rPr>
              <a:t>ISTA 350</a:t>
            </a:r>
            <a:r>
              <a:rPr lang="en">
                <a:solidFill>
                  <a:srgbClr val="9FC5E8"/>
                </a:solidFill>
                <a:latin typeface="Courier New"/>
                <a:ea typeface="Courier New"/>
                <a:cs typeface="Courier New"/>
                <a:sym typeface="Courier New"/>
              </a:rPr>
              <a:t>&lt;/h1&gt;</a:t>
            </a:r>
            <a:r>
              <a:rPr lang="en">
                <a:latin typeface="Courier New"/>
                <a:ea typeface="Courier New"/>
                <a:cs typeface="Courier New"/>
                <a:sym typeface="Courier New"/>
              </a:rPr>
              <a:t> </a:t>
            </a:r>
            <a:r>
              <a:rPr lang="en">
                <a:solidFill>
                  <a:srgbClr val="B6D7A8"/>
                </a:solidFill>
                <a:latin typeface="Courier New"/>
                <a:ea typeface="Courier New"/>
                <a:cs typeface="Courier New"/>
                <a:sym typeface="Courier New"/>
              </a:rPr>
              <a:t>&lt;!--Heading tag --&gt;</a:t>
            </a: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a:t>
            </a:r>
            <a:r>
              <a:rPr lang="en">
                <a:solidFill>
                  <a:srgbClr val="9FC5E8"/>
                </a:solidFill>
                <a:latin typeface="Courier New"/>
                <a:ea typeface="Courier New"/>
                <a:cs typeface="Courier New"/>
                <a:sym typeface="Courier New"/>
              </a:rPr>
              <a:t>&lt;p&gt;</a:t>
            </a:r>
            <a:r>
              <a:rPr lang="en">
                <a:solidFill>
                  <a:schemeClr val="accent5"/>
                </a:solidFill>
                <a:latin typeface="Courier New"/>
                <a:ea typeface="Courier New"/>
                <a:cs typeface="Courier New"/>
                <a:sym typeface="Courier New"/>
              </a:rPr>
              <a:t>This is a paragraph.</a:t>
            </a:r>
            <a:r>
              <a:rPr lang="en">
                <a:solidFill>
                  <a:srgbClr val="9FC5E8"/>
                </a:solidFill>
                <a:latin typeface="Courier New"/>
                <a:ea typeface="Courier New"/>
                <a:cs typeface="Courier New"/>
                <a:sym typeface="Courier New"/>
              </a:rPr>
              <a:t>&lt;/p&gt;</a:t>
            </a:r>
            <a:r>
              <a:rPr lang="en">
                <a:latin typeface="Courier New"/>
                <a:ea typeface="Courier New"/>
                <a:cs typeface="Courier New"/>
                <a:sym typeface="Courier New"/>
              </a:rPr>
              <a:t> </a:t>
            </a:r>
            <a:r>
              <a:rPr lang="en">
                <a:solidFill>
                  <a:srgbClr val="B6D7A8"/>
                </a:solidFill>
                <a:latin typeface="Courier New"/>
                <a:ea typeface="Courier New"/>
                <a:cs typeface="Courier New"/>
                <a:sym typeface="Courier New"/>
              </a:rPr>
              <a:t>&lt;!-- Paragraph tag --&gt; </a:t>
            </a:r>
            <a:endParaRPr>
              <a:solidFill>
                <a:srgbClr val="B6D7A8"/>
              </a:solidFill>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a:t>
            </a:r>
            <a:r>
              <a:rPr lang="en">
                <a:solidFill>
                  <a:srgbClr val="9FC5E8"/>
                </a:solidFill>
                <a:latin typeface="Courier New"/>
                <a:ea typeface="Courier New"/>
                <a:cs typeface="Courier New"/>
                <a:sym typeface="Courier New"/>
              </a:rPr>
              <a:t>&lt;/body&gt;</a:t>
            </a:r>
            <a:endParaRPr>
              <a:solidFill>
                <a:srgbClr val="9FC5E8"/>
              </a:solidFill>
              <a:latin typeface="Courier New"/>
              <a:ea typeface="Courier New"/>
              <a:cs typeface="Courier New"/>
              <a:sym typeface="Courier New"/>
            </a:endParaRPr>
          </a:p>
          <a:p>
            <a:pPr marL="0" lvl="0" indent="0" algn="l" rtl="0">
              <a:spcBef>
                <a:spcPts val="0"/>
              </a:spcBef>
              <a:spcAft>
                <a:spcPts val="0"/>
              </a:spcAft>
              <a:buNone/>
            </a:pPr>
            <a:r>
              <a:rPr lang="en">
                <a:solidFill>
                  <a:srgbClr val="9FC5E8"/>
                </a:solidFill>
                <a:latin typeface="Courier New"/>
                <a:ea typeface="Courier New"/>
                <a:cs typeface="Courier New"/>
                <a:sym typeface="Courier New"/>
              </a:rPr>
              <a:t>&lt;/html&gt;</a:t>
            </a:r>
            <a:endParaRPr>
              <a:solidFill>
                <a:srgbClr val="9FC5E8"/>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 Overview</a:t>
            </a:r>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b="1"/>
              <a:t>text</a:t>
            </a:r>
            <a:r>
              <a:rPr lang="en"/>
              <a:t> is the content that is in between the start and end tags. We refer to text that is enclosed by start and end tags as an </a:t>
            </a:r>
            <a:r>
              <a:rPr lang="en" b="1"/>
              <a:t>HTML Element</a:t>
            </a:r>
            <a:r>
              <a:rPr lang="en"/>
              <a:t>.</a:t>
            </a:r>
            <a:endParaRPr/>
          </a:p>
          <a:p>
            <a:pPr marL="0" lvl="0" indent="0" algn="ctr" rtl="0">
              <a:spcBef>
                <a:spcPts val="1600"/>
              </a:spcBef>
              <a:spcAft>
                <a:spcPts val="0"/>
              </a:spcAft>
              <a:buNone/>
            </a:pPr>
            <a:endParaRPr/>
          </a:p>
          <a:p>
            <a:pPr marL="0" lvl="0" indent="0" algn="ctr" rtl="0">
              <a:spcBef>
                <a:spcPts val="1600"/>
              </a:spcBef>
              <a:spcAft>
                <a:spcPts val="0"/>
              </a:spcAft>
              <a:buNone/>
            </a:pPr>
            <a:r>
              <a:rPr lang="en"/>
              <a:t>HTML Element</a:t>
            </a:r>
            <a:endParaRPr/>
          </a:p>
          <a:p>
            <a:pPr marL="0" lvl="0" indent="0" algn="ctr" rtl="0">
              <a:spcBef>
                <a:spcPts val="1600"/>
              </a:spcBef>
              <a:spcAft>
                <a:spcPts val="0"/>
              </a:spcAft>
              <a:buNone/>
            </a:pPr>
            <a:r>
              <a:rPr lang="en">
                <a:solidFill>
                  <a:srgbClr val="9FC5E8"/>
                </a:solidFill>
                <a:latin typeface="Courier New"/>
                <a:ea typeface="Courier New"/>
                <a:cs typeface="Courier New"/>
                <a:sym typeface="Courier New"/>
              </a:rPr>
              <a:t>&lt;</a:t>
            </a:r>
            <a:r>
              <a:rPr lang="en">
                <a:solidFill>
                  <a:srgbClr val="EA9999"/>
                </a:solidFill>
                <a:latin typeface="Courier New"/>
                <a:ea typeface="Courier New"/>
                <a:cs typeface="Courier New"/>
                <a:sym typeface="Courier New"/>
              </a:rPr>
              <a:t>tagname</a:t>
            </a:r>
            <a:r>
              <a:rPr lang="en">
                <a:solidFill>
                  <a:srgbClr val="9FC5E8"/>
                </a:solidFill>
                <a:latin typeface="Courier New"/>
                <a:ea typeface="Courier New"/>
                <a:cs typeface="Courier New"/>
                <a:sym typeface="Courier New"/>
              </a:rPr>
              <a:t>&gt;</a:t>
            </a:r>
            <a:r>
              <a:rPr lang="en">
                <a:latin typeface="Courier New"/>
                <a:ea typeface="Courier New"/>
                <a:cs typeface="Courier New"/>
                <a:sym typeface="Courier New"/>
              </a:rPr>
              <a:t> </a:t>
            </a:r>
            <a:r>
              <a:rPr lang="en">
                <a:solidFill>
                  <a:srgbClr val="F9CB9C"/>
                </a:solidFill>
                <a:latin typeface="Courier New"/>
                <a:ea typeface="Courier New"/>
                <a:cs typeface="Courier New"/>
                <a:sym typeface="Courier New"/>
              </a:rPr>
              <a:t>content</a:t>
            </a:r>
            <a:r>
              <a:rPr lang="en">
                <a:latin typeface="Courier New"/>
                <a:ea typeface="Courier New"/>
                <a:cs typeface="Courier New"/>
                <a:sym typeface="Courier New"/>
              </a:rPr>
              <a:t> </a:t>
            </a:r>
            <a:r>
              <a:rPr lang="en">
                <a:solidFill>
                  <a:srgbClr val="9FC5E8"/>
                </a:solidFill>
                <a:latin typeface="Courier New"/>
                <a:ea typeface="Courier New"/>
                <a:cs typeface="Courier New"/>
                <a:sym typeface="Courier New"/>
              </a:rPr>
              <a:t>&lt;</a:t>
            </a:r>
            <a:r>
              <a:rPr lang="en">
                <a:solidFill>
                  <a:srgbClr val="EA9999"/>
                </a:solidFill>
                <a:latin typeface="Courier New"/>
                <a:ea typeface="Courier New"/>
                <a:cs typeface="Courier New"/>
                <a:sym typeface="Courier New"/>
              </a:rPr>
              <a:t>/tagname</a:t>
            </a:r>
            <a:r>
              <a:rPr lang="en">
                <a:solidFill>
                  <a:srgbClr val="9FC5E8"/>
                </a:solidFill>
                <a:latin typeface="Courier New"/>
                <a:ea typeface="Courier New"/>
                <a:cs typeface="Courier New"/>
                <a:sym typeface="Courier New"/>
              </a:rPr>
              <a:t>&gt;</a:t>
            </a:r>
            <a:endParaRPr>
              <a:solidFill>
                <a:srgbClr val="9FC5E8"/>
              </a:solidFill>
              <a:latin typeface="Courier New"/>
              <a:ea typeface="Courier New"/>
              <a:cs typeface="Courier New"/>
              <a:sym typeface="Courier New"/>
            </a:endParaRPr>
          </a:p>
          <a:p>
            <a:pPr marL="0" lvl="0" indent="0" algn="ctr" rtl="0">
              <a:spcBef>
                <a:spcPts val="1600"/>
              </a:spcBef>
              <a:spcAft>
                <a:spcPts val="1600"/>
              </a:spcAft>
              <a:buNone/>
            </a:pPr>
            <a:r>
              <a:rPr lang="en"/>
              <a:t>Start tag  	Text	       	End Tag</a:t>
            </a:r>
            <a:endParaRPr/>
          </a:p>
        </p:txBody>
      </p:sp>
      <p:cxnSp>
        <p:nvCxnSpPr>
          <p:cNvPr id="120" name="Google Shape;120;p23"/>
          <p:cNvCxnSpPr/>
          <p:nvPr/>
        </p:nvCxnSpPr>
        <p:spPr>
          <a:xfrm rot="10800000">
            <a:off x="3368950" y="3437450"/>
            <a:ext cx="54900" cy="206400"/>
          </a:xfrm>
          <a:prstGeom prst="straightConnector1">
            <a:avLst/>
          </a:prstGeom>
          <a:noFill/>
          <a:ln w="9525" cap="flat" cmpd="sng">
            <a:solidFill>
              <a:schemeClr val="accent5"/>
            </a:solidFill>
            <a:prstDash val="solid"/>
            <a:round/>
            <a:headEnd type="none" w="med" len="med"/>
            <a:tailEnd type="triangle" w="med" len="med"/>
          </a:ln>
        </p:spPr>
      </p:cxnSp>
      <p:cxnSp>
        <p:nvCxnSpPr>
          <p:cNvPr id="121" name="Google Shape;121;p23"/>
          <p:cNvCxnSpPr/>
          <p:nvPr/>
        </p:nvCxnSpPr>
        <p:spPr>
          <a:xfrm rot="10800000">
            <a:off x="4544550" y="3437450"/>
            <a:ext cx="54900" cy="206400"/>
          </a:xfrm>
          <a:prstGeom prst="straightConnector1">
            <a:avLst/>
          </a:prstGeom>
          <a:noFill/>
          <a:ln w="9525" cap="flat" cmpd="sng">
            <a:solidFill>
              <a:schemeClr val="accent5"/>
            </a:solidFill>
            <a:prstDash val="solid"/>
            <a:round/>
            <a:headEnd type="none" w="med" len="med"/>
            <a:tailEnd type="triangle" w="med" len="med"/>
          </a:ln>
        </p:spPr>
      </p:cxnSp>
      <p:cxnSp>
        <p:nvCxnSpPr>
          <p:cNvPr id="122" name="Google Shape;122;p23"/>
          <p:cNvCxnSpPr/>
          <p:nvPr/>
        </p:nvCxnSpPr>
        <p:spPr>
          <a:xfrm rot="10800000">
            <a:off x="5720150" y="3437450"/>
            <a:ext cx="54900" cy="206400"/>
          </a:xfrm>
          <a:prstGeom prst="straightConnector1">
            <a:avLst/>
          </a:prstGeom>
          <a:noFill/>
          <a:ln w="9525" cap="flat" cmpd="sng">
            <a:solidFill>
              <a:schemeClr val="accent5"/>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 Overview</a:t>
            </a:r>
            <a:endParaRPr/>
          </a:p>
        </p:txBody>
      </p:sp>
      <p:sp>
        <p:nvSpPr>
          <p:cNvPr id="128" name="Google Shape;12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previous HTML will produce the following web page: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NOTE: You are only expected to be familiar with HTML, not an expert. If you are comfortable with the concepts in this lab then you know enough to complete the web scraping assignments.</a:t>
            </a:r>
            <a:endParaRPr/>
          </a:p>
          <a:p>
            <a:pPr marL="0" lvl="0" indent="0" algn="l" rtl="0">
              <a:spcBef>
                <a:spcPts val="1600"/>
              </a:spcBef>
              <a:spcAft>
                <a:spcPts val="1600"/>
              </a:spcAft>
              <a:buNone/>
            </a:pPr>
            <a:endParaRPr/>
          </a:p>
        </p:txBody>
      </p:sp>
      <p:pic>
        <p:nvPicPr>
          <p:cNvPr id="129" name="Google Shape;129;p24"/>
          <p:cNvPicPr preferRelativeResize="0"/>
          <p:nvPr/>
        </p:nvPicPr>
        <p:blipFill>
          <a:blip r:embed="rId3">
            <a:alphaModFix/>
          </a:blip>
          <a:stretch>
            <a:fillRect/>
          </a:stretch>
        </p:blipFill>
        <p:spPr>
          <a:xfrm>
            <a:off x="3081338" y="1583225"/>
            <a:ext cx="2981325" cy="211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Parsing HTML with BeautifulSoup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Parsing with BeautifulSoup</a:t>
            </a:r>
            <a:endParaRPr/>
          </a:p>
        </p:txBody>
      </p:sp>
      <p:sp>
        <p:nvSpPr>
          <p:cNvPr id="140" name="Google Shape;14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Recall the simple HTML table from lecture. The </a:t>
            </a:r>
            <a:r>
              <a:rPr lang="en">
                <a:latin typeface="Courier New"/>
                <a:ea typeface="Courier New"/>
                <a:cs typeface="Courier New"/>
                <a:sym typeface="Courier New"/>
              </a:rPr>
              <a:t>&lt;tr&gt;</a:t>
            </a:r>
            <a:r>
              <a:rPr lang="en"/>
              <a:t> tag defines a row and the </a:t>
            </a:r>
            <a:r>
              <a:rPr lang="en">
                <a:latin typeface="Courier New"/>
                <a:ea typeface="Courier New"/>
                <a:cs typeface="Courier New"/>
                <a:sym typeface="Courier New"/>
              </a:rPr>
              <a:t>&lt;td&gt;</a:t>
            </a:r>
            <a:r>
              <a:rPr lang="en"/>
              <a:t> tag defines a standard cell for the table.</a:t>
            </a:r>
            <a:endParaRPr/>
          </a:p>
        </p:txBody>
      </p:sp>
      <p:pic>
        <p:nvPicPr>
          <p:cNvPr id="141" name="Google Shape;141;p26"/>
          <p:cNvPicPr preferRelativeResize="0"/>
          <p:nvPr/>
        </p:nvPicPr>
        <p:blipFill>
          <a:blip r:embed="rId3">
            <a:alphaModFix/>
          </a:blip>
          <a:stretch>
            <a:fillRect/>
          </a:stretch>
        </p:blipFill>
        <p:spPr>
          <a:xfrm>
            <a:off x="2870300" y="1966300"/>
            <a:ext cx="3403400" cy="3053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Parsing with BeautifulSoup</a:t>
            </a:r>
            <a:endParaRPr/>
          </a:p>
        </p:txBody>
      </p:sp>
      <p:sp>
        <p:nvSpPr>
          <p:cNvPr id="147" name="Google Shape;14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BeautifulSoup</a:t>
            </a:r>
            <a:r>
              <a:rPr lang="en"/>
              <a:t> will interpret the tags as a </a:t>
            </a:r>
            <a:r>
              <a:rPr lang="en" b="1"/>
              <a:t>parse tree</a:t>
            </a:r>
            <a:r>
              <a:rPr lang="en"/>
              <a:t> and find entire sub trees:</a:t>
            </a:r>
            <a:endParaRPr/>
          </a:p>
          <a:p>
            <a:pPr marL="0" lvl="0" indent="0" algn="l" rtl="0">
              <a:spcBef>
                <a:spcPts val="1600"/>
              </a:spcBef>
              <a:spcAft>
                <a:spcPts val="1600"/>
              </a:spcAft>
              <a:buNone/>
            </a:pPr>
            <a:endParaRPr/>
          </a:p>
        </p:txBody>
      </p:sp>
      <p:pic>
        <p:nvPicPr>
          <p:cNvPr id="148" name="Google Shape;148;p27"/>
          <p:cNvPicPr preferRelativeResize="0"/>
          <p:nvPr/>
        </p:nvPicPr>
        <p:blipFill>
          <a:blip r:embed="rId3">
            <a:alphaModFix/>
          </a:blip>
          <a:stretch>
            <a:fillRect/>
          </a:stretch>
        </p:blipFill>
        <p:spPr>
          <a:xfrm>
            <a:off x="2088200" y="1686396"/>
            <a:ext cx="4967601" cy="3296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BeautifulSoup Parse Trees</a:t>
            </a:r>
            <a:endParaRPr/>
          </a:p>
        </p:txBody>
      </p:sp>
      <p:sp>
        <p:nvSpPr>
          <p:cNvPr id="154" name="Google Shape;15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Contain almost every HTML element in the file</a:t>
            </a:r>
            <a:endParaRPr/>
          </a:p>
          <a:p>
            <a:pPr marL="457200" lvl="0" indent="-342900" algn="l" rtl="0">
              <a:spcBef>
                <a:spcPts val="0"/>
              </a:spcBef>
              <a:spcAft>
                <a:spcPts val="0"/>
              </a:spcAft>
              <a:buSzPts val="1800"/>
              <a:buChar char="●"/>
            </a:pPr>
            <a:r>
              <a:rPr lang="en"/>
              <a:t>The root is the BeautifulSoup object</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Every node is an HTML element or string</a:t>
            </a:r>
            <a:endParaRPr/>
          </a:p>
        </p:txBody>
      </p:sp>
      <p:pic>
        <p:nvPicPr>
          <p:cNvPr id="155" name="Google Shape;155;p28"/>
          <p:cNvPicPr preferRelativeResize="0"/>
          <p:nvPr/>
        </p:nvPicPr>
        <p:blipFill>
          <a:blip r:embed="rId3">
            <a:alphaModFix/>
          </a:blip>
          <a:stretch>
            <a:fillRect/>
          </a:stretch>
        </p:blipFill>
        <p:spPr>
          <a:xfrm>
            <a:off x="5179525" y="1676400"/>
            <a:ext cx="2305050" cy="895350"/>
          </a:xfrm>
          <a:prstGeom prst="rect">
            <a:avLst/>
          </a:prstGeom>
          <a:noFill/>
          <a:ln>
            <a:noFill/>
          </a:ln>
        </p:spPr>
      </p:pic>
      <p:pic>
        <p:nvPicPr>
          <p:cNvPr id="156" name="Google Shape;156;p28"/>
          <p:cNvPicPr preferRelativeResize="0"/>
          <p:nvPr/>
        </p:nvPicPr>
        <p:blipFill>
          <a:blip r:embed="rId4">
            <a:alphaModFix/>
          </a:blip>
          <a:stretch>
            <a:fillRect/>
          </a:stretch>
        </p:blipFill>
        <p:spPr>
          <a:xfrm>
            <a:off x="2801021" y="3064546"/>
            <a:ext cx="4683550" cy="1700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BeautifulSoup Parse Trees</a:t>
            </a:r>
            <a:endParaRPr/>
          </a:p>
        </p:txBody>
      </p:sp>
      <p:sp>
        <p:nvSpPr>
          <p:cNvPr id="162" name="Google Shape;16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Elements can be accessed by tag name.</a:t>
            </a:r>
            <a:endParaRPr/>
          </a:p>
          <a:p>
            <a:pPr marL="914400" lvl="0" indent="0" algn="l" rtl="0">
              <a:spcBef>
                <a:spcPts val="1600"/>
              </a:spcBef>
              <a:spcAft>
                <a:spcPts val="0"/>
              </a:spcAft>
              <a:buNone/>
            </a:pPr>
            <a:r>
              <a:rPr lang="en">
                <a:solidFill>
                  <a:schemeClr val="accent5"/>
                </a:solidFill>
                <a:latin typeface="Courier New"/>
                <a:ea typeface="Courier New"/>
                <a:cs typeface="Courier New"/>
                <a:sym typeface="Courier New"/>
              </a:rPr>
              <a:t>&gt;&gt;&gt; from bs4 import BeautifulSoup</a:t>
            </a:r>
            <a:endParaRPr>
              <a:solidFill>
                <a:schemeClr val="accent5"/>
              </a:solidFill>
              <a:latin typeface="Courier New"/>
              <a:ea typeface="Courier New"/>
              <a:cs typeface="Courier New"/>
              <a:sym typeface="Courier New"/>
            </a:endParaRPr>
          </a:p>
          <a:p>
            <a:pPr marL="914400" lvl="0" indent="0" algn="l" rtl="0">
              <a:spcBef>
                <a:spcPts val="0"/>
              </a:spcBef>
              <a:spcAft>
                <a:spcPts val="0"/>
              </a:spcAft>
              <a:buNone/>
            </a:pPr>
            <a:r>
              <a:rPr lang="en">
                <a:solidFill>
                  <a:schemeClr val="accent5"/>
                </a:solidFill>
                <a:latin typeface="Courier New"/>
                <a:ea typeface="Courier New"/>
                <a:cs typeface="Courier New"/>
                <a:sym typeface="Courier New"/>
              </a:rPr>
              <a:t>&gt;&gt;&gt;</a:t>
            </a:r>
            <a:endParaRPr>
              <a:solidFill>
                <a:schemeClr val="accent5"/>
              </a:solidFill>
              <a:latin typeface="Courier New"/>
              <a:ea typeface="Courier New"/>
              <a:cs typeface="Courier New"/>
              <a:sym typeface="Courier New"/>
            </a:endParaRPr>
          </a:p>
          <a:p>
            <a:pPr marL="914400" lvl="0" indent="0" algn="l" rtl="0">
              <a:spcBef>
                <a:spcPts val="0"/>
              </a:spcBef>
              <a:spcAft>
                <a:spcPts val="0"/>
              </a:spcAft>
              <a:buNone/>
            </a:pPr>
            <a:r>
              <a:rPr lang="en">
                <a:solidFill>
                  <a:schemeClr val="accent5"/>
                </a:solidFill>
                <a:latin typeface="Courier New"/>
                <a:ea typeface="Courier New"/>
                <a:cs typeface="Courier New"/>
                <a:sym typeface="Courier New"/>
              </a:rPr>
              <a:t>&gt;&gt;&gt; soup = BeautifulSoup(open(‘index.html’))</a:t>
            </a:r>
            <a:endParaRPr>
              <a:solidFill>
                <a:schemeClr val="accent5"/>
              </a:solidFill>
              <a:latin typeface="Courier New"/>
              <a:ea typeface="Courier New"/>
              <a:cs typeface="Courier New"/>
              <a:sym typeface="Courier New"/>
            </a:endParaRPr>
          </a:p>
          <a:p>
            <a:pPr marL="914400" lvl="0" indent="0" algn="l" rtl="0">
              <a:spcBef>
                <a:spcPts val="0"/>
              </a:spcBef>
              <a:spcAft>
                <a:spcPts val="0"/>
              </a:spcAft>
              <a:buNone/>
            </a:pPr>
            <a:r>
              <a:rPr lang="en">
                <a:solidFill>
                  <a:schemeClr val="accent5"/>
                </a:solidFill>
                <a:latin typeface="Courier New"/>
                <a:ea typeface="Courier New"/>
                <a:cs typeface="Courier New"/>
                <a:sym typeface="Courier New"/>
              </a:rPr>
              <a:t>&gt;&gt;&gt;</a:t>
            </a:r>
            <a:endParaRPr>
              <a:solidFill>
                <a:schemeClr val="accent5"/>
              </a:solidFill>
              <a:latin typeface="Courier New"/>
              <a:ea typeface="Courier New"/>
              <a:cs typeface="Courier New"/>
              <a:sym typeface="Courier New"/>
            </a:endParaRPr>
          </a:p>
          <a:p>
            <a:pPr marL="914400" lvl="0" indent="0" algn="l" rtl="0">
              <a:spcBef>
                <a:spcPts val="0"/>
              </a:spcBef>
              <a:spcAft>
                <a:spcPts val="0"/>
              </a:spcAft>
              <a:buNone/>
            </a:pPr>
            <a:r>
              <a:rPr lang="en">
                <a:solidFill>
                  <a:schemeClr val="accent5"/>
                </a:solidFill>
                <a:latin typeface="Courier New"/>
                <a:ea typeface="Courier New"/>
                <a:cs typeface="Courier New"/>
                <a:sym typeface="Courier New"/>
              </a:rPr>
              <a:t>&gt;&gt;&gt; soup.td</a:t>
            </a:r>
            <a:endParaRPr>
              <a:solidFill>
                <a:schemeClr val="accent5"/>
              </a:solidFill>
              <a:latin typeface="Courier New"/>
              <a:ea typeface="Courier New"/>
              <a:cs typeface="Courier New"/>
              <a:sym typeface="Courier New"/>
            </a:endParaRPr>
          </a:p>
          <a:p>
            <a:pPr marL="914400" lvl="0" indent="0" algn="l" rtl="0">
              <a:spcBef>
                <a:spcPts val="0"/>
              </a:spcBef>
              <a:spcAft>
                <a:spcPts val="0"/>
              </a:spcAft>
              <a:buNone/>
            </a:pPr>
            <a:r>
              <a:rPr lang="en">
                <a:solidFill>
                  <a:schemeClr val="accent4"/>
                </a:solidFill>
                <a:latin typeface="Courier New"/>
                <a:ea typeface="Courier New"/>
                <a:cs typeface="Courier New"/>
                <a:sym typeface="Courier New"/>
              </a:rPr>
              <a:t>&lt;td&gt;Some&lt;/td&gt;</a:t>
            </a:r>
            <a:endParaRPr>
              <a:solidFill>
                <a:schemeClr val="accent4"/>
              </a:solidFill>
              <a:latin typeface="Courier New"/>
              <a:ea typeface="Courier New"/>
              <a:cs typeface="Courier New"/>
              <a:sym typeface="Courier New"/>
            </a:endParaRPr>
          </a:p>
          <a:p>
            <a:pPr marL="914400" lvl="0" indent="-342900" algn="l" rtl="0">
              <a:spcBef>
                <a:spcPts val="1600"/>
              </a:spcBef>
              <a:spcAft>
                <a:spcPts val="0"/>
              </a:spcAft>
              <a:buSzPts val="1800"/>
              <a:buChar char="●"/>
            </a:pPr>
            <a:r>
              <a:rPr lang="en"/>
              <a:t>Note: you will only get the first element with that tag name.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555600"/>
            <a:ext cx="3456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BeautifulSoup Parse Trees</a:t>
            </a:r>
            <a:endParaRPr/>
          </a:p>
        </p:txBody>
      </p:sp>
      <p:sp>
        <p:nvSpPr>
          <p:cNvPr id="168" name="Google Shape;168;p30"/>
          <p:cNvSpPr txBox="1">
            <a:spLocks noGrp="1"/>
          </p:cNvSpPr>
          <p:nvPr>
            <p:ph type="body" idx="1"/>
          </p:nvPr>
        </p:nvSpPr>
        <p:spPr>
          <a:xfrm>
            <a:off x="311700" y="1389600"/>
            <a:ext cx="36072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You can access the parents, children, and siblings with the attributes </a:t>
            </a:r>
            <a:r>
              <a:rPr lang="en" sz="1800">
                <a:latin typeface="Courier New"/>
                <a:ea typeface="Courier New"/>
                <a:cs typeface="Courier New"/>
                <a:sym typeface="Courier New"/>
              </a:rPr>
              <a:t>.parent</a:t>
            </a:r>
            <a:r>
              <a:rPr lang="en" sz="1800"/>
              <a:t>, </a:t>
            </a:r>
            <a:r>
              <a:rPr lang="en" sz="1800">
                <a:latin typeface="Courier New"/>
                <a:ea typeface="Courier New"/>
                <a:cs typeface="Courier New"/>
                <a:sym typeface="Courier New"/>
              </a:rPr>
              <a:t>.text</a:t>
            </a:r>
            <a:r>
              <a:rPr lang="en" sz="1800"/>
              <a:t>, </a:t>
            </a:r>
            <a:r>
              <a:rPr lang="en" sz="1800">
                <a:latin typeface="Courier New"/>
                <a:ea typeface="Courier New"/>
                <a:cs typeface="Courier New"/>
                <a:sym typeface="Courier New"/>
              </a:rPr>
              <a:t>.next_sibling</a:t>
            </a:r>
            <a:r>
              <a:rPr lang="en" sz="1800"/>
              <a:t>. Many more at:</a:t>
            </a:r>
            <a:endParaRPr sz="1800"/>
          </a:p>
          <a:p>
            <a:pPr marL="0" lvl="0" indent="0" algn="l" rtl="0">
              <a:spcBef>
                <a:spcPts val="1600"/>
              </a:spcBef>
              <a:spcAft>
                <a:spcPts val="1600"/>
              </a:spcAft>
              <a:buNone/>
            </a:pPr>
            <a:r>
              <a:rPr lang="en" sz="1400">
                <a:latin typeface="Courier New"/>
                <a:ea typeface="Courier New"/>
                <a:cs typeface="Courier New"/>
                <a:sym typeface="Courier New"/>
              </a:rPr>
              <a:t>https://www.crummy.com/software/BeautifulSoup/bs4/doc/</a:t>
            </a:r>
            <a:endParaRPr sz="1400">
              <a:latin typeface="Courier New"/>
              <a:ea typeface="Courier New"/>
              <a:cs typeface="Courier New"/>
              <a:sym typeface="Courier New"/>
            </a:endParaRPr>
          </a:p>
        </p:txBody>
      </p:sp>
      <p:sp>
        <p:nvSpPr>
          <p:cNvPr id="169" name="Google Shape;169;p30"/>
          <p:cNvSpPr txBox="1"/>
          <p:nvPr/>
        </p:nvSpPr>
        <p:spPr>
          <a:xfrm>
            <a:off x="4015100" y="0"/>
            <a:ext cx="4950300" cy="51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5"/>
                </a:solidFill>
                <a:latin typeface="Courier New"/>
                <a:ea typeface="Courier New"/>
                <a:cs typeface="Courier New"/>
                <a:sym typeface="Courier New"/>
              </a:rPr>
              <a:t>&gt;&gt;&gt; from bs4 import BeautifulSoup</a:t>
            </a:r>
            <a:endParaRPr sz="15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accent5"/>
                </a:solidFill>
                <a:latin typeface="Courier New"/>
                <a:ea typeface="Courier New"/>
                <a:cs typeface="Courier New"/>
                <a:sym typeface="Courier New"/>
              </a:rPr>
              <a:t>&gt;&gt;&gt;</a:t>
            </a:r>
            <a:endParaRPr sz="15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accent5"/>
                </a:solidFill>
                <a:latin typeface="Courier New"/>
                <a:ea typeface="Courier New"/>
                <a:cs typeface="Courier New"/>
                <a:sym typeface="Courier New"/>
              </a:rPr>
              <a:t>&gt;&gt;&gt; soup = BeautifulSoup(open(‘index.html’))</a:t>
            </a:r>
            <a:endParaRPr sz="15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accent5"/>
                </a:solidFill>
                <a:latin typeface="Courier New"/>
                <a:ea typeface="Courier New"/>
                <a:cs typeface="Courier New"/>
                <a:sym typeface="Courier New"/>
              </a:rPr>
              <a:t>&gt;&gt;&gt;</a:t>
            </a:r>
            <a:endParaRPr sz="15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accent5"/>
                </a:solidFill>
                <a:latin typeface="Courier New"/>
                <a:ea typeface="Courier New"/>
                <a:cs typeface="Courier New"/>
                <a:sym typeface="Courier New"/>
              </a:rPr>
              <a:t>&gt;&gt;&gt; soup.td</a:t>
            </a:r>
            <a:endParaRPr sz="15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accent4"/>
                </a:solidFill>
                <a:latin typeface="Courier New"/>
                <a:ea typeface="Courier New"/>
                <a:cs typeface="Courier New"/>
                <a:sym typeface="Courier New"/>
              </a:rPr>
              <a:t>&lt;td&gt;Some&lt;/td&gt;</a:t>
            </a:r>
            <a:endParaRPr sz="1500">
              <a:solidFill>
                <a:schemeClr val="accent4"/>
              </a:solidFill>
              <a:latin typeface="Courier New"/>
              <a:ea typeface="Courier New"/>
              <a:cs typeface="Courier New"/>
              <a:sym typeface="Courier New"/>
            </a:endParaRPr>
          </a:p>
          <a:p>
            <a:pPr marL="0" lvl="0" indent="0" algn="l" rtl="0">
              <a:spcBef>
                <a:spcPts val="0"/>
              </a:spcBef>
              <a:spcAft>
                <a:spcPts val="0"/>
              </a:spcAft>
              <a:buNone/>
            </a:pPr>
            <a:endParaRPr sz="15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accent5"/>
                </a:solidFill>
                <a:latin typeface="Courier New"/>
                <a:ea typeface="Courier New"/>
                <a:cs typeface="Courier New"/>
                <a:sym typeface="Courier New"/>
              </a:rPr>
              <a:t>&gt;&gt;&gt; some.td.parent # &lt;tr&gt; is Parent!</a:t>
            </a:r>
            <a:endParaRPr sz="15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accent4"/>
                </a:solidFill>
                <a:latin typeface="Courier New"/>
                <a:ea typeface="Courier New"/>
                <a:cs typeface="Courier New"/>
                <a:sym typeface="Courier New"/>
              </a:rPr>
              <a:t>&lt;tr&gt;</a:t>
            </a:r>
            <a:endParaRPr sz="1500">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accent4"/>
                </a:solidFill>
                <a:latin typeface="Courier New"/>
                <a:ea typeface="Courier New"/>
                <a:cs typeface="Courier New"/>
                <a:sym typeface="Courier New"/>
              </a:rPr>
              <a:t>&lt;td&gt;Some&lt;/td&gt;</a:t>
            </a:r>
            <a:endParaRPr sz="1500">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accent4"/>
                </a:solidFill>
                <a:latin typeface="Courier New"/>
                <a:ea typeface="Courier New"/>
                <a:cs typeface="Courier New"/>
                <a:sym typeface="Courier New"/>
              </a:rPr>
              <a:t>&lt;td&gt;Data&lt;/td&gt;</a:t>
            </a:r>
            <a:endParaRPr sz="1500">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accent4"/>
                </a:solidFill>
                <a:latin typeface="Courier New"/>
                <a:ea typeface="Courier New"/>
                <a:cs typeface="Courier New"/>
                <a:sym typeface="Courier New"/>
              </a:rPr>
              <a:t>&lt;td&gt;In&lt;/td&gt;</a:t>
            </a:r>
            <a:endParaRPr sz="1500">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accent4"/>
                </a:solidFill>
                <a:latin typeface="Courier New"/>
                <a:ea typeface="Courier New"/>
                <a:cs typeface="Courier New"/>
                <a:sym typeface="Courier New"/>
              </a:rPr>
              <a:t>&lt;td&gt;Browser&lt;/td&gt;</a:t>
            </a:r>
            <a:endParaRPr sz="1500">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accent4"/>
                </a:solidFill>
                <a:latin typeface="Courier New"/>
                <a:ea typeface="Courier New"/>
                <a:cs typeface="Courier New"/>
                <a:sym typeface="Courier New"/>
              </a:rPr>
              <a:t>&lt;/tr&gt;</a:t>
            </a:r>
            <a:endParaRPr sz="1500">
              <a:solidFill>
                <a:schemeClr val="accent4"/>
              </a:solidFill>
              <a:latin typeface="Courier New"/>
              <a:ea typeface="Courier New"/>
              <a:cs typeface="Courier New"/>
              <a:sym typeface="Courier New"/>
            </a:endParaRPr>
          </a:p>
          <a:p>
            <a:pPr marL="0" lvl="0" indent="0" algn="l" rtl="0">
              <a:spcBef>
                <a:spcPts val="0"/>
              </a:spcBef>
              <a:spcAft>
                <a:spcPts val="0"/>
              </a:spcAft>
              <a:buNone/>
            </a:pPr>
            <a:endParaRPr sz="15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accent5"/>
                </a:solidFill>
                <a:latin typeface="Courier New"/>
                <a:ea typeface="Courier New"/>
                <a:cs typeface="Courier New"/>
                <a:sym typeface="Courier New"/>
              </a:rPr>
              <a:t>&gt;&gt;&gt; soup.td.text</a:t>
            </a:r>
            <a:endParaRPr sz="15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accent4"/>
                </a:solidFill>
                <a:latin typeface="Courier New"/>
                <a:ea typeface="Courier New"/>
                <a:cs typeface="Courier New"/>
                <a:sym typeface="Courier New"/>
              </a:rPr>
              <a:t>‘\n		Some\n		’</a:t>
            </a:r>
            <a:endParaRPr sz="1500">
              <a:solidFill>
                <a:schemeClr val="accent4"/>
              </a:solidFill>
              <a:latin typeface="Courier New"/>
              <a:ea typeface="Courier New"/>
              <a:cs typeface="Courier New"/>
              <a:sym typeface="Courier New"/>
            </a:endParaRPr>
          </a:p>
          <a:p>
            <a:pPr marL="0" lvl="0" indent="0" algn="l" rtl="0">
              <a:spcBef>
                <a:spcPts val="0"/>
              </a:spcBef>
              <a:spcAft>
                <a:spcPts val="0"/>
              </a:spcAft>
              <a:buNone/>
            </a:pPr>
            <a:endParaRPr sz="15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accent5"/>
                </a:solidFill>
                <a:latin typeface="Courier New"/>
                <a:ea typeface="Courier New"/>
                <a:cs typeface="Courier New"/>
                <a:sym typeface="Courier New"/>
              </a:rPr>
              <a:t>&gt;&gt;&gt; soup.td.next_sibling</a:t>
            </a:r>
            <a:endParaRPr sz="1500">
              <a:solidFill>
                <a:schemeClr val="accent5"/>
              </a:solidFill>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en" sz="1500">
                <a:solidFill>
                  <a:schemeClr val="accent4"/>
                </a:solidFill>
                <a:latin typeface="Courier New"/>
                <a:ea typeface="Courier New"/>
                <a:cs typeface="Courier New"/>
                <a:sym typeface="Courier New"/>
              </a:rPr>
              <a:t>‘\n’</a:t>
            </a:r>
            <a:endParaRPr sz="1500">
              <a:solidFill>
                <a:schemeClr val="accent4"/>
              </a:solidFill>
              <a:latin typeface="Courier New"/>
              <a:ea typeface="Courier New"/>
              <a:cs typeface="Courier New"/>
              <a:sym typeface="Courier New"/>
            </a:endParaRPr>
          </a:p>
          <a:p>
            <a:pPr marL="0" lvl="0" indent="0" algn="l" rtl="0">
              <a:spcBef>
                <a:spcPts val="0"/>
              </a:spcBef>
              <a:spcAft>
                <a:spcPts val="0"/>
              </a:spcAft>
              <a:buNone/>
            </a:pPr>
            <a:endParaRPr sz="1800">
              <a:solidFill>
                <a:schemeClr val="accent5"/>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Looping</a:t>
            </a:r>
            <a:endParaRPr/>
          </a:p>
        </p:txBody>
      </p:sp>
      <p:sp>
        <p:nvSpPr>
          <p:cNvPr id="175" name="Google Shape;17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will need to know how to iterate through the HTML table tags </a:t>
            </a:r>
            <a:r>
              <a:rPr lang="en">
                <a:latin typeface="Courier New"/>
                <a:ea typeface="Courier New"/>
                <a:cs typeface="Courier New"/>
                <a:sym typeface="Courier New"/>
              </a:rPr>
              <a:t>&lt;tr&gt;</a:t>
            </a:r>
            <a:r>
              <a:rPr lang="en"/>
              <a:t> and </a:t>
            </a:r>
            <a:r>
              <a:rPr lang="en">
                <a:latin typeface="Courier New"/>
                <a:ea typeface="Courier New"/>
                <a:cs typeface="Courier New"/>
                <a:sym typeface="Courier New"/>
              </a:rPr>
              <a:t>&lt;td&gt;</a:t>
            </a:r>
            <a:r>
              <a:rPr lang="en"/>
              <a:t>. This can be done by using the </a:t>
            </a:r>
            <a:r>
              <a:rPr lang="en">
                <a:latin typeface="Courier New"/>
                <a:ea typeface="Courier New"/>
                <a:cs typeface="Courier New"/>
                <a:sym typeface="Courier New"/>
              </a:rPr>
              <a:t>find_all()</a:t>
            </a:r>
            <a:r>
              <a:rPr lang="en"/>
              <a:t> method which will find all the instances of the tag you specify in the HTML.</a:t>
            </a:r>
            <a:endParaRPr/>
          </a:p>
          <a:p>
            <a:pPr marL="0" lvl="0" indent="0" algn="l" rtl="0">
              <a:spcBef>
                <a:spcPts val="1600"/>
              </a:spcBef>
              <a:spcAft>
                <a:spcPts val="1600"/>
              </a:spcAft>
              <a:buNone/>
            </a:pPr>
            <a:r>
              <a:rPr lang="en"/>
              <a:t>To get the text that is contained within the </a:t>
            </a:r>
            <a:r>
              <a:rPr lang="en">
                <a:latin typeface="Courier New"/>
                <a:ea typeface="Courier New"/>
                <a:cs typeface="Courier New"/>
                <a:sym typeface="Courier New"/>
              </a:rPr>
              <a:t>&lt;td&gt;</a:t>
            </a:r>
            <a:r>
              <a:rPr lang="en"/>
              <a:t> elements, you will want to use </a:t>
            </a:r>
            <a:r>
              <a:rPr lang="en">
                <a:latin typeface="Courier New"/>
                <a:ea typeface="Courier New"/>
                <a:cs typeface="Courier New"/>
                <a:sym typeface="Courier New"/>
              </a:rPr>
              <a:t>get_text()</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Previously in ISTA 350 Lab...</a:t>
            </a:r>
            <a:endParaRPr dirty="0"/>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dirty="0"/>
              <a:t>Last time</a:t>
            </a:r>
            <a:endParaRPr dirty="0"/>
          </a:p>
          <a:p>
            <a:pPr marL="457200" lvl="0" indent="-342900" algn="l" rtl="0">
              <a:spcBef>
                <a:spcPts val="1600"/>
              </a:spcBef>
              <a:spcAft>
                <a:spcPts val="0"/>
              </a:spcAft>
              <a:buSzPts val="1800"/>
              <a:buChar char="●"/>
            </a:pPr>
            <a:r>
              <a:rPr lang="en" dirty="0"/>
              <a:t>Intro to Web Scraping</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Looping</a:t>
            </a:r>
            <a:endParaRPr/>
          </a:p>
        </p:txBody>
      </p:sp>
      <p:sp>
        <p:nvSpPr>
          <p:cNvPr id="181" name="Google Shape;181;p32"/>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 from bs4 import BeautifulSoup</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 soup = BeautifulSoup(open(‘index.html’))</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 for tr in soup.find_all(‘tr’):</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 	for td in tr.find_all(‘td’):</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 		print(td.get_text())</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4"/>
                </a:solidFill>
                <a:latin typeface="Courier New"/>
                <a:ea typeface="Courier New"/>
                <a:cs typeface="Courier New"/>
                <a:sym typeface="Courier New"/>
              </a:rPr>
              <a:t>Some</a:t>
            </a:r>
            <a:endParaRPr sz="1600">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4"/>
                </a:solidFill>
                <a:latin typeface="Courier New"/>
                <a:ea typeface="Courier New"/>
                <a:cs typeface="Courier New"/>
                <a:sym typeface="Courier New"/>
              </a:rPr>
              <a:t>Data</a:t>
            </a:r>
            <a:endParaRPr sz="1600">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4"/>
                </a:solidFill>
                <a:latin typeface="Courier New"/>
                <a:ea typeface="Courier New"/>
                <a:cs typeface="Courier New"/>
                <a:sym typeface="Courier New"/>
              </a:rPr>
              <a:t>In</a:t>
            </a:r>
            <a:endParaRPr sz="1600">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4"/>
                </a:solidFill>
                <a:latin typeface="Courier New"/>
                <a:ea typeface="Courier New"/>
                <a:cs typeface="Courier New"/>
                <a:sym typeface="Courier New"/>
              </a:rPr>
              <a:t>Browser</a:t>
            </a:r>
            <a:endParaRPr sz="1600">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4"/>
                </a:solidFill>
                <a:latin typeface="Courier New"/>
                <a:ea typeface="Courier New"/>
                <a:cs typeface="Courier New"/>
                <a:sym typeface="Courier New"/>
              </a:rPr>
              <a:t>More</a:t>
            </a:r>
            <a:endParaRPr sz="1600">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4"/>
                </a:solidFill>
                <a:latin typeface="Courier New"/>
                <a:ea typeface="Courier New"/>
                <a:cs typeface="Courier New"/>
                <a:sym typeface="Courier New"/>
              </a:rPr>
              <a:t>Textual</a:t>
            </a:r>
            <a:endParaRPr sz="1600">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4"/>
                </a:solidFill>
                <a:latin typeface="Courier New"/>
                <a:ea typeface="Courier New"/>
                <a:cs typeface="Courier New"/>
                <a:sym typeface="Courier New"/>
              </a:rPr>
              <a:t>Data</a:t>
            </a:r>
            <a:endParaRPr sz="1600">
              <a:solidFill>
                <a:schemeClr val="accent4"/>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4"/>
                </a:solidFill>
                <a:latin typeface="Courier New"/>
                <a:ea typeface="Courier New"/>
                <a:cs typeface="Courier New"/>
                <a:sym typeface="Courier New"/>
              </a:rPr>
              <a:t>Here</a:t>
            </a:r>
            <a:endParaRPr sz="1600">
              <a:solidFill>
                <a:schemeClr val="accent4"/>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Looping</a:t>
            </a:r>
            <a:endParaRPr/>
          </a:p>
        </p:txBody>
      </p:sp>
      <p:sp>
        <p:nvSpPr>
          <p:cNvPr id="187" name="Google Shape;18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nested for loop:</a:t>
            </a:r>
            <a:endParaRPr/>
          </a:p>
          <a:p>
            <a:pPr marL="457200" lvl="0" indent="-342900" algn="l" rtl="0">
              <a:spcBef>
                <a:spcPts val="1600"/>
              </a:spcBef>
              <a:spcAft>
                <a:spcPts val="0"/>
              </a:spcAft>
              <a:buSzPts val="1800"/>
              <a:buChar char="●"/>
            </a:pPr>
            <a:r>
              <a:rPr lang="en"/>
              <a:t>We first will search the BeautifulSoup object, </a:t>
            </a:r>
            <a:r>
              <a:rPr lang="en">
                <a:latin typeface="Courier New"/>
                <a:ea typeface="Courier New"/>
                <a:cs typeface="Courier New"/>
                <a:sym typeface="Courier New"/>
              </a:rPr>
              <a:t>soup</a:t>
            </a:r>
            <a:r>
              <a:rPr lang="en"/>
              <a:t>, for all of its </a:t>
            </a:r>
            <a:r>
              <a:rPr lang="en">
                <a:latin typeface="Courier New"/>
                <a:ea typeface="Courier New"/>
                <a:cs typeface="Courier New"/>
                <a:sym typeface="Courier New"/>
              </a:rPr>
              <a:t>&lt;tr&gt;</a:t>
            </a:r>
            <a:r>
              <a:rPr lang="en"/>
              <a:t> elements.</a:t>
            </a:r>
            <a:endParaRPr/>
          </a:p>
          <a:p>
            <a:pPr marL="457200" lvl="0" indent="0" algn="l" rtl="0">
              <a:spcBef>
                <a:spcPts val="1600"/>
              </a:spcBef>
              <a:spcAft>
                <a:spcPts val="0"/>
              </a:spcAft>
              <a:buNone/>
            </a:pPr>
            <a:r>
              <a:rPr lang="en"/>
              <a:t>	</a:t>
            </a:r>
            <a:r>
              <a:rPr lang="en">
                <a:solidFill>
                  <a:schemeClr val="accent5"/>
                </a:solidFill>
                <a:latin typeface="Courier New"/>
                <a:ea typeface="Courier New"/>
                <a:cs typeface="Courier New"/>
                <a:sym typeface="Courier New"/>
              </a:rPr>
              <a:t>for tr in soup.find_all(‘tr’)</a:t>
            </a:r>
            <a:endParaRPr>
              <a:solidFill>
                <a:schemeClr val="accent5"/>
              </a:solidFill>
              <a:latin typeface="Courier New"/>
              <a:ea typeface="Courier New"/>
              <a:cs typeface="Courier New"/>
              <a:sym typeface="Courier New"/>
            </a:endParaRPr>
          </a:p>
          <a:p>
            <a:pPr marL="0" lvl="0" indent="0" algn="l" rtl="0">
              <a:spcBef>
                <a:spcPts val="1600"/>
              </a:spcBef>
              <a:spcAft>
                <a:spcPts val="0"/>
              </a:spcAft>
              <a:buNone/>
            </a:pPr>
            <a:r>
              <a:rPr lang="en"/>
              <a:t>For each </a:t>
            </a:r>
            <a:r>
              <a:rPr lang="en">
                <a:latin typeface="Courier New"/>
                <a:ea typeface="Courier New"/>
                <a:cs typeface="Courier New"/>
                <a:sym typeface="Courier New"/>
              </a:rPr>
              <a:t>&lt;tr&gt;</a:t>
            </a:r>
            <a:r>
              <a:rPr lang="en"/>
              <a:t> element that is found </a:t>
            </a:r>
            <a:endParaRPr/>
          </a:p>
          <a:p>
            <a:pPr marL="0" lvl="0" indent="0" algn="l" rtl="0">
              <a:spcBef>
                <a:spcPts val="1600"/>
              </a:spcBef>
              <a:spcAft>
                <a:spcPts val="0"/>
              </a:spcAft>
              <a:buNone/>
            </a:pPr>
            <a:r>
              <a:rPr lang="en"/>
              <a:t>in the parse tree, a subtree exists for </a:t>
            </a:r>
            <a:endParaRPr/>
          </a:p>
          <a:p>
            <a:pPr marL="0" lvl="0" indent="0" algn="l" rtl="0">
              <a:spcBef>
                <a:spcPts val="1600"/>
              </a:spcBef>
              <a:spcAft>
                <a:spcPts val="1600"/>
              </a:spcAft>
              <a:buNone/>
            </a:pPr>
            <a:r>
              <a:rPr lang="en"/>
              <a:t>that </a:t>
            </a:r>
            <a:r>
              <a:rPr lang="en">
                <a:latin typeface="Courier New"/>
                <a:ea typeface="Courier New"/>
                <a:cs typeface="Courier New"/>
                <a:sym typeface="Courier New"/>
              </a:rPr>
              <a:t>&lt;tr&gt; </a:t>
            </a:r>
            <a:r>
              <a:rPr lang="en"/>
              <a:t>element which is the root.</a:t>
            </a:r>
            <a:endParaRPr/>
          </a:p>
        </p:txBody>
      </p:sp>
      <p:pic>
        <p:nvPicPr>
          <p:cNvPr id="188" name="Google Shape;188;p33"/>
          <p:cNvPicPr preferRelativeResize="0"/>
          <p:nvPr/>
        </p:nvPicPr>
        <p:blipFill>
          <a:blip r:embed="rId3">
            <a:alphaModFix/>
          </a:blip>
          <a:stretch>
            <a:fillRect/>
          </a:stretch>
        </p:blipFill>
        <p:spPr>
          <a:xfrm>
            <a:off x="4320425" y="2677600"/>
            <a:ext cx="4511874" cy="1891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Looping</a:t>
            </a:r>
            <a:endParaRPr/>
          </a:p>
        </p:txBody>
      </p:sp>
      <p:sp>
        <p:nvSpPr>
          <p:cNvPr id="194" name="Google Shape;194;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Then we can search that subtree (rooted at &lt;tr&gt;) for all of the &lt;td&gt; elements:</a:t>
            </a:r>
            <a:endParaRPr/>
          </a:p>
          <a:p>
            <a:pPr marL="0" lvl="0" indent="0" algn="l" rtl="0">
              <a:spcBef>
                <a:spcPts val="1600"/>
              </a:spcBef>
              <a:spcAft>
                <a:spcPts val="0"/>
              </a:spcAft>
              <a:buNone/>
            </a:pPr>
            <a:r>
              <a:rPr lang="en"/>
              <a:t>		</a:t>
            </a:r>
            <a:r>
              <a:rPr lang="en">
                <a:solidFill>
                  <a:schemeClr val="accent5"/>
                </a:solidFill>
                <a:latin typeface="Courier New"/>
                <a:ea typeface="Courier New"/>
                <a:cs typeface="Courier New"/>
                <a:sym typeface="Courier New"/>
              </a:rPr>
              <a:t>for td in tr.find_all(‘td’):</a:t>
            </a:r>
            <a:endParaRPr>
              <a:solidFill>
                <a:schemeClr val="accent5"/>
              </a:solidFill>
              <a:latin typeface="Courier New"/>
              <a:ea typeface="Courier New"/>
              <a:cs typeface="Courier New"/>
              <a:sym typeface="Courier New"/>
            </a:endParaRPr>
          </a:p>
          <a:p>
            <a:pPr marL="457200" lvl="0" indent="-342900" algn="l" rtl="0">
              <a:spcBef>
                <a:spcPts val="1600"/>
              </a:spcBef>
              <a:spcAft>
                <a:spcPts val="0"/>
              </a:spcAft>
              <a:buSzPts val="1800"/>
              <a:buChar char="●"/>
            </a:pPr>
            <a:r>
              <a:rPr lang="en"/>
              <a:t>Finally, we can extract the text that is contained within each &lt;td&gt; tag.</a:t>
            </a:r>
            <a:endParaRPr/>
          </a:p>
          <a:p>
            <a:pPr marL="457200" lvl="0" indent="0" algn="l" rtl="0">
              <a:spcBef>
                <a:spcPts val="1600"/>
              </a:spcBef>
              <a:spcAft>
                <a:spcPts val="1600"/>
              </a:spcAft>
              <a:buNone/>
            </a:pPr>
            <a:r>
              <a:rPr lang="en"/>
              <a:t>	</a:t>
            </a:r>
            <a:r>
              <a:rPr lang="en">
                <a:solidFill>
                  <a:schemeClr val="accent5"/>
                </a:solidFill>
                <a:latin typeface="Courier New"/>
                <a:ea typeface="Courier New"/>
                <a:cs typeface="Courier New"/>
                <a:sym typeface="Courier New"/>
              </a:rPr>
              <a:t>print(td.get_text())</a:t>
            </a:r>
            <a:endParaRPr>
              <a:solidFill>
                <a:schemeClr val="accent5"/>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JSON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JSON</a:t>
            </a:r>
            <a:endParaRPr/>
          </a:p>
        </p:txBody>
      </p:sp>
      <p:sp>
        <p:nvSpPr>
          <p:cNvPr id="205" name="Google Shape;20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JavaScript Object Notation (JSON) has become the standard format for transmitting data over the web. It is simply a textual format specification for data.</a:t>
            </a:r>
            <a:endParaRPr/>
          </a:p>
          <a:p>
            <a:pPr marL="0" lvl="0" indent="0" algn="l" rtl="0">
              <a:spcBef>
                <a:spcPts val="1600"/>
              </a:spcBef>
              <a:spcAft>
                <a:spcPts val="0"/>
              </a:spcAft>
              <a:buNone/>
            </a:pPr>
            <a:r>
              <a:rPr lang="en"/>
              <a:t>There are two main types of JSON objects:</a:t>
            </a:r>
            <a:endParaRPr/>
          </a:p>
          <a:p>
            <a:pPr marL="457200" lvl="0" indent="-342900" algn="l" rtl="0">
              <a:spcBef>
                <a:spcPts val="1600"/>
              </a:spcBef>
              <a:spcAft>
                <a:spcPts val="0"/>
              </a:spcAft>
              <a:buSzPts val="1800"/>
              <a:buChar char="●"/>
            </a:pPr>
            <a:r>
              <a:rPr lang="en"/>
              <a:t>Object</a:t>
            </a:r>
            <a:endParaRPr/>
          </a:p>
          <a:p>
            <a:pPr marL="457200" lvl="0" indent="-342900" algn="l" rtl="0">
              <a:spcBef>
                <a:spcPts val="0"/>
              </a:spcBef>
              <a:spcAft>
                <a:spcPts val="0"/>
              </a:spcAft>
              <a:buSzPts val="1800"/>
              <a:buChar char="●"/>
            </a:pPr>
            <a:r>
              <a:rPr lang="en"/>
              <a:t>Array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JSON Objects</a:t>
            </a:r>
            <a:endParaRPr/>
          </a:p>
        </p:txBody>
      </p:sp>
      <p:sp>
        <p:nvSpPr>
          <p:cNvPr id="211" name="Google Shape;21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Object - an unordered set of name/value pairs</a:t>
            </a:r>
            <a:endParaRPr/>
          </a:p>
          <a:p>
            <a:pPr marL="914400" lvl="1" indent="-342900" algn="l" rtl="0">
              <a:spcBef>
                <a:spcPts val="0"/>
              </a:spcBef>
              <a:spcAft>
                <a:spcPts val="0"/>
              </a:spcAft>
              <a:buSzPts val="1800"/>
              <a:buChar char="○"/>
            </a:pPr>
            <a:r>
              <a:rPr lang="en" sz="1800"/>
              <a:t>An object begins with </a:t>
            </a:r>
            <a:r>
              <a:rPr lang="en" sz="1800" b="1">
                <a:latin typeface="Courier New"/>
                <a:ea typeface="Courier New"/>
                <a:cs typeface="Courier New"/>
                <a:sym typeface="Courier New"/>
              </a:rPr>
              <a:t>{</a:t>
            </a:r>
            <a:r>
              <a:rPr lang="en" sz="1800"/>
              <a:t> (left brace) and ends with </a:t>
            </a:r>
            <a:r>
              <a:rPr lang="en" sz="1800" b="1">
                <a:latin typeface="Courier New"/>
                <a:ea typeface="Courier New"/>
                <a:cs typeface="Courier New"/>
                <a:sym typeface="Courier New"/>
              </a:rPr>
              <a:t>} </a:t>
            </a:r>
            <a:r>
              <a:rPr lang="en" sz="1800"/>
              <a:t>(right brace). Each name is followed by </a:t>
            </a:r>
            <a:r>
              <a:rPr lang="en" sz="1800" b="1">
                <a:latin typeface="Courier New"/>
                <a:ea typeface="Courier New"/>
                <a:cs typeface="Courier New"/>
                <a:sym typeface="Courier New"/>
              </a:rPr>
              <a:t>:</a:t>
            </a:r>
            <a:r>
              <a:rPr lang="en" sz="1800"/>
              <a:t> (colon) and the name value pairs are separated by a </a:t>
            </a:r>
            <a:r>
              <a:rPr lang="en" sz="1800" b="1">
                <a:latin typeface="Courier New"/>
                <a:ea typeface="Courier New"/>
                <a:cs typeface="Courier New"/>
                <a:sym typeface="Courier New"/>
              </a:rPr>
              <a:t>,</a:t>
            </a:r>
            <a:r>
              <a:rPr lang="en" sz="1800">
                <a:latin typeface="Courier New"/>
                <a:ea typeface="Courier New"/>
                <a:cs typeface="Courier New"/>
                <a:sym typeface="Courier New"/>
              </a:rPr>
              <a:t> </a:t>
            </a:r>
            <a:r>
              <a:rPr lang="en" sz="1800"/>
              <a:t>(comma). What built-in type this remind you of?</a:t>
            </a:r>
            <a:endParaRPr sz="1800"/>
          </a:p>
          <a:p>
            <a:pPr marL="914400" lvl="0" indent="0" algn="l" rtl="0">
              <a:spcBef>
                <a:spcPts val="1600"/>
              </a:spcBef>
              <a:spcAft>
                <a:spcPts val="0"/>
              </a:spcAft>
              <a:buNone/>
            </a:pPr>
            <a:r>
              <a:rPr lang="en">
                <a:solidFill>
                  <a:schemeClr val="accent5"/>
                </a:solidFill>
                <a:latin typeface="Courier New"/>
                <a:ea typeface="Courier New"/>
                <a:cs typeface="Courier New"/>
                <a:sym typeface="Courier New"/>
              </a:rPr>
              <a:t>{“a”:1, “b”:2, “c”:3}</a:t>
            </a:r>
            <a:endParaRPr>
              <a:solidFill>
                <a:schemeClr val="accent5"/>
              </a:solidFill>
              <a:latin typeface="Courier New"/>
              <a:ea typeface="Courier New"/>
              <a:cs typeface="Courier New"/>
              <a:sym typeface="Courier New"/>
            </a:endParaRPr>
          </a:p>
          <a:p>
            <a:pPr marL="457200" lvl="0" indent="-342900" algn="l" rtl="0">
              <a:spcBef>
                <a:spcPts val="1600"/>
              </a:spcBef>
              <a:spcAft>
                <a:spcPts val="0"/>
              </a:spcAft>
              <a:buSzPts val="1800"/>
              <a:buChar char="●"/>
            </a:pPr>
            <a:r>
              <a:rPr lang="en"/>
              <a:t>Array - an ordered collection of values</a:t>
            </a:r>
            <a:endParaRPr/>
          </a:p>
          <a:p>
            <a:pPr marL="914400" lvl="1" indent="-342900" algn="l" rtl="0">
              <a:spcBef>
                <a:spcPts val="0"/>
              </a:spcBef>
              <a:spcAft>
                <a:spcPts val="0"/>
              </a:spcAft>
              <a:buSzPts val="1800"/>
              <a:buChar char="○"/>
            </a:pPr>
            <a:r>
              <a:rPr lang="en" sz="1800"/>
              <a:t>An array begins with </a:t>
            </a:r>
            <a:r>
              <a:rPr lang="en" sz="1800">
                <a:latin typeface="Courier New"/>
                <a:ea typeface="Courier New"/>
                <a:cs typeface="Courier New"/>
                <a:sym typeface="Courier New"/>
              </a:rPr>
              <a:t>[</a:t>
            </a:r>
            <a:r>
              <a:rPr lang="en" sz="1800"/>
              <a:t> (left bracket) and ends with </a:t>
            </a:r>
            <a:r>
              <a:rPr lang="en" sz="1800">
                <a:latin typeface="Courier New"/>
                <a:ea typeface="Courier New"/>
                <a:cs typeface="Courier New"/>
                <a:sym typeface="Courier New"/>
              </a:rPr>
              <a:t>]</a:t>
            </a:r>
            <a:r>
              <a:rPr lang="en" sz="1800"/>
              <a:t> (right bracket). Values are separated by </a:t>
            </a:r>
            <a:r>
              <a:rPr lang="en" sz="1800">
                <a:latin typeface="Courier New"/>
                <a:ea typeface="Courier New"/>
                <a:cs typeface="Courier New"/>
                <a:sym typeface="Courier New"/>
              </a:rPr>
              <a:t>,</a:t>
            </a:r>
            <a:r>
              <a:rPr lang="en" sz="1800"/>
              <a:t> (comma).</a:t>
            </a:r>
            <a:endParaRPr sz="1800"/>
          </a:p>
          <a:p>
            <a:pPr marL="914400" lvl="0" indent="0" algn="l" rtl="0">
              <a:spcBef>
                <a:spcPts val="1600"/>
              </a:spcBef>
              <a:spcAft>
                <a:spcPts val="1600"/>
              </a:spcAft>
              <a:buNone/>
            </a:pPr>
            <a:r>
              <a:rPr lang="en" sz="1800">
                <a:solidFill>
                  <a:schemeClr val="accent5"/>
                </a:solidFill>
                <a:latin typeface="Courier New"/>
                <a:ea typeface="Courier New"/>
                <a:cs typeface="Courier New"/>
                <a:sym typeface="Courier New"/>
              </a:rPr>
              <a:t>[“a”, “b”, “c”]</a:t>
            </a:r>
            <a:endParaRPr sz="1800">
              <a:solidFill>
                <a:schemeClr val="accent5"/>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JSON and Python</a:t>
            </a:r>
            <a:endParaRPr/>
          </a:p>
        </p:txBody>
      </p:sp>
      <p:sp>
        <p:nvSpPr>
          <p:cNvPr id="217" name="Google Shape;21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order to create and interpret JSON objects (type </a:t>
            </a:r>
            <a:r>
              <a:rPr lang="en">
                <a:latin typeface="Courier New"/>
                <a:ea typeface="Courier New"/>
                <a:cs typeface="Courier New"/>
                <a:sym typeface="Courier New"/>
              </a:rPr>
              <a:t>str</a:t>
            </a:r>
            <a:r>
              <a:rPr lang="en"/>
              <a:t>), you will need to use the </a:t>
            </a:r>
            <a:r>
              <a:rPr lang="en" b="1">
                <a:latin typeface="Courier New"/>
                <a:ea typeface="Courier New"/>
                <a:cs typeface="Courier New"/>
                <a:sym typeface="Courier New"/>
              </a:rPr>
              <a:t>dumps</a:t>
            </a:r>
            <a:r>
              <a:rPr lang="en"/>
              <a:t> and </a:t>
            </a:r>
            <a:r>
              <a:rPr lang="en" b="1">
                <a:latin typeface="Courier New"/>
                <a:ea typeface="Courier New"/>
                <a:cs typeface="Courier New"/>
                <a:sym typeface="Courier New"/>
              </a:rPr>
              <a:t>loads</a:t>
            </a:r>
            <a:r>
              <a:rPr lang="en"/>
              <a:t> methods. These methods allow you to translate from JSON to Python objects, and vice versa.</a:t>
            </a:r>
            <a:endParaRPr/>
          </a:p>
          <a:p>
            <a:pPr marL="0" lvl="0" indent="0" algn="l" rtl="0">
              <a:spcBef>
                <a:spcPts val="1600"/>
              </a:spcBef>
              <a:spcAft>
                <a:spcPts val="0"/>
              </a:spcAft>
              <a:buNone/>
            </a:pPr>
            <a:r>
              <a:rPr lang="en" sz="1600">
                <a:solidFill>
                  <a:schemeClr val="accent5"/>
                </a:solidFill>
                <a:latin typeface="Courier New"/>
                <a:ea typeface="Courier New"/>
                <a:cs typeface="Courier New"/>
                <a:sym typeface="Courier New"/>
              </a:rPr>
              <a:t>&gt;&gt;&gt; import json</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 json_obj = json.dumps({‘a’:1, ‘b’:2, ‘c’:3})</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 json_obj</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4"/>
                </a:solidFill>
                <a:latin typeface="Courier New"/>
                <a:ea typeface="Courier New"/>
                <a:cs typeface="Courier New"/>
                <a:sym typeface="Courier New"/>
              </a:rPr>
              <a:t>‘{‘a’:1, ‘b’:2, ‘c’:3}’</a:t>
            </a:r>
            <a:r>
              <a:rPr lang="en" sz="1600">
                <a:latin typeface="Courier New"/>
                <a:ea typeface="Courier New"/>
                <a:cs typeface="Courier New"/>
                <a:sym typeface="Courier New"/>
              </a:rPr>
              <a:t> </a:t>
            </a:r>
            <a:r>
              <a:rPr lang="en" sz="1600">
                <a:solidFill>
                  <a:srgbClr val="B6D7A8"/>
                </a:solidFill>
                <a:latin typeface="Courier New"/>
                <a:ea typeface="Courier New"/>
                <a:cs typeface="Courier New"/>
                <a:sym typeface="Courier New"/>
              </a:rPr>
              <a:t># Note the type! JSON objects are strings</a:t>
            </a:r>
            <a:endParaRPr sz="1600">
              <a:solidFill>
                <a:srgbClr val="B6D7A8"/>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 py_obj = json.loads(json_obj)</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 py_obj</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en" sz="1600">
                <a:solidFill>
                  <a:schemeClr val="accent4"/>
                </a:solidFill>
                <a:latin typeface="Courier New"/>
                <a:ea typeface="Courier New"/>
                <a:cs typeface="Courier New"/>
                <a:sym typeface="Courier New"/>
              </a:rPr>
              <a:t>{‘a’:1, ‘b’:2, ‘c’:3}</a:t>
            </a:r>
            <a:r>
              <a:rPr lang="en" sz="1600">
                <a:latin typeface="Courier New"/>
                <a:ea typeface="Courier New"/>
                <a:cs typeface="Courier New"/>
                <a:sym typeface="Courier New"/>
              </a:rPr>
              <a:t> </a:t>
            </a:r>
            <a:r>
              <a:rPr lang="en" sz="1600">
                <a:solidFill>
                  <a:srgbClr val="B6D7A8"/>
                </a:solidFill>
                <a:latin typeface="Courier New"/>
                <a:ea typeface="Courier New"/>
                <a:cs typeface="Courier New"/>
                <a:sym typeface="Courier New"/>
              </a:rPr>
              <a:t># Note the type! Python object: dict</a:t>
            </a:r>
            <a:endParaRPr sz="1600">
              <a:solidFill>
                <a:srgbClr val="B6D7A8"/>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JSON and Python</a:t>
            </a:r>
            <a:endParaRPr/>
          </a:p>
        </p:txBody>
      </p:sp>
      <p:sp>
        <p:nvSpPr>
          <p:cNvPr id="223" name="Google Shape;223;p3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dump and load methods will allow you to write or read Python objects to/from JSON files. You can only have one JSON object per file. You can put more than one Python object into a JSON file simply by wrapping them up in a dictionary.</a:t>
            </a:r>
            <a:endParaRPr/>
          </a:p>
          <a:p>
            <a:pPr marL="0" lvl="0" indent="0" algn="l" rtl="0">
              <a:spcBef>
                <a:spcPts val="1600"/>
              </a:spcBef>
              <a:spcAft>
                <a:spcPts val="0"/>
              </a:spcAft>
              <a:buNone/>
            </a:pPr>
            <a:r>
              <a:rPr lang="en" sz="1600">
                <a:solidFill>
                  <a:schemeClr val="accent5"/>
                </a:solidFill>
                <a:latin typeface="Courier New"/>
                <a:ea typeface="Courier New"/>
                <a:cs typeface="Courier New"/>
                <a:sym typeface="Courier New"/>
              </a:rPr>
              <a:t>&gt;&gt;&gt; import json</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 a_dict = {‘a’:1, ‘b’:2, ‘c’:3}</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 with open(‘example.json’, ‘w’) as fp: </a:t>
            </a:r>
            <a:r>
              <a:rPr lang="en" sz="1400">
                <a:solidFill>
                  <a:srgbClr val="B6D7A8"/>
                </a:solidFill>
                <a:latin typeface="Courier New"/>
                <a:ea typeface="Courier New"/>
                <a:cs typeface="Courier New"/>
                <a:sym typeface="Courier New"/>
              </a:rPr>
              <a:t># Writing JSON object to file</a:t>
            </a:r>
            <a:endParaRPr sz="1400">
              <a:solidFill>
                <a:srgbClr val="B6D7A8"/>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 	json.dump(a_dict, fp)</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 </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 with open(‘example.json’) as fp: </a:t>
            </a:r>
            <a:r>
              <a:rPr lang="en" sz="1400">
                <a:solidFill>
                  <a:srgbClr val="B6D7A8"/>
                </a:solidFill>
                <a:latin typeface="Courier New"/>
                <a:ea typeface="Courier New"/>
                <a:cs typeface="Courier New"/>
                <a:sym typeface="Courier New"/>
              </a:rPr>
              <a:t># Reading JSON object from file</a:t>
            </a:r>
            <a:endParaRPr sz="1400">
              <a:solidFill>
                <a:srgbClr val="B6D7A8"/>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 	diff_dict = json.load(fp)</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5"/>
                </a:solidFill>
                <a:latin typeface="Courier New"/>
                <a:ea typeface="Courier New"/>
                <a:cs typeface="Courier New"/>
                <a:sym typeface="Courier New"/>
              </a:rPr>
              <a:t>&gt;&gt;&gt; diff_dict</a:t>
            </a:r>
            <a:endParaRPr sz="1600">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accent4"/>
                </a:solidFill>
                <a:latin typeface="Courier New"/>
                <a:ea typeface="Courier New"/>
                <a:cs typeface="Courier New"/>
                <a:sym typeface="Courier New"/>
              </a:rPr>
              <a:t>{‘a’:1, ‘b’:2, ‘c’:3}</a:t>
            </a:r>
            <a:endParaRPr sz="1600">
              <a:solidFill>
                <a:schemeClr val="accent4"/>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27"/>
        <p:cNvGrpSpPr/>
        <p:nvPr/>
      </p:nvGrpSpPr>
      <p:grpSpPr>
        <a:xfrm>
          <a:off x="0" y="0"/>
          <a:ext cx="0" cy="0"/>
          <a:chOff x="0" y="0"/>
          <a:chExt cx="0" cy="0"/>
        </a:xfrm>
      </p:grpSpPr>
      <p:sp>
        <p:nvSpPr>
          <p:cNvPr id="228" name="Google Shape;22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Exercises</a:t>
            </a:r>
            <a:endParaRPr/>
          </a:p>
        </p:txBody>
      </p:sp>
      <p:sp>
        <p:nvSpPr>
          <p:cNvPr id="229" name="Google Shape;229;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Download and complete the functions in lab10.py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Recall...</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Assignments 6-8 will involve web scraping</a:t>
            </a:r>
            <a:endParaRPr/>
          </a:p>
          <a:p>
            <a:pPr marL="0" lvl="0" indent="0" algn="l" rtl="0">
              <a:spcBef>
                <a:spcPts val="1600"/>
              </a:spcBef>
              <a:spcAft>
                <a:spcPts val="1600"/>
              </a:spcAft>
              <a:buNone/>
            </a:pPr>
            <a:r>
              <a:rPr lang="en"/>
              <a:t>By the end of the 8th assignment, you will have scraped, stored retrieved, parsed, cleaned, and analyzed data from web pages.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BeautifulSoup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BeautifulSoup</a:t>
            </a:r>
            <a:endParaRPr>
              <a:latin typeface="Courier New"/>
              <a:ea typeface="Courier New"/>
              <a:cs typeface="Courier New"/>
              <a:sym typeface="Courier New"/>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BeautifulSoup</a:t>
            </a:r>
            <a:r>
              <a:rPr lang="en"/>
              <a:t> is a class that is part of Python’s </a:t>
            </a:r>
            <a:r>
              <a:rPr lang="en">
                <a:latin typeface="Courier New"/>
                <a:ea typeface="Courier New"/>
                <a:cs typeface="Courier New"/>
                <a:sym typeface="Courier New"/>
              </a:rPr>
              <a:t>bs4</a:t>
            </a:r>
            <a:r>
              <a:rPr lang="en"/>
              <a:t> module and is used to parse HTML.</a:t>
            </a:r>
            <a:endParaRPr/>
          </a:p>
          <a:p>
            <a:pPr marL="0" lvl="0" indent="0" algn="l" rtl="0">
              <a:spcBef>
                <a:spcPts val="1600"/>
              </a:spcBef>
              <a:spcAft>
                <a:spcPts val="1600"/>
              </a:spcAft>
              <a:buNone/>
            </a:pPr>
            <a:r>
              <a:rPr lang="en"/>
              <a:t>The </a:t>
            </a:r>
            <a:r>
              <a:rPr lang="en">
                <a:latin typeface="Courier New"/>
                <a:ea typeface="Courier New"/>
                <a:cs typeface="Courier New"/>
                <a:sym typeface="Courier New"/>
              </a:rPr>
              <a:t>BeautifulSoup</a:t>
            </a:r>
            <a:r>
              <a:rPr lang="en"/>
              <a:t> constructor can take HTML as a bytes object, a string, or a file pointer.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Making </a:t>
            </a:r>
            <a:r>
              <a:rPr lang="en">
                <a:latin typeface="Courier New"/>
                <a:ea typeface="Courier New"/>
                <a:cs typeface="Courier New"/>
                <a:sym typeface="Courier New"/>
              </a:rPr>
              <a:t>BeautifulSoup</a:t>
            </a:r>
            <a:endParaRPr>
              <a:latin typeface="Average"/>
              <a:ea typeface="Average"/>
              <a:cs typeface="Average"/>
              <a:sym typeface="Average"/>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latin typeface="Courier New"/>
                <a:ea typeface="Courier New"/>
                <a:cs typeface="Courier New"/>
                <a:sym typeface="Courier New"/>
              </a:rPr>
              <a:t>&gt;&gt;&gt; import requests, gzip</a:t>
            </a:r>
            <a:endParaRPr>
              <a:solidFill>
                <a:schemeClr val="accent5"/>
              </a:solidFill>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en">
                <a:solidFill>
                  <a:schemeClr val="accent5"/>
                </a:solidFill>
                <a:latin typeface="Courier New"/>
                <a:ea typeface="Courier New"/>
                <a:cs typeface="Courier New"/>
                <a:sym typeface="Courier New"/>
              </a:rPr>
              <a:t>&gt;&gt;&gt; from bs4 import BeautifulSoup</a:t>
            </a:r>
            <a:endParaRPr>
              <a:solidFill>
                <a:schemeClr val="accent5"/>
              </a:solidFill>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en">
                <a:solidFill>
                  <a:schemeClr val="accent5"/>
                </a:solidFill>
                <a:latin typeface="Courier New"/>
                <a:ea typeface="Courier New"/>
                <a:cs typeface="Courier New"/>
                <a:sym typeface="Courier New"/>
              </a:rPr>
              <a:t>&gt;&gt;&gt;</a:t>
            </a:r>
            <a:endParaRPr>
              <a:solidFill>
                <a:schemeClr val="accent5"/>
              </a:solidFill>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en">
                <a:solidFill>
                  <a:schemeClr val="accent5"/>
                </a:solidFill>
                <a:latin typeface="Courier New"/>
                <a:ea typeface="Courier New"/>
                <a:cs typeface="Courier New"/>
                <a:sym typeface="Courier New"/>
              </a:rPr>
              <a:t>&gt;&gt;&gt; url = "https://en.wikipedia.org/wiki/Request%E2%80%93response"</a:t>
            </a:r>
            <a:endParaRPr>
              <a:solidFill>
                <a:schemeClr val="accent5"/>
              </a:solidFill>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en">
                <a:solidFill>
                  <a:schemeClr val="accent5"/>
                </a:solidFill>
                <a:latin typeface="Courier New"/>
                <a:ea typeface="Courier New"/>
                <a:cs typeface="Courier New"/>
                <a:sym typeface="Courier New"/>
              </a:rPr>
              <a:t>&gt;&gt;&gt; r = requests.get(url)</a:t>
            </a:r>
            <a:endParaRPr>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5"/>
                </a:solidFill>
                <a:latin typeface="Courier New"/>
                <a:ea typeface="Courier New"/>
                <a:cs typeface="Courier New"/>
                <a:sym typeface="Courier New"/>
              </a:rPr>
              <a:t>&gt;&gt;&gt;</a:t>
            </a:r>
            <a:endParaRPr>
              <a:solidFill>
                <a:schemeClr val="accent5"/>
              </a:solidFill>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en">
                <a:solidFill>
                  <a:schemeClr val="accent5"/>
                </a:solidFill>
                <a:latin typeface="Courier New"/>
                <a:ea typeface="Courier New"/>
                <a:cs typeface="Courier New"/>
                <a:sym typeface="Courier New"/>
              </a:rPr>
              <a:t>&gt;&gt;&gt; </a:t>
            </a:r>
            <a:r>
              <a:rPr lang="en">
                <a:solidFill>
                  <a:srgbClr val="B6D7A8"/>
                </a:solidFill>
                <a:latin typeface="Courier New"/>
                <a:ea typeface="Courier New"/>
                <a:cs typeface="Courier New"/>
                <a:sym typeface="Courier New"/>
              </a:rPr>
              <a:t>#Note: decompression is not always necessary!</a:t>
            </a:r>
            <a:endParaRPr>
              <a:solidFill>
                <a:srgbClr val="B6D7A8"/>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5"/>
                </a:solidFill>
                <a:latin typeface="Courier New"/>
                <a:ea typeface="Courier New"/>
                <a:cs typeface="Courier New"/>
                <a:sym typeface="Courier New"/>
              </a:rPr>
              <a:t>&gt;&gt;&gt; info = gzip.decompress(r.content)</a:t>
            </a:r>
            <a:endParaRPr>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5"/>
                </a:solidFill>
                <a:latin typeface="Courier New"/>
                <a:ea typeface="Courier New"/>
                <a:cs typeface="Courier New"/>
                <a:sym typeface="Courier New"/>
              </a:rPr>
              <a:t>&gt;&gt;&gt; soup = BeautifulSoup(info) </a:t>
            </a:r>
            <a:r>
              <a:rPr lang="en">
                <a:solidFill>
                  <a:srgbClr val="B6D7A8"/>
                </a:solidFill>
                <a:latin typeface="Courier New"/>
                <a:ea typeface="Courier New"/>
                <a:cs typeface="Courier New"/>
                <a:sym typeface="Courier New"/>
              </a:rPr>
              <a:t>#BeautifulSoup object</a:t>
            </a:r>
            <a:endParaRPr>
              <a:solidFill>
                <a:srgbClr val="B6D7A8"/>
              </a:solidFill>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en"/>
              <a:t>Remember that </a:t>
            </a:r>
            <a:r>
              <a:rPr lang="en">
                <a:latin typeface="Courier New"/>
                <a:ea typeface="Courier New"/>
                <a:cs typeface="Courier New"/>
                <a:sym typeface="Courier New"/>
              </a:rPr>
              <a:t>r.content</a:t>
            </a:r>
            <a:r>
              <a:rPr lang="en"/>
              <a:t> contains the response content in bytes and the BeautifulSoup constructor can take HTML represented as a bytes object!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Making </a:t>
            </a:r>
            <a:r>
              <a:rPr lang="en">
                <a:latin typeface="Courier New"/>
                <a:ea typeface="Courier New"/>
                <a:cs typeface="Courier New"/>
                <a:sym typeface="Courier New"/>
              </a:rPr>
              <a:t>BeautifulSoup</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have direct access to the HTML file, you can create a BeautifulSoup object by directly passing the file object as an argument into the BeautifulSoup constructor.</a:t>
            </a:r>
            <a:endParaRPr/>
          </a:p>
          <a:p>
            <a:pPr marL="0" lvl="0" indent="0" algn="l" rtl="0">
              <a:spcBef>
                <a:spcPts val="1600"/>
              </a:spcBef>
              <a:spcAft>
                <a:spcPts val="0"/>
              </a:spcAft>
              <a:buNone/>
            </a:pPr>
            <a:r>
              <a:rPr lang="en">
                <a:solidFill>
                  <a:schemeClr val="accent5"/>
                </a:solidFill>
                <a:latin typeface="Courier New"/>
                <a:ea typeface="Courier New"/>
                <a:cs typeface="Courier New"/>
                <a:sym typeface="Courier New"/>
              </a:rPr>
              <a:t>&gt;&gt;&gt; from bs4 import BeautifulSoup</a:t>
            </a:r>
            <a:endParaRPr>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5"/>
                </a:solidFill>
                <a:latin typeface="Courier New"/>
                <a:ea typeface="Courier New"/>
                <a:cs typeface="Courier New"/>
                <a:sym typeface="Courier New"/>
              </a:rPr>
              <a:t>&gt;&gt;&gt;</a:t>
            </a:r>
            <a:endParaRPr>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5"/>
                </a:solidFill>
                <a:latin typeface="Courier New"/>
                <a:ea typeface="Courier New"/>
                <a:cs typeface="Courier New"/>
                <a:sym typeface="Courier New"/>
              </a:rPr>
              <a:t>&gt;&gt;&gt; file_obj = open(“index.html”)</a:t>
            </a:r>
            <a:endParaRPr>
              <a:solidFill>
                <a:schemeClr val="accent5"/>
              </a:solidFill>
              <a:latin typeface="Courier New"/>
              <a:ea typeface="Courier New"/>
              <a:cs typeface="Courier New"/>
              <a:sym typeface="Courier New"/>
            </a:endParaRPr>
          </a:p>
          <a:p>
            <a:pPr marL="0" lvl="0" indent="0" algn="l" rtl="0">
              <a:spcBef>
                <a:spcPts val="0"/>
              </a:spcBef>
              <a:spcAft>
                <a:spcPts val="0"/>
              </a:spcAft>
              <a:buNone/>
            </a:pPr>
            <a:r>
              <a:rPr lang="en">
                <a:solidFill>
                  <a:schemeClr val="accent5"/>
                </a:solidFill>
                <a:latin typeface="Courier New"/>
                <a:ea typeface="Courier New"/>
                <a:cs typeface="Courier New"/>
                <a:sym typeface="Courier New"/>
              </a:rPr>
              <a:t>&gt;&gt;&gt; soup = BeautifulSoup(file_obj)</a:t>
            </a:r>
            <a:r>
              <a:rPr lang="en">
                <a:latin typeface="Courier New"/>
                <a:ea typeface="Courier New"/>
                <a:cs typeface="Courier New"/>
                <a:sym typeface="Courier New"/>
              </a:rPr>
              <a:t> </a:t>
            </a:r>
            <a:r>
              <a:rPr lang="en">
                <a:solidFill>
                  <a:srgbClr val="B6D7A8"/>
                </a:solidFill>
                <a:latin typeface="Courier New"/>
                <a:ea typeface="Courier New"/>
                <a:cs typeface="Courier New"/>
                <a:sym typeface="Courier New"/>
              </a:rPr>
              <a:t># BeautifulSoup object</a:t>
            </a:r>
            <a:endParaRPr>
              <a:solidFill>
                <a:srgbClr val="B6D7A8"/>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HTML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 Overview</a:t>
            </a:r>
            <a:endParaRPr/>
          </a:p>
        </p:txBody>
      </p:sp>
      <p:sp>
        <p:nvSpPr>
          <p:cNvPr id="107" name="Google Shape;10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Hypertext Markup Language (HTML) is the language of the front-end of web pages. An HTML file is a plaintext file with the .html file extension.</a:t>
            </a:r>
            <a:endParaRPr/>
          </a:p>
          <a:p>
            <a:pPr marL="0" lvl="0" indent="0" algn="l" rtl="0">
              <a:spcBef>
                <a:spcPts val="1600"/>
              </a:spcBef>
              <a:spcAft>
                <a:spcPts val="0"/>
              </a:spcAft>
              <a:buNone/>
            </a:pPr>
            <a:r>
              <a:rPr lang="en"/>
              <a:t>HTML files contain </a:t>
            </a:r>
            <a:r>
              <a:rPr lang="en" b="1"/>
              <a:t>text</a:t>
            </a:r>
            <a:r>
              <a:rPr lang="en"/>
              <a:t> surrounded by </a:t>
            </a:r>
            <a:r>
              <a:rPr lang="en" b="1"/>
              <a:t>tags</a:t>
            </a:r>
            <a:r>
              <a:rPr lang="en"/>
              <a:t> (words enclosed by angle brackets &lt; &gt;).</a:t>
            </a:r>
            <a:endParaRPr/>
          </a:p>
          <a:p>
            <a:pPr marL="0" lvl="0" indent="0" algn="l" rtl="0">
              <a:spcBef>
                <a:spcPts val="1600"/>
              </a:spcBef>
              <a:spcAft>
                <a:spcPts val="1600"/>
              </a:spcAft>
              <a:buNone/>
            </a:pPr>
            <a:r>
              <a:rPr lang="en"/>
              <a:t>Tags tell the browser how the web page should be formatted.</a:t>
            </a: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1257</Words>
  <Application>Microsoft Office PowerPoint</Application>
  <PresentationFormat>On-screen Show (16:9)</PresentationFormat>
  <Paragraphs>169</Paragraphs>
  <Slides>28</Slides>
  <Notes>28</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Courier New</vt:lpstr>
      <vt:lpstr>Arial</vt:lpstr>
      <vt:lpstr>Average</vt:lpstr>
      <vt:lpstr>Oswald</vt:lpstr>
      <vt:lpstr>Slate</vt:lpstr>
      <vt:lpstr>ISTA 350</vt:lpstr>
      <vt:lpstr>Previously in ISTA 350 Lab...</vt:lpstr>
      <vt:lpstr>Recall...</vt:lpstr>
      <vt:lpstr>BeautifulSoup</vt:lpstr>
      <vt:lpstr>BeautifulSoup</vt:lpstr>
      <vt:lpstr>Making BeautifulSoup</vt:lpstr>
      <vt:lpstr>Making BeautifulSoup</vt:lpstr>
      <vt:lpstr>HTML</vt:lpstr>
      <vt:lpstr>HTML Overview</vt:lpstr>
      <vt:lpstr>HTML Overview</vt:lpstr>
      <vt:lpstr>HTML Overview</vt:lpstr>
      <vt:lpstr>HTML Overview</vt:lpstr>
      <vt:lpstr>Parsing HTML with BeautifulSoup</vt:lpstr>
      <vt:lpstr>Parsing with BeautifulSoup</vt:lpstr>
      <vt:lpstr>Parsing with BeautifulSoup</vt:lpstr>
      <vt:lpstr>BeautifulSoup Parse Trees</vt:lpstr>
      <vt:lpstr>BeautifulSoup Parse Trees</vt:lpstr>
      <vt:lpstr>BeautifulSoup Parse Trees</vt:lpstr>
      <vt:lpstr>Looping</vt:lpstr>
      <vt:lpstr>Looping</vt:lpstr>
      <vt:lpstr>Looping</vt:lpstr>
      <vt:lpstr>Looping</vt:lpstr>
      <vt:lpstr>JSON</vt:lpstr>
      <vt:lpstr>JSON</vt:lpstr>
      <vt:lpstr>JSON Objects</vt:lpstr>
      <vt:lpstr>JSON and Python</vt:lpstr>
      <vt:lpstr>JSON and Python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ISTA 350</dc:title>
  <cp:lastModifiedBy>Smith, Hannah Kathleen - (hannahksmith)</cp:lastModifiedBy>
  <cp:revision>1</cp:revision>
  <dcterms:modified xsi:type="dcterms:W3CDTF">2020-04-12T21:07:50Z</dcterms:modified>
</cp:coreProperties>
</file>