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864" r:id="rId2"/>
    <p:sldId id="2887" r:id="rId3"/>
    <p:sldId id="2907" r:id="rId4"/>
    <p:sldId id="2882" r:id="rId5"/>
    <p:sldId id="2834" r:id="rId6"/>
    <p:sldId id="2908" r:id="rId7"/>
    <p:sldId id="2904" r:id="rId8"/>
    <p:sldId id="2888" r:id="rId9"/>
    <p:sldId id="2890" r:id="rId10"/>
    <p:sldId id="2889" r:id="rId11"/>
    <p:sldId id="2891" r:id="rId12"/>
    <p:sldId id="2892" r:id="rId13"/>
    <p:sldId id="2893" r:id="rId14"/>
    <p:sldId id="2881" r:id="rId15"/>
    <p:sldId id="2898" r:id="rId16"/>
    <p:sldId id="2897" r:id="rId17"/>
    <p:sldId id="2899" r:id="rId18"/>
    <p:sldId id="2900" r:id="rId19"/>
    <p:sldId id="2901" r:id="rId20"/>
    <p:sldId id="2902" r:id="rId21"/>
    <p:sldId id="2859" r:id="rId22"/>
    <p:sldId id="2768" r:id="rId23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FFF2CC"/>
    <a:srgbClr val="C49E80"/>
    <a:srgbClr val="FB7B7D"/>
    <a:srgbClr val="F6F6F6"/>
    <a:srgbClr val="AE7581"/>
    <a:srgbClr val="FFFFFF"/>
    <a:srgbClr val="F7F8FB"/>
    <a:srgbClr val="B89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3690" autoAdjust="0"/>
  </p:normalViewPr>
  <p:slideViewPr>
    <p:cSldViewPr snapToGrid="0" snapToObjects="1">
      <p:cViewPr varScale="1">
        <p:scale>
          <a:sx n="73" d="100"/>
          <a:sy n="73" d="100"/>
        </p:scale>
        <p:origin x="941" y="53"/>
      </p:cViewPr>
      <p:guideLst/>
    </p:cSldViewPr>
  </p:slideViewPr>
  <p:outlineViewPr>
    <p:cViewPr>
      <p:scale>
        <a:sx n="33" d="100"/>
        <a:sy n="33" d="100"/>
      </p:scale>
      <p:origin x="0" y="-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31FF-8467-4844-839E-9E9A6BF26E25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1D27F-26BB-F748-9DB5-5DDC55DD9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 defTabSz="91440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Hello everyone. I am </a:t>
            </a:r>
            <a:r>
              <a:rPr lang="en-US" altLang="zh-CN" dirty="0" err="1"/>
              <a:t>Shiyu</a:t>
            </a:r>
            <a:r>
              <a:rPr lang="en-US" altLang="zh-CN" dirty="0"/>
              <a:t> Ni, from Chinese Academy of Sciences.</a:t>
            </a:r>
          </a:p>
          <a:p>
            <a:pPr marL="158750" indent="0" defTabSz="914400">
              <a:lnSpc>
                <a:spcPct val="100000"/>
              </a:lnSpc>
              <a:buClr>
                <a:srgbClr val="000000"/>
              </a:buClr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It is my pleasure to be here to report our work: </a:t>
            </a:r>
            <a:r>
              <a:rPr lang="en-US" altLang="zh-CN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Training Objectives for Clarification Facet Generation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 sz="1100">
                <a:latin typeface="Arial"/>
                <a:ea typeface="Arial"/>
                <a:cs typeface="Arial"/>
                <a:sym typeface="Arial"/>
              </a:defRPr>
            </a:pPr>
            <a:endParaRPr lang="en-US" altLang="zh-CN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are 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D27F-26BB-F748-9DB5-5DDC55DD9D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562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Seq-Pred predicts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No previously xxx, so, </a:t>
            </a:r>
            <a:r>
              <a:rPr lang="en-US" altLang="zh-CN" dirty="0"/>
              <a:t>it could suffer from generating similar facets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To enhance the diversity of generated facets, we combine the ideas of </a:t>
            </a:r>
            <a:r>
              <a:rPr lang="en-US" altLang="zh-CN" b="1" dirty="0"/>
              <a:t>seq-avg-perm </a:t>
            </a:r>
            <a:r>
              <a:rPr lang="en-US" altLang="zh-CN" dirty="0"/>
              <a:t>and </a:t>
            </a:r>
            <a:r>
              <a:rPr lang="en-US" altLang="zh-CN" b="1" dirty="0"/>
              <a:t>set-pred</a:t>
            </a:r>
            <a:r>
              <a:rPr lang="en-US" altLang="zh-CN" dirty="0"/>
              <a:t> and propose the </a:t>
            </a:r>
            <a:r>
              <a:rPr lang="en-US" altLang="zh-CN" b="1" dirty="0"/>
              <a:t>next</a:t>
            </a:r>
            <a:r>
              <a:rPr lang="en-US" altLang="zh-CN" dirty="0"/>
              <a:t> objective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13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Seq-Ser-Pred sequentially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We divide the generation of facets into many steps and generate one facet at each step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Similar to seq-avg-perm, for the training, to mitigate the influence of facet order, we train the model on all the possible permutations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Different from set-pred, the previously predicted facets could help it avoid generating similar facets.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2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D27F-26BB-F748-9DB5-5DDC55DD9DC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59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Only set-pred dose not predict facets as a sequence so it may generate similar facets.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Only seq-default is order-sensitive so it may get suboptimal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And set-pred and seq-set-pred are facet-count-controllable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In terms of perplexity, Seq-set-pred is the highest, seq-avg-perm is the same as seq-min-perm, followed by set-pred, and seq-default is the lowest.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604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MIMICS is a set of search clarification datasets for </a:t>
            </a:r>
            <a:r>
              <a:rPr kumimoji="1" lang="en-US" altLang="zh-CN" dirty="0" err="1"/>
              <a:t>xxxx</a:t>
            </a:r>
            <a:endParaRPr kumimoji="1" lang="en-US" altLang="zh-CN" dirty="0"/>
          </a:p>
          <a:p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As the previous work, we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MIMICS-Click for training and MIMICS-Manual for evaluation.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model is BART-base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We evaluate our approach in terms of two aspects: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One is </a:t>
            </a:r>
            <a:r>
              <a:rPr lang="en-US" altLang="zh-CN" dirty="0"/>
              <a:t>the matching degree between the generated facets and the ground-truth facets.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Besides, we also propose two diversity metrics Term Diversity and Bert-score diversity.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They measure the diversity among the generated facets at the term level and at the semantic level, respectively.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Diversity</a:t>
            </a:r>
            <a:r>
              <a:rPr kumimoji="1" lang="zh-CN" altLang="en-US" dirty="0"/>
              <a:t>（如何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出</a:t>
            </a:r>
            <a:r>
              <a:rPr kumimoji="1" lang="en-US" altLang="zh-CN" dirty="0"/>
              <a:t>diversity</a:t>
            </a:r>
            <a:r>
              <a:rPr kumimoji="1" lang="zh-CN" altLang="en-US" dirty="0"/>
              <a:t>的重要性）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82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discuss the results in the next part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D27F-26BB-F748-9DB5-5DDC55DD9DC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13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This table shows the evaluation of different methods based on matching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We find: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Most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method xxx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Previous studies do not consider this way of training so this has not been observed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28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This table shows the results of diversity evaluation on the generated facets.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It shows: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Seq-Avg-Perm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Set-pred xx.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069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This table shows the performance when generating different numbers of facets using the facet-count-controllable methods.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We find,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the best </a:t>
            </a:r>
            <a:r>
              <a:rPr lang="en-US" altLang="zh-CN" dirty="0" err="1"/>
              <a:t>xxxxx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Seq-Set-pred demonstrates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 and that’s the expected phenomena.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Compared to </a:t>
            </a:r>
            <a:r>
              <a:rPr lang="en-US" altLang="zh-CN" dirty="0" err="1"/>
              <a:t>xxxxx</a:t>
            </a:r>
            <a:r>
              <a:rPr lang="en-US" altLang="zh-CN" dirty="0"/>
              <a:t>. </a:t>
            </a:r>
            <a:r>
              <a:rPr lang="en-US" altLang="zh-CN" b="1" dirty="0"/>
              <a:t>The possible reason is that these two metrics are more sensitive to the number of generated facets.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This table shows t</a:t>
            </a:r>
            <a:r>
              <a:rPr lang="en-US" altLang="zh-CN" dirty="0"/>
              <a:t>he proportion of the count of generated facets that matches that of the ground truth facets.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The ratio of Seq-AVG-perm is smaller and the mismatch results in worse matching scores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316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we compare each method when the amount of training data is at a similar scale</a:t>
            </a:r>
            <a:r>
              <a:rPr kumimoji="1" lang="en-US" altLang="zh-CN" dirty="0"/>
              <a:t>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We find: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results </a:t>
            </a:r>
            <a:r>
              <a:rPr kumimoji="1" lang="en-US" altLang="zh-CN" dirty="0" err="1"/>
              <a:t>xxxx</a:t>
            </a:r>
            <a:endParaRPr kumimoji="1"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Seq-avg-prem and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94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If we can predict the facets, it would be conducive to many search scenarios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web search, facets </a:t>
            </a:r>
            <a:r>
              <a:rPr lang="en-US" altLang="zh-CN" dirty="0"/>
              <a:t>can help users refine their original queries.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In a conversational search system, they</a:t>
            </a:r>
            <a:r>
              <a:rPr lang="en-US" altLang="zh-CN" dirty="0"/>
              <a:t> can be used to ask clarifying questions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So, </a:t>
            </a:r>
            <a:r>
              <a:rPr lang="en-US" altLang="zh-CN" dirty="0"/>
              <a:t>Accurately predicting query facets is important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31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In the age of large language model, we wonder how  LLMs perform on the facet generation task</a:t>
            </a:r>
            <a:r>
              <a:rPr kumimoji="1" lang="en-US" altLang="zh-CN" dirty="0"/>
              <a:t>. So we sample 50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 and ask ChatGPT to do the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It shows: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ChatGPT xxx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generated xxx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3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 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32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 all, thank you for listening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D27F-26BB-F748-9DB5-5DDC55DD9DC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36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Current research on facet prediction can be mainly divided into facet extraction and facet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studies on facet extraction mainly rely 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 domain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such methods may not be suitable for open-domain queries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Later, some studies find that utilizing top-retrieved documents </a:t>
            </a:r>
            <a:r>
              <a:rPr lang="en-US" altLang="zh-CN" dirty="0"/>
              <a:t>can help identify open-domain query facets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However, facet extraction methods are always rule-based and could not capture semantic relations sufficiently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In recent years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Grounded on pre-trained language models,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been found to perform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So, we focus on facet generation based on pre-trained language models with top-retrieved documents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46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query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search the query and get related documents.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Second, concatenate the query and top-retrieved documents together and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feed it into a pre-trained language model to get the facets.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18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</a:rPr>
                  <a:t>For a given query and it’s related documents, </a:t>
                </a:r>
                <a:r>
                  <a:rPr lang="en-US" altLang="zh-CN" b="0" i="0" dirty="0">
                    <a:solidFill>
                      <a:srgbClr val="0F0F0F"/>
                    </a:solidFill>
                    <a:effectLst/>
                    <a:latin typeface="Söhne"/>
                  </a:rPr>
                  <a:t>assuming the ground-truth facets for this query are FA, FB, and FC. </a:t>
                </a:r>
                <a:endParaRPr lang="en-US" altLang="zh-CN" b="0" i="0" dirty="0">
                  <a:solidFill>
                    <a:srgbClr val="FF0000"/>
                  </a:solidFill>
                  <a:effectLst/>
                  <a:latin typeface="Söhne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There two common training objectives</a:t>
                </a:r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</a:rPr>
                  <a:t>One is sequence-default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Seq-Default</a:t>
                </a:r>
                <a:r>
                  <a:rPr lang="en-US" altLang="zh-CN" dirty="0"/>
                  <a:t>: generates the default sequence of facets.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It forces the model to learn the default facet ordering that is only one of the possible combinations and is order-sensitive. This may lead to suboptimal performance. 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Seq-Default</a:t>
                </a:r>
                <a:r>
                  <a:rPr lang="en-US" altLang="zh-CN" dirty="0"/>
                  <a:t>: forces the model to generate a specific facet ordering that is only one of the possible combinations, which may lead to suboptimal performance.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Realizing this issue,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dirty="0"/>
                  <a:t>This paper proposed the other training objective </a:t>
                </a:r>
                <a:r>
                  <a:rPr lang="en-US" altLang="zh-CN" b="1" dirty="0"/>
                  <a:t>Seq-Min-Perm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It enumerates the permutations of the query facets and uses the one with minimum loss to guide model training, denoted as Theoretically, the training objective should be permutation-invariant since the ground-truth facets are an unordered set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However, </a:t>
                </a:r>
                <a:r>
                  <a:rPr lang="en-US" altLang="zh-CN" dirty="0"/>
                  <a:t>only using minimum loss may not leverage the permutations of facets sufficiently.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en-US" altLang="zh-CN" dirty="0"/>
                  <a:t>Comment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dirty="0"/>
                  <a:t>适当使用加粗</a:t>
                </a: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dirty="0"/>
                  <a:t>看</a:t>
                </a:r>
                <a:r>
                  <a:rPr kumimoji="1" lang="en-US" altLang="zh-CN" dirty="0"/>
                  <a:t>PPT</a:t>
                </a:r>
                <a:r>
                  <a:rPr kumimoji="1" lang="zh-CN" altLang="en-US" dirty="0"/>
                  <a:t>和备注，有点奇怪：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Seq-Min-Perm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方法是本文提出的还是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Existing methods 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这一张的</a:t>
                </a:r>
                <a:r>
                  <a:rPr lang="en-US" altLang="zh-CN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𝑓_𝐴</a:t>
                </a:r>
                <a:r>
                  <a:rPr kumimoji="1" lang="zh-CN" altLang="en-US" dirty="0"/>
                  <a:t>是不是换成具体的例子（</a:t>
                </a:r>
                <a:r>
                  <a:rPr kumimoji="1" lang="en-US" altLang="zh-CN" dirty="0"/>
                  <a:t>word</a:t>
                </a:r>
                <a:r>
                  <a:rPr kumimoji="1" lang="zh-CN" altLang="en-US" dirty="0"/>
                  <a:t>）比较合适？上一张还是抽象的图形，这里直接跳出来符号了。</a:t>
                </a: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dirty="0"/>
                  <a:t>大家到这一张可能还不清楚，</a:t>
                </a:r>
                <a:r>
                  <a:rPr kumimoji="1" lang="en-US" altLang="zh-CN" dirty="0"/>
                  <a:t>facet</a:t>
                </a:r>
                <a:r>
                  <a:rPr kumimoji="1" lang="zh-CN" altLang="en-US" dirty="0"/>
                  <a:t>就是几个词语的组合，也是因为前面对任务没介绍好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7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</a:rPr>
                  <a:t>Realizing this issue,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</a:rPr>
                  <a:t>This paper proposed Sequence-Minimum-Permutation.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</a:rPr>
                  <a:t>It enumerates the xxx ,so this method is permutation-invariant.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</a:rPr>
                  <a:t>Existing methods are both permutation-invariant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Seq-Default</a:t>
                </a:r>
                <a:r>
                  <a:rPr lang="en-US" altLang="zh-CN" dirty="0"/>
                  <a:t>: forces the model to generate a specific facet ordering that is only one of the possible combinations, which may lead to suboptimal performance.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Realizing this issue,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dirty="0"/>
                  <a:t>This paper proposed the other training objective </a:t>
                </a:r>
                <a:r>
                  <a:rPr lang="en-US" altLang="zh-CN" b="1" dirty="0"/>
                  <a:t>Seq-Min-Perm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It enumerates the permutations of the query facets and uses the one with minimum loss to guide model training, denoted as Theoretically, the training objective should be permutation-invariant since the ground-truth facets are an unordered set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However, </a:t>
                </a:r>
                <a:r>
                  <a:rPr lang="en-US" altLang="zh-CN" dirty="0"/>
                  <a:t>only using minimum loss may not leverage the permutations of facets sufficiently.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en-US" altLang="zh-CN" dirty="0"/>
                  <a:t>Comment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dirty="0"/>
                  <a:t>适当使用加粗</a:t>
                </a: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dirty="0"/>
                  <a:t>看</a:t>
                </a:r>
                <a:r>
                  <a:rPr kumimoji="1" lang="en-US" altLang="zh-CN" dirty="0"/>
                  <a:t>PPT</a:t>
                </a:r>
                <a:r>
                  <a:rPr kumimoji="1" lang="zh-CN" altLang="en-US" dirty="0"/>
                  <a:t>和备注，有点奇怪：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Seq-Min-Perm</a:t>
                </a:r>
                <a:r>
                  <a:rPr lang="zh-CN" altLang="en-US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方法是本文提出的还是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Existing methods 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这一张的</a:t>
                </a:r>
                <a:r>
                  <a:rPr lang="en-US" altLang="zh-CN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𝑓_𝐴</a:t>
                </a:r>
                <a:r>
                  <a:rPr kumimoji="1" lang="zh-CN" altLang="en-US" dirty="0"/>
                  <a:t>是不是换成具体的例子（</a:t>
                </a:r>
                <a:r>
                  <a:rPr kumimoji="1" lang="en-US" altLang="zh-CN" dirty="0"/>
                  <a:t>word</a:t>
                </a:r>
                <a:r>
                  <a:rPr kumimoji="1" lang="zh-CN" altLang="en-US" dirty="0"/>
                  <a:t>）比较合适？上一张还是抽象的图形，这里直接跳出来符号了。</a:t>
                </a: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zh-CN" altLang="en-US" dirty="0"/>
                  <a:t>大家到这一张可能还不清楚，</a:t>
                </a:r>
                <a:r>
                  <a:rPr kumimoji="1" lang="en-US" altLang="zh-CN" dirty="0"/>
                  <a:t>facet</a:t>
                </a:r>
                <a:r>
                  <a:rPr kumimoji="1" lang="zh-CN" altLang="en-US" dirty="0"/>
                  <a:t>就是几个词语的组合，也是因为前面对任务没介绍好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81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D27F-26BB-F748-9DB5-5DDC55DD9DC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83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We conduct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We investigate the impacts from,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0" dirty="0"/>
              <a:t>Whether the method generates facets as a sequence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0" dirty="0"/>
              <a:t>Whether it is premutation-invariant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0" dirty="0"/>
              <a:t>And whether it is facet-count-controllable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b="0" dirty="0"/>
              <a:t>Seq-min-perm</a:t>
            </a:r>
            <a:r>
              <a:rPr kumimoji="1" lang="zh-CN" altLang="en-US" b="0" dirty="0"/>
              <a:t>的问题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I will give the details later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98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Seq-Avg-Perm is 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For the training, we ask the model to learn towards all the possible permutations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So, leverage the permutation sufficiently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1D27F-26BB-F748-9DB5-5DDC55DD9DC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67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65037" y="0"/>
            <a:ext cx="4026963" cy="685800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6963" cy="685800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82519" y="0"/>
            <a:ext cx="4026963" cy="342900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82519" y="3488436"/>
            <a:ext cx="4026963" cy="3369564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595445"/>
            <a:ext cx="4741885" cy="342900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6" y="2489881"/>
            <a:ext cx="2996028" cy="1855005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>
          <a:xfrm>
            <a:off x="723806" y="0"/>
            <a:ext cx="2495225" cy="1325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3560" fontAlgn="base">
              <a:spcBef>
                <a:spcPct val="0"/>
              </a:spcBef>
              <a:spcAft>
                <a:spcPct val="0"/>
              </a:spcAft>
            </a:pPr>
            <a:endParaRPr lang="zh-CN" altLang="en-US" sz="215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051719"/>
            <a:ext cx="12192000" cy="3629819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5AC8-66B7-1645-934F-6BE13EF97634}" type="datetime1">
              <a:rPr lang="en-GB" altLang="zh-CN" smtClean="0"/>
              <a:t>26/11/2023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5CEFF-44E9-42A2-8AC0-2232C2428C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3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A77DE-7BD1-B049-A922-8BACC309772F}" type="datetime1">
              <a:rPr lang="en-GB" altLang="zh-CN" smtClean="0"/>
              <a:t>26/11/2023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AA20A-470E-4079-9B71-460005D19B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9D163FC8-E3B7-BC41-966C-37363E364119}" type="datetime1">
              <a:rPr lang="en-GB" smtClean="0">
                <a:solidFill>
                  <a:srgbClr val="737572">
                    <a:tint val="75000"/>
                  </a:srgbClr>
                </a:solidFill>
              </a:rPr>
              <a:t>26/11/2023</a:t>
            </a:fld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1A4CB7D7-F4E8-4B48-A940-142B03E8A1F0}" type="slidenum">
              <a:rPr lang="en-US" smtClean="0">
                <a:solidFill>
                  <a:srgbClr val="737572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33480" y="1711552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8737257" y="1711552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165852" y="1711552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8733780" y="2918465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33480" y="3001588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4165852" y="3001588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609521" y="4254509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4165852" y="4254509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24"/>
          </p:nvPr>
        </p:nvSpPr>
        <p:spPr>
          <a:xfrm>
            <a:off x="8737257" y="4254509"/>
            <a:ext cx="1130713" cy="113071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89649" y="1395413"/>
            <a:ext cx="4741245" cy="4742657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591735"/>
            <a:ext cx="2133600" cy="2133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591735"/>
            <a:ext cx="2133600" cy="2133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591735"/>
            <a:ext cx="2133600" cy="2133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591735"/>
            <a:ext cx="2133600" cy="2133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61107" y="1708627"/>
            <a:ext cx="3165944" cy="316594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59821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322101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159821" y="26852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155467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2322101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3484381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155467" y="501455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2322101" y="501455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482768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482768" y="26852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649403" y="26852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4645048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645048" y="501455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2216" y="1724025"/>
            <a:ext cx="3076968" cy="178435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62819" y="1724025"/>
            <a:ext cx="3076968" cy="178435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42653" y="1724025"/>
            <a:ext cx="3076968" cy="1784350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521" y="274638"/>
            <a:ext cx="1097295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728" tIns="108864" rIns="217728" bIns="108864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21" y="1600200"/>
            <a:ext cx="109729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728" tIns="108864" rIns="217728" bIns="108864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0"/>
            <a:ext cx="2845224" cy="3651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 defTabSz="544195" fontAlgn="auto">
              <a:spcBef>
                <a:spcPts val="0"/>
              </a:spcBef>
              <a:spcAft>
                <a:spcPts val="0"/>
              </a:spcAft>
              <a:defRPr sz="145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fld id="{0EB694B7-1371-434B-955F-4EF97CB9EDEC}" type="datetime1">
              <a:rPr lang="en-GB" smtClean="0">
                <a:solidFill>
                  <a:srgbClr val="737572">
                    <a:tint val="75000"/>
                  </a:srgbClr>
                </a:solidFill>
              </a:rPr>
              <a:t>26/11/2023</a:t>
            </a:fld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852" y="6356350"/>
            <a:ext cx="3860297" cy="365125"/>
          </a:xfrm>
          <a:prstGeom prst="rect">
            <a:avLst/>
          </a:prstGeom>
        </p:spPr>
        <p:txBody>
          <a:bodyPr vert="horz" wrap="square" lIns="217728" tIns="108864" rIns="217728" bIns="108864" numCol="1" anchor="ctr" anchorCtr="0" compatLnSpc="1"/>
          <a:lstStyle>
            <a:lvl1pPr algn="ctr">
              <a:defRPr sz="1450">
                <a:solidFill>
                  <a:srgbClr val="A5A6A5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543560"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257" y="6356350"/>
            <a:ext cx="2845223" cy="3651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 defTabSz="544195" fontAlgn="auto">
              <a:spcBef>
                <a:spcPts val="0"/>
              </a:spcBef>
              <a:spcAft>
                <a:spcPts val="0"/>
              </a:spcAft>
              <a:defRPr sz="145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fld id="{1A4CB7D7-F4E8-4B48-A940-142B03E8A1F0}" type="slidenum">
              <a:rPr lang="en-US">
                <a:solidFill>
                  <a:srgbClr val="737572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/>
  <p:hf hdr="0" ftr="0" dt="0"/>
  <p:txStyles>
    <p:titleStyle>
      <a:lvl1pPr algn="ctr" defTabSz="543560" rtl="0" fontAlgn="base">
        <a:spcBef>
          <a:spcPct val="0"/>
        </a:spcBef>
        <a:spcAft>
          <a:spcPct val="0"/>
        </a:spcAft>
        <a:defRPr sz="52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Open Sans"/>
        </a:defRPr>
      </a:lvl1pPr>
      <a:lvl2pPr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2pPr>
      <a:lvl3pPr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3pPr>
      <a:lvl4pPr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4pPr>
      <a:lvl5pPr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5pPr>
      <a:lvl6pPr marL="228600"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6pPr>
      <a:lvl7pPr marL="457200"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7pPr>
      <a:lvl8pPr marL="685800"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8pPr>
      <a:lvl9pPr marL="914400" algn="ctr" defTabSz="543560" rtl="0" fontAlgn="base">
        <a:spcBef>
          <a:spcPct val="0"/>
        </a:spcBef>
        <a:spcAft>
          <a:spcPct val="0"/>
        </a:spcAft>
        <a:defRPr sz="5250">
          <a:solidFill>
            <a:schemeClr val="tx1"/>
          </a:solidFill>
          <a:latin typeface="Open Sans" charset="0"/>
          <a:ea typeface="MS PGothic" charset="0"/>
        </a:defRPr>
      </a:lvl9pPr>
    </p:titleStyle>
    <p:bodyStyle>
      <a:lvl1pPr algn="l" defTabSz="543560" rtl="0" fontAlgn="base">
        <a:spcBef>
          <a:spcPct val="20000"/>
        </a:spcBef>
        <a:spcAft>
          <a:spcPct val="0"/>
        </a:spcAft>
        <a:buFont typeface="Arial" panose="020B0604020202090204" pitchFamily="34" charset="0"/>
        <a:defRPr sz="3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Open Sans"/>
        </a:defRPr>
      </a:lvl1pPr>
      <a:lvl2pPr marL="543560" algn="l" defTabSz="543560" rtl="0" fontAlgn="base">
        <a:spcBef>
          <a:spcPct val="20000"/>
        </a:spcBef>
        <a:spcAft>
          <a:spcPct val="0"/>
        </a:spcAft>
        <a:buFont typeface="Arial" panose="020B0604020202090204" pitchFamily="34" charset="0"/>
        <a:defRPr sz="3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Open Sans"/>
        </a:defRPr>
      </a:lvl2pPr>
      <a:lvl3pPr marL="1087755" algn="l" defTabSz="543560" rtl="0" fontAlgn="base">
        <a:spcBef>
          <a:spcPct val="20000"/>
        </a:spcBef>
        <a:spcAft>
          <a:spcPct val="0"/>
        </a:spcAft>
        <a:buFont typeface="Arial" panose="020B0604020202090204" pitchFamily="34" charset="0"/>
        <a:defRPr sz="28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Open Sans"/>
        </a:defRPr>
      </a:lvl3pPr>
      <a:lvl4pPr marL="1632585" algn="l" defTabSz="543560" rtl="0" fontAlgn="base">
        <a:spcBef>
          <a:spcPct val="20000"/>
        </a:spcBef>
        <a:spcAft>
          <a:spcPct val="0"/>
        </a:spcAft>
        <a:buFont typeface="Arial" panose="020B0604020202090204" pitchFamily="34" charset="0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Open Sans"/>
        </a:defRPr>
      </a:lvl4pPr>
      <a:lvl5pPr marL="2176780" algn="l" defTabSz="543560" rtl="0" fontAlgn="base">
        <a:spcBef>
          <a:spcPct val="20000"/>
        </a:spcBef>
        <a:spcAft>
          <a:spcPct val="0"/>
        </a:spcAft>
        <a:buFont typeface="Arial" panose="020B0604020202090204" pitchFamily="34" charset="0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Open Sans"/>
        </a:defRPr>
      </a:lvl5pPr>
      <a:lvl6pPr marL="2993390" indent="-272415" algn="l" defTabSz="544195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544195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544195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544195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0" algn="l" defTabSz="544195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8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CF29B-456F-7F83-3456-A78EA67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A20A-470E-4079-9B71-460005D19B4D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EDD60CB2-B8FE-4D56-B71B-EB91C7BB04D0}"/>
              </a:ext>
            </a:extLst>
          </p:cNvPr>
          <p:cNvSpPr txBox="1">
            <a:spLocks/>
          </p:cNvSpPr>
          <p:nvPr/>
        </p:nvSpPr>
        <p:spPr>
          <a:xfrm>
            <a:off x="-14577" y="2116595"/>
            <a:ext cx="12221154" cy="1920953"/>
          </a:xfrm>
          <a:prstGeom prst="rect">
            <a:avLst/>
          </a:prstGeom>
        </p:spPr>
        <p:txBody>
          <a:bodyPr vert="horz" lIns="243799" tIns="243799" rIns="243799" bIns="243799" rtlCol="0" anchor="ctr">
            <a:normAutofit/>
          </a:bodyPr>
          <a:lstStyle>
            <a:lvl1pPr algn="ctr" defTabSz="1219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8000" kern="1200" spc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defRPr>
            </a:lvl1pPr>
          </a:lstStyle>
          <a:p>
            <a:pPr marL="0" marR="0" lvl="0" indent="0" algn="ctr" defTabSz="1219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Training Objectives for Clarification Facet Generation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legreya"/>
            </a:endParaRPr>
          </a:p>
        </p:txBody>
      </p:sp>
      <p:sp>
        <p:nvSpPr>
          <p:cNvPr id="16" name="Google Shape;55;p13">
            <a:extLst>
              <a:ext uri="{FF2B5EF4-FFF2-40B4-BE49-F238E27FC236}">
                <a16:creationId xmlns:a16="http://schemas.microsoft.com/office/drawing/2014/main" id="{542A44E9-C49C-478B-AF8E-026DF35E3D5B}"/>
              </a:ext>
            </a:extLst>
          </p:cNvPr>
          <p:cNvSpPr txBox="1">
            <a:spLocks/>
          </p:cNvSpPr>
          <p:nvPr/>
        </p:nvSpPr>
        <p:spPr>
          <a:xfrm>
            <a:off x="415600" y="4294716"/>
            <a:ext cx="11360801" cy="733088"/>
          </a:xfrm>
          <a:prstGeom prst="rect">
            <a:avLst/>
          </a:prstGeom>
        </p:spPr>
        <p:txBody>
          <a:bodyPr vert="horz" lIns="243799" tIns="243799" rIns="243799" bIns="243799" rtlCol="0" anchor="ctr">
            <a:normAutofit/>
          </a:bodyPr>
          <a:lstStyle>
            <a:lvl1pPr marL="457200" indent="-400050" algn="ctr" defTabSz="12192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700" kern="12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indent="-158750" algn="ctr" defTabSz="12192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700" kern="12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457200" indent="69850" algn="ctr" defTabSz="12192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700" kern="12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457200" indent="298450" algn="ctr" defTabSz="12192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700" kern="12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457200" indent="527050" algn="ctr" defTabSz="12192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700" kern="12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S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hiyu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Ni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1,2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, Keping Bi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1,2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Jiafeng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Guo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1,2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, and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Xueqi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Cheng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1,2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</p:txBody>
      </p:sp>
      <p:sp>
        <p:nvSpPr>
          <p:cNvPr id="17" name="CAS Key Lab of Network Data Science and Technology, ICT, CAS, Beijing, China…">
            <a:extLst>
              <a:ext uri="{FF2B5EF4-FFF2-40B4-BE49-F238E27FC236}">
                <a16:creationId xmlns:a16="http://schemas.microsoft.com/office/drawing/2014/main" id="{9A8BDDAB-DD16-4BA3-B0D7-08BCE6FF4CB2}"/>
              </a:ext>
            </a:extLst>
          </p:cNvPr>
          <p:cNvSpPr txBox="1"/>
          <p:nvPr/>
        </p:nvSpPr>
        <p:spPr>
          <a:xfrm>
            <a:off x="2840925" y="5461149"/>
            <a:ext cx="644708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spcBef>
                <a:spcPts val="150"/>
              </a:spcBef>
              <a:defRPr sz="31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55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1.</a:t>
            </a:r>
            <a:r>
              <a:rPr lang="zh-CN" altLang="en-US" sz="155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</a:t>
            </a:r>
            <a:r>
              <a:rPr sz="155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Key Lab of Network Data Science and Technology, ICT, CAS, Beijing, China</a:t>
            </a:r>
          </a:p>
          <a:p>
            <a:pPr algn="ctr">
              <a:spcBef>
                <a:spcPts val="150"/>
              </a:spcBef>
              <a:defRPr sz="31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55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2.</a:t>
            </a:r>
            <a:r>
              <a:rPr lang="zh-CN" altLang="en-US" sz="155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</a:t>
            </a:r>
            <a:r>
              <a:rPr sz="1550" dirty="0">
                <a:solidFill>
                  <a:srgbClr val="000000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University of Chinese Academy of Sciences, Beijing, China</a:t>
            </a:r>
            <a:endParaRPr lang="en-US" sz="1550" dirty="0">
              <a:solidFill>
                <a:srgbClr val="000000"/>
              </a:solidFill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A1EB38-A68D-5529-FB40-6F2DB78F106E}"/>
              </a:ext>
            </a:extLst>
          </p:cNvPr>
          <p:cNvGrpSpPr/>
          <p:nvPr/>
        </p:nvGrpSpPr>
        <p:grpSpPr>
          <a:xfrm>
            <a:off x="2478758" y="577169"/>
            <a:ext cx="7234484" cy="777307"/>
            <a:chOff x="822153" y="458328"/>
            <a:chExt cx="7234484" cy="777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8D778AF-A987-48FE-B332-E92F4D055F2D}"/>
                </a:ext>
              </a:extLst>
            </p:cNvPr>
            <p:cNvGrpSpPr/>
            <p:nvPr/>
          </p:nvGrpSpPr>
          <p:grpSpPr>
            <a:xfrm>
              <a:off x="2831749" y="577169"/>
              <a:ext cx="5224888" cy="539626"/>
              <a:chOff x="2712568" y="577169"/>
              <a:chExt cx="5224888" cy="539626"/>
            </a:xfrm>
          </p:grpSpPr>
          <p:pic>
            <p:nvPicPr>
              <p:cNvPr id="12" name="UCAS.pdf" descr="UCAS.pdf">
                <a:extLst>
                  <a:ext uri="{FF2B5EF4-FFF2-40B4-BE49-F238E27FC236}">
                    <a16:creationId xmlns:a16="http://schemas.microsoft.com/office/drawing/2014/main" id="{29EA51A0-B469-49D7-AC35-11E126229A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26" b="11964"/>
              <a:stretch/>
            </p:blipFill>
            <p:spPr>
              <a:xfrm>
                <a:off x="5438917" y="577169"/>
                <a:ext cx="2498539" cy="539626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4" name="Picture 6" descr="Chenxi Wang's Homepage">
                <a:extLst>
                  <a:ext uri="{FF2B5EF4-FFF2-40B4-BE49-F238E27FC236}">
                    <a16:creationId xmlns:a16="http://schemas.microsoft.com/office/drawing/2014/main" id="{FC5DDC4C-F2B3-4E17-A49B-96D67DD888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1" t="12325" r="9103" b="21527"/>
              <a:stretch/>
            </p:blipFill>
            <p:spPr bwMode="auto">
              <a:xfrm>
                <a:off x="2712568" y="597808"/>
                <a:ext cx="2176272" cy="4983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ED40583-9BEB-09F5-9F0F-7F3C0E991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153" y="458328"/>
              <a:ext cx="1600339" cy="777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1336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Set-Prediction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3" y="943445"/>
            <a:ext cx="11723046" cy="94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 each facet as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targets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 generated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 as context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D49571-F3A6-DA68-D9BB-9C82C528A693}"/>
              </a:ext>
            </a:extLst>
          </p:cNvPr>
          <p:cNvSpPr/>
          <p:nvPr/>
        </p:nvSpPr>
        <p:spPr>
          <a:xfrm>
            <a:off x="2108824" y="3534656"/>
            <a:ext cx="3345654" cy="2119025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3F13CA-B1D9-84C7-D2F6-DB2A48634243}"/>
              </a:ext>
            </a:extLst>
          </p:cNvPr>
          <p:cNvSpPr txBox="1"/>
          <p:nvPr/>
        </p:nvSpPr>
        <p:spPr>
          <a:xfrm>
            <a:off x="3398429" y="5653682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735DF8-4309-EB4E-F613-27D4140B3E1E}"/>
              </a:ext>
            </a:extLst>
          </p:cNvPr>
          <p:cNvSpPr txBox="1"/>
          <p:nvPr/>
        </p:nvSpPr>
        <p:spPr>
          <a:xfrm>
            <a:off x="7783016" y="565368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3E2CDFF-EB48-77B0-3C3C-E678A42777CB}"/>
              </a:ext>
            </a:extLst>
          </p:cNvPr>
          <p:cNvSpPr/>
          <p:nvPr/>
        </p:nvSpPr>
        <p:spPr>
          <a:xfrm>
            <a:off x="6580389" y="3534657"/>
            <a:ext cx="3345654" cy="1943384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F298413-514B-2411-46A4-FD50ED3C34C9}"/>
              </a:ext>
            </a:extLst>
          </p:cNvPr>
          <p:cNvCxnSpPr>
            <a:cxnSpLocks/>
          </p:cNvCxnSpPr>
          <p:nvPr/>
        </p:nvCxnSpPr>
        <p:spPr>
          <a:xfrm>
            <a:off x="3710167" y="3886530"/>
            <a:ext cx="4174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5477049-EEC4-E429-A09E-DAFCFF510ACF}"/>
              </a:ext>
            </a:extLst>
          </p:cNvPr>
          <p:cNvCxnSpPr>
            <a:cxnSpLocks/>
          </p:cNvCxnSpPr>
          <p:nvPr/>
        </p:nvCxnSpPr>
        <p:spPr>
          <a:xfrm>
            <a:off x="3709499" y="4568752"/>
            <a:ext cx="4174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7A344A1-FCC4-F909-9E67-86768058207D}"/>
              </a:ext>
            </a:extLst>
          </p:cNvPr>
          <p:cNvCxnSpPr>
            <a:cxnSpLocks/>
          </p:cNvCxnSpPr>
          <p:nvPr/>
        </p:nvCxnSpPr>
        <p:spPr>
          <a:xfrm>
            <a:off x="3709498" y="5237951"/>
            <a:ext cx="4174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78392A-A525-74B9-A21B-900B5AC597BA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 flipV="1">
            <a:off x="8006298" y="3873791"/>
            <a:ext cx="637955" cy="675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B39F9EF-88F1-B082-FE10-8CE10E603173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8006298" y="4546116"/>
            <a:ext cx="643082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FDF9BEE-770F-26A4-007C-D5196085F051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8006298" y="4549519"/>
            <a:ext cx="643082" cy="62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3B71ED5-7DF6-3D73-0512-DA68C397DF9E}"/>
              </a:ext>
            </a:extLst>
          </p:cNvPr>
          <p:cNvSpPr txBox="1"/>
          <p:nvPr/>
        </p:nvSpPr>
        <p:spPr>
          <a:xfrm>
            <a:off x="4340943" y="2559830"/>
            <a:ext cx="333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similar facets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1D6F9C-2921-65CA-8710-6D95048CE9B4}"/>
              </a:ext>
            </a:extLst>
          </p:cNvPr>
          <p:cNvGrpSpPr/>
          <p:nvPr/>
        </p:nvGrpSpPr>
        <p:grpSpPr>
          <a:xfrm>
            <a:off x="2391799" y="3735455"/>
            <a:ext cx="1261425" cy="305873"/>
            <a:chOff x="9734292" y="3816795"/>
            <a:chExt cx="1669774" cy="3021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F12900-C17C-B969-0DCF-92C5719E153F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C6D2E56-E390-5BB5-80DD-DE0FC21A9AA1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431738-9473-67F4-6CBA-6EC0B0CAB1CD}"/>
              </a:ext>
            </a:extLst>
          </p:cNvPr>
          <p:cNvGrpSpPr/>
          <p:nvPr/>
        </p:nvGrpSpPr>
        <p:grpSpPr>
          <a:xfrm>
            <a:off x="2386134" y="4409304"/>
            <a:ext cx="1261425" cy="305873"/>
            <a:chOff x="9734292" y="3816795"/>
            <a:chExt cx="1669774" cy="3021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390266B-8AB6-B04A-36BB-44044948C717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956536A-CFF4-D770-CEF8-1F4375CCAF5C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CA73E79-1AB4-D8AE-ABA0-1B086B4C4822}"/>
              </a:ext>
            </a:extLst>
          </p:cNvPr>
          <p:cNvGrpSpPr/>
          <p:nvPr/>
        </p:nvGrpSpPr>
        <p:grpSpPr>
          <a:xfrm>
            <a:off x="2391800" y="5083153"/>
            <a:ext cx="1261425" cy="305873"/>
            <a:chOff x="9734292" y="3816795"/>
            <a:chExt cx="1669774" cy="30215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C1ADB0F-DC46-E00A-99A5-0F61F16C0F66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2D86925-B853-7916-C496-73E6A9E46655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52435972-4411-D7CB-9634-B5B2A945DABB}"/>
              </a:ext>
            </a:extLst>
          </p:cNvPr>
          <p:cNvSpPr/>
          <p:nvPr/>
        </p:nvSpPr>
        <p:spPr>
          <a:xfrm>
            <a:off x="4194832" y="3735984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646116-489F-7083-919C-2F6CEF528BE0}"/>
              </a:ext>
            </a:extLst>
          </p:cNvPr>
          <p:cNvSpPr/>
          <p:nvPr/>
        </p:nvSpPr>
        <p:spPr>
          <a:xfrm>
            <a:off x="4194832" y="4409304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BBA13E-BCED-93CD-D486-12C13B0ED8A2}"/>
              </a:ext>
            </a:extLst>
          </p:cNvPr>
          <p:cNvSpPr/>
          <p:nvPr/>
        </p:nvSpPr>
        <p:spPr>
          <a:xfrm>
            <a:off x="4199715" y="5085279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4861422-512F-B731-885A-F277B638C853}"/>
              </a:ext>
            </a:extLst>
          </p:cNvPr>
          <p:cNvGrpSpPr/>
          <p:nvPr/>
        </p:nvGrpSpPr>
        <p:grpSpPr>
          <a:xfrm>
            <a:off x="6744872" y="4396582"/>
            <a:ext cx="1261425" cy="305873"/>
            <a:chOff x="9734292" y="3816795"/>
            <a:chExt cx="1669774" cy="3021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F0D3546-DD62-F48C-9A03-A0E5840E7EE9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29F5E90-046E-394C-00AB-E58B53582A96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40F7F418-0241-2204-965D-B7EC56E9F5E3}"/>
              </a:ext>
            </a:extLst>
          </p:cNvPr>
          <p:cNvSpPr/>
          <p:nvPr/>
        </p:nvSpPr>
        <p:spPr>
          <a:xfrm>
            <a:off x="8644253" y="3721119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FC956A-8C33-EF7C-4BCD-219DD2023361}"/>
              </a:ext>
            </a:extLst>
          </p:cNvPr>
          <p:cNvSpPr/>
          <p:nvPr/>
        </p:nvSpPr>
        <p:spPr>
          <a:xfrm>
            <a:off x="8649380" y="4393444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D41B00-3667-5D07-7FA0-E54DC8984005}"/>
              </a:ext>
            </a:extLst>
          </p:cNvPr>
          <p:cNvSpPr/>
          <p:nvPr/>
        </p:nvSpPr>
        <p:spPr>
          <a:xfrm>
            <a:off x="8649380" y="5017232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520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Sequence-Set-Prediction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3" y="943445"/>
            <a:ext cx="11723046" cy="49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Seq-Set-Pred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predicts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facet set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generated facets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8AF922E-BF6C-A4E1-8EDD-AE39A3480267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 flipV="1">
            <a:off x="3078108" y="3856350"/>
            <a:ext cx="1431646" cy="11523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4FEC1B1E-890E-1A11-2501-29A3F22C776E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>
            <a:off x="3078108" y="3971583"/>
            <a:ext cx="1431646" cy="1779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902E348-36FE-780B-283E-03EBD86249F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 flipV="1">
            <a:off x="3078107" y="4510285"/>
            <a:ext cx="1431647" cy="12475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0A7BC871-BA06-283B-0CE5-A9BB2DCBB2D8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3078107" y="4635039"/>
            <a:ext cx="1431647" cy="1805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18EA4D6A-4983-3509-EAEA-AF7D4797385F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4244611" y="5276790"/>
            <a:ext cx="268903" cy="247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208D84D-9240-6F3A-A97C-D80989316EB6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4241361" y="5642797"/>
            <a:ext cx="272153" cy="16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6846A20-0F74-5458-1469-6D488DFAFF52}"/>
              </a:ext>
            </a:extLst>
          </p:cNvPr>
          <p:cNvCxnSpPr>
            <a:cxnSpLocks/>
            <a:stCxn id="43" idx="3"/>
            <a:endCxn id="64" idx="1"/>
          </p:cNvCxnSpPr>
          <p:nvPr/>
        </p:nvCxnSpPr>
        <p:spPr>
          <a:xfrm>
            <a:off x="4243715" y="6004631"/>
            <a:ext cx="266265" cy="10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A2A9DAD-9153-668B-7361-D55A7BF5763D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1911229" y="2753941"/>
            <a:ext cx="2609384" cy="42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8E12E4B-E3F2-79DA-4BEE-EEB6C011EDB0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1911230" y="3111313"/>
            <a:ext cx="2609383" cy="16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CFBB42E-13AF-2662-D91C-2A6BC48942B5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1911231" y="3468420"/>
            <a:ext cx="2607537" cy="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TextBox 116">
            <a:extLst>
              <a:ext uri="{FF2B5EF4-FFF2-40B4-BE49-F238E27FC236}">
                <a16:creationId xmlns:a16="http://schemas.microsoft.com/office/drawing/2014/main" id="{6887F94F-77E6-297D-AB18-470BBA02D38F}"/>
              </a:ext>
            </a:extLst>
          </p:cNvPr>
          <p:cNvSpPr txBox="1"/>
          <p:nvPr/>
        </p:nvSpPr>
        <p:spPr>
          <a:xfrm>
            <a:off x="1911228" y="2133198"/>
            <a:ext cx="23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Permute &amp; Sample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2D4E49EA-729A-25BE-47C8-FE6001D234E1}"/>
              </a:ext>
            </a:extLst>
          </p:cNvPr>
          <p:cNvSpPr/>
          <p:nvPr/>
        </p:nvSpPr>
        <p:spPr>
          <a:xfrm>
            <a:off x="427490" y="2133197"/>
            <a:ext cx="5519633" cy="4320765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C0B572A9-6466-6351-333B-C8FBE9C886D8}"/>
              </a:ext>
            </a:extLst>
          </p:cNvPr>
          <p:cNvCxnSpPr>
            <a:cxnSpLocks/>
            <a:stCxn id="173" idx="3"/>
            <a:endCxn id="183" idx="1"/>
          </p:cNvCxnSpPr>
          <p:nvPr/>
        </p:nvCxnSpPr>
        <p:spPr>
          <a:xfrm>
            <a:off x="8095175" y="3777643"/>
            <a:ext cx="2501834" cy="2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DC27FD0-CA90-D415-92A8-354E5B02E634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V="1">
            <a:off x="9247742" y="4378376"/>
            <a:ext cx="1349266" cy="33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0893F285-C871-9922-AD26-4A787CF0C783}"/>
              </a:ext>
            </a:extLst>
          </p:cNvPr>
          <p:cNvCxnSpPr>
            <a:cxnSpLocks/>
          </p:cNvCxnSpPr>
          <p:nvPr/>
        </p:nvCxnSpPr>
        <p:spPr>
          <a:xfrm>
            <a:off x="9247743" y="4968504"/>
            <a:ext cx="6844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9993B016-5F52-EA03-7C5F-532A51E8FA9A}"/>
              </a:ext>
            </a:extLst>
          </p:cNvPr>
          <p:cNvSpPr/>
          <p:nvPr/>
        </p:nvSpPr>
        <p:spPr>
          <a:xfrm>
            <a:off x="6625289" y="3113007"/>
            <a:ext cx="5357604" cy="2531415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E288D86-05ED-D4D1-C0F5-770B98678383}"/>
              </a:ext>
            </a:extLst>
          </p:cNvPr>
          <p:cNvSpPr txBox="1"/>
          <p:nvPr/>
        </p:nvSpPr>
        <p:spPr>
          <a:xfrm>
            <a:off x="2575336" y="1778577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9A1A946-BF34-62E8-310D-74844C980D58}"/>
              </a:ext>
            </a:extLst>
          </p:cNvPr>
          <p:cNvSpPr txBox="1"/>
          <p:nvPr/>
        </p:nvSpPr>
        <p:spPr>
          <a:xfrm>
            <a:off x="8976000" y="2702784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E8ABC3-3B45-ED4C-5646-EAC4B63A2748}"/>
              </a:ext>
            </a:extLst>
          </p:cNvPr>
          <p:cNvGrpSpPr/>
          <p:nvPr/>
        </p:nvGrpSpPr>
        <p:grpSpPr>
          <a:xfrm>
            <a:off x="649803" y="2601004"/>
            <a:ext cx="1261425" cy="305873"/>
            <a:chOff x="9734292" y="3816795"/>
            <a:chExt cx="1669774" cy="302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9821C36-BBA4-7ABB-8AC4-FE0056FEFDD1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572A5-76E4-0B5A-3CF4-7AB7D37EDBFD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BFF717-7A43-C004-B688-5F229C8C4A3B}"/>
              </a:ext>
            </a:extLst>
          </p:cNvPr>
          <p:cNvGrpSpPr/>
          <p:nvPr/>
        </p:nvGrpSpPr>
        <p:grpSpPr>
          <a:xfrm>
            <a:off x="649804" y="2958376"/>
            <a:ext cx="1261425" cy="305873"/>
            <a:chOff x="9734292" y="3816795"/>
            <a:chExt cx="1669774" cy="3021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ADA7D2-FD09-689C-9A40-7858D02DCDDD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96F6EA-3D58-ECAC-0F2B-881FC888FA0A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CC9E9E-CE99-6B6D-AA5B-021B651DB43B}"/>
              </a:ext>
            </a:extLst>
          </p:cNvPr>
          <p:cNvGrpSpPr/>
          <p:nvPr/>
        </p:nvGrpSpPr>
        <p:grpSpPr>
          <a:xfrm>
            <a:off x="649805" y="3315748"/>
            <a:ext cx="1261425" cy="305873"/>
            <a:chOff x="9734292" y="3816795"/>
            <a:chExt cx="1669774" cy="3021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884469-174C-4491-1780-64A6DCA55DDC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D8FE05-A158-45ED-EFF2-75743D18AD41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51ACD8-545B-61C1-CBDB-CB9D8F138A16}"/>
              </a:ext>
            </a:extLst>
          </p:cNvPr>
          <p:cNvGrpSpPr/>
          <p:nvPr/>
        </p:nvGrpSpPr>
        <p:grpSpPr>
          <a:xfrm>
            <a:off x="649803" y="3818911"/>
            <a:ext cx="1261425" cy="305873"/>
            <a:chOff x="9734292" y="3816795"/>
            <a:chExt cx="1669774" cy="3021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963DACC-52F6-A03F-DFA7-C7F2960BFF2C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C4E470-1B1F-56D2-BBD7-032DE5F32773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B6E37F-7A43-9EF6-471F-DB24C376EECD}"/>
              </a:ext>
            </a:extLst>
          </p:cNvPr>
          <p:cNvGrpSpPr/>
          <p:nvPr/>
        </p:nvGrpSpPr>
        <p:grpSpPr>
          <a:xfrm>
            <a:off x="649803" y="4480241"/>
            <a:ext cx="1261425" cy="305873"/>
            <a:chOff x="9734292" y="3816795"/>
            <a:chExt cx="1669774" cy="3021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5FF62C-E291-53E0-4871-8EB78FFA2DCB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7BE136-14BF-0D4A-8B09-62C25A60FCEC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BC5F8-20CF-CF28-90FF-FFD596DB6029}"/>
              </a:ext>
            </a:extLst>
          </p:cNvPr>
          <p:cNvGrpSpPr/>
          <p:nvPr/>
        </p:nvGrpSpPr>
        <p:grpSpPr>
          <a:xfrm>
            <a:off x="649803" y="5126064"/>
            <a:ext cx="1261425" cy="305873"/>
            <a:chOff x="9734292" y="3816795"/>
            <a:chExt cx="1669774" cy="30215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9451F7-FBF1-ECF0-9C64-FD160CB6D170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8AD0945-F021-308C-A392-9FCCD46CD3E0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4161DF-6B80-CE4E-64A9-87DAC1FA9EDB}"/>
              </a:ext>
            </a:extLst>
          </p:cNvPr>
          <p:cNvGrpSpPr/>
          <p:nvPr/>
        </p:nvGrpSpPr>
        <p:grpSpPr>
          <a:xfrm>
            <a:off x="649806" y="5485084"/>
            <a:ext cx="1261425" cy="305873"/>
            <a:chOff x="9734292" y="3816795"/>
            <a:chExt cx="1669774" cy="30215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86BB806-F8FA-ECBC-8D61-1F5C1FBF045C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243354-69CF-E917-1412-3021B908737D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0C4F224-6C46-5690-014D-CD7EC6B732AB}"/>
              </a:ext>
            </a:extLst>
          </p:cNvPr>
          <p:cNvGrpSpPr/>
          <p:nvPr/>
        </p:nvGrpSpPr>
        <p:grpSpPr>
          <a:xfrm>
            <a:off x="649807" y="5849006"/>
            <a:ext cx="1261425" cy="305873"/>
            <a:chOff x="9734292" y="3816795"/>
            <a:chExt cx="1669774" cy="3021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53EFFC5-DFA6-A14F-09FF-EB425188B1B9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807E42C-4B36-6ACB-5620-344975E7C990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441C538-C0A9-03D2-13D3-40DB6C5EA92E}"/>
              </a:ext>
            </a:extLst>
          </p:cNvPr>
          <p:cNvSpPr/>
          <p:nvPr/>
        </p:nvSpPr>
        <p:spPr>
          <a:xfrm>
            <a:off x="4520613" y="2605528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5F8A528-2E0B-56EF-F5DA-F03AC62D8986}"/>
              </a:ext>
            </a:extLst>
          </p:cNvPr>
          <p:cNvSpPr/>
          <p:nvPr/>
        </p:nvSpPr>
        <p:spPr>
          <a:xfrm>
            <a:off x="4520613" y="2960336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AC212F-3E43-BDCE-6B32-679C49589E22}"/>
              </a:ext>
            </a:extLst>
          </p:cNvPr>
          <p:cNvSpPr/>
          <p:nvPr/>
        </p:nvSpPr>
        <p:spPr>
          <a:xfrm>
            <a:off x="4518768" y="3315748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F87711-C82F-19AC-4DF8-41ACD2647450}"/>
              </a:ext>
            </a:extLst>
          </p:cNvPr>
          <p:cNvSpPr/>
          <p:nvPr/>
        </p:nvSpPr>
        <p:spPr>
          <a:xfrm>
            <a:off x="1910607" y="3818911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800F3-FAB6-337C-6857-DE829A0F7451}"/>
              </a:ext>
            </a:extLst>
          </p:cNvPr>
          <p:cNvSpPr/>
          <p:nvPr/>
        </p:nvSpPr>
        <p:spPr>
          <a:xfrm>
            <a:off x="1910606" y="4482367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318850-B530-7ACC-A314-FCF83044239B}"/>
              </a:ext>
            </a:extLst>
          </p:cNvPr>
          <p:cNvSpPr/>
          <p:nvPr/>
        </p:nvSpPr>
        <p:spPr>
          <a:xfrm>
            <a:off x="1909609" y="5124118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A3F34D-9044-937D-2D14-40FDFAD4DC44}"/>
              </a:ext>
            </a:extLst>
          </p:cNvPr>
          <p:cNvSpPr/>
          <p:nvPr/>
        </p:nvSpPr>
        <p:spPr>
          <a:xfrm>
            <a:off x="3077110" y="5126593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986BF8-39A0-4D22-DB8C-5E8E13832784}"/>
              </a:ext>
            </a:extLst>
          </p:cNvPr>
          <p:cNvSpPr/>
          <p:nvPr/>
        </p:nvSpPr>
        <p:spPr>
          <a:xfrm>
            <a:off x="1911233" y="5489276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13E15A8-37BD-57D6-82C2-2ABC14E0888E}"/>
              </a:ext>
            </a:extLst>
          </p:cNvPr>
          <p:cNvSpPr/>
          <p:nvPr/>
        </p:nvSpPr>
        <p:spPr>
          <a:xfrm>
            <a:off x="3073860" y="5490125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3A18743-7B08-89D4-CEAC-299B09FF5A1E}"/>
              </a:ext>
            </a:extLst>
          </p:cNvPr>
          <p:cNvSpPr/>
          <p:nvPr/>
        </p:nvSpPr>
        <p:spPr>
          <a:xfrm>
            <a:off x="1911233" y="5851959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9464450-D750-18D4-0272-2393D0065277}"/>
              </a:ext>
            </a:extLst>
          </p:cNvPr>
          <p:cNvSpPr/>
          <p:nvPr/>
        </p:nvSpPr>
        <p:spPr>
          <a:xfrm>
            <a:off x="3076214" y="5851959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2E94ED6-96F2-5E81-2208-8F1584D41EC9}"/>
              </a:ext>
            </a:extLst>
          </p:cNvPr>
          <p:cNvSpPr/>
          <p:nvPr/>
        </p:nvSpPr>
        <p:spPr>
          <a:xfrm>
            <a:off x="4509754" y="3703678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C9B100D-B7D6-934A-BE82-CAB38050312A}"/>
              </a:ext>
            </a:extLst>
          </p:cNvPr>
          <p:cNvSpPr/>
          <p:nvPr/>
        </p:nvSpPr>
        <p:spPr>
          <a:xfrm>
            <a:off x="4509754" y="3996819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1A3CC91-D66A-8717-E6F3-83CD0C764E9F}"/>
              </a:ext>
            </a:extLst>
          </p:cNvPr>
          <p:cNvSpPr/>
          <p:nvPr/>
        </p:nvSpPr>
        <p:spPr>
          <a:xfrm>
            <a:off x="4509754" y="4357613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ED236C-FE04-F5B7-6D1A-02979F34DC5D}"/>
              </a:ext>
            </a:extLst>
          </p:cNvPr>
          <p:cNvSpPr/>
          <p:nvPr/>
        </p:nvSpPr>
        <p:spPr>
          <a:xfrm>
            <a:off x="4509754" y="4662957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A1EA8C1-9FEC-3C60-C175-B649891E0F26}"/>
              </a:ext>
            </a:extLst>
          </p:cNvPr>
          <p:cNvSpPr/>
          <p:nvPr/>
        </p:nvSpPr>
        <p:spPr>
          <a:xfrm>
            <a:off x="4513514" y="5124118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BB719E9-4473-86FE-435E-EF1A56998F85}"/>
              </a:ext>
            </a:extLst>
          </p:cNvPr>
          <p:cNvSpPr/>
          <p:nvPr/>
        </p:nvSpPr>
        <p:spPr>
          <a:xfrm>
            <a:off x="4513514" y="5491751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13308D-037C-D5E1-1709-4A7874D3E330}"/>
              </a:ext>
            </a:extLst>
          </p:cNvPr>
          <p:cNvSpPr/>
          <p:nvPr/>
        </p:nvSpPr>
        <p:spPr>
          <a:xfrm>
            <a:off x="4509980" y="5853011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BF8F165F-874E-BFC0-FC25-82CA63EBEC97}"/>
              </a:ext>
            </a:extLst>
          </p:cNvPr>
          <p:cNvGrpSpPr/>
          <p:nvPr/>
        </p:nvGrpSpPr>
        <p:grpSpPr>
          <a:xfrm>
            <a:off x="6833749" y="3624706"/>
            <a:ext cx="1261425" cy="305873"/>
            <a:chOff x="9734292" y="3816795"/>
            <a:chExt cx="1669774" cy="30215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84CB492-C64A-9B5F-6C73-6E28F0B916AC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C47D31A9-ED64-6FE5-E7BD-956885864D8E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5381514E-830C-7E1B-E34E-15977EA1A716}"/>
              </a:ext>
            </a:extLst>
          </p:cNvPr>
          <p:cNvGrpSpPr/>
          <p:nvPr/>
        </p:nvGrpSpPr>
        <p:grpSpPr>
          <a:xfrm>
            <a:off x="6819437" y="4229021"/>
            <a:ext cx="1261425" cy="305873"/>
            <a:chOff x="9734292" y="3816795"/>
            <a:chExt cx="1669774" cy="30215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DDA1B2B0-6ADB-B601-AE7B-149AFA1B29A7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FC9CD5E-1844-4746-2FB1-4C78E12A1ACB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7" name="矩形 176">
            <a:extLst>
              <a:ext uri="{FF2B5EF4-FFF2-40B4-BE49-F238E27FC236}">
                <a16:creationId xmlns:a16="http://schemas.microsoft.com/office/drawing/2014/main" id="{605EE9A9-88C4-ABF2-450C-EDFA8E72F644}"/>
              </a:ext>
            </a:extLst>
          </p:cNvPr>
          <p:cNvSpPr/>
          <p:nvPr/>
        </p:nvSpPr>
        <p:spPr>
          <a:xfrm>
            <a:off x="8080241" y="4229021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FF4741B-7703-0440-0394-BF468114D735}"/>
              </a:ext>
            </a:extLst>
          </p:cNvPr>
          <p:cNvGrpSpPr/>
          <p:nvPr/>
        </p:nvGrpSpPr>
        <p:grpSpPr>
          <a:xfrm>
            <a:off x="6834730" y="4813706"/>
            <a:ext cx="1261425" cy="305873"/>
            <a:chOff x="9734292" y="3816795"/>
            <a:chExt cx="1669774" cy="30215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1F330BF2-0019-77AE-22F3-1891CFB86EF4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B469966-55DE-022A-1318-13820E48B92F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矩形 180">
            <a:extLst>
              <a:ext uri="{FF2B5EF4-FFF2-40B4-BE49-F238E27FC236}">
                <a16:creationId xmlns:a16="http://schemas.microsoft.com/office/drawing/2014/main" id="{A02A59D7-A7A8-7A87-F02C-43B44DF59398}"/>
              </a:ext>
            </a:extLst>
          </p:cNvPr>
          <p:cNvSpPr/>
          <p:nvPr/>
        </p:nvSpPr>
        <p:spPr>
          <a:xfrm>
            <a:off x="8094536" y="4812257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7146042-F6C4-E9A4-6C40-F96272F1BBFF}"/>
              </a:ext>
            </a:extLst>
          </p:cNvPr>
          <p:cNvSpPr/>
          <p:nvPr/>
        </p:nvSpPr>
        <p:spPr>
          <a:xfrm>
            <a:off x="9262037" y="4814235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A018AFF-7464-D2BC-B7DD-0C87BA8E2D3D}"/>
              </a:ext>
            </a:extLst>
          </p:cNvPr>
          <p:cNvSpPr/>
          <p:nvPr/>
        </p:nvSpPr>
        <p:spPr>
          <a:xfrm>
            <a:off x="10597009" y="3625235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5ABB415-3E53-6E90-3561-3CABEAB41208}"/>
              </a:ext>
            </a:extLst>
          </p:cNvPr>
          <p:cNvSpPr/>
          <p:nvPr/>
        </p:nvSpPr>
        <p:spPr>
          <a:xfrm>
            <a:off x="10597008" y="4225704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F83986E9-F8E8-0278-3DD7-5044800334AA}"/>
              </a:ext>
            </a:extLst>
          </p:cNvPr>
          <p:cNvSpPr/>
          <p:nvPr/>
        </p:nvSpPr>
        <p:spPr>
          <a:xfrm>
            <a:off x="10594275" y="4820720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DC4D48D-DADA-AC69-ED7B-1634A4E6215F}"/>
              </a:ext>
            </a:extLst>
          </p:cNvPr>
          <p:cNvCxnSpPr>
            <a:cxnSpLocks/>
            <a:stCxn id="182" idx="3"/>
            <a:endCxn id="192" idx="1"/>
          </p:cNvCxnSpPr>
          <p:nvPr/>
        </p:nvCxnSpPr>
        <p:spPr>
          <a:xfrm>
            <a:off x="10429538" y="4966907"/>
            <a:ext cx="164737" cy="64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420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CF29B-456F-7F83-3456-A78EA67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A20A-470E-4079-9B71-460005D19B4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F4AFFC82-A03B-4BFC-BD51-849813BE3943}"/>
              </a:ext>
            </a:extLst>
          </p:cNvPr>
          <p:cNvSpPr txBox="1">
            <a:spLocks/>
          </p:cNvSpPr>
          <p:nvPr/>
        </p:nvSpPr>
        <p:spPr bwMode="auto">
          <a:xfrm>
            <a:off x="257513" y="2390360"/>
            <a:ext cx="11676974" cy="207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728" tIns="108864" rIns="217728" bIns="108864" numCol="1" anchor="ctr" anchorCtr="0" compatLnSpc="1">
            <a:noAutofit/>
          </a:bodyPr>
          <a:lstStyle>
            <a:lvl1pPr algn="ctr" defTabSz="543560" rtl="0" fontAlgn="base">
              <a:spcBef>
                <a:spcPct val="0"/>
              </a:spcBef>
              <a:spcAft>
                <a:spcPct val="0"/>
              </a:spcAft>
              <a:defRPr sz="14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Open Sans"/>
              </a:defRPr>
            </a:lvl1pPr>
            <a:lvl2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2pPr>
            <a:lvl3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3pPr>
            <a:lvl4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4pPr>
            <a:lvl5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5pPr>
            <a:lvl6pPr marL="2286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6pPr>
            <a:lvl7pPr marL="4572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7pPr>
            <a:lvl8pPr marL="6858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8pPr>
            <a:lvl9pPr marL="9144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9pPr>
          </a:lstStyle>
          <a:p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These Five Training Objectives?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71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</a:rPr>
              <a:t> Differences among These Training Objectives</a:t>
            </a:r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3" y="943445"/>
            <a:ext cx="11723046" cy="22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Sequential-Prediction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Permutation-invariant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Seq-Default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Facet-Count-Controllable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 and Seq-Set-Pred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Complexity-Per-Training-Epoch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Seq-Set-Pred &gt; Seq-Avg-Perm = Seq-Min-Perm &gt; Set-Pred &gt; Seq-Default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8FA74B-D6C5-EBC5-8E43-56B56A27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4140"/>
            <a:ext cx="12192000" cy="1508454"/>
          </a:xfrm>
          <a:prstGeom prst="rect">
            <a:avLst/>
          </a:prstGeom>
        </p:spPr>
      </p:pic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36FD4ED6-A431-F872-C650-9971EEE39F6B}"/>
              </a:ext>
            </a:extLst>
          </p:cNvPr>
          <p:cNvSpPr/>
          <p:nvPr/>
        </p:nvSpPr>
        <p:spPr>
          <a:xfrm>
            <a:off x="1868993" y="4732774"/>
            <a:ext cx="311499" cy="101086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DE80EA4-1253-535D-F5A3-D0B385B0A2FE}"/>
              </a:ext>
            </a:extLst>
          </p:cNvPr>
          <p:cNvSpPr/>
          <p:nvPr/>
        </p:nvSpPr>
        <p:spPr>
          <a:xfrm>
            <a:off x="3508549" y="4732773"/>
            <a:ext cx="311499" cy="101086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9B8C0CF3-179F-70D2-11EF-0C127A8217BC}"/>
              </a:ext>
            </a:extLst>
          </p:cNvPr>
          <p:cNvSpPr/>
          <p:nvPr/>
        </p:nvSpPr>
        <p:spPr>
          <a:xfrm>
            <a:off x="5298830" y="4732772"/>
            <a:ext cx="311499" cy="101086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4823AAA0-3882-C7FE-519D-57E6B866F065}"/>
              </a:ext>
            </a:extLst>
          </p:cNvPr>
          <p:cNvSpPr/>
          <p:nvPr/>
        </p:nvSpPr>
        <p:spPr>
          <a:xfrm>
            <a:off x="8119068" y="4453093"/>
            <a:ext cx="2331218" cy="279679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46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895350"/>
          </a:xfrm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rgbClr val="000000"/>
                </a:solidFill>
              </a:rPr>
              <a:t>Dataset-Model-Evaluation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F4D4E-31F8-30B8-CC9E-B9D06607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92C00BD-7B02-46C6-A591-37169ADB2BE0}"/>
              </a:ext>
            </a:extLst>
          </p:cNvPr>
          <p:cNvSpPr txBox="1"/>
          <p:nvPr/>
        </p:nvSpPr>
        <p:spPr>
          <a:xfrm>
            <a:off x="488176" y="1090639"/>
            <a:ext cx="523938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MIMICS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set of search clarification datasets for real search queries sampled from the Bing query logs</a:t>
            </a:r>
          </a:p>
          <a:p>
            <a:pPr algn="just"/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MIMICS-Click, 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400k+ unique queries and  their associated clarification panes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MIMICS-Manual, 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2k+ unique real search queries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49EF1DB2-81BF-4984-B17E-DB2CDD4349BF}"/>
              </a:ext>
            </a:extLst>
          </p:cNvPr>
          <p:cNvSpPr txBox="1"/>
          <p:nvPr/>
        </p:nvSpPr>
        <p:spPr>
          <a:xfrm>
            <a:off x="488176" y="4328476"/>
            <a:ext cx="499822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BART-Base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Seq2Seq model</a:t>
            </a:r>
          </a:p>
          <a:p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A21784E2-5919-4015-A800-46F35859E6F8}"/>
              </a:ext>
            </a:extLst>
          </p:cNvPr>
          <p:cNvSpPr txBox="1"/>
          <p:nvPr/>
        </p:nvSpPr>
        <p:spPr>
          <a:xfrm>
            <a:off x="5859335" y="1090639"/>
            <a:ext cx="609607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Degree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matching between the ground-truth facets and the generated facets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Overlap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level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Match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 level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BLEU-Score: 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 level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Set-BERT-Score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level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21E5382E-6983-4B4C-9C3F-4FB3D8679F7A}"/>
              </a:ext>
            </a:extLst>
          </p:cNvPr>
          <p:cNvSpPr txBox="1"/>
          <p:nvPr/>
        </p:nvSpPr>
        <p:spPr>
          <a:xfrm>
            <a:off x="5859334" y="4353071"/>
            <a:ext cx="572314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diversity among the generated facets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Diversity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 the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level</a:t>
            </a:r>
          </a:p>
          <a:p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BERT-Score Diversity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level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B61E94-EF8C-69FD-B712-7C34C7619CAA}"/>
              </a:ext>
            </a:extLst>
          </p:cNvPr>
          <p:cNvSpPr txBox="1"/>
          <p:nvPr/>
        </p:nvSpPr>
        <p:spPr>
          <a:xfrm>
            <a:off x="2175443" y="6292064"/>
            <a:ext cx="7231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Revisiting Open Domain Query Facet Extraction and Generation</a:t>
            </a:r>
            <a:r>
              <a:rPr lang="en-GB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ICTIR</a:t>
            </a:r>
            <a:r>
              <a:rPr lang="en-GB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83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CF29B-456F-7F83-3456-A78EA67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A20A-470E-4079-9B71-460005D19B4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F4AFFC82-A03B-4BFC-BD51-849813BE3943}"/>
              </a:ext>
            </a:extLst>
          </p:cNvPr>
          <p:cNvSpPr txBox="1">
            <a:spLocks/>
          </p:cNvSpPr>
          <p:nvPr/>
        </p:nvSpPr>
        <p:spPr bwMode="auto">
          <a:xfrm>
            <a:off x="257513" y="2390360"/>
            <a:ext cx="11676974" cy="207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728" tIns="108864" rIns="217728" bIns="108864" numCol="1" anchor="ctr" anchorCtr="0" compatLnSpc="1">
            <a:noAutofit/>
          </a:bodyPr>
          <a:lstStyle>
            <a:lvl1pPr algn="ctr" defTabSz="543560" rtl="0" fontAlgn="base">
              <a:spcBef>
                <a:spcPct val="0"/>
              </a:spcBef>
              <a:spcAft>
                <a:spcPct val="0"/>
              </a:spcAft>
              <a:defRPr sz="14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Open Sans"/>
              </a:defRPr>
            </a:lvl1pPr>
            <a:lvl2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2pPr>
            <a:lvl3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3pPr>
            <a:lvl4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4pPr>
            <a:lvl5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5pPr>
            <a:lvl6pPr marL="2286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6pPr>
            <a:lvl7pPr marL="4572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7pPr>
            <a:lvl8pPr marL="6858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8pPr>
            <a:lvl9pPr marL="9144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9pPr>
          </a:lstStyle>
          <a:p>
            <a:r>
              <a:rPr lang="en-US" altLang="zh-CN" sz="4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Discussion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371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5454CE-7661-A83D-F347-CBACAEFA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1" y="1289273"/>
            <a:ext cx="10558652" cy="1805581"/>
          </a:xfrm>
          <a:prstGeom prst="rect">
            <a:avLst/>
          </a:prstGeom>
        </p:spPr>
      </p:pic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</a:rPr>
              <a:t>The Matching with Ground Truth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0445DF6-4919-7F70-3DE0-FEB5B4EB0973}"/>
              </a:ext>
            </a:extLst>
          </p:cNvPr>
          <p:cNvSpPr txBox="1"/>
          <p:nvPr/>
        </p:nvSpPr>
        <p:spPr>
          <a:xfrm>
            <a:off x="815201" y="3678909"/>
            <a:ext cx="10951763" cy="153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permutation-invariant methods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better than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order-sensitive method(Seq-Default)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Set-Prediction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compelling performance 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Facet-count-controllable methods have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semantic matching performance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64597D2D-B9FD-9DEF-1A90-44E73CA1B209}"/>
              </a:ext>
            </a:extLst>
          </p:cNvPr>
          <p:cNvSpPr/>
          <p:nvPr/>
        </p:nvSpPr>
        <p:spPr>
          <a:xfrm>
            <a:off x="815201" y="2351314"/>
            <a:ext cx="10558652" cy="672623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2F5D7A76-ED79-2367-4E84-C64A606B7E4C}"/>
              </a:ext>
            </a:extLst>
          </p:cNvPr>
          <p:cNvSpPr/>
          <p:nvPr/>
        </p:nvSpPr>
        <p:spPr>
          <a:xfrm>
            <a:off x="815201" y="2585208"/>
            <a:ext cx="10558652" cy="232213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3EF940F9-976F-3D31-EDA3-53122DC6F3AC}"/>
              </a:ext>
            </a:extLst>
          </p:cNvPr>
          <p:cNvSpPr/>
          <p:nvPr/>
        </p:nvSpPr>
        <p:spPr>
          <a:xfrm>
            <a:off x="815201" y="2585208"/>
            <a:ext cx="10558652" cy="413897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1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EC69C1-843D-01AF-0C7E-E9586008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3" y="1133750"/>
            <a:ext cx="4928381" cy="2129649"/>
          </a:xfrm>
          <a:prstGeom prst="rect">
            <a:avLst/>
          </a:prstGeom>
        </p:spPr>
      </p:pic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Diversity among Generated Facets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0445DF6-4919-7F70-3DE0-FEB5B4EB0973}"/>
              </a:ext>
            </a:extLst>
          </p:cNvPr>
          <p:cNvSpPr txBox="1"/>
          <p:nvPr/>
        </p:nvSpPr>
        <p:spPr>
          <a:xfrm>
            <a:off x="815202" y="3760352"/>
            <a:ext cx="10370250" cy="11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Seq-Avg-Perm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the best on both metrics</a:t>
            </a:r>
            <a:endParaRPr lang="en-US" altLang="zh-CN" sz="2000" dirty="0"/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worse compared to sequential-prediction methods</a:t>
            </a: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C2797A05-3AC5-FCBE-6A8E-B2BED58EC494}"/>
              </a:ext>
            </a:extLst>
          </p:cNvPr>
          <p:cNvSpPr/>
          <p:nvPr/>
        </p:nvSpPr>
        <p:spPr>
          <a:xfrm>
            <a:off x="3392905" y="2478875"/>
            <a:ext cx="4772527" cy="26432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F471F35F-632F-D731-98EB-F8574B9D226A}"/>
              </a:ext>
            </a:extLst>
          </p:cNvPr>
          <p:cNvSpPr/>
          <p:nvPr/>
        </p:nvSpPr>
        <p:spPr>
          <a:xfrm>
            <a:off x="3392905" y="2734780"/>
            <a:ext cx="4772527" cy="26432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0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15BAB8C-AACD-7E26-0CC9-4B409114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65" y="963114"/>
            <a:ext cx="5650849" cy="25351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E23E89F-882F-353B-D779-F86309F7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1" y="1289273"/>
            <a:ext cx="10558652" cy="1805581"/>
          </a:xfrm>
          <a:prstGeom prst="rect">
            <a:avLst/>
          </a:prstGeom>
        </p:spPr>
      </p:pic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</a:rPr>
              <a:t>Performance </a:t>
            </a:r>
            <a:r>
              <a:rPr lang="en-US" altLang="zh-CN" sz="3000" b="1" dirty="0" err="1">
                <a:solidFill>
                  <a:srgbClr val="000000"/>
                </a:solidFill>
              </a:rPr>
              <a:t>w.r.t.</a:t>
            </a:r>
            <a:r>
              <a:rPr lang="en-US" altLang="zh-CN" sz="3000" b="1" dirty="0">
                <a:solidFill>
                  <a:srgbClr val="000000"/>
                </a:solidFill>
              </a:rPr>
              <a:t> Facet Counts</a:t>
            </a:r>
            <a:endParaRPr lang="zh-CN" altLang="en-US" sz="3000" b="1" dirty="0">
              <a:solidFill>
                <a:srgbClr val="00000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7362625-1F20-A310-F577-CD56C4265F0F}"/>
              </a:ext>
            </a:extLst>
          </p:cNvPr>
          <p:cNvSpPr txBox="1"/>
          <p:nvPr/>
        </p:nvSpPr>
        <p:spPr>
          <a:xfrm>
            <a:off x="815201" y="3351700"/>
            <a:ext cx="10951763" cy="2645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lnSpc>
                <a:spcPct val="120000"/>
              </a:lnSpc>
              <a:buFontTx/>
              <a:buAutoNum type="arabicParenR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matching scores are mainly achieved when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2 or 3 facets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average number of ground truth facets is between 2 and 3</a:t>
            </a:r>
          </a:p>
          <a:p>
            <a:pPr marL="914400" lvl="1" indent="-457200">
              <a:lnSpc>
                <a:spcPct val="120000"/>
              </a:lnSpc>
              <a:buFontTx/>
              <a:buAutoNum type="arabicParenR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Seq-set-pred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better diversity than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all the numbers of generated facets.</a:t>
            </a:r>
          </a:p>
          <a:p>
            <a:pPr marL="914400" lvl="1" indent="-457200">
              <a:lnSpc>
                <a:spcPct val="120000"/>
              </a:lnSpc>
              <a:buFontTx/>
              <a:buAutoNum type="arabicParenR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seq-avg-perm, facet-count-controllable methods perform better on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BLEU score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BERT-Score</a:t>
            </a:r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4D4F1045-3B6A-B18E-6E50-C85C35208F8E}"/>
              </a:ext>
            </a:extLst>
          </p:cNvPr>
          <p:cNvSpPr/>
          <p:nvPr/>
        </p:nvSpPr>
        <p:spPr>
          <a:xfrm>
            <a:off x="6302326" y="2583179"/>
            <a:ext cx="4991487" cy="43713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E529CB6C-B5B4-8C84-E555-34B231D1EEC4}"/>
              </a:ext>
            </a:extLst>
          </p:cNvPr>
          <p:cNvSpPr/>
          <p:nvPr/>
        </p:nvSpPr>
        <p:spPr>
          <a:xfrm>
            <a:off x="4319081" y="1691051"/>
            <a:ext cx="2409066" cy="37484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BA69A5D8-F19B-5C7D-7570-1AD101901A14}"/>
              </a:ext>
            </a:extLst>
          </p:cNvPr>
          <p:cNvSpPr/>
          <p:nvPr/>
        </p:nvSpPr>
        <p:spPr>
          <a:xfrm>
            <a:off x="4311461" y="2687344"/>
            <a:ext cx="2416686" cy="374517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AB74CFEF-411E-5861-9C72-D9455779A225}"/>
              </a:ext>
            </a:extLst>
          </p:cNvPr>
          <p:cNvSpPr/>
          <p:nvPr/>
        </p:nvSpPr>
        <p:spPr>
          <a:xfrm>
            <a:off x="7010400" y="1661590"/>
            <a:ext cx="1563371" cy="746635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C06113D9-0D92-3D0C-A784-0A779D5CA242}"/>
              </a:ext>
            </a:extLst>
          </p:cNvPr>
          <p:cNvSpPr/>
          <p:nvPr/>
        </p:nvSpPr>
        <p:spPr>
          <a:xfrm>
            <a:off x="6978943" y="2672399"/>
            <a:ext cx="1563371" cy="746635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8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0" grpId="0" animBg="1"/>
      <p:bldP spid="30" grpId="1" animBg="1"/>
      <p:bldP spid="31" grpId="0" animBg="1"/>
      <p:bldP spid="3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0B06C6-8B45-028C-01CA-4159292E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10" y="1879620"/>
            <a:ext cx="5894779" cy="2232835"/>
          </a:xfrm>
          <a:prstGeom prst="rect">
            <a:avLst/>
          </a:prstGeom>
        </p:spPr>
      </p:pic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</a:rPr>
              <a:t>Impact of Training Data Amount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0445DF6-4919-7F70-3DE0-FEB5B4EB0973}"/>
              </a:ext>
            </a:extLst>
          </p:cNvPr>
          <p:cNvSpPr txBox="1"/>
          <p:nvPr/>
        </p:nvSpPr>
        <p:spPr>
          <a:xfrm>
            <a:off x="815201" y="4517588"/>
            <a:ext cx="10951763" cy="11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Seq-avg-perm and seq-set-pred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seq-default and seq-min-perm in terms of all the metrics</a:t>
            </a:r>
            <a:endParaRPr 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3D0E88-3E2B-4BA5-5988-26545898E238}"/>
              </a:ext>
            </a:extLst>
          </p:cNvPr>
          <p:cNvSpPr txBox="1"/>
          <p:nvPr/>
        </p:nvSpPr>
        <p:spPr>
          <a:xfrm>
            <a:off x="656342" y="818823"/>
            <a:ext cx="10879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compare each method when the amount of training data is at a similar scale</a:t>
            </a:r>
            <a:endParaRPr lang="zh-CN" alt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419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</a:rPr>
              <a:t>Introduction of Facet Prediction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3" y="945814"/>
            <a:ext cx="11723046" cy="49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real world, user queries can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or vague</a:t>
            </a:r>
          </a:p>
        </p:txBody>
      </p:sp>
      <p:pic>
        <p:nvPicPr>
          <p:cNvPr id="2" name="Graphic 11" descr="Thought outline">
            <a:extLst>
              <a:ext uri="{FF2B5EF4-FFF2-40B4-BE49-F238E27FC236}">
                <a16:creationId xmlns:a16="http://schemas.microsoft.com/office/drawing/2014/main" id="{BC840EB6-9301-BC3F-7952-98686A15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608" y="3470789"/>
            <a:ext cx="854920" cy="854920"/>
          </a:xfrm>
          <a:prstGeom prst="rect">
            <a:avLst/>
          </a:prstGeom>
        </p:spPr>
      </p:pic>
      <p:sp>
        <p:nvSpPr>
          <p:cNvPr id="5" name="TextBox 116">
            <a:extLst>
              <a:ext uri="{FF2B5EF4-FFF2-40B4-BE49-F238E27FC236}">
                <a16:creationId xmlns:a16="http://schemas.microsoft.com/office/drawing/2014/main" id="{EDD12341-D1C7-3A30-F741-14A306E76BE4}"/>
              </a:ext>
            </a:extLst>
          </p:cNvPr>
          <p:cNvSpPr txBox="1"/>
          <p:nvPr/>
        </p:nvSpPr>
        <p:spPr>
          <a:xfrm>
            <a:off x="934055" y="3337471"/>
            <a:ext cx="13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When did Start Trek go off the air?">
            <a:extLst>
              <a:ext uri="{FF2B5EF4-FFF2-40B4-BE49-F238E27FC236}">
                <a16:creationId xmlns:a16="http://schemas.microsoft.com/office/drawing/2014/main" id="{71D5AE1B-104C-F72A-8CEE-56D4B6C45E55}"/>
              </a:ext>
            </a:extLst>
          </p:cNvPr>
          <p:cNvSpPr/>
          <p:nvPr/>
        </p:nvSpPr>
        <p:spPr>
          <a:xfrm>
            <a:off x="1189987" y="4074235"/>
            <a:ext cx="854920" cy="384792"/>
          </a:xfrm>
          <a:prstGeom prst="roundRect">
            <a:avLst>
              <a:gd name="adj" fmla="val 11999"/>
            </a:avLst>
          </a:prstGeom>
          <a:ln w="254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When did Start Trek go off the air?">
            <a:extLst>
              <a:ext uri="{FF2B5EF4-FFF2-40B4-BE49-F238E27FC236}">
                <a16:creationId xmlns:a16="http://schemas.microsoft.com/office/drawing/2014/main" id="{BFD530CE-0F1A-87B2-3BC9-C10B02BF7C3F}"/>
              </a:ext>
            </a:extLst>
          </p:cNvPr>
          <p:cNvSpPr/>
          <p:nvPr/>
        </p:nvSpPr>
        <p:spPr>
          <a:xfrm>
            <a:off x="2926286" y="2951443"/>
            <a:ext cx="1095106" cy="384792"/>
          </a:xfrm>
          <a:prstGeom prst="roundRect">
            <a:avLst>
              <a:gd name="adj" fmla="val 11999"/>
            </a:avLst>
          </a:prstGeom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When did Start Trek go off the air?">
            <a:extLst>
              <a:ext uri="{FF2B5EF4-FFF2-40B4-BE49-F238E27FC236}">
                <a16:creationId xmlns:a16="http://schemas.microsoft.com/office/drawing/2014/main" id="{EFCA8458-0C3C-8C42-7277-EBB75A43FCAB}"/>
              </a:ext>
            </a:extLst>
          </p:cNvPr>
          <p:cNvSpPr/>
          <p:nvPr/>
        </p:nvSpPr>
        <p:spPr>
          <a:xfrm>
            <a:off x="2926287" y="3735138"/>
            <a:ext cx="1095106" cy="384792"/>
          </a:xfrm>
          <a:prstGeom prst="roundRect">
            <a:avLst>
              <a:gd name="adj" fmla="val 11999"/>
            </a:avLst>
          </a:prstGeom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City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hen did Start Trek go off the air?">
            <a:extLst>
              <a:ext uri="{FF2B5EF4-FFF2-40B4-BE49-F238E27FC236}">
                <a16:creationId xmlns:a16="http://schemas.microsoft.com/office/drawing/2014/main" id="{E66EB6BA-8B63-C157-7862-3BBA79551BFE}"/>
              </a:ext>
            </a:extLst>
          </p:cNvPr>
          <p:cNvSpPr/>
          <p:nvPr/>
        </p:nvSpPr>
        <p:spPr>
          <a:xfrm>
            <a:off x="2926286" y="4517016"/>
            <a:ext cx="1095107" cy="384792"/>
          </a:xfrm>
          <a:prstGeom prst="roundRect">
            <a:avLst>
              <a:gd name="adj" fmla="val 11999"/>
            </a:avLst>
          </a:prstGeom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When did Start Trek go off the air?">
            <a:extLst>
              <a:ext uri="{FF2B5EF4-FFF2-40B4-BE49-F238E27FC236}">
                <a16:creationId xmlns:a16="http://schemas.microsoft.com/office/drawing/2014/main" id="{C0B939B4-1791-D7A9-D57F-7637D2BDB3EA}"/>
              </a:ext>
            </a:extLst>
          </p:cNvPr>
          <p:cNvSpPr/>
          <p:nvPr/>
        </p:nvSpPr>
        <p:spPr>
          <a:xfrm>
            <a:off x="2926286" y="5298894"/>
            <a:ext cx="1095105" cy="384792"/>
          </a:xfrm>
          <a:prstGeom prst="roundRect">
            <a:avLst>
              <a:gd name="adj" fmla="val 11999"/>
            </a:avLst>
          </a:prstGeom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74C135-E7D3-4156-A813-52634C84EE4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044907" y="3143839"/>
            <a:ext cx="881379" cy="112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0B91B2A-686F-61C6-4C9A-E638EDF35B7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044907" y="3927534"/>
            <a:ext cx="881380" cy="339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1BEA63-3185-0CC4-BEE2-EDF4A97A890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044907" y="4266631"/>
            <a:ext cx="881379" cy="4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59B942-99AD-639C-0B01-303F290C33C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044907" y="4266631"/>
            <a:ext cx="881379" cy="1224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116">
            <a:extLst>
              <a:ext uri="{FF2B5EF4-FFF2-40B4-BE49-F238E27FC236}">
                <a16:creationId xmlns:a16="http://schemas.microsoft.com/office/drawing/2014/main" id="{82EF9543-1BA1-265E-2E75-56409EB8FC41}"/>
              </a:ext>
            </a:extLst>
          </p:cNvPr>
          <p:cNvSpPr txBox="1"/>
          <p:nvPr/>
        </p:nvSpPr>
        <p:spPr>
          <a:xfrm>
            <a:off x="2656802" y="2452370"/>
            <a:ext cx="163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Query Facets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Curved Connector 114">
            <a:extLst>
              <a:ext uri="{FF2B5EF4-FFF2-40B4-BE49-F238E27FC236}">
                <a16:creationId xmlns:a16="http://schemas.microsoft.com/office/drawing/2014/main" id="{80067DB1-CE12-7D62-B40E-E58E16CB82DB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4021393" y="3509475"/>
            <a:ext cx="1703397" cy="418059"/>
          </a:xfrm>
          <a:prstGeom prst="curvedConnector3">
            <a:avLst>
              <a:gd name="adj1" fmla="val 50000"/>
            </a:avLst>
          </a:prstGeom>
          <a:noFill/>
          <a:ln w="508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2A2B366-278A-9B92-438C-9829147D5C51}"/>
              </a:ext>
            </a:extLst>
          </p:cNvPr>
          <p:cNvSpPr/>
          <p:nvPr/>
        </p:nvSpPr>
        <p:spPr>
          <a:xfrm>
            <a:off x="5724790" y="3091415"/>
            <a:ext cx="939066" cy="836119"/>
          </a:xfrm>
          <a:prstGeom prst="roundRect">
            <a:avLst>
              <a:gd name="adj" fmla="val 12468"/>
            </a:avLst>
          </a:prstGeom>
          <a:solidFill>
            <a:srgbClr val="FFC000">
              <a:lumMod val="20000"/>
              <a:lumOff val="80000"/>
              <a:alpha val="27059"/>
            </a:srgbClr>
          </a:solidFill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16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719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Curved Connector 114">
            <a:extLst>
              <a:ext uri="{FF2B5EF4-FFF2-40B4-BE49-F238E27FC236}">
                <a16:creationId xmlns:a16="http://schemas.microsoft.com/office/drawing/2014/main" id="{8CAFA11B-82B3-CF62-69F8-9D352718F4EB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4021392" y="3143839"/>
            <a:ext cx="1703398" cy="365636"/>
          </a:xfrm>
          <a:prstGeom prst="curvedConnector3">
            <a:avLst>
              <a:gd name="adj1" fmla="val 50000"/>
            </a:avLst>
          </a:prstGeom>
          <a:noFill/>
          <a:ln w="50800" cap="flat" cmpd="sng" algn="ctr">
            <a:solidFill>
              <a:sysClr val="windowText" lastClr="000000">
                <a:alpha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乘号 32">
            <a:extLst>
              <a:ext uri="{FF2B5EF4-FFF2-40B4-BE49-F238E27FC236}">
                <a16:creationId xmlns:a16="http://schemas.microsoft.com/office/drawing/2014/main" id="{965CE2E0-3211-CB38-DEE9-A085D124A7C7}"/>
              </a:ext>
            </a:extLst>
          </p:cNvPr>
          <p:cNvSpPr/>
          <p:nvPr/>
        </p:nvSpPr>
        <p:spPr>
          <a:xfrm>
            <a:off x="4148678" y="2840895"/>
            <a:ext cx="637046" cy="692885"/>
          </a:xfrm>
          <a:prstGeom prst="mathMultiply">
            <a:avLst>
              <a:gd name="adj1" fmla="val 11955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Search">
            <a:extLst>
              <a:ext uri="{FF2B5EF4-FFF2-40B4-BE49-F238E27FC236}">
                <a16:creationId xmlns:a16="http://schemas.microsoft.com/office/drawing/2014/main" id="{B29E8F97-97C7-332B-FA3D-E6A0647072BF}"/>
              </a:ext>
            </a:extLst>
          </p:cNvPr>
          <p:cNvSpPr/>
          <p:nvPr/>
        </p:nvSpPr>
        <p:spPr>
          <a:xfrm>
            <a:off x="5986400" y="3280323"/>
            <a:ext cx="415845" cy="48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C49E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119">
            <a:extLst>
              <a:ext uri="{FF2B5EF4-FFF2-40B4-BE49-F238E27FC236}">
                <a16:creationId xmlns:a16="http://schemas.microsoft.com/office/drawing/2014/main" id="{8D7E7668-A5D1-CE5A-D961-BB8DB5E9FE9F}"/>
              </a:ext>
            </a:extLst>
          </p:cNvPr>
          <p:cNvSpPr txBox="1"/>
          <p:nvPr/>
        </p:nvSpPr>
        <p:spPr>
          <a:xfrm>
            <a:off x="5540938" y="245817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Web Search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Curved Connector 114">
            <a:extLst>
              <a:ext uri="{FF2B5EF4-FFF2-40B4-BE49-F238E27FC236}">
                <a16:creationId xmlns:a16="http://schemas.microsoft.com/office/drawing/2014/main" id="{A1F0462D-F5BA-D206-B7EE-F64606878206}"/>
              </a:ext>
            </a:extLst>
          </p:cNvPr>
          <p:cNvCxnSpPr>
            <a:cxnSpLocks/>
            <a:stCxn id="11" idx="3"/>
            <a:endCxn id="46" idx="1"/>
          </p:cNvCxnSpPr>
          <p:nvPr/>
        </p:nvCxnSpPr>
        <p:spPr>
          <a:xfrm flipV="1">
            <a:off x="4021391" y="5033777"/>
            <a:ext cx="1656170" cy="457513"/>
          </a:xfrm>
          <a:prstGeom prst="curvedConnector3">
            <a:avLst>
              <a:gd name="adj1" fmla="val 50000"/>
            </a:avLst>
          </a:prstGeom>
          <a:noFill/>
          <a:ln w="508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Curved Connector 114">
            <a:extLst>
              <a:ext uri="{FF2B5EF4-FFF2-40B4-BE49-F238E27FC236}">
                <a16:creationId xmlns:a16="http://schemas.microsoft.com/office/drawing/2014/main" id="{C31FBA04-E100-8798-8DF3-3D927F8F7BE8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>
            <a:off x="4021393" y="4709412"/>
            <a:ext cx="1656168" cy="324365"/>
          </a:xfrm>
          <a:prstGeom prst="curvedConnector3">
            <a:avLst>
              <a:gd name="adj1" fmla="val 50000"/>
            </a:avLst>
          </a:prstGeom>
          <a:noFill/>
          <a:ln w="50800" cap="flat" cmpd="sng" algn="ctr">
            <a:solidFill>
              <a:sysClr val="windowText" lastClr="000000">
                <a:alpha val="50000"/>
              </a:sys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6" name="图形 45">
            <a:extLst>
              <a:ext uri="{FF2B5EF4-FFF2-40B4-BE49-F238E27FC236}">
                <a16:creationId xmlns:a16="http://schemas.microsoft.com/office/drawing/2014/main" id="{31E30F0C-50FF-5D25-16E2-9F8D5AA8E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7561" y="4517016"/>
            <a:ext cx="1033522" cy="1033522"/>
          </a:xfrm>
          <a:prstGeom prst="rect">
            <a:avLst/>
          </a:prstGeom>
        </p:spPr>
      </p:pic>
      <p:sp>
        <p:nvSpPr>
          <p:cNvPr id="56" name="TextBox 119">
            <a:extLst>
              <a:ext uri="{FF2B5EF4-FFF2-40B4-BE49-F238E27FC236}">
                <a16:creationId xmlns:a16="http://schemas.microsoft.com/office/drawing/2014/main" id="{26953B0F-AD1E-DA6A-A63B-9BF18B3DBA32}"/>
              </a:ext>
            </a:extLst>
          </p:cNvPr>
          <p:cNvSpPr txBox="1"/>
          <p:nvPr/>
        </p:nvSpPr>
        <p:spPr>
          <a:xfrm>
            <a:off x="5167016" y="582094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Conversation</a:t>
            </a: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Search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When did Start Trek go off the air?">
            <a:extLst>
              <a:ext uri="{FF2B5EF4-FFF2-40B4-BE49-F238E27FC236}">
                <a16:creationId xmlns:a16="http://schemas.microsoft.com/office/drawing/2014/main" id="{4374D510-930F-E588-FAE9-0D71B3919A75}"/>
              </a:ext>
            </a:extLst>
          </p:cNvPr>
          <p:cNvSpPr/>
          <p:nvPr/>
        </p:nvSpPr>
        <p:spPr>
          <a:xfrm>
            <a:off x="8976000" y="3296681"/>
            <a:ext cx="1846383" cy="384792"/>
          </a:xfrm>
          <a:prstGeom prst="roundRect">
            <a:avLst>
              <a:gd name="adj" fmla="val 11999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Chicago The City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B8896C30-B2E5-5B83-B4E4-0565D0EB0943}"/>
              </a:ext>
            </a:extLst>
          </p:cNvPr>
          <p:cNvSpPr/>
          <p:nvPr/>
        </p:nvSpPr>
        <p:spPr>
          <a:xfrm>
            <a:off x="6847706" y="3363542"/>
            <a:ext cx="1846384" cy="25107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119">
            <a:extLst>
              <a:ext uri="{FF2B5EF4-FFF2-40B4-BE49-F238E27FC236}">
                <a16:creationId xmlns:a16="http://schemas.microsoft.com/office/drawing/2014/main" id="{7847951E-C510-3E27-D2E6-F0A07FB5B4C4}"/>
              </a:ext>
            </a:extLst>
          </p:cNvPr>
          <p:cNvSpPr txBox="1"/>
          <p:nvPr/>
        </p:nvSpPr>
        <p:spPr>
          <a:xfrm>
            <a:off x="7307347" y="30302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Search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80DF3DD4-0C81-1C8A-5035-59C346907249}"/>
              </a:ext>
            </a:extLst>
          </p:cNvPr>
          <p:cNvSpPr/>
          <p:nvPr/>
        </p:nvSpPr>
        <p:spPr>
          <a:xfrm>
            <a:off x="6847706" y="5035034"/>
            <a:ext cx="1846384" cy="2510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119">
            <a:extLst>
              <a:ext uri="{FF2B5EF4-FFF2-40B4-BE49-F238E27FC236}">
                <a16:creationId xmlns:a16="http://schemas.microsoft.com/office/drawing/2014/main" id="{3BADC85A-0660-13BB-22B9-8AB6005742C9}"/>
              </a:ext>
            </a:extLst>
          </p:cNvPr>
          <p:cNvSpPr txBox="1"/>
          <p:nvPr/>
        </p:nvSpPr>
        <p:spPr>
          <a:xfrm>
            <a:off x="7435586" y="4725311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62" name="When did Start Trek go off the air?">
            <a:extLst>
              <a:ext uri="{FF2B5EF4-FFF2-40B4-BE49-F238E27FC236}">
                <a16:creationId xmlns:a16="http://schemas.microsoft.com/office/drawing/2014/main" id="{A1206EB6-6B14-D47F-3584-9E592392C98C}"/>
              </a:ext>
            </a:extLst>
          </p:cNvPr>
          <p:cNvSpPr/>
          <p:nvPr/>
        </p:nvSpPr>
        <p:spPr>
          <a:xfrm>
            <a:off x="8975999" y="4968173"/>
            <a:ext cx="1846383" cy="384792"/>
          </a:xfrm>
          <a:prstGeom prst="roundRect">
            <a:avLst>
              <a:gd name="adj" fmla="val 11999"/>
            </a:avLst>
          </a:prstGeom>
          <a:ln w="25400">
            <a:solidFill>
              <a:schemeClr val="accent6">
                <a:lumMod val="50000"/>
                <a:lumOff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2200">
                <a:solidFill>
                  <a:srgbClr val="000000"/>
                </a:solidFill>
              </a:defRPr>
            </a:lvl1pPr>
          </a:lstStyle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mean xxx?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88">
            <a:extLst>
              <a:ext uri="{FF2B5EF4-FFF2-40B4-BE49-F238E27FC236}">
                <a16:creationId xmlns:a16="http://schemas.microsoft.com/office/drawing/2014/main" id="{D5E3B406-B354-0C22-735F-7B4DA65CA6E4}"/>
              </a:ext>
            </a:extLst>
          </p:cNvPr>
          <p:cNvSpPr txBox="1"/>
          <p:nvPr/>
        </p:nvSpPr>
        <p:spPr>
          <a:xfrm>
            <a:off x="148723" y="945814"/>
            <a:ext cx="11723046" cy="49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 prediction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potential query facets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query</a:t>
            </a:r>
          </a:p>
        </p:txBody>
      </p:sp>
    </p:spTree>
    <p:extLst>
      <p:ext uri="{BB962C8B-B14F-4D97-AF65-F5344CB8AC3E}">
        <p14:creationId xmlns:p14="http://schemas.microsoft.com/office/powerpoint/2010/main" val="852921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C7C440-B8FF-80AD-32FA-6F706D7D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50" y="1972526"/>
            <a:ext cx="5080699" cy="2168066"/>
          </a:xfrm>
          <a:prstGeom prst="rect">
            <a:avLst/>
          </a:prstGeom>
        </p:spPr>
      </p:pic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Facet Generation with ChatGPT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0445DF6-4919-7F70-3DE0-FEB5B4EB0973}"/>
              </a:ext>
            </a:extLst>
          </p:cNvPr>
          <p:cNvSpPr txBox="1"/>
          <p:nvPr/>
        </p:nvSpPr>
        <p:spPr>
          <a:xfrm>
            <a:off x="815200" y="4267164"/>
            <a:ext cx="10951763" cy="153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 has 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performance gap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all the methods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facets are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not related to the given documents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3D0E88-3E2B-4BA5-5988-26545898E238}"/>
              </a:ext>
            </a:extLst>
          </p:cNvPr>
          <p:cNvSpPr txBox="1"/>
          <p:nvPr/>
        </p:nvSpPr>
        <p:spPr>
          <a:xfrm>
            <a:off x="656342" y="818823"/>
            <a:ext cx="108793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LLMs perform on the facet generation task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50 examples from MIMICS-Manual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ChatGPT</a:t>
            </a:r>
            <a:endParaRPr lang="zh-CN" alt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AC62371-DF52-A74D-A2B7-B03D316E5426}"/>
              </a:ext>
            </a:extLst>
          </p:cNvPr>
          <p:cNvGrpSpPr/>
          <p:nvPr/>
        </p:nvGrpSpPr>
        <p:grpSpPr>
          <a:xfrm>
            <a:off x="525953" y="1859998"/>
            <a:ext cx="11140093" cy="1406304"/>
            <a:chOff x="815200" y="1834487"/>
            <a:chExt cx="11140093" cy="140630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352F19-F03D-A08D-CB24-2FB1E8B351FE}"/>
                </a:ext>
              </a:extLst>
            </p:cNvPr>
            <p:cNvSpPr txBox="1"/>
            <p:nvPr/>
          </p:nvSpPr>
          <p:spPr>
            <a:xfrm>
              <a:off x="984513" y="1917352"/>
              <a:ext cx="1087931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Query: Express </a:t>
              </a:r>
              <a:r>
                <a:rPr lang="en-US" altLang="zh-CN" sz="2000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vpn</a:t>
              </a:r>
              <a:endPara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Generated facets: </a:t>
              </a:r>
              <a:r>
                <a:rPr lang="en-US" altLang="zh-CN" sz="2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“virtual private network”, “privacy and security”, “content access”, “server network”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Ground-truth facets: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expressvpn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mac”, “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expressvpn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android”, “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expressvpn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windows”, “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expressvpn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“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expressvpn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ios</a:t>
              </a:r>
              <a:r>
                <a:rPr lang="en-US" altLang="zh-CN" sz="2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zh-CN" alt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DE682E5-D273-3648-252D-E4FAA48E8FF7}"/>
                </a:ext>
              </a:extLst>
            </p:cNvPr>
            <p:cNvSpPr/>
            <p:nvPr/>
          </p:nvSpPr>
          <p:spPr>
            <a:xfrm>
              <a:off x="815200" y="1834487"/>
              <a:ext cx="11140093" cy="1406304"/>
            </a:xfrm>
            <a:prstGeom prst="roundRect">
              <a:avLst/>
            </a:prstGeom>
            <a:noFill/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770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F4D4E-31F8-30B8-CC9E-B9D06607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B66A146-267D-F111-695E-2F9AE3F1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895350"/>
          </a:xfrm>
        </p:spPr>
        <p:txBody>
          <a:bodyPr/>
          <a:lstStyle/>
          <a:p>
            <a:pPr algn="ctr"/>
            <a:r>
              <a:rPr lang="en-GB" altLang="zh-CN" sz="3200" b="1" dirty="0">
                <a:solidFill>
                  <a:srgbClr val="000000"/>
                </a:solidFill>
              </a:rPr>
              <a:t>Conclusion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DBAEA0DF-46E9-2996-F5D0-57D1C3B2AE08}"/>
              </a:ext>
            </a:extLst>
          </p:cNvPr>
          <p:cNvSpPr txBox="1"/>
          <p:nvPr/>
        </p:nvSpPr>
        <p:spPr>
          <a:xfrm>
            <a:off x="533751" y="1593828"/>
            <a:ext cx="11335427" cy="40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e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Permutation-invariant</a:t>
            </a:r>
            <a:endParaRPr kumimoji="1" lang="e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permutation-invariant methods  perform better than 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order-sensitive methods</a:t>
            </a:r>
          </a:p>
          <a:p>
            <a:pPr lvl="1">
              <a:lnSpc>
                <a:spcPct val="120000"/>
              </a:lnSpc>
              <a:defRPr/>
            </a:pPr>
            <a:endParaRPr kumimoji="1" lang="e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et-pred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Set-Prediction has compelling performance but worse diversity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1" lang="e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e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ChatGPT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facets are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not related to the given documents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519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>
            <a:extLst>
              <a:ext uri="{FF2B5EF4-FFF2-40B4-BE49-F238E27FC236}">
                <a16:creationId xmlns:a16="http://schemas.microsoft.com/office/drawing/2014/main" id="{12B120B5-96A1-074F-8BC3-C30E3E9C9E5D}"/>
              </a:ext>
            </a:extLst>
          </p:cNvPr>
          <p:cNvSpPr/>
          <p:nvPr/>
        </p:nvSpPr>
        <p:spPr>
          <a:xfrm>
            <a:off x="2840942" y="1869125"/>
            <a:ext cx="65101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&amp; Questions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472FB-4F5E-1F74-3D4A-87646D42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henjiangui18z@ict.ac.cn">
            <a:extLst>
              <a:ext uri="{FF2B5EF4-FFF2-40B4-BE49-F238E27FC236}">
                <a16:creationId xmlns:a16="http://schemas.microsoft.com/office/drawing/2014/main" id="{97E5966A-7C26-483A-BA43-974569742AC2}"/>
              </a:ext>
            </a:extLst>
          </p:cNvPr>
          <p:cNvSpPr txBox="1"/>
          <p:nvPr/>
        </p:nvSpPr>
        <p:spPr>
          <a:xfrm>
            <a:off x="2451614" y="4971092"/>
            <a:ext cx="2151230" cy="34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8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shiyuni23z@</a:t>
            </a:r>
            <a:r>
              <a:rPr kumimoji="0" sz="1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ict.ac.cn</a:t>
            </a:r>
          </a:p>
        </p:txBody>
      </p:sp>
      <p:pic>
        <p:nvPicPr>
          <p:cNvPr id="15" name="26066695.jpg" descr="26066695.jpg">
            <a:extLst>
              <a:ext uri="{FF2B5EF4-FFF2-40B4-BE49-F238E27FC236}">
                <a16:creationId xmlns:a16="http://schemas.microsoft.com/office/drawing/2014/main" id="{42AA6A79-42FA-4540-A0FB-FC68600D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69" t="15876" r="5069" b="23855"/>
          <a:stretch>
            <a:fillRect/>
          </a:stretch>
        </p:blipFill>
        <p:spPr>
          <a:xfrm>
            <a:off x="1943596" y="5019109"/>
            <a:ext cx="359552" cy="260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" descr="Image">
            <a:extLst>
              <a:ext uri="{FF2B5EF4-FFF2-40B4-BE49-F238E27FC236}">
                <a16:creationId xmlns:a16="http://schemas.microsoft.com/office/drawing/2014/main" id="{49F253ED-39C3-4EEC-B25A-C19D48364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292" y="5502430"/>
            <a:ext cx="410171" cy="41017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https://github.com/ict-bigdatalab/CorpusBrain">
            <a:extLst>
              <a:ext uri="{FF2B5EF4-FFF2-40B4-BE49-F238E27FC236}">
                <a16:creationId xmlns:a16="http://schemas.microsoft.com/office/drawing/2014/main" id="{C95CD312-3DEC-4FE5-A829-CB1AF52938C8}"/>
              </a:ext>
            </a:extLst>
          </p:cNvPr>
          <p:cNvSpPr txBox="1"/>
          <p:nvPr/>
        </p:nvSpPr>
        <p:spPr>
          <a:xfrm>
            <a:off x="2451613" y="5540687"/>
            <a:ext cx="483440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3800"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https://github.com/ict-bigdatalab/</a:t>
            </a:r>
            <a:r>
              <a:rPr lang="en-US" sz="18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Facet-Generation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DC1378-2294-E25A-D914-DF39B762AFB7}"/>
              </a:ext>
            </a:extLst>
          </p:cNvPr>
          <p:cNvGrpSpPr/>
          <p:nvPr/>
        </p:nvGrpSpPr>
        <p:grpSpPr>
          <a:xfrm>
            <a:off x="2478758" y="577169"/>
            <a:ext cx="7234484" cy="777307"/>
            <a:chOff x="822153" y="458328"/>
            <a:chExt cx="7234484" cy="777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520F26F-AB6E-3103-F238-F457643B56B3}"/>
                </a:ext>
              </a:extLst>
            </p:cNvPr>
            <p:cNvGrpSpPr/>
            <p:nvPr/>
          </p:nvGrpSpPr>
          <p:grpSpPr>
            <a:xfrm>
              <a:off x="2831749" y="577169"/>
              <a:ext cx="5224888" cy="539626"/>
              <a:chOff x="2712568" y="577169"/>
              <a:chExt cx="5224888" cy="539626"/>
            </a:xfrm>
          </p:grpSpPr>
          <p:pic>
            <p:nvPicPr>
              <p:cNvPr id="11" name="UCAS.pdf" descr="UCAS.pdf">
                <a:extLst>
                  <a:ext uri="{FF2B5EF4-FFF2-40B4-BE49-F238E27FC236}">
                    <a16:creationId xmlns:a16="http://schemas.microsoft.com/office/drawing/2014/main" id="{10D6962E-FF19-BBAF-CEB7-A5D0EF84FE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4426" b="11964"/>
              <a:stretch/>
            </p:blipFill>
            <p:spPr>
              <a:xfrm>
                <a:off x="5438917" y="577169"/>
                <a:ext cx="2498539" cy="539626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2" name="Picture 6" descr="Chenxi Wang's Homepage">
                <a:extLst>
                  <a:ext uri="{FF2B5EF4-FFF2-40B4-BE49-F238E27FC236}">
                    <a16:creationId xmlns:a16="http://schemas.microsoft.com/office/drawing/2014/main" id="{A551478E-D442-793E-423E-BC9EDEF55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1" t="12325" r="9103" b="21527"/>
              <a:stretch/>
            </p:blipFill>
            <p:spPr bwMode="auto">
              <a:xfrm>
                <a:off x="2712568" y="597808"/>
                <a:ext cx="2176272" cy="4983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2AC8CE8-9481-9984-1674-C95CEA9D5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153" y="458328"/>
              <a:ext cx="1600339" cy="777307"/>
            </a:xfrm>
            <a:prstGeom prst="rect">
              <a:avLst/>
            </a:prstGeom>
          </p:spPr>
        </p:pic>
      </p:grp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DAEC27D3-3552-71CA-ECF3-8A6B8EDB2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292" y="6040487"/>
            <a:ext cx="410171" cy="41017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https://github.com/ict-bigdatalab/CorpusBrain">
            <a:extLst>
              <a:ext uri="{FF2B5EF4-FFF2-40B4-BE49-F238E27FC236}">
                <a16:creationId xmlns:a16="http://schemas.microsoft.com/office/drawing/2014/main" id="{A6022B21-17AC-4884-CC4D-CA48F961730E}"/>
              </a:ext>
            </a:extLst>
          </p:cNvPr>
          <p:cNvSpPr txBox="1"/>
          <p:nvPr/>
        </p:nvSpPr>
        <p:spPr>
          <a:xfrm>
            <a:off x="2451613" y="6078744"/>
            <a:ext cx="483440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3800"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en-US" sz="1800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ShiyuNee</a:t>
            </a:r>
            <a:r>
              <a:rPr lang="en-US" sz="18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/Facet-Generation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229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3000" b="1" dirty="0">
                <a:solidFill>
                  <a:srgbClr val="000000"/>
                </a:solidFill>
              </a:rPr>
              <a:t>Development</a:t>
            </a:r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of Facet </a:t>
            </a:r>
            <a:r>
              <a:rPr lang="en-US" altLang="zh-CN" sz="3000" b="1" dirty="0">
                <a:solidFill>
                  <a:srgbClr val="000000"/>
                </a:solidFill>
              </a:rPr>
              <a:t>Prediction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B324844-F2F0-D0C7-5348-1AC92F43A2E3}"/>
              </a:ext>
            </a:extLst>
          </p:cNvPr>
          <p:cNvSpPr/>
          <p:nvPr/>
        </p:nvSpPr>
        <p:spPr>
          <a:xfrm>
            <a:off x="607788" y="3322157"/>
            <a:ext cx="10976424" cy="74427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D67E9-5AF0-610E-B58A-C5E4383B9C40}"/>
              </a:ext>
            </a:extLst>
          </p:cNvPr>
          <p:cNvSpPr txBox="1"/>
          <p:nvPr/>
        </p:nvSpPr>
        <p:spPr>
          <a:xfrm>
            <a:off x="829379" y="2477905"/>
            <a:ext cx="3030100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2772" b="1" dirty="0">
                <a:solidFill>
                  <a:srgbClr val="000000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  <a:sym typeface="Helvetica Neue"/>
              </a:rPr>
              <a:t>Facet extraction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C02749-8BBB-3F16-2A6F-715777A84967}"/>
              </a:ext>
            </a:extLst>
          </p:cNvPr>
          <p:cNvSpPr txBox="1"/>
          <p:nvPr/>
        </p:nvSpPr>
        <p:spPr>
          <a:xfrm>
            <a:off x="7730328" y="4304943"/>
            <a:ext cx="4461932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2772" b="1" dirty="0">
                <a:solidFill>
                  <a:srgbClr val="000000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  <a:sym typeface="Helvetica Neue"/>
              </a:rPr>
              <a:t>Top-retrieved documents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DACF8C-2DCB-CADA-203A-A3E68B77DAA7}"/>
              </a:ext>
            </a:extLst>
          </p:cNvPr>
          <p:cNvSpPr txBox="1"/>
          <p:nvPr/>
        </p:nvSpPr>
        <p:spPr>
          <a:xfrm>
            <a:off x="8332521" y="2477904"/>
            <a:ext cx="3030100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2772" b="1" dirty="0">
                <a:solidFill>
                  <a:srgbClr val="000000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  <a:sym typeface="Helvetica Neue"/>
              </a:rPr>
              <a:t>Facet generation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AD41A-8292-D448-01AD-85361D9AEB24}"/>
              </a:ext>
            </a:extLst>
          </p:cNvPr>
          <p:cNvSpPr txBox="1"/>
          <p:nvPr/>
        </p:nvSpPr>
        <p:spPr>
          <a:xfrm>
            <a:off x="829378" y="4304943"/>
            <a:ext cx="3138883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2772" b="1" dirty="0">
                <a:solidFill>
                  <a:srgbClr val="000000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  <a:sym typeface="Helvetica Neue"/>
              </a:rPr>
              <a:t>Specific domains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A34D7F5-28A3-C1A9-548A-DEC4D7D83C99}"/>
              </a:ext>
            </a:extLst>
          </p:cNvPr>
          <p:cNvSpPr/>
          <p:nvPr/>
        </p:nvSpPr>
        <p:spPr>
          <a:xfrm>
            <a:off x="5011615" y="2599319"/>
            <a:ext cx="2168769" cy="34628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51D4B51-DFEB-EC0A-6FF8-78AB6B367C8C}"/>
              </a:ext>
            </a:extLst>
          </p:cNvPr>
          <p:cNvSpPr/>
          <p:nvPr/>
        </p:nvSpPr>
        <p:spPr>
          <a:xfrm>
            <a:off x="5011614" y="4442990"/>
            <a:ext cx="2168769" cy="34628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19">
            <a:extLst>
              <a:ext uri="{FF2B5EF4-FFF2-40B4-BE49-F238E27FC236}">
                <a16:creationId xmlns:a16="http://schemas.microsoft.com/office/drawing/2014/main" id="{4AB9E2AF-EFEC-EE2D-D15E-F1967E9C5F60}"/>
              </a:ext>
            </a:extLst>
          </p:cNvPr>
          <p:cNvSpPr txBox="1"/>
          <p:nvPr/>
        </p:nvSpPr>
        <p:spPr>
          <a:xfrm>
            <a:off x="4985150" y="2921343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Semantic relations</a:t>
            </a:r>
          </a:p>
        </p:txBody>
      </p:sp>
      <p:sp>
        <p:nvSpPr>
          <p:cNvPr id="12" name="TextBox 119">
            <a:extLst>
              <a:ext uri="{FF2B5EF4-FFF2-40B4-BE49-F238E27FC236}">
                <a16:creationId xmlns:a16="http://schemas.microsoft.com/office/drawing/2014/main" id="{A4CE553D-E94A-9460-8F16-54D1CE5DE859}"/>
              </a:ext>
            </a:extLst>
          </p:cNvPr>
          <p:cNvSpPr txBox="1"/>
          <p:nvPr/>
        </p:nvSpPr>
        <p:spPr>
          <a:xfrm>
            <a:off x="4863267" y="4800819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Open-domain queries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19">
            <a:extLst>
              <a:ext uri="{FF2B5EF4-FFF2-40B4-BE49-F238E27FC236}">
                <a16:creationId xmlns:a16="http://schemas.microsoft.com/office/drawing/2014/main" id="{344AAD1E-800D-D615-967F-4B781796FB80}"/>
              </a:ext>
            </a:extLst>
          </p:cNvPr>
          <p:cNvSpPr txBox="1"/>
          <p:nvPr/>
        </p:nvSpPr>
        <p:spPr>
          <a:xfrm>
            <a:off x="9198315" y="297482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PLMs-based</a:t>
            </a:r>
          </a:p>
        </p:txBody>
      </p:sp>
      <p:sp>
        <p:nvSpPr>
          <p:cNvPr id="16" name="TextBox 119">
            <a:extLst>
              <a:ext uri="{FF2B5EF4-FFF2-40B4-BE49-F238E27FC236}">
                <a16:creationId xmlns:a16="http://schemas.microsoft.com/office/drawing/2014/main" id="{53E48B33-38AE-FD4D-E3F5-D5DA2185E239}"/>
              </a:ext>
            </a:extLst>
          </p:cNvPr>
          <p:cNvSpPr txBox="1"/>
          <p:nvPr/>
        </p:nvSpPr>
        <p:spPr>
          <a:xfrm>
            <a:off x="1508565" y="297949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prstClr val="black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Rule-based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95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7" grpId="0"/>
      <p:bldP spid="38" grpId="0"/>
      <p:bldP spid="3" grpId="0"/>
      <p:bldP spid="8" grpId="0" animBg="1"/>
      <p:bldP spid="10" grpId="0" animBg="1"/>
      <p:bldP spid="11" grpId="0"/>
      <p:bldP spid="12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The Architecture of Facet Generation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2" name="Graphic 3" descr="Document outline">
            <a:extLst>
              <a:ext uri="{FF2B5EF4-FFF2-40B4-BE49-F238E27FC236}">
                <a16:creationId xmlns:a16="http://schemas.microsoft.com/office/drawing/2014/main" id="{B0F6E291-10CE-4ED3-BBCF-23AB5D3A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43" y="2883447"/>
            <a:ext cx="854919" cy="854919"/>
          </a:xfrm>
          <a:prstGeom prst="rect">
            <a:avLst/>
          </a:prstGeom>
        </p:spPr>
      </p:pic>
      <p:grpSp>
        <p:nvGrpSpPr>
          <p:cNvPr id="76" name="Group 30">
            <a:extLst>
              <a:ext uri="{FF2B5EF4-FFF2-40B4-BE49-F238E27FC236}">
                <a16:creationId xmlns:a16="http://schemas.microsoft.com/office/drawing/2014/main" id="{C4EF098F-D172-446F-AB67-12D4BCBB8780}"/>
              </a:ext>
            </a:extLst>
          </p:cNvPr>
          <p:cNvGrpSpPr/>
          <p:nvPr/>
        </p:nvGrpSpPr>
        <p:grpSpPr>
          <a:xfrm>
            <a:off x="7802492" y="4126794"/>
            <a:ext cx="1219176" cy="335797"/>
            <a:chOff x="6329700" y="2136438"/>
            <a:chExt cx="1304000" cy="359161"/>
          </a:xfrm>
        </p:grpSpPr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1DF5B80F-73CA-4BFA-8B9F-EDC1AD4D1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3848" y="2198166"/>
              <a:ext cx="235704" cy="235704"/>
            </a:xfrm>
            <a:prstGeom prst="ellipse">
              <a:avLst/>
            </a:prstGeom>
            <a:solidFill>
              <a:srgbClr val="44546A">
                <a:lumMod val="20000"/>
                <a:lumOff val="80000"/>
              </a:srgbClr>
            </a:solidFill>
            <a:ln w="254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ounded Rectangle 22">
              <a:extLst>
                <a:ext uri="{FF2B5EF4-FFF2-40B4-BE49-F238E27FC236}">
                  <a16:creationId xmlns:a16="http://schemas.microsoft.com/office/drawing/2014/main" id="{5B7231F2-E8A7-4BEE-A6E9-17A4AB4571EC}"/>
                </a:ext>
              </a:extLst>
            </p:cNvPr>
            <p:cNvSpPr/>
            <p:nvPr/>
          </p:nvSpPr>
          <p:spPr>
            <a:xfrm>
              <a:off x="6329700" y="2136438"/>
              <a:ext cx="1304000" cy="359161"/>
            </a:xfrm>
            <a:prstGeom prst="roundRect">
              <a:avLst/>
            </a:prstGeom>
            <a:noFill/>
            <a:ln w="254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FBAA030F-A029-44E0-8152-C731096A3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8922" y="2198166"/>
              <a:ext cx="235704" cy="235704"/>
            </a:xfrm>
            <a:prstGeom prst="ellipse">
              <a:avLst/>
            </a:prstGeom>
            <a:solidFill>
              <a:srgbClr val="44546A">
                <a:lumMod val="20000"/>
                <a:lumOff val="80000"/>
              </a:srgbClr>
            </a:solidFill>
            <a:ln w="254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Oval 24">
              <a:extLst>
                <a:ext uri="{FF2B5EF4-FFF2-40B4-BE49-F238E27FC236}">
                  <a16:creationId xmlns:a16="http://schemas.microsoft.com/office/drawing/2014/main" id="{F285D409-6E1F-49C3-8EE7-B72CBCEBE6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774" y="2202541"/>
              <a:ext cx="235704" cy="235704"/>
            </a:xfrm>
            <a:prstGeom prst="ellipse">
              <a:avLst/>
            </a:prstGeom>
            <a:solidFill>
              <a:srgbClr val="44546A">
                <a:lumMod val="20000"/>
                <a:lumOff val="80000"/>
              </a:srgbClr>
            </a:solidFill>
            <a:ln w="254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Box 42">
            <a:extLst>
              <a:ext uri="{FF2B5EF4-FFF2-40B4-BE49-F238E27FC236}">
                <a16:creationId xmlns:a16="http://schemas.microsoft.com/office/drawing/2014/main" id="{2117003C-147D-4D25-8178-CFC3766B78B5}"/>
              </a:ext>
            </a:extLst>
          </p:cNvPr>
          <p:cNvSpPr txBox="1"/>
          <p:nvPr/>
        </p:nvSpPr>
        <p:spPr>
          <a:xfrm>
            <a:off x="1294364" y="2747998"/>
            <a:ext cx="13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Documents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TextBox 45">
            <a:extLst>
              <a:ext uri="{FF2B5EF4-FFF2-40B4-BE49-F238E27FC236}">
                <a16:creationId xmlns:a16="http://schemas.microsoft.com/office/drawing/2014/main" id="{7FA4F00C-8181-4EAA-9DD7-1AB427DA0F98}"/>
              </a:ext>
            </a:extLst>
          </p:cNvPr>
          <p:cNvSpPr txBox="1"/>
          <p:nvPr/>
        </p:nvSpPr>
        <p:spPr>
          <a:xfrm>
            <a:off x="7541927" y="3582569"/>
            <a:ext cx="172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Representation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0" name="Graphic 11" descr="Thought outline">
            <a:extLst>
              <a:ext uri="{FF2B5EF4-FFF2-40B4-BE49-F238E27FC236}">
                <a16:creationId xmlns:a16="http://schemas.microsoft.com/office/drawing/2014/main" id="{A3C99E87-A35C-40DA-A8B2-0D93C8889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267" y="4746494"/>
            <a:ext cx="854920" cy="854920"/>
          </a:xfrm>
          <a:prstGeom prst="rect">
            <a:avLst/>
          </a:prstGeom>
        </p:spPr>
      </p:pic>
      <p:sp>
        <p:nvSpPr>
          <p:cNvPr id="102" name="TextBox 116">
            <a:extLst>
              <a:ext uri="{FF2B5EF4-FFF2-40B4-BE49-F238E27FC236}">
                <a16:creationId xmlns:a16="http://schemas.microsoft.com/office/drawing/2014/main" id="{E874A02A-212B-45B9-BC0F-E0C6FEB90EAB}"/>
              </a:ext>
            </a:extLst>
          </p:cNvPr>
          <p:cNvSpPr txBox="1"/>
          <p:nvPr/>
        </p:nvSpPr>
        <p:spPr>
          <a:xfrm>
            <a:off x="992591" y="5388494"/>
            <a:ext cx="13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ECD83E-A402-B110-C1A1-8B2B6FB104D6}"/>
              </a:ext>
            </a:extLst>
          </p:cNvPr>
          <p:cNvGrpSpPr/>
          <p:nvPr/>
        </p:nvGrpSpPr>
        <p:grpSpPr>
          <a:xfrm>
            <a:off x="4687532" y="3583284"/>
            <a:ext cx="1676803" cy="1525565"/>
            <a:chOff x="9585251" y="3509791"/>
            <a:chExt cx="1676803" cy="1525565"/>
          </a:xfrm>
        </p:grpSpPr>
        <p:pic>
          <p:nvPicPr>
            <p:cNvPr id="103" name="Graphic 85" descr="Document outline">
              <a:extLst>
                <a:ext uri="{FF2B5EF4-FFF2-40B4-BE49-F238E27FC236}">
                  <a16:creationId xmlns:a16="http://schemas.microsoft.com/office/drawing/2014/main" id="{1D363D8E-B802-47DA-9193-1BA6C81C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120579">
              <a:off x="9729411" y="3852369"/>
              <a:ext cx="266589" cy="266589"/>
            </a:xfrm>
            <a:prstGeom prst="rect">
              <a:avLst/>
            </a:prstGeom>
          </p:spPr>
        </p:pic>
        <p:pic>
          <p:nvPicPr>
            <p:cNvPr id="104" name="Graphic 86" descr="Document outline">
              <a:extLst>
                <a:ext uri="{FF2B5EF4-FFF2-40B4-BE49-F238E27FC236}">
                  <a16:creationId xmlns:a16="http://schemas.microsoft.com/office/drawing/2014/main" id="{AA7628BD-2C07-4B36-B0D0-3D41749E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140175">
              <a:off x="10040975" y="3610025"/>
              <a:ext cx="461960" cy="461960"/>
            </a:xfrm>
            <a:prstGeom prst="rect">
              <a:avLst/>
            </a:prstGeom>
          </p:spPr>
        </p:pic>
        <p:pic>
          <p:nvPicPr>
            <p:cNvPr id="105" name="Graphic 87" descr="Document outline">
              <a:extLst>
                <a:ext uri="{FF2B5EF4-FFF2-40B4-BE49-F238E27FC236}">
                  <a16:creationId xmlns:a16="http://schemas.microsoft.com/office/drawing/2014/main" id="{ECF6CEE5-3E38-4C1F-9E23-5AF952692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41995">
              <a:off x="10562540" y="3794014"/>
              <a:ext cx="461960" cy="461960"/>
            </a:xfrm>
            <a:prstGeom prst="rect">
              <a:avLst/>
            </a:prstGeom>
          </p:spPr>
        </p:pic>
        <p:pic>
          <p:nvPicPr>
            <p:cNvPr id="106" name="Graphic 119" descr="Document outline">
              <a:extLst>
                <a:ext uri="{FF2B5EF4-FFF2-40B4-BE49-F238E27FC236}">
                  <a16:creationId xmlns:a16="http://schemas.microsoft.com/office/drawing/2014/main" id="{1A3F1BED-7790-4AD8-96DB-4FF1B918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9469" y="4583380"/>
              <a:ext cx="373631" cy="373631"/>
            </a:xfrm>
            <a:prstGeom prst="rect">
              <a:avLst/>
            </a:prstGeom>
          </p:spPr>
        </p:pic>
        <p:pic>
          <p:nvPicPr>
            <p:cNvPr id="107" name="Graphic 120" descr="Document outline">
              <a:extLst>
                <a:ext uri="{FF2B5EF4-FFF2-40B4-BE49-F238E27FC236}">
                  <a16:creationId xmlns:a16="http://schemas.microsoft.com/office/drawing/2014/main" id="{AF587B94-D83E-4975-BF47-BA94F6E4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30476">
              <a:off x="10332546" y="4447347"/>
              <a:ext cx="470820" cy="470820"/>
            </a:xfrm>
            <a:prstGeom prst="rect">
              <a:avLst/>
            </a:prstGeom>
          </p:spPr>
        </p:pic>
        <p:sp>
          <p:nvSpPr>
            <p:cNvPr id="108" name="Rounded Rectangle 121">
              <a:extLst>
                <a:ext uri="{FF2B5EF4-FFF2-40B4-BE49-F238E27FC236}">
                  <a16:creationId xmlns:a16="http://schemas.microsoft.com/office/drawing/2014/main" id="{A0ED0BAD-87AD-4E21-B4B3-A63748AD7795}"/>
                </a:ext>
              </a:extLst>
            </p:cNvPr>
            <p:cNvSpPr/>
            <p:nvPr/>
          </p:nvSpPr>
          <p:spPr>
            <a:xfrm>
              <a:off x="9585251" y="3509791"/>
              <a:ext cx="1676803" cy="1525565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solidFill>
                <a:srgbClr val="44546A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22">
              <a:extLst>
                <a:ext uri="{FF2B5EF4-FFF2-40B4-BE49-F238E27FC236}">
                  <a16:creationId xmlns:a16="http://schemas.microsoft.com/office/drawing/2014/main" id="{168484A3-769D-46CC-9AF5-0BC4425022B9}"/>
                </a:ext>
              </a:extLst>
            </p:cNvPr>
            <p:cNvSpPr txBox="1"/>
            <p:nvPr/>
          </p:nvSpPr>
          <p:spPr>
            <a:xfrm>
              <a:off x="10126939" y="4100726"/>
              <a:ext cx="662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…</a:t>
              </a:r>
              <a:endParaRPr lang="en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0" name="Graphic 123" descr="Document outline">
              <a:extLst>
                <a:ext uri="{FF2B5EF4-FFF2-40B4-BE49-F238E27FC236}">
                  <a16:creationId xmlns:a16="http://schemas.microsoft.com/office/drawing/2014/main" id="{1C61702C-481F-4D90-906C-3B64E449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279569">
              <a:off x="10773365" y="4349743"/>
              <a:ext cx="325841" cy="325841"/>
            </a:xfrm>
            <a:prstGeom prst="rect">
              <a:avLst/>
            </a:prstGeom>
          </p:spPr>
        </p:pic>
        <p:pic>
          <p:nvPicPr>
            <p:cNvPr id="111" name="Graphic 124" descr="Document outline">
              <a:extLst>
                <a:ext uri="{FF2B5EF4-FFF2-40B4-BE49-F238E27FC236}">
                  <a16:creationId xmlns:a16="http://schemas.microsoft.com/office/drawing/2014/main" id="{BA9790F9-ACAF-4A29-AC47-774C95354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28451">
              <a:off x="9699619" y="4146059"/>
              <a:ext cx="411679" cy="411679"/>
            </a:xfrm>
            <a:prstGeom prst="rect">
              <a:avLst/>
            </a:prstGeom>
          </p:spPr>
        </p:pic>
        <p:pic>
          <p:nvPicPr>
            <p:cNvPr id="112" name="Graphic 125" descr="Document outline">
              <a:extLst>
                <a:ext uri="{FF2B5EF4-FFF2-40B4-BE49-F238E27FC236}">
                  <a16:creationId xmlns:a16="http://schemas.microsoft.com/office/drawing/2014/main" id="{7B1F8258-2B89-4D4F-9865-66AEEEAF0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35315" y="4067244"/>
              <a:ext cx="266589" cy="266589"/>
            </a:xfrm>
            <a:prstGeom prst="rect">
              <a:avLst/>
            </a:prstGeom>
          </p:spPr>
        </p:pic>
        <p:pic>
          <p:nvPicPr>
            <p:cNvPr id="113" name="Graphic 126" descr="Document outline">
              <a:extLst>
                <a:ext uri="{FF2B5EF4-FFF2-40B4-BE49-F238E27FC236}">
                  <a16:creationId xmlns:a16="http://schemas.microsoft.com/office/drawing/2014/main" id="{A87AF815-9394-45B8-89DA-8B56A66E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29413">
              <a:off x="10458360" y="3603266"/>
              <a:ext cx="203443" cy="203443"/>
            </a:xfrm>
            <a:prstGeom prst="rect">
              <a:avLst/>
            </a:prstGeom>
          </p:spPr>
        </p:pic>
        <p:pic>
          <p:nvPicPr>
            <p:cNvPr id="114" name="Graphic 127" descr="Document outline">
              <a:extLst>
                <a:ext uri="{FF2B5EF4-FFF2-40B4-BE49-F238E27FC236}">
                  <a16:creationId xmlns:a16="http://schemas.microsoft.com/office/drawing/2014/main" id="{C9A3A73B-571B-4462-9DC3-EF26E1AE0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74875">
              <a:off x="10117249" y="4217623"/>
              <a:ext cx="266589" cy="266589"/>
            </a:xfrm>
            <a:prstGeom prst="rect">
              <a:avLst/>
            </a:prstGeom>
          </p:spPr>
        </p:pic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AB1D6CE-8740-4BC6-B93F-7D4925713D74}"/>
              </a:ext>
            </a:extLst>
          </p:cNvPr>
          <p:cNvSpPr/>
          <p:nvPr/>
        </p:nvSpPr>
        <p:spPr>
          <a:xfrm>
            <a:off x="571815" y="2625553"/>
            <a:ext cx="10868793" cy="334895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Straight Arrow Connector 113">
            <a:extLst>
              <a:ext uri="{FF2B5EF4-FFF2-40B4-BE49-F238E27FC236}">
                <a16:creationId xmlns:a16="http://schemas.microsoft.com/office/drawing/2014/main" id="{FD2FCEA3-ABC4-86F7-EDF4-08ACDB81F51F}"/>
              </a:ext>
            </a:extLst>
          </p:cNvPr>
          <p:cNvCxnSpPr>
            <a:cxnSpLocks/>
          </p:cNvCxnSpPr>
          <p:nvPr/>
        </p:nvCxnSpPr>
        <p:spPr>
          <a:xfrm>
            <a:off x="1739997" y="3448396"/>
            <a:ext cx="529481" cy="406374"/>
          </a:xfrm>
          <a:prstGeom prst="straightConnector1">
            <a:avLst/>
          </a:prstGeom>
          <a:noFill/>
          <a:ln w="63500" cap="flat" cmpd="sng" algn="ctr">
            <a:solidFill>
              <a:srgbClr val="44546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110">
            <a:extLst>
              <a:ext uri="{FF2B5EF4-FFF2-40B4-BE49-F238E27FC236}">
                <a16:creationId xmlns:a16="http://schemas.microsoft.com/office/drawing/2014/main" id="{CDDA3634-9077-E887-C6A5-A06DCE0F18CE}"/>
              </a:ext>
            </a:extLst>
          </p:cNvPr>
          <p:cNvCxnSpPr>
            <a:cxnSpLocks/>
          </p:cNvCxnSpPr>
          <p:nvPr/>
        </p:nvCxnSpPr>
        <p:spPr>
          <a:xfrm flipH="1">
            <a:off x="1713385" y="4864307"/>
            <a:ext cx="529481" cy="406374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CBD3FC-F5B7-DE52-BC97-584CDC92D5FE}"/>
              </a:ext>
            </a:extLst>
          </p:cNvPr>
          <p:cNvGrpSpPr/>
          <p:nvPr/>
        </p:nvGrpSpPr>
        <p:grpSpPr>
          <a:xfrm>
            <a:off x="2658579" y="3917226"/>
            <a:ext cx="939066" cy="836119"/>
            <a:chOff x="2746467" y="2748510"/>
            <a:chExt cx="939066" cy="836119"/>
          </a:xfrm>
        </p:grpSpPr>
        <p:sp>
          <p:nvSpPr>
            <p:cNvPr id="8" name="Rounded Rectangle 16">
              <a:extLst>
                <a:ext uri="{FF2B5EF4-FFF2-40B4-BE49-F238E27FC236}">
                  <a16:creationId xmlns:a16="http://schemas.microsoft.com/office/drawing/2014/main" id="{A5BDB5F6-B6F1-4BE7-25A1-74CAD2112AB2}"/>
                </a:ext>
              </a:extLst>
            </p:cNvPr>
            <p:cNvSpPr/>
            <p:nvPr/>
          </p:nvSpPr>
          <p:spPr>
            <a:xfrm>
              <a:off x="2746467" y="2748510"/>
              <a:ext cx="939066" cy="836119"/>
            </a:xfrm>
            <a:prstGeom prst="roundRect">
              <a:avLst>
                <a:gd name="adj" fmla="val 12468"/>
              </a:avLst>
            </a:prstGeom>
            <a:solidFill>
              <a:srgbClr val="FFC000">
                <a:lumMod val="20000"/>
                <a:lumOff val="80000"/>
                <a:alpha val="27059"/>
              </a:srgbClr>
            </a:solidFill>
            <a:ln w="508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165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719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Search">
              <a:extLst>
                <a:ext uri="{FF2B5EF4-FFF2-40B4-BE49-F238E27FC236}">
                  <a16:creationId xmlns:a16="http://schemas.microsoft.com/office/drawing/2014/main" id="{C1FB4151-44DB-50FC-AC70-E98C3E830532}"/>
                </a:ext>
              </a:extLst>
            </p:cNvPr>
            <p:cNvSpPr/>
            <p:nvPr/>
          </p:nvSpPr>
          <p:spPr>
            <a:xfrm>
              <a:off x="3008077" y="2937418"/>
              <a:ext cx="415845" cy="48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502" extrusionOk="0">
                  <a:moveTo>
                    <a:pt x="7928" y="4"/>
                  </a:moveTo>
                  <a:cubicBezTo>
                    <a:pt x="6343" y="54"/>
                    <a:pt x="4758" y="513"/>
                    <a:pt x="3383" y="1414"/>
                  </a:cubicBezTo>
                  <a:cubicBezTo>
                    <a:pt x="-286" y="3816"/>
                    <a:pt x="-1098" y="8454"/>
                    <a:pt x="1573" y="11753"/>
                  </a:cubicBezTo>
                  <a:cubicBezTo>
                    <a:pt x="3866" y="14587"/>
                    <a:pt x="8102" y="15587"/>
                    <a:pt x="11645" y="14130"/>
                  </a:cubicBezTo>
                  <a:lnTo>
                    <a:pt x="11895" y="14028"/>
                  </a:lnTo>
                  <a:lnTo>
                    <a:pt x="12039" y="14238"/>
                  </a:lnTo>
                  <a:cubicBezTo>
                    <a:pt x="12051" y="14256"/>
                    <a:pt x="12060" y="14269"/>
                    <a:pt x="12071" y="14282"/>
                  </a:cubicBezTo>
                  <a:lnTo>
                    <a:pt x="17686" y="21218"/>
                  </a:lnTo>
                  <a:cubicBezTo>
                    <a:pt x="17806" y="21366"/>
                    <a:pt x="17984" y="21464"/>
                    <a:pt x="18188" y="21493"/>
                  </a:cubicBezTo>
                  <a:cubicBezTo>
                    <a:pt x="18392" y="21522"/>
                    <a:pt x="18597" y="21479"/>
                    <a:pt x="18762" y="21371"/>
                  </a:cubicBezTo>
                  <a:lnTo>
                    <a:pt x="20082" y="20505"/>
                  </a:lnTo>
                  <a:cubicBezTo>
                    <a:pt x="20425" y="20281"/>
                    <a:pt x="20502" y="19847"/>
                    <a:pt x="20252" y="19538"/>
                  </a:cubicBezTo>
                  <a:lnTo>
                    <a:pt x="14637" y="12602"/>
                  </a:lnTo>
                  <a:cubicBezTo>
                    <a:pt x="14613" y="12572"/>
                    <a:pt x="14586" y="12546"/>
                    <a:pt x="14559" y="12521"/>
                  </a:cubicBezTo>
                  <a:lnTo>
                    <a:pt x="14359" y="12340"/>
                  </a:lnTo>
                  <a:lnTo>
                    <a:pt x="14540" y="12143"/>
                  </a:lnTo>
                  <a:cubicBezTo>
                    <a:pt x="16964" y="9533"/>
                    <a:pt x="17103" y="5790"/>
                    <a:pt x="14878" y="3042"/>
                  </a:cubicBezTo>
                  <a:cubicBezTo>
                    <a:pt x="13209" y="980"/>
                    <a:pt x="10569" y="-78"/>
                    <a:pt x="7928" y="4"/>
                  </a:cubicBezTo>
                  <a:close/>
                  <a:moveTo>
                    <a:pt x="7952" y="1548"/>
                  </a:moveTo>
                  <a:cubicBezTo>
                    <a:pt x="8377" y="1533"/>
                    <a:pt x="8807" y="1556"/>
                    <a:pt x="9237" y="1617"/>
                  </a:cubicBezTo>
                  <a:cubicBezTo>
                    <a:pt x="10956" y="1861"/>
                    <a:pt x="12466" y="2690"/>
                    <a:pt x="13488" y="3952"/>
                  </a:cubicBezTo>
                  <a:cubicBezTo>
                    <a:pt x="15601" y="6562"/>
                    <a:pt x="14959" y="10231"/>
                    <a:pt x="12058" y="12131"/>
                  </a:cubicBezTo>
                  <a:cubicBezTo>
                    <a:pt x="10904" y="12887"/>
                    <a:pt x="9563" y="13250"/>
                    <a:pt x="8234" y="13250"/>
                  </a:cubicBezTo>
                  <a:cubicBezTo>
                    <a:pt x="6221" y="13250"/>
                    <a:pt x="4235" y="12415"/>
                    <a:pt x="2963" y="10843"/>
                  </a:cubicBezTo>
                  <a:cubicBezTo>
                    <a:pt x="850" y="8233"/>
                    <a:pt x="1491" y="4565"/>
                    <a:pt x="4393" y="2665"/>
                  </a:cubicBezTo>
                  <a:cubicBezTo>
                    <a:pt x="5446" y="1976"/>
                    <a:pt x="6677" y="1593"/>
                    <a:pt x="7952" y="1548"/>
                  </a:cubicBezTo>
                  <a:close/>
                </a:path>
              </a:pathLst>
            </a:custGeom>
            <a:solidFill>
              <a:srgbClr val="C49E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TextBox 116">
            <a:extLst>
              <a:ext uri="{FF2B5EF4-FFF2-40B4-BE49-F238E27FC236}">
                <a16:creationId xmlns:a16="http://schemas.microsoft.com/office/drawing/2014/main" id="{CE040921-105F-C587-BBCB-21A8D93FA378}"/>
              </a:ext>
            </a:extLst>
          </p:cNvPr>
          <p:cNvSpPr txBox="1"/>
          <p:nvPr/>
        </p:nvSpPr>
        <p:spPr>
          <a:xfrm>
            <a:off x="2431731" y="3508624"/>
            <a:ext cx="13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Search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115">
            <a:extLst>
              <a:ext uri="{FF2B5EF4-FFF2-40B4-BE49-F238E27FC236}">
                <a16:creationId xmlns:a16="http://schemas.microsoft.com/office/drawing/2014/main" id="{6022C97B-C81A-80F7-F8EF-730E738E3ED3}"/>
              </a:ext>
            </a:extLst>
          </p:cNvPr>
          <p:cNvCxnSpPr>
            <a:cxnSpLocks/>
          </p:cNvCxnSpPr>
          <p:nvPr/>
        </p:nvCxnSpPr>
        <p:spPr>
          <a:xfrm>
            <a:off x="3875177" y="4310182"/>
            <a:ext cx="605609" cy="0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Box 42">
            <a:extLst>
              <a:ext uri="{FF2B5EF4-FFF2-40B4-BE49-F238E27FC236}">
                <a16:creationId xmlns:a16="http://schemas.microsoft.com/office/drawing/2014/main" id="{CA0C94E9-19CB-BBBB-997D-506A91B0F1AE}"/>
              </a:ext>
            </a:extLst>
          </p:cNvPr>
          <p:cNvSpPr txBox="1"/>
          <p:nvPr/>
        </p:nvSpPr>
        <p:spPr>
          <a:xfrm>
            <a:off x="4149316" y="3076935"/>
            <a:ext cx="2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Top-Retrieved Documents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115">
            <a:extLst>
              <a:ext uri="{FF2B5EF4-FFF2-40B4-BE49-F238E27FC236}">
                <a16:creationId xmlns:a16="http://schemas.microsoft.com/office/drawing/2014/main" id="{F74D468D-6AD1-658D-D3EC-33A9CCCDB575}"/>
              </a:ext>
            </a:extLst>
          </p:cNvPr>
          <p:cNvCxnSpPr>
            <a:cxnSpLocks/>
          </p:cNvCxnSpPr>
          <p:nvPr/>
        </p:nvCxnSpPr>
        <p:spPr>
          <a:xfrm>
            <a:off x="6780609" y="4294693"/>
            <a:ext cx="605609" cy="0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987BB132-2CE5-9D08-5F32-42B5D131D4F1}"/>
              </a:ext>
            </a:extLst>
          </p:cNvPr>
          <p:cNvCxnSpPr>
            <a:cxnSpLocks/>
            <a:stCxn id="102" idx="3"/>
            <a:endCxn id="108" idx="2"/>
          </p:cNvCxnSpPr>
          <p:nvPr/>
        </p:nvCxnSpPr>
        <p:spPr>
          <a:xfrm flipV="1">
            <a:off x="2359376" y="5108849"/>
            <a:ext cx="3166558" cy="46431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116">
            <a:extLst>
              <a:ext uri="{FF2B5EF4-FFF2-40B4-BE49-F238E27FC236}">
                <a16:creationId xmlns:a16="http://schemas.microsoft.com/office/drawing/2014/main" id="{637A5C45-5C1B-52CB-771B-AF9A75740AC6}"/>
              </a:ext>
            </a:extLst>
          </p:cNvPr>
          <p:cNvSpPr txBox="1"/>
          <p:nvPr/>
        </p:nvSpPr>
        <p:spPr>
          <a:xfrm>
            <a:off x="3228520" y="5217863"/>
            <a:ext cx="142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Concatenate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115">
            <a:extLst>
              <a:ext uri="{FF2B5EF4-FFF2-40B4-BE49-F238E27FC236}">
                <a16:creationId xmlns:a16="http://schemas.microsoft.com/office/drawing/2014/main" id="{51DCDE4F-52C3-991A-8D2C-C717F56BB9D1}"/>
              </a:ext>
            </a:extLst>
          </p:cNvPr>
          <p:cNvCxnSpPr>
            <a:cxnSpLocks/>
          </p:cNvCxnSpPr>
          <p:nvPr/>
        </p:nvCxnSpPr>
        <p:spPr>
          <a:xfrm>
            <a:off x="9335423" y="4283139"/>
            <a:ext cx="605609" cy="0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5EFB096-362C-055E-9CB9-105969637513}"/>
              </a:ext>
            </a:extLst>
          </p:cNvPr>
          <p:cNvSpPr/>
          <p:nvPr/>
        </p:nvSpPr>
        <p:spPr>
          <a:xfrm>
            <a:off x="10257229" y="4406145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14729B6-B7DF-42E2-B6B7-6E535B817EC1}"/>
              </a:ext>
            </a:extLst>
          </p:cNvPr>
          <p:cNvSpPr/>
          <p:nvPr/>
        </p:nvSpPr>
        <p:spPr>
          <a:xfrm>
            <a:off x="10769629" y="4406145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6147BCD-6B13-005D-8BF7-A2997D79EDCD}"/>
              </a:ext>
            </a:extLst>
          </p:cNvPr>
          <p:cNvSpPr/>
          <p:nvPr/>
        </p:nvSpPr>
        <p:spPr>
          <a:xfrm>
            <a:off x="10257229" y="3832947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BFF81B1-7107-20B5-C627-7A73B52A92E5}"/>
              </a:ext>
            </a:extLst>
          </p:cNvPr>
          <p:cNvSpPr/>
          <p:nvPr/>
        </p:nvSpPr>
        <p:spPr>
          <a:xfrm>
            <a:off x="10769629" y="3832947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CF4FBC6E-9DD6-2597-56FF-DCD45BB3B745}"/>
              </a:ext>
            </a:extLst>
          </p:cNvPr>
          <p:cNvSpPr txBox="1"/>
          <p:nvPr/>
        </p:nvSpPr>
        <p:spPr>
          <a:xfrm>
            <a:off x="10246183" y="3409148"/>
            <a:ext cx="8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acets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Box 88">
            <a:extLst>
              <a:ext uri="{FF2B5EF4-FFF2-40B4-BE49-F238E27FC236}">
                <a16:creationId xmlns:a16="http://schemas.microsoft.com/office/drawing/2014/main" id="{EB82858F-6819-80C1-74F0-2AFF7368A2AF}"/>
              </a:ext>
            </a:extLst>
          </p:cNvPr>
          <p:cNvSpPr txBox="1"/>
          <p:nvPr/>
        </p:nvSpPr>
        <p:spPr>
          <a:xfrm>
            <a:off x="176073" y="844779"/>
            <a:ext cx="11723046" cy="13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query, there are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steps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facet generation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Second,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 and generate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905F9-1449-6A31-9C92-934FF0DD36EA}"/>
              </a:ext>
            </a:extLst>
          </p:cNvPr>
          <p:cNvSpPr/>
          <p:nvPr/>
        </p:nvSpPr>
        <p:spPr>
          <a:xfrm>
            <a:off x="7518688" y="3366413"/>
            <a:ext cx="3810731" cy="1656290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116">
            <a:extLst>
              <a:ext uri="{FF2B5EF4-FFF2-40B4-BE49-F238E27FC236}">
                <a16:creationId xmlns:a16="http://schemas.microsoft.com/office/drawing/2014/main" id="{D2437D3E-1540-AC76-4B19-B9D62AD0CEBE}"/>
              </a:ext>
            </a:extLst>
          </p:cNvPr>
          <p:cNvSpPr txBox="1"/>
          <p:nvPr/>
        </p:nvSpPr>
        <p:spPr>
          <a:xfrm>
            <a:off x="8899256" y="5027224"/>
            <a:ext cx="142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PLMs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21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Existing Methods for Facet Generation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3" y="943445"/>
            <a:ext cx="11723046" cy="94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training objectives in the existing methods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Seq-Default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generates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sequence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facets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4D2621-404D-19F7-20A2-0D6C910835DD}"/>
              </a:ext>
            </a:extLst>
          </p:cNvPr>
          <p:cNvSpPr txBox="1"/>
          <p:nvPr/>
        </p:nvSpPr>
        <p:spPr>
          <a:xfrm>
            <a:off x="2930035" y="56117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3C374A-E087-93DB-14EC-CE801F1914C8}"/>
              </a:ext>
            </a:extLst>
          </p:cNvPr>
          <p:cNvSpPr txBox="1"/>
          <p:nvPr/>
        </p:nvSpPr>
        <p:spPr>
          <a:xfrm>
            <a:off x="6228840" y="4899837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Output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FBE5F48-065D-CC09-CD0B-2BAC23837467}"/>
              </a:ext>
            </a:extLst>
          </p:cNvPr>
          <p:cNvSpPr/>
          <p:nvPr/>
        </p:nvSpPr>
        <p:spPr>
          <a:xfrm>
            <a:off x="5188688" y="4168949"/>
            <a:ext cx="3689498" cy="1212575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9CD5C-0700-9013-BF8A-D53914134807}"/>
              </a:ext>
            </a:extLst>
          </p:cNvPr>
          <p:cNvSpPr txBox="1"/>
          <p:nvPr/>
        </p:nvSpPr>
        <p:spPr>
          <a:xfrm>
            <a:off x="4723040" y="2806604"/>
            <a:ext cx="228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Order-sensitive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96187A9-AED9-2438-8935-C2B2972AD02E}"/>
              </a:ext>
            </a:extLst>
          </p:cNvPr>
          <p:cNvSpPr txBox="1"/>
          <p:nvPr/>
        </p:nvSpPr>
        <p:spPr>
          <a:xfrm>
            <a:off x="4556916" y="5512744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of the possible combinations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1004EB-5F9A-4707-2C0F-1FE5C5C81F8A}"/>
              </a:ext>
            </a:extLst>
          </p:cNvPr>
          <p:cNvGrpSpPr/>
          <p:nvPr/>
        </p:nvGrpSpPr>
        <p:grpSpPr>
          <a:xfrm>
            <a:off x="2683701" y="3678653"/>
            <a:ext cx="1261425" cy="305873"/>
            <a:chOff x="9734292" y="3816795"/>
            <a:chExt cx="1669774" cy="3021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EE8D91-609F-7266-6C1C-B16C30DA3F45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51494C-396A-A8CE-5ACF-2345347D65AE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F18221-A9ED-4F8C-EF14-5F1B2A7F9CA4}"/>
              </a:ext>
            </a:extLst>
          </p:cNvPr>
          <p:cNvSpPr/>
          <p:nvPr/>
        </p:nvSpPr>
        <p:spPr>
          <a:xfrm>
            <a:off x="2734359" y="4696940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922B59-CCF1-F3D0-8D9B-9C784A31A4D0}"/>
              </a:ext>
            </a:extLst>
          </p:cNvPr>
          <p:cNvSpPr/>
          <p:nvPr/>
        </p:nvSpPr>
        <p:spPr>
          <a:xfrm>
            <a:off x="2734359" y="5002284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Band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FA52F9-D182-184A-F52D-674169419345}"/>
              </a:ext>
            </a:extLst>
          </p:cNvPr>
          <p:cNvSpPr/>
          <p:nvPr/>
        </p:nvSpPr>
        <p:spPr>
          <a:xfrm>
            <a:off x="2734359" y="5307628"/>
            <a:ext cx="1167501" cy="305344"/>
          </a:xfrm>
          <a:prstGeom prst="rect">
            <a:avLst/>
          </a:prstGeom>
          <a:solidFill>
            <a:srgbClr val="D5F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815485-A18F-976E-B62C-933E9C69E2FF}"/>
              </a:ext>
            </a:extLst>
          </p:cNvPr>
          <p:cNvGrpSpPr/>
          <p:nvPr/>
        </p:nvGrpSpPr>
        <p:grpSpPr>
          <a:xfrm>
            <a:off x="5280692" y="4516930"/>
            <a:ext cx="3502504" cy="305344"/>
            <a:chOff x="7724013" y="5086572"/>
            <a:chExt cx="2504661" cy="30215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2F101C9-7A79-7098-7F01-EFECA46F66D5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196A16-F2F0-D332-C4E4-56043A8FBAB8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284E68-96E2-D1CD-3C77-9E7D51997CC0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187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6" grpId="0" animBg="1"/>
      <p:bldP spid="2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Existing Methods for Facet Generation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2CE12-DC96-D6A5-D221-4BF12DCC3BEF}"/>
              </a:ext>
            </a:extLst>
          </p:cNvPr>
          <p:cNvSpPr txBox="1"/>
          <p:nvPr/>
        </p:nvSpPr>
        <p:spPr>
          <a:xfrm>
            <a:off x="3322392" y="4829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57474F-B759-6971-6660-9A09D8F8A0A1}"/>
              </a:ext>
            </a:extLst>
          </p:cNvPr>
          <p:cNvSpPr txBox="1"/>
          <p:nvPr/>
        </p:nvSpPr>
        <p:spPr>
          <a:xfrm>
            <a:off x="7843984" y="5007959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Output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116">
            <a:extLst>
              <a:ext uri="{FF2B5EF4-FFF2-40B4-BE49-F238E27FC236}">
                <a16:creationId xmlns:a16="http://schemas.microsoft.com/office/drawing/2014/main" id="{32F98E66-1F48-8ECE-2057-D9F0805A4435}"/>
              </a:ext>
            </a:extLst>
          </p:cNvPr>
          <p:cNvSpPr txBox="1"/>
          <p:nvPr/>
        </p:nvSpPr>
        <p:spPr>
          <a:xfrm>
            <a:off x="2277565" y="3333845"/>
            <a:ext cx="23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Permute &amp; Sample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Box 116">
            <a:extLst>
              <a:ext uri="{FF2B5EF4-FFF2-40B4-BE49-F238E27FC236}">
                <a16:creationId xmlns:a16="http://schemas.microsoft.com/office/drawing/2014/main" id="{050B5685-0D91-ED7C-E74A-95387FDCEFEE}"/>
              </a:ext>
            </a:extLst>
          </p:cNvPr>
          <p:cNvSpPr txBox="1"/>
          <p:nvPr/>
        </p:nvSpPr>
        <p:spPr>
          <a:xfrm>
            <a:off x="5212718" y="4227056"/>
            <a:ext cx="17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Minimum Loss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115">
            <a:extLst>
              <a:ext uri="{FF2B5EF4-FFF2-40B4-BE49-F238E27FC236}">
                <a16:creationId xmlns:a16="http://schemas.microsoft.com/office/drawing/2014/main" id="{C33C0B91-B87F-3F0C-5213-B7DABDD6DB4E}"/>
              </a:ext>
            </a:extLst>
          </p:cNvPr>
          <p:cNvCxnSpPr>
            <a:cxnSpLocks/>
          </p:cNvCxnSpPr>
          <p:nvPr/>
        </p:nvCxnSpPr>
        <p:spPr>
          <a:xfrm>
            <a:off x="5842379" y="4789765"/>
            <a:ext cx="605609" cy="0"/>
          </a:xfrm>
          <a:prstGeom prst="straightConnector1">
            <a:avLst/>
          </a:prstGeom>
          <a:noFill/>
          <a:ln w="635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7567C57-01F4-5CFD-4582-5D12FB04CC80}"/>
              </a:ext>
            </a:extLst>
          </p:cNvPr>
          <p:cNvSpPr/>
          <p:nvPr/>
        </p:nvSpPr>
        <p:spPr>
          <a:xfrm>
            <a:off x="1591554" y="3283860"/>
            <a:ext cx="8856002" cy="2494863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2B75086-4B2D-DA4C-0827-732B70931EF1}"/>
              </a:ext>
            </a:extLst>
          </p:cNvPr>
          <p:cNvSpPr txBox="1"/>
          <p:nvPr/>
        </p:nvSpPr>
        <p:spPr>
          <a:xfrm>
            <a:off x="2480243" y="6450369"/>
            <a:ext cx="7231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Revisiting Open Domain Query Facet Extraction and Generation</a:t>
            </a:r>
            <a:r>
              <a:rPr lang="en-GB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ICTIR</a:t>
            </a:r>
            <a:r>
              <a:rPr lang="en-GB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88">
            <a:extLst>
              <a:ext uri="{FF2B5EF4-FFF2-40B4-BE49-F238E27FC236}">
                <a16:creationId xmlns:a16="http://schemas.microsoft.com/office/drawing/2014/main" id="{F9512280-DD5F-7076-388D-E0754EFB3CF6}"/>
              </a:ext>
            </a:extLst>
          </p:cNvPr>
          <p:cNvSpPr txBox="1"/>
          <p:nvPr/>
        </p:nvSpPr>
        <p:spPr>
          <a:xfrm>
            <a:off x="148723" y="943445"/>
            <a:ext cx="11723046" cy="13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training objectives in the existing methods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Seq-Min-Perm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enumerates the permutations and use the one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loss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are both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sequential-prediction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A139BB-11E1-79BE-AAD0-E1FD94F47F94}"/>
              </a:ext>
            </a:extLst>
          </p:cNvPr>
          <p:cNvSpPr txBox="1"/>
          <p:nvPr/>
        </p:nvSpPr>
        <p:spPr>
          <a:xfrm>
            <a:off x="4348567" y="274575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Permutation-invariant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BC4D0A-BBF1-CBFE-93AE-9490BD729979}"/>
              </a:ext>
            </a:extLst>
          </p:cNvPr>
          <p:cNvSpPr txBox="1"/>
          <p:nvPr/>
        </p:nvSpPr>
        <p:spPr>
          <a:xfrm>
            <a:off x="3087805" y="5835819"/>
            <a:ext cx="5764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leverage the permutations sufficiently 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D90A338-04D4-ADF2-A23D-8014452CB704}"/>
              </a:ext>
            </a:extLst>
          </p:cNvPr>
          <p:cNvGrpSpPr/>
          <p:nvPr/>
        </p:nvGrpSpPr>
        <p:grpSpPr>
          <a:xfrm>
            <a:off x="1710214" y="3811396"/>
            <a:ext cx="3502504" cy="305344"/>
            <a:chOff x="7724013" y="5086572"/>
            <a:chExt cx="2504661" cy="3021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6913A1-A329-56BB-3E0D-4C58932286E9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175E8D-4F13-219F-3FED-13D8D9E13B5D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1800D4-0CE8-0C37-74D0-A28F1AC01657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2F2C98-CF9A-6BD6-1EBE-F13F7A171855}"/>
              </a:ext>
            </a:extLst>
          </p:cNvPr>
          <p:cNvGrpSpPr/>
          <p:nvPr/>
        </p:nvGrpSpPr>
        <p:grpSpPr>
          <a:xfrm>
            <a:off x="1710214" y="4347878"/>
            <a:ext cx="3502504" cy="305344"/>
            <a:chOff x="7724013" y="5086572"/>
            <a:chExt cx="2504661" cy="30215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69D55F-4FB2-9DEA-552B-9F6AD42F8C52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8E1DEE-8330-C353-6A74-A4856D9F02D3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AAFFEB-316F-95A0-4B5B-92EB8745C22A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06618F-EF67-CF0F-E05D-D2BB954A6305}"/>
              </a:ext>
            </a:extLst>
          </p:cNvPr>
          <p:cNvGrpSpPr/>
          <p:nvPr/>
        </p:nvGrpSpPr>
        <p:grpSpPr>
          <a:xfrm>
            <a:off x="1710213" y="5245486"/>
            <a:ext cx="3502504" cy="305344"/>
            <a:chOff x="7724013" y="5086572"/>
            <a:chExt cx="2504661" cy="30215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7159D7-CADF-1946-CDC7-541D47537E9C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794DB7-2A90-2485-FD90-8A69D0E5723E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0A65C7-CAD2-173A-83C0-0A38692D2297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14D678-6FF2-5929-29C5-9B58E88F3142}"/>
              </a:ext>
            </a:extLst>
          </p:cNvPr>
          <p:cNvGrpSpPr/>
          <p:nvPr/>
        </p:nvGrpSpPr>
        <p:grpSpPr>
          <a:xfrm>
            <a:off x="6856611" y="4670515"/>
            <a:ext cx="3502504" cy="305344"/>
            <a:chOff x="7724013" y="5086572"/>
            <a:chExt cx="2504661" cy="3021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8292B4-1629-772B-49AB-510B2A55469F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E43B334-71B0-58C8-CFCD-1CCA6C9FF0C6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D43452E-D005-7EB3-200A-AFA16F603EDA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1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3" grpId="0"/>
      <p:bldP spid="44" grpId="0"/>
      <p:bldP spid="47" grpId="0" animBg="1"/>
      <p:bldP spid="28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CF29B-456F-7F83-3456-A78EA67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A20A-470E-4079-9B71-460005D19B4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F4AFFC82-A03B-4BFC-BD51-849813BE3943}"/>
              </a:ext>
            </a:extLst>
          </p:cNvPr>
          <p:cNvSpPr txBox="1">
            <a:spLocks/>
          </p:cNvSpPr>
          <p:nvPr/>
        </p:nvSpPr>
        <p:spPr bwMode="auto">
          <a:xfrm>
            <a:off x="257513" y="2390360"/>
            <a:ext cx="11676974" cy="207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728" tIns="108864" rIns="217728" bIns="108864" numCol="1" anchor="ctr" anchorCtr="0" compatLnSpc="1">
            <a:noAutofit/>
          </a:bodyPr>
          <a:lstStyle>
            <a:lvl1pPr algn="ctr" defTabSz="543560" rtl="0" fontAlgn="base">
              <a:spcBef>
                <a:spcPct val="0"/>
              </a:spcBef>
              <a:spcAft>
                <a:spcPct val="0"/>
              </a:spcAft>
              <a:defRPr sz="14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Open Sans"/>
              </a:defRPr>
            </a:lvl1pPr>
            <a:lvl2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2pPr>
            <a:lvl3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3pPr>
            <a:lvl4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4pPr>
            <a:lvl5pPr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5pPr>
            <a:lvl6pPr marL="2286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6pPr>
            <a:lvl7pPr marL="4572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7pPr>
            <a:lvl8pPr marL="6858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8pPr>
            <a:lvl9pPr marL="914400" algn="ctr" defTabSz="543560" rtl="0" fontAlgn="base">
              <a:spcBef>
                <a:spcPct val="0"/>
              </a:spcBef>
              <a:spcAft>
                <a:spcPct val="0"/>
              </a:spcAft>
              <a:defRPr sz="5250">
                <a:solidFill>
                  <a:schemeClr val="tx1"/>
                </a:solidFill>
                <a:latin typeface="Open Sans" charset="0"/>
                <a:ea typeface="MS PGothic" charset="0"/>
              </a:defRPr>
            </a:lvl9pPr>
          </a:lstStyle>
          <a:p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There 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Objectives?</a:t>
            </a:r>
          </a:p>
          <a:p>
            <a:endParaRPr lang="en-US" altLang="zh-CN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Different Objectives Have?</a:t>
            </a:r>
          </a:p>
          <a:p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606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D99923-A128-7109-581D-F4747C38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3" y="3644896"/>
            <a:ext cx="11994417" cy="2772854"/>
          </a:xfrm>
          <a:prstGeom prst="rect">
            <a:avLst/>
          </a:prstGeom>
        </p:spPr>
      </p:pic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</a:rPr>
              <a:t>Various Training Objectives</a:t>
            </a:r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2" y="943445"/>
            <a:ext cx="11994417" cy="22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various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objectives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perspectives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propose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 three training objectives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perspectives</a:t>
            </a:r>
          </a:p>
          <a:p>
            <a:pPr lvl="1">
              <a:lnSpc>
                <a:spcPct val="120000"/>
              </a:lnSpc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Newly proposed training objectives</a:t>
            </a:r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70452410-8398-22CF-890B-4227B83A0E73}"/>
              </a:ext>
            </a:extLst>
          </p:cNvPr>
          <p:cNvSpPr/>
          <p:nvPr/>
        </p:nvSpPr>
        <p:spPr>
          <a:xfrm>
            <a:off x="2414954" y="3708511"/>
            <a:ext cx="9672906" cy="56337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72554749-72F9-9A11-D25F-DE1979989E9C}"/>
              </a:ext>
            </a:extLst>
          </p:cNvPr>
          <p:cNvSpPr/>
          <p:nvPr/>
        </p:nvSpPr>
        <p:spPr>
          <a:xfrm>
            <a:off x="207303" y="5130133"/>
            <a:ext cx="1933295" cy="116962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0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梯形 74"/>
          <p:cNvSpPr/>
          <p:nvPr/>
        </p:nvSpPr>
        <p:spPr>
          <a:xfrm rot="10800000">
            <a:off x="3216000" y="0"/>
            <a:ext cx="5760000" cy="76200"/>
          </a:xfrm>
          <a:prstGeom prst="trapezoid">
            <a:avLst/>
          </a:prstGeom>
          <a:solidFill>
            <a:srgbClr val="1D6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6B1B90A6-9484-9443-8345-C68124E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" y="13335"/>
            <a:ext cx="12191365" cy="895350"/>
          </a:xfrm>
        </p:spPr>
        <p:txBody>
          <a:bodyPr/>
          <a:lstStyle/>
          <a:p>
            <a:pPr algn="ctr"/>
            <a:r>
              <a:rPr lang="en-US" altLang="zh-CN" sz="3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Sequence-Average-Permutation </a:t>
            </a:r>
            <a:endParaRPr lang="zh-CN" altLang="en-US" sz="3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D9EC26-6414-DB4D-9B62-A058B4D21538}"/>
              </a:ext>
            </a:extLst>
          </p:cNvPr>
          <p:cNvSpPr/>
          <p:nvPr/>
        </p:nvSpPr>
        <p:spPr>
          <a:xfrm>
            <a:off x="12087860" y="6754495"/>
            <a:ext cx="104400" cy="1054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43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C548-C0A0-F085-578E-F4C7E67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CEFF-44E9-42A2-8AC0-2232C2428C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0776-10C7-BB68-2BAA-6782C7291278}"/>
              </a:ext>
            </a:extLst>
          </p:cNvPr>
          <p:cNvSpPr txBox="1"/>
          <p:nvPr/>
        </p:nvSpPr>
        <p:spPr>
          <a:xfrm>
            <a:off x="148723" y="943445"/>
            <a:ext cx="11723046" cy="94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Seq-Avg-Perm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seq-min-perm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trained with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loss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towards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possible permutations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298CBD-CF87-CC14-0DAC-C260D2984896}"/>
              </a:ext>
            </a:extLst>
          </p:cNvPr>
          <p:cNvSpPr txBox="1"/>
          <p:nvPr/>
        </p:nvSpPr>
        <p:spPr>
          <a:xfrm>
            <a:off x="4094330" y="482999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5C7A940-0716-9A10-9B07-691A18653358}"/>
              </a:ext>
            </a:extLst>
          </p:cNvPr>
          <p:cNvSpPr/>
          <p:nvPr/>
        </p:nvSpPr>
        <p:spPr>
          <a:xfrm>
            <a:off x="78354" y="3322519"/>
            <a:ext cx="6017645" cy="2792394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964B9E8-3510-149A-7CB1-FD841423B4BF}"/>
              </a:ext>
            </a:extLst>
          </p:cNvPr>
          <p:cNvCxnSpPr>
            <a:cxnSpLocks/>
          </p:cNvCxnSpPr>
          <p:nvPr/>
        </p:nvCxnSpPr>
        <p:spPr>
          <a:xfrm>
            <a:off x="1631103" y="3933045"/>
            <a:ext cx="762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B0E828E-69F8-D7C5-3F1A-88492481AA84}"/>
              </a:ext>
            </a:extLst>
          </p:cNvPr>
          <p:cNvCxnSpPr>
            <a:cxnSpLocks/>
          </p:cNvCxnSpPr>
          <p:nvPr/>
        </p:nvCxnSpPr>
        <p:spPr>
          <a:xfrm>
            <a:off x="1631102" y="4497967"/>
            <a:ext cx="762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B21AE6-17CB-69CD-2B20-D22F57845F31}"/>
              </a:ext>
            </a:extLst>
          </p:cNvPr>
          <p:cNvGrpSpPr/>
          <p:nvPr/>
        </p:nvGrpSpPr>
        <p:grpSpPr>
          <a:xfrm>
            <a:off x="7724013" y="5212230"/>
            <a:ext cx="3502504" cy="305344"/>
            <a:chOff x="7724013" y="5086572"/>
            <a:chExt cx="2504661" cy="30215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F2E4E0F-C205-2198-0E1A-B1F28AB3AA8F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7C7BC66-2206-719F-F56B-8C18B25521CD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8D0ADD4-26A1-C1C8-A162-08D8CFC882E6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箭头: 下 90">
            <a:extLst>
              <a:ext uri="{FF2B5EF4-FFF2-40B4-BE49-F238E27FC236}">
                <a16:creationId xmlns:a16="http://schemas.microsoft.com/office/drawing/2014/main" id="{69E7D573-3441-2D0E-3E72-69C383C7D4CC}"/>
              </a:ext>
            </a:extLst>
          </p:cNvPr>
          <p:cNvSpPr/>
          <p:nvPr/>
        </p:nvSpPr>
        <p:spPr>
          <a:xfrm>
            <a:off x="9299332" y="4257368"/>
            <a:ext cx="301151" cy="73833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91A9756C-8811-0DC1-1E8B-187E87445981}"/>
              </a:ext>
            </a:extLst>
          </p:cNvPr>
          <p:cNvSpPr/>
          <p:nvPr/>
        </p:nvSpPr>
        <p:spPr>
          <a:xfrm>
            <a:off x="7586774" y="3572621"/>
            <a:ext cx="3726268" cy="2243011"/>
          </a:xfrm>
          <a:prstGeom prst="round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B2A2242-6C9B-D2C0-88F2-644CCBF81E1E}"/>
              </a:ext>
            </a:extLst>
          </p:cNvPr>
          <p:cNvSpPr txBox="1"/>
          <p:nvPr/>
        </p:nvSpPr>
        <p:spPr>
          <a:xfrm>
            <a:off x="2568092" y="6148671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A6A93DD-39F8-B028-69BE-A6A45C24BCE2}"/>
              </a:ext>
            </a:extLst>
          </p:cNvPr>
          <p:cNvSpPr txBox="1"/>
          <p:nvPr/>
        </p:nvSpPr>
        <p:spPr>
          <a:xfrm>
            <a:off x="8955918" y="5901325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116">
            <a:extLst>
              <a:ext uri="{FF2B5EF4-FFF2-40B4-BE49-F238E27FC236}">
                <a16:creationId xmlns:a16="http://schemas.microsoft.com/office/drawing/2014/main" id="{5AC71CAD-D899-A999-9195-EF9BC1A82859}"/>
              </a:ext>
            </a:extLst>
          </p:cNvPr>
          <p:cNvSpPr txBox="1"/>
          <p:nvPr/>
        </p:nvSpPr>
        <p:spPr>
          <a:xfrm>
            <a:off x="3141265" y="3373664"/>
            <a:ext cx="23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Permute &amp; Sample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555F2C0-1DD4-FBBF-37BC-679BAFA8E262}"/>
              </a:ext>
            </a:extLst>
          </p:cNvPr>
          <p:cNvSpPr txBox="1"/>
          <p:nvPr/>
        </p:nvSpPr>
        <p:spPr>
          <a:xfrm>
            <a:off x="1422408" y="483074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TextBox 116">
            <a:extLst>
              <a:ext uri="{FF2B5EF4-FFF2-40B4-BE49-F238E27FC236}">
                <a16:creationId xmlns:a16="http://schemas.microsoft.com/office/drawing/2014/main" id="{F53FEE8F-BCD4-3B82-E691-2F1A40675EFA}"/>
              </a:ext>
            </a:extLst>
          </p:cNvPr>
          <p:cNvSpPr txBox="1"/>
          <p:nvPr/>
        </p:nvSpPr>
        <p:spPr>
          <a:xfrm>
            <a:off x="3087882" y="5640123"/>
            <a:ext cx="23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Target Output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16">
            <a:extLst>
              <a:ext uri="{FF2B5EF4-FFF2-40B4-BE49-F238E27FC236}">
                <a16:creationId xmlns:a16="http://schemas.microsoft.com/office/drawing/2014/main" id="{34111806-CA75-3846-C77F-36128245A868}"/>
              </a:ext>
            </a:extLst>
          </p:cNvPr>
          <p:cNvSpPr txBox="1"/>
          <p:nvPr/>
        </p:nvSpPr>
        <p:spPr>
          <a:xfrm>
            <a:off x="328117" y="5630966"/>
            <a:ext cx="94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N" b="1" dirty="0">
              <a:solidFill>
                <a:prstClr val="black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8E4087-9F59-1699-43A4-08041A849959}"/>
              </a:ext>
            </a:extLst>
          </p:cNvPr>
          <p:cNvSpPr txBox="1"/>
          <p:nvPr/>
        </p:nvSpPr>
        <p:spPr>
          <a:xfrm>
            <a:off x="3567436" y="2343064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permutations sufficiently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06C991B-7AA9-9A4D-0E3C-893EF66CE18A}"/>
              </a:ext>
            </a:extLst>
          </p:cNvPr>
          <p:cNvGrpSpPr/>
          <p:nvPr/>
        </p:nvGrpSpPr>
        <p:grpSpPr>
          <a:xfrm>
            <a:off x="170439" y="3780109"/>
            <a:ext cx="1261425" cy="305873"/>
            <a:chOff x="9734292" y="3816795"/>
            <a:chExt cx="1669774" cy="30215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B46D1CF-33C3-D1E8-4ACF-FB918D4B11E3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5A4C0BE-2EAC-7A68-A808-4FBA0102938E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81EF9D4-8D10-AFBC-D8C9-B8A6541F1ED2}"/>
              </a:ext>
            </a:extLst>
          </p:cNvPr>
          <p:cNvGrpSpPr/>
          <p:nvPr/>
        </p:nvGrpSpPr>
        <p:grpSpPr>
          <a:xfrm>
            <a:off x="2520530" y="3780638"/>
            <a:ext cx="3502504" cy="305344"/>
            <a:chOff x="7724013" y="5086572"/>
            <a:chExt cx="2504661" cy="3021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D286E76-DB9B-B5A2-18B4-1C9C70DFB6D0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CF9E8D8-F690-B2D1-8EB4-80ADCE0F65C7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1E38ECD-D73B-3F67-FAFE-1C488774AA1C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D4CA01-3E8A-3EC6-6FDF-B3F272491E1E}"/>
              </a:ext>
            </a:extLst>
          </p:cNvPr>
          <p:cNvGrpSpPr/>
          <p:nvPr/>
        </p:nvGrpSpPr>
        <p:grpSpPr>
          <a:xfrm>
            <a:off x="173403" y="4350663"/>
            <a:ext cx="1261425" cy="305873"/>
            <a:chOff x="9734292" y="3816795"/>
            <a:chExt cx="1669774" cy="30215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314DAB2-C876-C50C-A790-5B6204BD7724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E765E33-7294-48C7-7CD1-6F7A303002E1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2D46CE7-68C2-A84C-7296-B2BB51989526}"/>
              </a:ext>
            </a:extLst>
          </p:cNvPr>
          <p:cNvGrpSpPr/>
          <p:nvPr/>
        </p:nvGrpSpPr>
        <p:grpSpPr>
          <a:xfrm>
            <a:off x="173404" y="5209087"/>
            <a:ext cx="1261425" cy="305873"/>
            <a:chOff x="9734292" y="3816795"/>
            <a:chExt cx="1669774" cy="30215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DF6DBC-BDCB-3DE2-2FEB-21230856DC06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62DB482-ED4E-C666-B84A-A8F30E34181F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89208B-A014-6D19-1306-AFC13AFBA674}"/>
              </a:ext>
            </a:extLst>
          </p:cNvPr>
          <p:cNvGrpSpPr/>
          <p:nvPr/>
        </p:nvGrpSpPr>
        <p:grpSpPr>
          <a:xfrm>
            <a:off x="2520530" y="4345295"/>
            <a:ext cx="3502504" cy="305344"/>
            <a:chOff x="7724013" y="5086572"/>
            <a:chExt cx="2504661" cy="30215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1EA2358-FCBA-D43B-2C9B-025C445B71D8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8E30450-9F5C-0E4A-6A44-B7D7EE58A1E9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25E24C2-CE14-B1F6-67C4-8D7F600831A5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95FB4B7-FF1F-A0ED-DED3-2D92DBB6ED36}"/>
              </a:ext>
            </a:extLst>
          </p:cNvPr>
          <p:cNvGrpSpPr/>
          <p:nvPr/>
        </p:nvGrpSpPr>
        <p:grpSpPr>
          <a:xfrm>
            <a:off x="2521561" y="5233149"/>
            <a:ext cx="3502504" cy="305344"/>
            <a:chOff x="7724013" y="5086572"/>
            <a:chExt cx="2504661" cy="30215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377C734-1EAA-D3AF-A6F2-5F8DF9424880}"/>
                </a:ext>
              </a:extLst>
            </p:cNvPr>
            <p:cNvSpPr/>
            <p:nvPr/>
          </p:nvSpPr>
          <p:spPr>
            <a:xfrm>
              <a:off x="7724013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Movie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54D0AE-E66F-BBBA-85C9-97F8836A0D60}"/>
                </a:ext>
              </a:extLst>
            </p:cNvPr>
            <p:cNvSpPr/>
            <p:nvPr/>
          </p:nvSpPr>
          <p:spPr>
            <a:xfrm>
              <a:off x="8558900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Band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FCD5E7A-1F53-21E4-5AB9-78FEB3E08095}"/>
                </a:ext>
              </a:extLst>
            </p:cNvPr>
            <p:cNvSpPr/>
            <p:nvPr/>
          </p:nvSpPr>
          <p:spPr>
            <a:xfrm>
              <a:off x="9393787" y="5086572"/>
              <a:ext cx="834887" cy="302150"/>
            </a:xfrm>
            <a:prstGeom prst="rect">
              <a:avLst/>
            </a:prstGeom>
            <a:solidFill>
              <a:srgbClr val="D5F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The 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435DCD-9EDB-F9B3-A4A3-703ACBA979B0}"/>
              </a:ext>
            </a:extLst>
          </p:cNvPr>
          <p:cNvGrpSpPr/>
          <p:nvPr/>
        </p:nvGrpSpPr>
        <p:grpSpPr>
          <a:xfrm>
            <a:off x="8819195" y="3762058"/>
            <a:ext cx="1261425" cy="305873"/>
            <a:chOff x="9734292" y="3816795"/>
            <a:chExt cx="1669774" cy="30215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47FB804-EE79-451F-173B-B0CC5045D15F}"/>
                </a:ext>
              </a:extLst>
            </p:cNvPr>
            <p:cNvSpPr/>
            <p:nvPr/>
          </p:nvSpPr>
          <p:spPr>
            <a:xfrm>
              <a:off x="9734292" y="3816795"/>
              <a:ext cx="834887" cy="302150"/>
            </a:xfrm>
            <a:prstGeom prst="rect">
              <a:avLst/>
            </a:prstGeom>
            <a:solidFill>
              <a:srgbClr val="F9B4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1D82D81-E526-4972-0B30-991B7862F73C}"/>
                </a:ext>
              </a:extLst>
            </p:cNvPr>
            <p:cNvSpPr/>
            <p:nvPr/>
          </p:nvSpPr>
          <p:spPr>
            <a:xfrm>
              <a:off x="10569179" y="3816795"/>
              <a:ext cx="834887" cy="30215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021F88-919F-9B2F-1F37-24D4940614DF}"/>
              </a:ext>
            </a:extLst>
          </p:cNvPr>
          <p:cNvCxnSpPr>
            <a:cxnSpLocks/>
          </p:cNvCxnSpPr>
          <p:nvPr/>
        </p:nvCxnSpPr>
        <p:spPr>
          <a:xfrm>
            <a:off x="1631102" y="5373381"/>
            <a:ext cx="762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108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Perspective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1D68A6"/>
      </a:accent1>
      <a:accent2>
        <a:srgbClr val="178E6B"/>
      </a:accent2>
      <a:accent3>
        <a:srgbClr val="84AC40"/>
      </a:accent3>
      <a:accent4>
        <a:srgbClr val="EE8A12"/>
      </a:accent4>
      <a:accent5>
        <a:srgbClr val="B0221D"/>
      </a:accent5>
      <a:accent6>
        <a:srgbClr val="381B41"/>
      </a:accent6>
      <a:hlink>
        <a:srgbClr val="216CAB"/>
      </a:hlink>
      <a:folHlink>
        <a:srgbClr val="1A91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55623</TotalTime>
  <Words>1881</Words>
  <Application>Microsoft Office PowerPoint</Application>
  <PresentationFormat>宽屏</PresentationFormat>
  <Paragraphs>411</Paragraphs>
  <Slides>22</Slides>
  <Notes>22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Helvetica Neue</vt:lpstr>
      <vt:lpstr>Helvetica Neue Medium</vt:lpstr>
      <vt:lpstr>Microsoft YaHei UI</vt:lpstr>
      <vt:lpstr>Söhne</vt:lpstr>
      <vt:lpstr>等线</vt:lpstr>
      <vt:lpstr>微软雅黑</vt:lpstr>
      <vt:lpstr>Arial</vt:lpstr>
      <vt:lpstr>Calibri</vt:lpstr>
      <vt:lpstr>Calibri Light</vt:lpstr>
      <vt:lpstr>Courier New</vt:lpstr>
      <vt:lpstr>Open Sans</vt:lpstr>
      <vt:lpstr>Times New Roman</vt:lpstr>
      <vt:lpstr>Wingdings</vt:lpstr>
      <vt:lpstr>Office Theme</vt:lpstr>
      <vt:lpstr>PowerPoint 演示文稿</vt:lpstr>
      <vt:lpstr>Introduction of Facet Prediction</vt:lpstr>
      <vt:lpstr>The Development of Facet Prediction</vt:lpstr>
      <vt:lpstr>The Architecture of Facet Generation</vt:lpstr>
      <vt:lpstr>Existing Methods for Facet Generation </vt:lpstr>
      <vt:lpstr>Existing Methods for Facet Generation </vt:lpstr>
      <vt:lpstr>PowerPoint 演示文稿</vt:lpstr>
      <vt:lpstr>Various Training Objectives </vt:lpstr>
      <vt:lpstr>Sequence-Average-Permutation </vt:lpstr>
      <vt:lpstr>Set-Prediction </vt:lpstr>
      <vt:lpstr>Sequence-Set-Prediction </vt:lpstr>
      <vt:lpstr>PowerPoint 演示文稿</vt:lpstr>
      <vt:lpstr> Differences among These Training Objectives </vt:lpstr>
      <vt:lpstr>Dataset-Model-Evaluation</vt:lpstr>
      <vt:lpstr>PowerPoint 演示文稿</vt:lpstr>
      <vt:lpstr>The Matching with Ground Truth</vt:lpstr>
      <vt:lpstr>Diversity among Generated Facets</vt:lpstr>
      <vt:lpstr>Performance w.r.t. Facet Counts</vt:lpstr>
      <vt:lpstr>Impact of Training Data Amount</vt:lpstr>
      <vt:lpstr>Facet Generation with ChatGPT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实验室发展路线图</dc:title>
  <dc:creator>Microsoft Office User</dc:creator>
  <cp:lastModifiedBy>倪诗宇 倪诗宇</cp:lastModifiedBy>
  <cp:revision>3153</cp:revision>
  <cp:lastPrinted>2022-03-25T10:27:45Z</cp:lastPrinted>
  <dcterms:created xsi:type="dcterms:W3CDTF">2022-03-25T10:27:45Z</dcterms:created>
  <dcterms:modified xsi:type="dcterms:W3CDTF">2023-11-26T14:11:29Z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