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3" r:id="rId6"/>
    <p:sldId id="278" r:id="rId7"/>
    <p:sldId id="266" r:id="rId8"/>
    <p:sldId id="257" r:id="rId9"/>
    <p:sldId id="258" r:id="rId10"/>
    <p:sldId id="269" r:id="rId11"/>
    <p:sldId id="259" r:id="rId12"/>
    <p:sldId id="262" r:id="rId13"/>
    <p:sldId id="261" r:id="rId14"/>
    <p:sldId id="264" r:id="rId15"/>
    <p:sldId id="263" r:id="rId16"/>
    <p:sldId id="260" r:id="rId17"/>
    <p:sldId id="267" r:id="rId18"/>
    <p:sldId id="268" r:id="rId19"/>
    <p:sldId id="265" r:id="rId20"/>
    <p:sldId id="270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2E076-3104-4FCC-A159-A60D81B2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35FA6-6E40-436A-A44E-37BC5673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D3653-423C-4432-8D7D-E529FBCE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94C8E-D781-4062-983F-49706DB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7B065-3C66-44E5-814C-50F8C72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EFDEC-2C04-407F-B1D0-B49AB647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55022-FB42-40EF-87F4-6861531F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73DB7-4D8B-418D-B581-F6559031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22D42-5D57-41A2-BBB1-FFE02708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C9C82-AC40-4D84-A7B0-BEACE22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EA3D8A-EFD6-4E64-9516-091A30F5F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68160-A144-4445-B55B-E3A7F331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A7C60-1E63-457B-A5B4-452DFDC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C5E0-FEAA-4826-A4A1-E9C3202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E8509-D46E-46D0-8CD9-7622E78C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E6304-595E-46DE-8DDD-857E1C61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F09B2-99D5-458D-AFD6-78CE8C50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9F6BA-7E29-433A-9FE8-9D25ACB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EB7AD-D046-4629-8B52-41CF37B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0CAD6-E62C-441D-8B92-A6812C33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6A19B-750B-4692-A863-5FC951CA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FE5C4-9B84-4E24-B584-1169F473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C5E92-8140-46AF-9DE6-DD8B5908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FD28-3E20-4649-8D4B-FDBCF10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842D4-C6C9-4414-B91E-A18DFA22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8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4F6A7-9408-407B-927C-DE9BDD5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5BA8-5D58-4BCC-8EC2-172B04455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8604C-D17E-4672-BE0A-98B16CDA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E2939-AB4E-4935-935D-F28CF75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310D5-83F7-4D4D-A001-F50ECB1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8C069-29EA-4640-BFAE-06098DB2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7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17F3D-6564-459C-9E47-6EF34B2B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1C1EE-8F62-4C80-8603-1659D559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2F5C0-2BE6-457F-9170-5A99FD6B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32EDAA-F25E-4CC1-A9BE-01411729B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9E256-A83C-4C07-80A5-69C3E3E6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5D78DB-2EB6-42F6-B06F-D2CD344A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042E0-0712-4800-B4D2-EBE9BB8F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92416-75EB-417E-A570-C138E13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4BF6-75A5-40F0-94AA-5B7EE77E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81F77-3EBE-4EC6-87D0-B83D7AB7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E1ACC-68DC-41E2-BA45-D30E1038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5D084-FA96-4DED-9675-63B8AB6A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0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4CE62-5244-41F2-BAD4-D4030EB0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373C6-4D39-423D-839E-B5E2F94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5ABB8-8338-4AB2-A2CD-037C48D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3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2685-FD53-43C6-8D9D-56261895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35A31-BA0B-4C1D-A8BE-7C5DB230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CDA0C-951C-4B22-8254-F96536AD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2CEDF-F592-4D06-9308-6E4D7C05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FB999-7E6B-42CB-AAC5-FCE133E3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CEF-CCC6-4269-BD7E-B83EFDD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D73E0-FE74-4C4F-ACDD-9708EC9D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63065-9DAB-4124-8A9E-80FBA1C46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04B45-AEF3-4B95-960A-970CEDED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00F14-AEDC-419E-9649-BD21FD49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9DC73-090B-4E63-A227-76460E3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A7853-2BFE-4D5F-8274-D881933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255171-64AD-450C-B158-1B17CA38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18EAA-A740-4236-97B7-22C2B7C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AA91D-0E6E-43B6-B44A-3D6C9881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DE62-8CA9-408A-914E-F35EAE1A45E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60209-11C3-44D9-93DA-FA2E00F6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6C446-83E3-4FE5-8DDF-91FEE0EF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86C0-3486-423F-AC6F-3919AEAEF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go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DDF4BE-77AD-4811-A778-6C1A8D4B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38" y="1459042"/>
            <a:ext cx="99939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市场上对数据分析师要求与需求分析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3F3B7700-AAF2-4DE1-A633-114C2A5D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7" y="4816100"/>
            <a:ext cx="1037279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33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</a:t>
            </a:r>
            <a:r>
              <a:rPr lang="en-US" altLang="zh-CN" sz="2133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2019/04/30 </a:t>
            </a:r>
            <a:r>
              <a:rPr lang="zh-CN" altLang="en-US" sz="2133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拉勾网</a:t>
            </a:r>
            <a:r>
              <a:rPr lang="en-US" altLang="zh-CN" sz="2133" i="1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https://www.lagou.com</a:t>
            </a:r>
            <a:r>
              <a:rPr lang="en-US" altLang="zh-CN" sz="2133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133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数据分析师查询结果</a:t>
            </a:r>
          </a:p>
        </p:txBody>
      </p:sp>
      <p:cxnSp>
        <p:nvCxnSpPr>
          <p:cNvPr id="6" name="直接连接符 44">
            <a:extLst>
              <a:ext uri="{FF2B5EF4-FFF2-40B4-BE49-F238E27FC236}">
                <a16:creationId xmlns:a16="http://schemas.microsoft.com/office/drawing/2014/main" id="{51F5E0CA-EF3A-4EF5-9698-8E5A4C5CF4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086" y="5244766"/>
            <a:ext cx="8748713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17">
            <a:extLst>
              <a:ext uri="{FF2B5EF4-FFF2-40B4-BE49-F238E27FC236}">
                <a16:creationId xmlns:a16="http://schemas.microsoft.com/office/drawing/2014/main" id="{E8E1CB9E-C443-4659-BBEB-248930685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91" y="2710076"/>
            <a:ext cx="3640503" cy="6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67" b="1" i="1" dirty="0">
                <a:latin typeface="仿宋" panose="02010609060101010101" pitchFamily="49" charset="-122"/>
                <a:ea typeface="仿宋" panose="02010609060101010101" pitchFamily="49" charset="-122"/>
              </a:rPr>
              <a:t>汇报人   聂诗雨</a:t>
            </a:r>
          </a:p>
        </p:txBody>
      </p:sp>
    </p:spTree>
    <p:extLst>
      <p:ext uri="{BB962C8B-B14F-4D97-AF65-F5344CB8AC3E}">
        <p14:creationId xmlns:p14="http://schemas.microsoft.com/office/powerpoint/2010/main" val="2002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40D752-5CE3-4934-80C0-FE708279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5893" r="15774" b="6494"/>
          <a:stretch/>
        </p:blipFill>
        <p:spPr>
          <a:xfrm>
            <a:off x="1583626" y="1280160"/>
            <a:ext cx="10289505" cy="5331657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1" y="2433076"/>
            <a:ext cx="1060938" cy="2828241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城市   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工作经验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8DF3FA-597B-4BD7-B77D-FB492053BA42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CB1DD60-9086-4367-B699-7F42F8DB7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6528" r="9425" b="1938"/>
          <a:stretch/>
        </p:blipFill>
        <p:spPr>
          <a:xfrm>
            <a:off x="369556" y="1610973"/>
            <a:ext cx="7721600" cy="50219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E20E31-1726-4434-8892-636D4F1807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t="17947" r="25630" b="14329"/>
          <a:stretch/>
        </p:blipFill>
        <p:spPr>
          <a:xfrm>
            <a:off x="6538573" y="1603048"/>
            <a:ext cx="5152572" cy="46445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6BB073-D746-47BA-AB1E-3A9121340807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810" y="1237957"/>
            <a:ext cx="3058551" cy="84662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学历需求分布</a:t>
            </a:r>
          </a:p>
        </p:txBody>
      </p:sp>
    </p:spTree>
    <p:extLst>
      <p:ext uri="{BB962C8B-B14F-4D97-AF65-F5344CB8AC3E}">
        <p14:creationId xmlns:p14="http://schemas.microsoft.com/office/powerpoint/2010/main" val="343784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B136EEE-AFD7-4630-B8A9-2D486E79B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5962" r="8512" b="5833"/>
          <a:stretch/>
        </p:blipFill>
        <p:spPr>
          <a:xfrm>
            <a:off x="6443003" y="1048041"/>
            <a:ext cx="5514536" cy="4839287"/>
          </a:xfrm>
          <a:prstGeom prst="rect">
            <a:avLst/>
          </a:prstGeo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A8F3E143-BB03-4126-A43E-2FAFAC5F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B0370D-58FF-42B3-AABB-20D1CAB3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t="7308" r="8975" b="897"/>
          <a:stretch/>
        </p:blipFill>
        <p:spPr>
          <a:xfrm>
            <a:off x="0" y="1146516"/>
            <a:ext cx="6175717" cy="50362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8FA39B-9213-4C22-93F0-0DC819DF84AF}"/>
              </a:ext>
            </a:extLst>
          </p:cNvPr>
          <p:cNvSpPr txBox="1">
            <a:spLocks/>
          </p:cNvSpPr>
          <p:nvPr/>
        </p:nvSpPr>
        <p:spPr>
          <a:xfrm>
            <a:off x="590843" y="-84406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20" y="2011044"/>
            <a:ext cx="2749062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学历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月薪</a:t>
            </a:r>
          </a:p>
        </p:txBody>
      </p:sp>
    </p:spTree>
    <p:extLst>
      <p:ext uri="{BB962C8B-B14F-4D97-AF65-F5344CB8AC3E}">
        <p14:creationId xmlns:p14="http://schemas.microsoft.com/office/powerpoint/2010/main" val="228829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2697833-88F5-48F1-B787-8E91DE41E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6987" r="8976" b="705"/>
          <a:stretch/>
        </p:blipFill>
        <p:spPr>
          <a:xfrm>
            <a:off x="717452" y="1378635"/>
            <a:ext cx="7779434" cy="50643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9A9DFD-E4FE-4C85-B5ED-6532B0CA86CF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718" y="2531549"/>
            <a:ext cx="2706858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工作经验需求</a:t>
            </a:r>
          </a:p>
        </p:txBody>
      </p:sp>
    </p:spTree>
    <p:extLst>
      <p:ext uri="{BB962C8B-B14F-4D97-AF65-F5344CB8AC3E}">
        <p14:creationId xmlns:p14="http://schemas.microsoft.com/office/powerpoint/2010/main" val="222213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C6C04DE-B70D-4996-BF12-0B1AC889F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7186" r="8747" b="1968"/>
          <a:stretch/>
        </p:blipFill>
        <p:spPr>
          <a:xfrm>
            <a:off x="112541" y="1406768"/>
            <a:ext cx="6907186" cy="4431323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C57B6D-836C-408A-A9EC-D8FAB49AA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6987" r="8821" b="5577"/>
          <a:stretch/>
        </p:blipFill>
        <p:spPr>
          <a:xfrm>
            <a:off x="7033846" y="1111348"/>
            <a:ext cx="5158154" cy="47970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D2FBA4-CE7D-4A38-ABDB-35A25AB9F33D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347" y="2728497"/>
            <a:ext cx="3142957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工作经验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-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月薪</a:t>
            </a:r>
          </a:p>
        </p:txBody>
      </p:sp>
    </p:spTree>
    <p:extLst>
      <p:ext uri="{BB962C8B-B14F-4D97-AF65-F5344CB8AC3E}">
        <p14:creationId xmlns:p14="http://schemas.microsoft.com/office/powerpoint/2010/main" val="165442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BC8A72B-340A-45CD-95E2-21AE903A2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8014" r="9437" b="1730"/>
          <a:stretch/>
        </p:blipFill>
        <p:spPr>
          <a:xfrm>
            <a:off x="253218" y="1434903"/>
            <a:ext cx="7680960" cy="4951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32E64F-1F79-46A1-A3AE-7D7EC583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15706" r="23129" b="17884"/>
          <a:stretch/>
        </p:blipFill>
        <p:spPr>
          <a:xfrm>
            <a:off x="6935373" y="1630325"/>
            <a:ext cx="4881488" cy="39264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C04ED0-AA43-4476-8273-B8157775D237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1659352"/>
            <a:ext cx="3044483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企业规模分布</a:t>
            </a:r>
          </a:p>
        </p:txBody>
      </p:sp>
    </p:spTree>
    <p:extLst>
      <p:ext uri="{BB962C8B-B14F-4D97-AF65-F5344CB8AC3E}">
        <p14:creationId xmlns:p14="http://schemas.microsoft.com/office/powerpoint/2010/main" val="56909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2704B03-35B9-40F3-94CC-691B9C351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7186" r="7972" b="5848"/>
          <a:stretch/>
        </p:blipFill>
        <p:spPr>
          <a:xfrm>
            <a:off x="7244861" y="1547445"/>
            <a:ext cx="4811151" cy="3784209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829E8B-C6A2-4A25-87F3-A01087BC1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10577" r="8975" b="2756"/>
          <a:stretch/>
        </p:blipFill>
        <p:spPr>
          <a:xfrm>
            <a:off x="0" y="1301262"/>
            <a:ext cx="7202658" cy="4754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C29635-25F9-4BE5-9E67-860976A34BB6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56" y="212358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企业规模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-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薪资</a:t>
            </a:r>
          </a:p>
        </p:txBody>
      </p:sp>
    </p:spTree>
    <p:extLst>
      <p:ext uri="{BB962C8B-B14F-4D97-AF65-F5344CB8AC3E}">
        <p14:creationId xmlns:p14="http://schemas.microsoft.com/office/powerpoint/2010/main" val="272398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9473BA0-3EF9-4C81-B3B6-064BA69E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6539" r="16312" b="6495"/>
          <a:stretch/>
        </p:blipFill>
        <p:spPr>
          <a:xfrm>
            <a:off x="28136" y="2110153"/>
            <a:ext cx="5955499" cy="4107767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035C1B-5FA1-4A9A-A053-7971AF34F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t="7245" r="12667" b="6346"/>
          <a:stretch/>
        </p:blipFill>
        <p:spPr>
          <a:xfrm>
            <a:off x="5936566" y="1772529"/>
            <a:ext cx="6255434" cy="47689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686544-25AF-4C66-9DB6-0D47B122B4AD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707" y="773088"/>
            <a:ext cx="5604803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企业规模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学历、工作经验</a:t>
            </a:r>
          </a:p>
        </p:txBody>
      </p:sp>
    </p:spTree>
    <p:extLst>
      <p:ext uri="{BB962C8B-B14F-4D97-AF65-F5344CB8AC3E}">
        <p14:creationId xmlns:p14="http://schemas.microsoft.com/office/powerpoint/2010/main" val="32608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707415C-EF06-488C-9742-D2004A42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t="7715" r="8975" b="5997"/>
          <a:stretch/>
        </p:blipFill>
        <p:spPr>
          <a:xfrm>
            <a:off x="412846" y="1308294"/>
            <a:ext cx="11192999" cy="485335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12D7F2-8B1C-4F1C-9087-CB7497872436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64" y="1560879"/>
            <a:ext cx="2552114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技能占比</a:t>
            </a:r>
          </a:p>
        </p:txBody>
      </p:sp>
    </p:spTree>
    <p:extLst>
      <p:ext uri="{BB962C8B-B14F-4D97-AF65-F5344CB8AC3E}">
        <p14:creationId xmlns:p14="http://schemas.microsoft.com/office/powerpoint/2010/main" val="126247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10" y="1054442"/>
            <a:ext cx="3944815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技术、技能关键词云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190052-7F80-47CC-9A0D-260F18F5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17693" r="9949" b="22499"/>
          <a:stretch/>
        </p:blipFill>
        <p:spPr>
          <a:xfrm>
            <a:off x="5008098" y="0"/>
            <a:ext cx="7183902" cy="328129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9367D0-F943-486D-A674-4FF4692FA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7" t="15154" r="8704" b="14341"/>
          <a:stretch/>
        </p:blipFill>
        <p:spPr>
          <a:xfrm>
            <a:off x="0" y="2848707"/>
            <a:ext cx="7589608" cy="4009293"/>
          </a:xfrm>
        </p:spPr>
      </p:pic>
    </p:spTree>
    <p:extLst>
      <p:ext uri="{BB962C8B-B14F-4D97-AF65-F5344CB8AC3E}">
        <p14:creationId xmlns:p14="http://schemas.microsoft.com/office/powerpoint/2010/main" val="37104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4BC88A-C99B-409C-ABF4-6DD76CB52FEC}"/>
              </a:ext>
            </a:extLst>
          </p:cNvPr>
          <p:cNvSpPr txBox="1"/>
          <p:nvPr/>
        </p:nvSpPr>
        <p:spPr>
          <a:xfrm>
            <a:off x="1389184" y="1111238"/>
            <a:ext cx="6098344" cy="411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背景和目的</a:t>
            </a:r>
            <a:endParaRPr lang="en-US" altLang="zh-CN" sz="3600" dirty="0">
              <a:solidFill>
                <a:srgbClr val="504B4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分析思路概要</a:t>
            </a:r>
            <a:endParaRPr lang="en-US" altLang="zh-CN" sz="3600" dirty="0">
              <a:solidFill>
                <a:srgbClr val="504B4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数据收集和处理</a:t>
            </a:r>
            <a:endParaRPr lang="en-US" altLang="zh-CN" sz="3600" dirty="0">
              <a:solidFill>
                <a:srgbClr val="504B4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en-US" altLang="zh-CN" sz="3600" dirty="0">
              <a:solidFill>
                <a:srgbClr val="504B4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结论和建议</a:t>
            </a:r>
          </a:p>
        </p:txBody>
      </p:sp>
      <p:pic>
        <p:nvPicPr>
          <p:cNvPr id="7" name="Picture 4" descr="查看源图像">
            <a:extLst>
              <a:ext uri="{FF2B5EF4-FFF2-40B4-BE49-F238E27FC236}">
                <a16:creationId xmlns:a16="http://schemas.microsoft.com/office/drawing/2014/main" id="{6F52C5B1-3F21-48BF-AF58-51093F0ED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5" y="0"/>
            <a:ext cx="57630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4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DBD17F-DED3-454C-AAA1-D72692BEC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11059" r="17134" b="5997"/>
          <a:stretch/>
        </p:blipFill>
        <p:spPr>
          <a:xfrm>
            <a:off x="717453" y="1730326"/>
            <a:ext cx="10657298" cy="486742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551" y="618344"/>
            <a:ext cx="2692791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技能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薪资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8CDCB5-3C32-4162-8139-EF9A3AD4B745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10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699A778-F5EB-44E1-8C7F-A90DCC1567AD}"/>
              </a:ext>
            </a:extLst>
          </p:cNvPr>
          <p:cNvSpPr txBox="1"/>
          <p:nvPr/>
        </p:nvSpPr>
        <p:spPr>
          <a:xfrm>
            <a:off x="829994" y="1475995"/>
            <a:ext cx="10213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数据分析师总体薪资可观；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数据分析师基本在北上深广杭发展，北上深杭对工作经验丰富的分析师需求更多，应届生可去北京广州；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小企业可能处于高速发展阶段，需要更多有丰富经验的数据分析师来建设数据体系，而更大规模的企业体系完整、成熟，对数据分析师需求量大且接纳应届生，但总体上市场对经验丰富的分析师需求更大；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企业对数据分析师的学历要求不高，只要有本科的理论基础，他们更多的看重工作经验丰富、业务娴熟、团队合作等；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工作经验对薪资有明显提升，企业规模大的月薪也较高；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市场基本要求分析师掌握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Excel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工具，想要高薪最好掌握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SAS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BI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Hive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Tableau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等；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除了技术之外，也应当加强经验的积累、对业务的了解、团队沟通合作能力等等。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721FB14-612C-4954-A09C-87659BD5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132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BA941-1EF7-4AA5-8514-380D4848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951"/>
            <a:ext cx="10515600" cy="2152357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3591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B540-2748-4D88-A4FD-4723CF0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背景和目的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ACFA2-7CA0-40A6-B891-206510C0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8" y="168494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学习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爬虫技巧，复习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数据处理、分析、可视化，了解目前市场对数据分析人才的要求和需求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了解现在求职市场上数据分析师的薪资，以及对数据分析人才的要求和需求，来分析、指导目前可以为数据分析求职做的准备，以及该岗位未来的发展。 利用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爬取拉勾网上数据分析这一岗位的信息，然后进行一些探索和分析。</a:t>
            </a:r>
          </a:p>
        </p:txBody>
      </p:sp>
    </p:spTree>
    <p:extLst>
      <p:ext uri="{BB962C8B-B14F-4D97-AF65-F5344CB8AC3E}">
        <p14:creationId xmlns:p14="http://schemas.microsoft.com/office/powerpoint/2010/main" val="26269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B540-2748-4D88-A4FD-4723CF0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分析思路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ACFA2-7CA0-40A6-B891-206510C0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了解现在对数据分析师的技能、学历、工作经验的要求，及其对应的薪资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分析不同地区对数据分析师的需求人数、工作经验和薪资分布；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不同学历的需求人数和月薪分布；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不同工作经验的需求人数和月薪分布；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不同企业规模对数据分析师的需求人数、学历、工作经验和薪资分布；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对数据分析师的技术和其他能力要求的占比。</a:t>
            </a:r>
          </a:p>
        </p:txBody>
      </p:sp>
    </p:spTree>
    <p:extLst>
      <p:ext uri="{BB962C8B-B14F-4D97-AF65-F5344CB8AC3E}">
        <p14:creationId xmlns:p14="http://schemas.microsoft.com/office/powerpoint/2010/main" val="30254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699A778-F5EB-44E1-8C7F-A90DCC1567AD}"/>
              </a:ext>
            </a:extLst>
          </p:cNvPr>
          <p:cNvSpPr txBox="1"/>
          <p:nvPr/>
        </p:nvSpPr>
        <p:spPr>
          <a:xfrm>
            <a:off x="1378634" y="1715146"/>
            <a:ext cx="96785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数据来源：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本项目数据全部来自拉勾网，通过python的urllib，request，BeautifulSoup等包从网页（2019/04/30）上爬取。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样本量：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450 个招聘职位。 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*** 样本不多，且拉勾网大多数是互联网企业，因此此次分析仅做参考。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721FB14-612C-4954-A09C-87659BD5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数据收集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30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699A778-F5EB-44E1-8C7F-A90DCC1567AD}"/>
              </a:ext>
            </a:extLst>
          </p:cNvPr>
          <p:cNvSpPr txBox="1"/>
          <p:nvPr/>
        </p:nvSpPr>
        <p:spPr>
          <a:xfrm>
            <a:off x="1280159" y="1297813"/>
            <a:ext cx="1017094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读取数据，查看每列数据类型，查看数据的行列大小，查看数据信息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查看缺失值的列，因工作地点等不重要不作替换或其他处理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	去重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	处理之前做好备份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数据清洗：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去除不需要的列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	去除实习、兼职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【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不关注，且兼职数据太少难以分析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最大、最小、平均、中位薪资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薪资、城市、学历、工作经验、企业规模、技能要求的分布情况： 直方图、饼图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各城市、学历、工作经验、企业规模的月薪分布情况： 箱线图、折线图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城市对工作经验的需求、企业规模对工作经验、学历的需求： 柱状图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职位对各技术要求的占比和月薪情况： 气泡图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对于技术和能力要求： 词云图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仅做参考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721FB14-612C-4954-A09C-87659BD5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数据处理和分析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11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E14272B-48F1-487B-ACE4-839005C6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CF58F3-3E5A-4353-A8F4-D5AEA5CE0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6987" r="9128" b="1475"/>
          <a:stretch/>
        </p:blipFill>
        <p:spPr>
          <a:xfrm>
            <a:off x="1969476" y="1463041"/>
            <a:ext cx="7695029" cy="502216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4D0D87A-F918-439B-922A-86C04668558F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D9C85D-752E-4C8D-918B-04E7958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983" y="1476473"/>
            <a:ext cx="2630658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月薪分布</a:t>
            </a:r>
          </a:p>
        </p:txBody>
      </p:sp>
    </p:spTree>
    <p:extLst>
      <p:ext uri="{BB962C8B-B14F-4D97-AF65-F5344CB8AC3E}">
        <p14:creationId xmlns:p14="http://schemas.microsoft.com/office/powerpoint/2010/main" val="423876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483332A-2CC6-4A09-92B3-599CCF12B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" t="6539" r="7971" b="1645"/>
          <a:stretch/>
        </p:blipFill>
        <p:spPr>
          <a:xfrm>
            <a:off x="464234" y="1364564"/>
            <a:ext cx="7962315" cy="507017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896D2E-FC1B-4CD6-90BF-39868439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17756" r="24821" b="16859"/>
          <a:stretch/>
        </p:blipFill>
        <p:spPr>
          <a:xfrm>
            <a:off x="6134782" y="914399"/>
            <a:ext cx="5161574" cy="4586068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1125139-2325-4D00-AEB3-4B52B1434FF4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739085-97C7-47F9-913D-AD10CCFD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9" y="1532745"/>
            <a:ext cx="2101947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城市分布</a:t>
            </a:r>
          </a:p>
        </p:txBody>
      </p:sp>
    </p:spTree>
    <p:extLst>
      <p:ext uri="{BB962C8B-B14F-4D97-AF65-F5344CB8AC3E}">
        <p14:creationId xmlns:p14="http://schemas.microsoft.com/office/powerpoint/2010/main" val="36371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1D1F241-7163-446D-9FF0-7C592583E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6474" r="9282" b="1730"/>
          <a:stretch/>
        </p:blipFill>
        <p:spPr>
          <a:xfrm>
            <a:off x="347004" y="1308295"/>
            <a:ext cx="6039728" cy="5036234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79F1E209-87E3-41A6-A962-E381E39D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5893" r="7390" b="5848"/>
          <a:stretch/>
        </p:blipFill>
        <p:spPr>
          <a:xfrm>
            <a:off x="6428936" y="1631853"/>
            <a:ext cx="5608320" cy="424140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42039E-3791-4CC0-A194-CDD498A14E9E}"/>
              </a:ext>
            </a:extLst>
          </p:cNvPr>
          <p:cNvSpPr txBox="1">
            <a:spLocks/>
          </p:cNvSpPr>
          <p:nvPr/>
        </p:nvSpPr>
        <p:spPr>
          <a:xfrm>
            <a:off x="590843" y="0"/>
            <a:ext cx="1084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504B4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分析和展示</a:t>
            </a:r>
            <a:endParaRPr lang="zh-CN" altLang="en-US"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D24079-6264-489A-86BA-62616CF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566" y="2798836"/>
            <a:ext cx="2341098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城市 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-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薪资</a:t>
            </a:r>
          </a:p>
        </p:txBody>
      </p:sp>
    </p:spTree>
    <p:extLst>
      <p:ext uri="{BB962C8B-B14F-4D97-AF65-F5344CB8AC3E}">
        <p14:creationId xmlns:p14="http://schemas.microsoft.com/office/powerpoint/2010/main" val="26678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767</Words>
  <Application>Microsoft Office PowerPoint</Application>
  <PresentationFormat>宽屏</PresentationFormat>
  <Paragraphs>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仿宋</vt:lpstr>
      <vt:lpstr>黑体</vt:lpstr>
      <vt:lpstr>华文楷体</vt:lpstr>
      <vt:lpstr>华文隶书</vt:lpstr>
      <vt:lpstr>华文中宋</vt:lpstr>
      <vt:lpstr>Arial</vt:lpstr>
      <vt:lpstr>Wingdings</vt:lpstr>
      <vt:lpstr>Office 主题​​</vt:lpstr>
      <vt:lpstr>PowerPoint 演示文稿</vt:lpstr>
      <vt:lpstr>PowerPoint 演示文稿</vt:lpstr>
      <vt:lpstr>背景和目的</vt:lpstr>
      <vt:lpstr>分析思路</vt:lpstr>
      <vt:lpstr>数据收集</vt:lpstr>
      <vt:lpstr>数据处理和分析</vt:lpstr>
      <vt:lpstr>月薪分布</vt:lpstr>
      <vt:lpstr>城市分布</vt:lpstr>
      <vt:lpstr>城市 - 薪资</vt:lpstr>
      <vt:lpstr>城市    -   工作经验</vt:lpstr>
      <vt:lpstr>学历需求分布</vt:lpstr>
      <vt:lpstr>学历 – 月薪</vt:lpstr>
      <vt:lpstr>工作经验需求</vt:lpstr>
      <vt:lpstr>工作经验 - 月薪</vt:lpstr>
      <vt:lpstr>企业规模分布</vt:lpstr>
      <vt:lpstr>企业规模 - 薪资</vt:lpstr>
      <vt:lpstr>企业规模 – 学历、工作经验</vt:lpstr>
      <vt:lpstr>技能占比</vt:lpstr>
      <vt:lpstr>技术、技能关键词云</vt:lpstr>
      <vt:lpstr>技能 – 薪资</vt:lpstr>
      <vt:lpstr>结论</vt:lpstr>
      <vt:lpstr>感谢观看！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33</cp:revision>
  <dcterms:created xsi:type="dcterms:W3CDTF">2020-10-08T02:01:40Z</dcterms:created>
  <dcterms:modified xsi:type="dcterms:W3CDTF">2020-10-14T05:51:40Z</dcterms:modified>
</cp:coreProperties>
</file>