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16" d="100"/>
          <a:sy n="16" d="100"/>
        </p:scale>
        <p:origin x="1542" y="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0175200"/>
            <a:ext cx="438912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86400" y="553997"/>
            <a:ext cx="32918400" cy="18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Pedestrian Detection Using </a:t>
            </a:r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Integral </a:t>
            </a:r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Channel </a:t>
            </a:r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Features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4003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Shiyuan Chen (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shiyuanc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);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Taoran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Dong (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tdong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)</a:t>
            </a:r>
          </a:p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Carnegie Mellon University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7286" y="31139597"/>
            <a:ext cx="20955000" cy="1276706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2400" dirty="0" err="1"/>
              <a:t>Dollár</a:t>
            </a:r>
            <a:r>
              <a:rPr lang="en-US" sz="2400" dirty="0"/>
              <a:t>, Piotr, et al. "Integral Channel Features." BMVC. Vol. 2. No. 3. 2009</a:t>
            </a:r>
            <a:r>
              <a:rPr lang="en-US" sz="2400" dirty="0" smtClean="0"/>
              <a:t>.</a:t>
            </a:r>
          </a:p>
          <a:p>
            <a:pPr marL="342842" indent="-342842">
              <a:buFont typeface="+mj-lt"/>
              <a:buAutoNum type="arabicPeriod"/>
            </a:pPr>
            <a:r>
              <a:rPr lang="en-US" altLang="zh-CN" sz="2400" dirty="0"/>
              <a:t>Viola, Paul, and Michael Jones. "Robust real-time object </a:t>
            </a:r>
            <a:r>
              <a:rPr lang="en-US" altLang="zh-CN" sz="2400" dirty="0" err="1"/>
              <a:t>detection."</a:t>
            </a:r>
            <a:r>
              <a:rPr lang="en-US" altLang="zh-CN" sz="2400" i="1" dirty="0" err="1"/>
              <a:t>International</a:t>
            </a:r>
            <a:r>
              <a:rPr lang="en-US" altLang="zh-CN" sz="2400" i="1" dirty="0"/>
              <a:t> Journal of Computer Vision</a:t>
            </a:r>
            <a:r>
              <a:rPr lang="en-US" altLang="zh-CN" sz="2400" dirty="0"/>
              <a:t> 4 (2001): 51-52</a:t>
            </a:r>
            <a:r>
              <a:rPr lang="en-US" altLang="zh-CN" sz="2400" dirty="0" smtClean="0"/>
              <a:t>.</a:t>
            </a:r>
          </a:p>
          <a:p>
            <a:pPr marL="342842" indent="-342842">
              <a:buFont typeface="+mj-lt"/>
              <a:buAutoNum type="arabicPeriod"/>
            </a:pPr>
            <a:r>
              <a:rPr lang="en-US" altLang="zh-CN" sz="2400" dirty="0" err="1"/>
              <a:t>Dollár</a:t>
            </a:r>
            <a:r>
              <a:rPr lang="en-US" altLang="zh-CN" sz="2400" dirty="0"/>
              <a:t>, Piotr, et al. "Pedestrian detection: An evaluation of the state of the art." Pattern Analysis and Machine Intelligence, IEEE Transactions on 34.4 (2012): 743-761.</a:t>
            </a:r>
            <a:endParaRPr lang="en-US" altLang="zh-CN" sz="2400" dirty="0" smtClean="0"/>
          </a:p>
          <a:p>
            <a:pPr marL="342842" indent="-342842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487621" y="30406284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486400"/>
            <a:ext cx="13167360" cy="864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Pedestrian detection in computer vision has many important applications, such as autonomous vehicles, </a:t>
            </a:r>
            <a:r>
              <a:rPr lang="en-US" sz="3200" dirty="0" smtClean="0">
                <a:latin typeface="Calibri" pitchFamily="34" charset="0"/>
              </a:rPr>
              <a:t>surveillance </a:t>
            </a:r>
            <a:r>
              <a:rPr lang="en-US" sz="3200" dirty="0">
                <a:latin typeface="Calibri" pitchFamily="34" charset="0"/>
              </a:rPr>
              <a:t>and traffic signal control. Over the recent decades, many approaches have been developed to tackle this problem. </a:t>
            </a:r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In </a:t>
            </a:r>
            <a:r>
              <a:rPr lang="en-US" sz="3200" dirty="0">
                <a:latin typeface="Calibri" pitchFamily="34" charset="0"/>
              </a:rPr>
              <a:t>this project, our primary work is to implement </a:t>
            </a:r>
            <a:r>
              <a:rPr lang="en-US" sz="3200" dirty="0" smtClean="0">
                <a:latin typeface="Calibri" pitchFamily="34" charset="0"/>
              </a:rPr>
              <a:t>a pedestrian detector using the integral </a:t>
            </a:r>
            <a:r>
              <a:rPr lang="en-US" sz="3200" dirty="0">
                <a:latin typeface="Calibri" pitchFamily="34" charset="0"/>
              </a:rPr>
              <a:t>channel features approach (known as </a:t>
            </a:r>
            <a:r>
              <a:rPr lang="en-US" sz="3200" i="1" dirty="0" err="1" smtClean="0">
                <a:latin typeface="Calibri" pitchFamily="34" charset="0"/>
              </a:rPr>
              <a:t>ChnFtrs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</a:rPr>
              <a:t>detector</a:t>
            </a:r>
            <a:r>
              <a:rPr lang="en-US" sz="3200" dirty="0">
                <a:latin typeface="Calibri" pitchFamily="34" charset="0"/>
              </a:rPr>
              <a:t>). </a:t>
            </a:r>
            <a:r>
              <a:rPr lang="en-US" sz="3200" dirty="0" smtClean="0">
                <a:latin typeface="Calibri" pitchFamily="34" charset="0"/>
              </a:rPr>
              <a:t>Firstly channels are </a:t>
            </a:r>
            <a:r>
              <a:rPr lang="en-US" sz="3200" dirty="0">
                <a:latin typeface="Calibri" pitchFamily="34" charset="0"/>
              </a:rPr>
              <a:t>generated by applying various transformations </a:t>
            </a:r>
            <a:r>
              <a:rPr lang="en-US" sz="3200" dirty="0" smtClean="0">
                <a:latin typeface="Calibri" pitchFamily="34" charset="0"/>
              </a:rPr>
              <a:t>(e.g. Histogram of oriented gradient, color spaces) to </a:t>
            </a:r>
            <a:r>
              <a:rPr lang="en-US" sz="3200" dirty="0">
                <a:latin typeface="Calibri" pitchFamily="34" charset="0"/>
              </a:rPr>
              <a:t>the input </a:t>
            </a:r>
            <a:r>
              <a:rPr lang="en-US" sz="3200" dirty="0" smtClean="0">
                <a:latin typeface="Calibri" pitchFamily="34" charset="0"/>
              </a:rPr>
              <a:t>images. Integral images are </a:t>
            </a:r>
            <a:r>
              <a:rPr lang="en-US" sz="3200" dirty="0">
                <a:latin typeface="Calibri" pitchFamily="34" charset="0"/>
              </a:rPr>
              <a:t>computed </a:t>
            </a:r>
            <a:r>
              <a:rPr lang="en-US" sz="3200" dirty="0" smtClean="0">
                <a:latin typeface="Calibri" pitchFamily="34" charset="0"/>
              </a:rPr>
              <a:t>based on </a:t>
            </a:r>
            <a:r>
              <a:rPr lang="en-US" sz="3200" dirty="0">
                <a:latin typeface="Calibri" pitchFamily="34" charset="0"/>
              </a:rPr>
              <a:t>these </a:t>
            </a:r>
            <a:r>
              <a:rPr lang="en-US" sz="3200" dirty="0" smtClean="0">
                <a:latin typeface="Calibri" pitchFamily="34" charset="0"/>
              </a:rPr>
              <a:t>image channels and features </a:t>
            </a:r>
            <a:r>
              <a:rPr lang="en-US" sz="3200" dirty="0">
                <a:latin typeface="Calibri" pitchFamily="34" charset="0"/>
              </a:rPr>
              <a:t>are </a:t>
            </a:r>
            <a:r>
              <a:rPr lang="en-US" sz="3200" dirty="0" smtClean="0">
                <a:latin typeface="Calibri" pitchFamily="34" charset="0"/>
              </a:rPr>
              <a:t>generated as local sums within random rectangular regions in randomly selected channels. The model is trained using these features via </a:t>
            </a:r>
            <a:r>
              <a:rPr lang="en-US" altLang="zh-CN" sz="3200" dirty="0" err="1" smtClean="0">
                <a:latin typeface="Calibri" pitchFamily="34" charset="0"/>
              </a:rPr>
              <a:t>Adaboost</a:t>
            </a:r>
            <a:r>
              <a:rPr lang="en-US" altLang="zh-CN" sz="3200" dirty="0" smtClean="0">
                <a:latin typeface="Calibri" pitchFamily="34" charset="0"/>
              </a:rPr>
              <a:t> </a:t>
            </a:r>
            <a:r>
              <a:rPr lang="en-US" altLang="zh-CN" sz="3200" dirty="0">
                <a:latin typeface="Calibri" pitchFamily="34" charset="0"/>
              </a:rPr>
              <a:t>algorithm with 3 cascade </a:t>
            </a:r>
            <a:r>
              <a:rPr lang="en-US" altLang="zh-CN" sz="3200" dirty="0" smtClean="0">
                <a:latin typeface="Calibri" pitchFamily="34" charset="0"/>
              </a:rPr>
              <a:t>stages. 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 integral image method greatly reduces computation time for both training and testing. Our work shows that even with a very small set of features, this approach can still achieve reasonable detection performance.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3040" y="48006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361920" y="16943295"/>
            <a:ext cx="13167360" cy="6678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200" b="1" dirty="0" smtClean="0">
                <a:latin typeface="Calibri" pitchFamily="34" charset="0"/>
              </a:rPr>
              <a:t>Dataset: </a:t>
            </a:r>
            <a:r>
              <a:rPr lang="en-US" altLang="zh-CN" sz="3200" dirty="0" smtClean="0">
                <a:latin typeface="Calibri" pitchFamily="34" charset="0"/>
              </a:rPr>
              <a:t>INRIA </a:t>
            </a:r>
            <a:r>
              <a:rPr lang="en-US" altLang="zh-CN" sz="3200" dirty="0">
                <a:latin typeface="Calibri" pitchFamily="34" charset="0"/>
              </a:rPr>
              <a:t>Person </a:t>
            </a:r>
            <a:r>
              <a:rPr lang="en-US" altLang="zh-CN" sz="3200" dirty="0" smtClean="0">
                <a:latin typeface="Calibri" pitchFamily="34" charset="0"/>
              </a:rPr>
              <a:t>dataset are used, </a:t>
            </a:r>
            <a:r>
              <a:rPr lang="en-US" altLang="zh-CN" sz="3200" dirty="0">
                <a:latin typeface="Calibri" pitchFamily="34" charset="0"/>
              </a:rPr>
              <a:t>which contains 2416 positive </a:t>
            </a:r>
            <a:r>
              <a:rPr lang="en-US" altLang="zh-CN" sz="3200" dirty="0" smtClean="0">
                <a:latin typeface="Calibri" pitchFamily="34" charset="0"/>
              </a:rPr>
              <a:t>images for training. </a:t>
            </a:r>
            <a:r>
              <a:rPr lang="en-US" altLang="zh-CN" sz="3200" dirty="0">
                <a:latin typeface="Calibri" pitchFamily="34" charset="0"/>
              </a:rPr>
              <a:t>7296 negative windows are generated randomly from 912 negative images</a:t>
            </a:r>
            <a:r>
              <a:rPr lang="en-US" altLang="zh-CN" sz="3200" dirty="0" smtClean="0">
                <a:latin typeface="Calibri" pitchFamily="34" charset="0"/>
              </a:rPr>
              <a:t>. The testing dataset contains 228 full images with ground-truth bounding box annotation.</a:t>
            </a:r>
            <a:endParaRPr lang="en-US" altLang="zh-CN" sz="3200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Training method: </a:t>
            </a:r>
            <a:r>
              <a:rPr lang="en-US" sz="3200" dirty="0" smtClean="0">
                <a:latin typeface="Calibri" pitchFamily="34" charset="0"/>
              </a:rPr>
              <a:t>A cascade pedestrian detector is trained using </a:t>
            </a:r>
            <a:r>
              <a:rPr lang="en-US" sz="3200" dirty="0" err="1" smtClean="0">
                <a:latin typeface="Calibri" pitchFamily="34" charset="0"/>
              </a:rPr>
              <a:t>Adaboost</a:t>
            </a:r>
            <a:r>
              <a:rPr lang="en-US" sz="3200" dirty="0" smtClean="0">
                <a:latin typeface="Calibri" pitchFamily="34" charset="0"/>
              </a:rPr>
              <a:t> method in which decision stumps are used as the weak classifier . To strike a balance between computation cost and the detection performance, a total of 3 cascade stages with 80, 200 and 500 week classifiers respectively are used. 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Testing method: </a:t>
            </a:r>
            <a:r>
              <a:rPr lang="en-US" sz="3200" dirty="0" smtClean="0">
                <a:latin typeface="Calibri" pitchFamily="34" charset="0"/>
              </a:rPr>
              <a:t>Our model is tested on the full images (avg. 500 x 612) using sliding window method with image pyramids. A total of 3 octaves, 2 levels per octave is used to scale the testing images.</a:t>
            </a:r>
            <a:endParaRPr lang="en-US" sz="3200" b="1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63040" y="14903040"/>
            <a:ext cx="13167360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Channel Types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361920" y="5486400"/>
            <a:ext cx="13167360" cy="9633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First-order Channel Feature: </a:t>
            </a:r>
            <a:r>
              <a:rPr lang="en-US" sz="3200" dirty="0" smtClean="0">
                <a:latin typeface="Calibri" pitchFamily="34" charset="0"/>
              </a:rPr>
              <a:t>each feature is a sum of the values in a selected rectangular region in a certain channel.</a:t>
            </a:r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altLang="zh-CN" sz="3200" b="1" dirty="0" smtClean="0">
                <a:latin typeface="Calibri" pitchFamily="34" charset="0"/>
              </a:rPr>
              <a:t>Feature Selection: </a:t>
            </a:r>
            <a:r>
              <a:rPr lang="en-US" altLang="zh-CN" sz="3200" dirty="0" smtClean="0">
                <a:latin typeface="Calibri" pitchFamily="34" charset="0"/>
              </a:rPr>
              <a:t>The position and shape of the rectangular region are both selected randomly over different channel layers. A total of 4000 features are generated to train the detector model.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Advantages: </a:t>
            </a:r>
            <a:r>
              <a:rPr lang="en-US" sz="3200" dirty="0" smtClean="0">
                <a:latin typeface="Calibri" pitchFamily="34" charset="0"/>
              </a:rPr>
              <a:t>First-order features can be computed extremely fast with 3 floating point operation using pre-computed integral channels[2].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1920" y="48006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Integral Channels and Features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9260800" y="16764001"/>
            <a:ext cx="13167360" cy="1203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Calibri" pitchFamily="34" charset="0"/>
              </a:rPr>
              <a:t>Compared to the original Viola-Jones object classifier, our implementation reduces the training time significantly to 50 minutes and the testing time to average 16s per image for multiscale detection in a 500 x 612 image without parallelization. 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However, the performance of our implementation didn’t reach that in the reference paper[1]. There are 3 main reasons:</a:t>
            </a:r>
          </a:p>
          <a:p>
            <a:pPr eaLnBrk="1" hangingPunct="1"/>
            <a:endParaRPr lang="en-US" sz="180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r>
              <a:rPr lang="en-US" sz="3200" dirty="0" smtClean="0">
                <a:latin typeface="Calibri" pitchFamily="34" charset="0"/>
              </a:rPr>
              <a:t> Number of features. To control the experiment time, we use only 4000 features, while [1] used 30,000 features. According to [1], using a larger number of features will greatly improve the detection rate.</a:t>
            </a:r>
          </a:p>
          <a:p>
            <a:pPr marL="514350" indent="-514350" eaLnBrk="1" hangingPunct="1">
              <a:buAutoNum type="arabicParenBoth"/>
            </a:pPr>
            <a:endParaRPr lang="en-US" sz="180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</a:rPr>
              <a:t>Number of weak classifiers. The most number of weak classifiers in our cascade is only 500 compared to the 2,000 used in [1].</a:t>
            </a:r>
          </a:p>
          <a:p>
            <a:pPr marL="514350" indent="-514350" eaLnBrk="1" hangingPunct="1">
              <a:buAutoNum type="arabicParenBoth"/>
            </a:pPr>
            <a:endParaRPr lang="en-US" sz="180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r>
              <a:rPr lang="en-US" sz="3200" dirty="0" smtClean="0">
                <a:latin typeface="Calibri" pitchFamily="34" charset="0"/>
              </a:rPr>
              <a:t> Limited pyramid scales.</a:t>
            </a:r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 smtClean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 integral channel features method used in our project has following advantages:</a:t>
            </a:r>
          </a:p>
          <a:p>
            <a:pPr eaLnBrk="1" hangingPunct="1"/>
            <a:endParaRPr lang="en-US" sz="180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r>
              <a:rPr lang="en-US" sz="3200" dirty="0" smtClean="0">
                <a:latin typeface="Calibri" pitchFamily="34" charset="0"/>
              </a:rPr>
              <a:t>can easily integrate different types of channels</a:t>
            </a:r>
          </a:p>
          <a:p>
            <a:pPr marL="514350" indent="-514350" eaLnBrk="1" hangingPunct="1">
              <a:buAutoNum type="arabicParenBoth"/>
            </a:pPr>
            <a:endParaRPr lang="en-US" sz="180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r>
              <a:rPr lang="en-US" sz="3200" dirty="0" smtClean="0">
                <a:latin typeface="Calibri" pitchFamily="34" charset="0"/>
              </a:rPr>
              <a:t>has very few parameters</a:t>
            </a:r>
          </a:p>
          <a:p>
            <a:pPr marL="514350" indent="-514350" eaLnBrk="1" hangingPunct="1">
              <a:buAutoNum type="arabicParenBoth"/>
            </a:pPr>
            <a:endParaRPr lang="en-US" sz="180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r>
              <a:rPr lang="en-US" sz="3200" dirty="0" smtClean="0">
                <a:latin typeface="Calibri" pitchFamily="34" charset="0"/>
              </a:rPr>
              <a:t>is fast enough with good performance when coupled with cascade classifies.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260800" y="160782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 &amp; Conclusions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15736"/>
              </p:ext>
            </p:extLst>
          </p:nvPr>
        </p:nvGraphicFramePr>
        <p:xfrm>
          <a:off x="15361919" y="25374600"/>
          <a:ext cx="13167360" cy="3108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3680"/>
                <a:gridCol w="6583680"/>
              </a:tblGrid>
              <a:tr h="777125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Test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dirty="0" smtClean="0"/>
                        <a:t>time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dirty="0" smtClean="0"/>
                        <a:t>per</a:t>
                      </a:r>
                      <a:r>
                        <a:rPr lang="en-US" sz="3000" baseline="0" dirty="0" smtClean="0"/>
                        <a:t> image</a:t>
                      </a:r>
                      <a:endParaRPr lang="en-US" sz="30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No</a:t>
                      </a:r>
                      <a:r>
                        <a:rPr lang="en-US" sz="3000" baseline="0" dirty="0" smtClean="0"/>
                        <a:t> integral channel, no cascade</a:t>
                      </a:r>
                      <a:endParaRPr lang="en-US" sz="30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~20</a:t>
                      </a:r>
                      <a:r>
                        <a:rPr lang="en-US" sz="3000" baseline="0" dirty="0" smtClean="0"/>
                        <a:t> min</a:t>
                      </a:r>
                      <a:endParaRPr lang="en-US" sz="3000" dirty="0"/>
                    </a:p>
                  </a:txBody>
                  <a:tcPr marL="121920" marR="121920" marT="34290" marB="34290" anchor="ctr"/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Integral Channel, no</a:t>
                      </a:r>
                      <a:r>
                        <a:rPr lang="en-US" sz="3000" baseline="0" dirty="0" smtClean="0"/>
                        <a:t> cascade</a:t>
                      </a:r>
                      <a:endParaRPr lang="en-US" sz="30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~5 min</a:t>
                      </a:r>
                      <a:endParaRPr lang="en-US" sz="3000" dirty="0"/>
                    </a:p>
                  </a:txBody>
                  <a:tcPr marL="121920" marR="121920" marT="34290" marB="34290" anchor="ctr"/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Integral</a:t>
                      </a:r>
                      <a:r>
                        <a:rPr lang="en-US" sz="3000" baseline="0" dirty="0" smtClean="0"/>
                        <a:t> Channel, 3 cascade stages</a:t>
                      </a:r>
                      <a:endParaRPr lang="en-US" sz="30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~16</a:t>
                      </a:r>
                      <a:r>
                        <a:rPr lang="en-US" sz="3000" baseline="0" dirty="0" smtClean="0"/>
                        <a:t> s</a:t>
                      </a:r>
                      <a:endParaRPr lang="en-US" sz="3000" dirty="0"/>
                    </a:p>
                  </a:txBody>
                  <a:tcPr marL="121920" marR="121920" marT="34290" marB="3429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90"/>
              <p:cNvSpPr txBox="1">
                <a:spLocks noChangeArrowheads="1"/>
              </p:cNvSpPr>
              <p:nvPr/>
            </p:nvSpPr>
            <p:spPr bwMode="auto">
              <a:xfrm>
                <a:off x="1463040" y="15665040"/>
                <a:ext cx="13167360" cy="96333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37137" tIns="137137" rIns="137137" bIns="137137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3200" dirty="0" smtClean="0">
                    <a:latin typeface="+mn-lt"/>
                  </a:rPr>
                  <a:t>Many channels can be used to train the model, which includes gray &amp; color space of the image, linear filter responses, nonlinear transformations and histogram. However, only those channels that are translationally invariant can accelerate detection using sliding window. According to P. Dollar[1], the most informative channels are the gradient histogram channels combined with gradient magnitude and LUV color space.</a:t>
                </a:r>
              </a:p>
              <a:p>
                <a:pPr eaLnBrk="1" hangingPunct="1"/>
                <a:endParaRPr lang="en-US" sz="3200" dirty="0">
                  <a:latin typeface="+mn-lt"/>
                </a:endParaRPr>
              </a:p>
              <a:p>
                <a:pPr eaLnBrk="1" hangingPunct="1"/>
                <a:r>
                  <a:rPr lang="en-US" sz="3200" b="1" dirty="0" smtClean="0">
                    <a:latin typeface="+mn-lt"/>
                  </a:rPr>
                  <a:t>Gradient Histogram &amp; Magnitude: </a:t>
                </a:r>
                <a:r>
                  <a:rPr lang="en-US" sz="3200" dirty="0" smtClean="0">
                    <a:latin typeface="+mn-lt"/>
                  </a:rPr>
                  <a:t>histogram with gradient angle and weighted by gradient magnitude: </a:t>
                </a:r>
              </a:p>
              <a:p>
                <a:pPr eaLnBrk="1" hangingPunct="1"/>
                <a:endParaRPr lang="en-US" sz="3200" dirty="0">
                  <a:latin typeface="+mn-lt"/>
                </a:endParaRPr>
              </a:p>
              <a:p>
                <a:pPr eaLnBrk="1" hangingPunct="1"/>
                <a:endParaRPr lang="en-US" sz="3200" dirty="0">
                  <a:latin typeface="+mn-lt"/>
                </a:endParaRPr>
              </a:p>
              <a:p>
                <a:pPr eaLnBrk="1" hangingPunct="1"/>
                <a:r>
                  <a:rPr lang="en-US" sz="3200" dirty="0" smtClean="0">
                    <a:latin typeface="+mn-lt"/>
                  </a:rPr>
                  <a:t>Gradient magnitude can be used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+mn-lt"/>
                  </a:rPr>
                  <a:t> normalize gradient histogram, approximating HOG features.</a:t>
                </a:r>
              </a:p>
              <a:p>
                <a:pPr eaLnBrk="1" hangingPunct="1"/>
                <a:endParaRPr lang="en-US" sz="3200" dirty="0">
                  <a:latin typeface="+mn-lt"/>
                </a:endParaRPr>
              </a:p>
              <a:p>
                <a:pPr eaLnBrk="1" hangingPunct="1"/>
                <a:r>
                  <a:rPr lang="en-US" sz="3200" b="1" dirty="0" smtClean="0">
                    <a:latin typeface="+mn-lt"/>
                  </a:rPr>
                  <a:t>CIE-LUV: </a:t>
                </a:r>
                <a:r>
                  <a:rPr lang="en-US" sz="3200" dirty="0" smtClean="0">
                    <a:latin typeface="+mn-lt"/>
                  </a:rPr>
                  <a:t>Compared to grayscale version of the image, LUV channel are more discriminative.</a:t>
                </a:r>
                <a:endParaRPr lang="en-US" sz="3200" b="1" dirty="0">
                  <a:latin typeface="+mn-lt"/>
                </a:endParaRPr>
              </a:p>
              <a:p>
                <a:pPr eaLnBrk="1" hangingPunct="1"/>
                <a:endParaRPr lang="en-US" sz="3200" b="1" dirty="0">
                  <a:latin typeface="+mn-lt"/>
                </a:endParaRPr>
              </a:p>
              <a:p>
                <a:pPr eaLnBrk="1" hangingPunct="1"/>
                <a:r>
                  <a:rPr lang="en-US" sz="3200" dirty="0" smtClean="0">
                    <a:latin typeface="+mn-lt"/>
                  </a:rPr>
                  <a:t>In our implementation, we use gradient histogram with 6 orientation together with the other 2 mentioned channels</a:t>
                </a:r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 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3040" y="15665040"/>
                <a:ext cx="13167360" cy="9633360"/>
              </a:xfrm>
              <a:prstGeom prst="rect">
                <a:avLst/>
              </a:prstGeom>
              <a:blipFill rotWithShape="0">
                <a:blip r:embed="rId2"/>
                <a:stretch>
                  <a:fillRect l="-786" r="-1295" b="-126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5361920" y="1625749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Training &amp; Testing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4267200" y="28684475"/>
            <a:ext cx="7363787" cy="5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Figure 1.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Example image and computed channels.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5347171" y="24645875"/>
            <a:ext cx="3640664" cy="5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Calibri" pitchFamily="34" charset="0"/>
              </a:rPr>
              <a:t>Table 1.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Optimizations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694044"/>
            <a:ext cx="13258800" cy="2940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319" y="20193000"/>
            <a:ext cx="5485362" cy="4680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0" y="6932017"/>
            <a:ext cx="5599076" cy="4203561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29260800" y="4801640"/>
            <a:ext cx="13167360" cy="10150370"/>
            <a:chOff x="29260800" y="5047527"/>
            <a:chExt cx="13639800" cy="1051456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3" r="3922"/>
            <a:stretch/>
          </p:blipFill>
          <p:spPr>
            <a:xfrm>
              <a:off x="36042600" y="9982200"/>
              <a:ext cx="6858000" cy="5579888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29260800" y="5059769"/>
              <a:ext cx="6784667" cy="10027831"/>
              <a:chOff x="29260800" y="5059769"/>
              <a:chExt cx="7328277" cy="10831294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0800" y="5059769"/>
                <a:ext cx="7328277" cy="5524203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0800" y="10607591"/>
                <a:ext cx="7328277" cy="5283472"/>
              </a:xfrm>
              <a:prstGeom prst="rect">
                <a:avLst/>
              </a:prstGeom>
            </p:spPr>
          </p:pic>
        </p:grpSp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1" r="19563"/>
            <a:stretch/>
          </p:blipFill>
          <p:spPr>
            <a:xfrm>
              <a:off x="36118800" y="5047527"/>
              <a:ext cx="6705600" cy="5114420"/>
            </a:xfrm>
            <a:prstGeom prst="rect">
              <a:avLst/>
            </a:prstGeom>
          </p:spPr>
        </p:pic>
      </p:grpSp>
      <p:sp>
        <p:nvSpPr>
          <p:cNvPr id="41" name="Text Box 180"/>
          <p:cNvSpPr txBox="1">
            <a:spLocks noChangeArrowheads="1"/>
          </p:cNvSpPr>
          <p:nvPr/>
        </p:nvSpPr>
        <p:spPr bwMode="auto">
          <a:xfrm>
            <a:off x="32080200" y="15011400"/>
            <a:ext cx="8162082" cy="5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Figure 1.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Sample result and evaluation of performance.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6" y="641846"/>
            <a:ext cx="3015754" cy="301575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277" y="30578201"/>
            <a:ext cx="1912220" cy="191222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80" y="553997"/>
            <a:ext cx="3015754" cy="30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2832</TotalTime>
  <Words>762</Words>
  <Application>Microsoft Office PowerPoint</Application>
  <PresentationFormat>自定义</PresentationFormat>
  <Paragraphs>73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Cambria Math</vt:lpstr>
      <vt:lpstr>Office Theme</vt:lpstr>
      <vt:lpstr>PowerPoint 演示文稿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Shiyuan Chen</dc:creator>
  <dc:description>Quality poster printing
www.genigraphics.com
1-800-790-4001</dc:description>
  <cp:lastModifiedBy>Shiyuan Chen</cp:lastModifiedBy>
  <cp:revision>196</cp:revision>
  <cp:lastPrinted>2013-02-12T02:21:55Z</cp:lastPrinted>
  <dcterms:created xsi:type="dcterms:W3CDTF">2013-02-10T21:14:48Z</dcterms:created>
  <dcterms:modified xsi:type="dcterms:W3CDTF">2015-12-07T06:07:39Z</dcterms:modified>
</cp:coreProperties>
</file>