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62" r:id="rId8"/>
    <p:sldId id="272" r:id="rId9"/>
    <p:sldId id="274" r:id="rId10"/>
    <p:sldId id="265" r:id="rId11"/>
    <p:sldId id="280" r:id="rId12"/>
    <p:sldId id="281" r:id="rId13"/>
    <p:sldId id="282" r:id="rId14"/>
    <p:sldId id="283" r:id="rId15"/>
    <p:sldId id="275" r:id="rId16"/>
    <p:sldId id="276" r:id="rId17"/>
    <p:sldId id="277" r:id="rId18"/>
    <p:sldId id="285" r:id="rId19"/>
    <p:sldId id="284" r:id="rId20"/>
    <p:sldId id="286" r:id="rId21"/>
    <p:sldId id="287" r:id="rId22"/>
    <p:sldId id="289" r:id="rId23"/>
    <p:sldId id="290" r:id="rId24"/>
    <p:sldId id="259" r:id="rId25"/>
    <p:sldId id="26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D8600-C1B4-1C8F-8AB1-99268427F948}" v="5" dt="2023-12-04T02:00:34.316"/>
    <p1510:client id="{7273A143-8D3D-D02E-14DD-F1DCDE1A2BD3}" v="1424" dt="2023-12-04T14:29:20.882"/>
    <p1510:client id="{8B846784-988A-EF4C-AC20-AB63C01D3B74}" v="1245" dt="2023-12-04T14:25:46.990"/>
    <p1510:client id="{ACC0E369-9BAC-91E8-8E0B-E5F8E67EAD12}" v="188" dt="2023-12-04T05:50:40.777"/>
    <p1510:client id="{CE8124E8-3769-8D0A-623F-30B4D1AB2C55}" v="10" dt="2023-12-04T14:24:24.260"/>
    <p1510:client id="{D327B5B4-F227-7823-C3F3-C94C8FC0EE8C}" v="42" dt="2023-12-03T18:31:35.344"/>
    <p1510:client id="{FBBD2949-8885-CCF4-0CDF-F86123749469}" v="368" dt="2023-12-04T03:38:10.85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1" autoAdjust="0"/>
    <p:restoredTop sz="90698" autoAdjust="0"/>
  </p:normalViewPr>
  <p:slideViewPr>
    <p:cSldViewPr snapToGrid="0">
      <p:cViewPr varScale="1">
        <p:scale>
          <a:sx n="184" d="100"/>
          <a:sy n="184" d="100"/>
        </p:scale>
        <p:origin x="216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3:52:49.8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29658 15025 16383 0 0,'-5'0'0'0'0,"-48"0"0"0"0,-137 0 0 0 0,-220 0 0 0 0,-260 0 0 0 0,-226 0 0 0 0,-142 0 0 0 0,-96 0 0 0 0,-42 0 0 0 0,41 0 0 0 0,91 0 0 0 0,126 0 0 0 0,150 0 0 0 0,152 0 0 0 0,127 0 0 0 0,100 2 0 0 0,68 2 0 0 0,40 1 0 0 0,27-1 0 0 0,16-1 0 0 0,14-1 0 0 0,19-1 0 0 0,24-1 0 0 0,27 1 0 0 0,25-2 0 0 0,20 1 0 0 0,11 0 0 0 0,8 0 0 0 0,3 0 0 0 0,3 1 0 0 0,4 1 0 0 0,2 1 0 0 0,1-1 0 0 0,1 0 0 0 0,1-1 0 0 0,3 0 0 0 0,1-1 0 0 0,-3 0 0 0 0,-3 0 0 0 0,-8 0 0 0 0,-10 0 0 0 0,-10 0 0 0 0,-8 0 0 0 0,0 0 0 0 0,2 0 0 0 0,6-1 0 0 0,6-2 0 0 0,7-3 0 0 0,6-3 0 0 0,2-2 0 0 0,-4-1 0 0 0,-7 0 0 0 0,-8 0 0 0 0,-8-1 0 0 0,-4-2 0 0 0,0-1 0 0 0,3 1 0 0 0,-2-2 0 0 0,-4-2 0 0 0,-7-1 0 0 0,-6-1 0 0 0,-4 1 0 0 0,-1 1 0 0 0,5 2 0 0 0,7 3 0 0 0,9 2 0 0 0,12 2 0 0 0,10 1 0 0 0,10 1 0 0 0,8 3 0 0 0,3 0 0 0 0,-2 1 0 0 0,-6-1 0 0 0,-8 0 0 0 0,-4-1 0 0 0,1 0 0 0 0,3-1 0 0 0,8 0 0 0 0,11 0 0 0 0,12 1 0 0 0,10 2 0 0 0,9 0 0 0 0,6 1 0 0 0,3 1 0 0 0,0 1 0 0 0,-3 1 0 0 0,-1 0 0 0 0,-1 0 0 0 0,-4 0 0 0 0,-3 0 0 0 0,-4 0 0 0 0,-4 0 0 0 0,-3 0 0 0 0,0 0 0 0 0,3 0 0 0 0,2 0 0 0 0,2 0 0 0 0,4 0 0 0 0,4 0 0 0 0,2 0 0 0 0,2 0 0 0 0,-2 0 0 0 0,-2 0 0 0 0,-2 1 0 0 0,-3 1 0 0 0,-2 2 0 0 0,-2 2 0 0 0,-3 3 0 0 0,-1-1 0 0 0,2 1 0 0 0,1 1 0 0 0,3-2 0 0 0,2 0 0 0 0,5-2 0 0 0,4-1 0 0 0,5 0 0 0 0,1 0 0 0 0,3-1 0 0 0,3 1 0 0 0,1 0 0 0 0,2 0 0 0 0,0 0 0 0 0,1 1 0 0 0,1 0 0 0 0,0 0 0 0 0,-1 0 0 0 0,0 0 0 0 0,1-2 0 0 0,1-1 0 0 0,1 0 0 0 0,1-1 0 0 0,2 1 0 0 0,-1-1 0 0 0,2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3:52:49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17165 15702 16383 0 0,'0'0'0'0'0,"1"0"0"0"0,28 0 0 0 0,165 0 0 0 0,307 0 0 0 0,304 0 0 0 0,221 0 0 0 0,74 0 0 0 0,-91 0 0 0 0,-187 0 0 0 0,-233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3:52:49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17562 16179 16383 0 0,'-1'1'0'0'0,"1"0"0"0"0,42 0 0 0 0,136 0 0 0 0,234 0 0 0 0,228 0 0 0 0,114-1 0 0 0,2 1 0 0 0,-127-1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3:52:49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27715 25140 16383 0 0,'-1'0'0'0'0,"0"0"0"0"0,-14 0 0 0 0,-77 17 0 0 0,-269 91 0 0 0,-374 138 0 0 0,-359 131 0 0 0,-325 109 0 0 0,-149 45 0 0 0,28-19 0 0 0,127-55 0 0 0,219-78 0 0 0,264-89 0 0 0,255-81 0 0 0,214-64 0 0 0,185-56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3:52:49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26497 28342 16383 0 0,'-2'0'0'0'0,"-11"0"0"0"0,-71-10 0 0 0,-205-49 0 0 0,-351-96 0 0 0,-368-100 0 0 0,-281-76 0 0 0,-134-35 0 0 0,41 16 0 0 0,145 39 0 0 0,210 60 0 0 0,230 67 0 0 0,211 58 0 0 0,168 45 0 0 0,132 29 0 0 0,115 24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3:52:49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45861 24301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3.png"/><Relationship Id="rId3" Type="http://schemas.openxmlformats.org/officeDocument/2006/relationships/image" Target="../media/image57.jpe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17" Type="http://schemas.openxmlformats.org/officeDocument/2006/relationships/image" Target="../media/image65.png"/><Relationship Id="rId2" Type="http://schemas.openxmlformats.org/officeDocument/2006/relationships/image" Target="../media/image56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customXml" Target="../ink/ink1.xml"/><Relationship Id="rId15" Type="http://schemas.openxmlformats.org/officeDocument/2006/relationships/image" Target="../media/image64.png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customXml" Target="../ink/ink3.xml"/><Relationship Id="rId1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Twitter/X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Meredith White | </a:t>
            </a:r>
            <a:r>
              <a:rPr lang="en-US" dirty="0" err="1"/>
              <a:t>Shiyuan</a:t>
            </a:r>
            <a:r>
              <a:rPr lang="en-US" dirty="0"/>
              <a:t> Xu | Xiaoxing Pan </a:t>
            </a:r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75EEC0-230A-5A8A-D1C0-29A95DF1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25" y="1460657"/>
            <a:ext cx="3556000" cy="35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FCED1-D57B-0C45-4657-98DB40E77E02}"/>
              </a:ext>
            </a:extLst>
          </p:cNvPr>
          <p:cNvSpPr txBox="1"/>
          <p:nvPr/>
        </p:nvSpPr>
        <p:spPr>
          <a:xfrm>
            <a:off x="1261678" y="5599718"/>
            <a:ext cx="4814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http://fsd08-twitterclone.azurewebsites.net/</a:t>
            </a:r>
            <a:endParaRPr lang="en-US" dirty="0"/>
          </a:p>
        </p:txBody>
      </p:sp>
      <p:pic>
        <p:nvPicPr>
          <p:cNvPr id="6" name="Picture 5" descr="Hit Me!">
            <a:extLst>
              <a:ext uri="{FF2B5EF4-FFF2-40B4-BE49-F238E27FC236}">
                <a16:creationId xmlns:a16="http://schemas.microsoft.com/office/drawing/2014/main" id="{C7BD6F29-6914-8E61-95BB-3A96D8614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95" y="5256722"/>
            <a:ext cx="772784" cy="10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AF4062-6877-B201-5315-B75BBD575760}"/>
              </a:ext>
            </a:extLst>
          </p:cNvPr>
          <p:cNvSpPr txBox="1">
            <a:spLocks/>
          </p:cNvSpPr>
          <p:nvPr/>
        </p:nvSpPr>
        <p:spPr>
          <a:xfrm>
            <a:off x="1075765" y="411679"/>
            <a:ext cx="10104853" cy="13773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Partial </a:t>
            </a:r>
            <a:r>
              <a:rPr lang="en-CA"/>
              <a:t>view control</a:t>
            </a:r>
            <a:br>
              <a:rPr lang="en-CA" dirty="0"/>
            </a:br>
            <a:endParaRPr lang="en-CA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896943B-7F81-0068-EAAC-83D2E319BACB}"/>
              </a:ext>
            </a:extLst>
          </p:cNvPr>
          <p:cNvSpPr txBox="1">
            <a:spLocks/>
          </p:cNvSpPr>
          <p:nvPr/>
        </p:nvSpPr>
        <p:spPr>
          <a:xfrm>
            <a:off x="3352800" y="358352"/>
            <a:ext cx="10515600" cy="5131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Challenges &amp; solutions</a:t>
            </a:r>
          </a:p>
        </p:txBody>
      </p:sp>
      <p:pic>
        <p:nvPicPr>
          <p:cNvPr id="7" name="Picture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F2087702-A33D-F95C-4EA4-F1CB4B01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04" y="4874162"/>
            <a:ext cx="3098800" cy="914400"/>
          </a:xfrm>
          <a:prstGeom prst="rect">
            <a:avLst/>
          </a:prstGeom>
        </p:spPr>
      </p:pic>
      <p:pic>
        <p:nvPicPr>
          <p:cNvPr id="23" name="Picture 22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35F9C520-2154-0E32-3F51-858B48E3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04" y="3661740"/>
            <a:ext cx="41910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1193E6-DD54-FCA1-60F6-DF52EB1CDC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24"/>
          <a:stretch/>
        </p:blipFill>
        <p:spPr>
          <a:xfrm>
            <a:off x="1165589" y="2332187"/>
            <a:ext cx="3670300" cy="2413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D60114-C15A-DD22-7745-EABD1E24E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704" y="2681221"/>
            <a:ext cx="4648200" cy="241300"/>
          </a:xfrm>
          <a:prstGeom prst="rect">
            <a:avLst/>
          </a:prstGeom>
        </p:spPr>
      </p:pic>
      <p:pic>
        <p:nvPicPr>
          <p:cNvPr id="30" name="Picture 2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6F792AD-C9F5-AE8B-7D3E-25607EC99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657" y="4422714"/>
            <a:ext cx="5105400" cy="1600200"/>
          </a:xfrm>
          <a:prstGeom prst="rect">
            <a:avLst/>
          </a:prstGeom>
        </p:spPr>
      </p:pic>
      <p:pic>
        <p:nvPicPr>
          <p:cNvPr id="32" name="Picture 31" descr="A black background with text&#10;&#10;Description automatically generated">
            <a:extLst>
              <a:ext uri="{FF2B5EF4-FFF2-40B4-BE49-F238E27FC236}">
                <a16:creationId xmlns:a16="http://schemas.microsoft.com/office/drawing/2014/main" id="{2C32E90A-99CA-63BD-C502-D4E8081F7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657" y="3661740"/>
            <a:ext cx="3975100" cy="546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2BA655-4794-077D-BD28-A5E1A9BCFA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0657" y="2344224"/>
            <a:ext cx="3327400" cy="203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6CA6BB-DED2-D4F5-1D30-6EC5550DFB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0657" y="2715365"/>
            <a:ext cx="4457700" cy="190500"/>
          </a:xfrm>
          <a:prstGeom prst="rect">
            <a:avLst/>
          </a:prstGeom>
        </p:spPr>
      </p:pic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61541EC8-4F65-A156-DE39-64C34C9BDEB8}"/>
              </a:ext>
            </a:extLst>
          </p:cNvPr>
          <p:cNvSpPr txBox="1">
            <a:spLocks/>
          </p:cNvSpPr>
          <p:nvPr/>
        </p:nvSpPr>
        <p:spPr>
          <a:xfrm>
            <a:off x="1164704" y="1834341"/>
            <a:ext cx="2775958" cy="2363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Parent Page 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E664BAB-C06D-FDBB-722C-AF960A709F38}"/>
              </a:ext>
            </a:extLst>
          </p:cNvPr>
          <p:cNvSpPr txBox="1">
            <a:spLocks/>
          </p:cNvSpPr>
          <p:nvPr/>
        </p:nvSpPr>
        <p:spPr>
          <a:xfrm>
            <a:off x="1187063" y="3218567"/>
            <a:ext cx="2775958" cy="2363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Partial </a:t>
            </a:r>
            <a:r>
              <a:rPr lang="fr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View</a:t>
            </a:r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66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4A35F-3371-363E-645F-F8708B2F8211}"/>
              </a:ext>
            </a:extLst>
          </p:cNvPr>
          <p:cNvSpPr txBox="1">
            <a:spLocks/>
          </p:cNvSpPr>
          <p:nvPr/>
        </p:nvSpPr>
        <p:spPr>
          <a:xfrm>
            <a:off x="1075765" y="411679"/>
            <a:ext cx="10104853" cy="13773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/>
              <a:t>Partial view control</a:t>
            </a:r>
            <a:br>
              <a:rPr lang="en-CA" dirty="0"/>
            </a:b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919636-A914-E973-2F25-58C727CE2BD4}"/>
              </a:ext>
            </a:extLst>
          </p:cNvPr>
          <p:cNvSpPr txBox="1">
            <a:spLocks/>
          </p:cNvSpPr>
          <p:nvPr/>
        </p:nvSpPr>
        <p:spPr>
          <a:xfrm>
            <a:off x="3352800" y="358352"/>
            <a:ext cx="10515600" cy="5131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Challenges &amp; solutions</a:t>
            </a: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5CDCFF7-6359-112A-09B0-ED082F72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962" y="2041054"/>
            <a:ext cx="4229100" cy="711200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95CE130-7A36-3477-0A2A-899D9F5A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75" y="3022552"/>
            <a:ext cx="4953000" cy="2082800"/>
          </a:xfrm>
          <a:prstGeom prst="rect">
            <a:avLst/>
          </a:prstGeom>
        </p:spPr>
      </p:pic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43986C3-D7E4-1BC5-8A41-FE5422D76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95" y="5427486"/>
            <a:ext cx="5537200" cy="9652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D8356D22-F181-627F-D3AE-885D46DF1B01}"/>
              </a:ext>
            </a:extLst>
          </p:cNvPr>
          <p:cNvSpPr/>
          <p:nvPr/>
        </p:nvSpPr>
        <p:spPr>
          <a:xfrm>
            <a:off x="6634953" y="2809814"/>
            <a:ext cx="62575" cy="15817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C91625F-A5E8-AA8D-5F79-035B0B2ECFC3}"/>
              </a:ext>
            </a:extLst>
          </p:cNvPr>
          <p:cNvSpPr/>
          <p:nvPr/>
        </p:nvSpPr>
        <p:spPr>
          <a:xfrm>
            <a:off x="6599631" y="5172525"/>
            <a:ext cx="62575" cy="15817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C99F6E-5D26-57FD-5020-7DD58DCA2A2F}"/>
              </a:ext>
            </a:extLst>
          </p:cNvPr>
          <p:cNvSpPr txBox="1">
            <a:spLocks/>
          </p:cNvSpPr>
          <p:nvPr/>
        </p:nvSpPr>
        <p:spPr>
          <a:xfrm>
            <a:off x="1898882" y="2185568"/>
            <a:ext cx="2775958" cy="4170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Button</a:t>
            </a:r>
          </a:p>
          <a:p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fr-CA" sz="180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JavaScript</a:t>
            </a:r>
          </a:p>
          <a:p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94351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363E-0512-02CD-56DB-E9C870B2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Solution: CKEditor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EAD33C8D-5A06-6B3C-1D69-6A875E502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One of the most popular Richtext editor</a:t>
            </a:r>
          </a:p>
          <a:p>
            <a:pPr marL="285750" indent="-285750">
              <a:buChar char="•"/>
            </a:pPr>
            <a:r>
              <a:rPr lang="zh-CN" altLang="en-US"/>
              <a:t>Text format, Images, Links, Tables...</a:t>
            </a:r>
          </a:p>
          <a:p>
            <a:pPr marL="285750" indent="-285750">
              <a:buChar char="•"/>
            </a:pPr>
            <a:r>
              <a:rPr lang="zh-CN" altLang="en-US"/>
              <a:t>Customized interface</a:t>
            </a:r>
            <a:endParaRPr lang="zh-CN" altLang="en-US" dirty="0"/>
          </a:p>
          <a:p>
            <a:pPr marL="285750" indent="-285750">
              <a:buChar char="•"/>
            </a:pPr>
            <a:r>
              <a:rPr lang="zh-CN" altLang="en-US"/>
              <a:t>Cloud platform &amp; EasyImage</a:t>
            </a:r>
          </a:p>
          <a:p>
            <a:pPr marL="285750" indent="-285750">
              <a:buChar char="•"/>
            </a:pPr>
            <a:r>
              <a:rPr lang="zh-CN" altLang="en-US"/>
              <a:t>Edit mode &amp; readonly mode</a:t>
            </a:r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0568223C-578C-7A2E-DCBF-3428B71A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806365B-BCC6-9228-3292-8226CD28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7" name="图片 26" descr="图形用户界面, 应用程序&#10;&#10;已自动生成说明">
            <a:extLst>
              <a:ext uri="{FF2B5EF4-FFF2-40B4-BE49-F238E27FC236}">
                <a16:creationId xmlns:a16="http://schemas.microsoft.com/office/drawing/2014/main" id="{39F50A2D-3299-8560-3A24-44C6C860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995929"/>
            <a:ext cx="4580466" cy="50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1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51D01-C369-6059-A4C7-870C8CD7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Solution: </a:t>
            </a:r>
            <a:br>
              <a:rPr lang="zh-CN" altLang="en-US">
                <a:ea typeface="+mj-lt"/>
                <a:cs typeface="+mj-lt"/>
              </a:rPr>
            </a:br>
            <a:r>
              <a:rPr lang="zh-CN">
                <a:ea typeface="+mj-lt"/>
                <a:cs typeface="+mj-lt"/>
              </a:rPr>
              <a:t>Cascading in</a:t>
            </a:r>
            <a:r>
              <a:rPr lang="zh-CN" altLang="en-US">
                <a:ea typeface="+mj-lt"/>
                <a:cs typeface="+mj-lt"/>
              </a:rPr>
              <a:t> sql server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B4E26BF-036E-9882-2B76-0746A6DF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08841"/>
            <a:ext cx="5645150" cy="11375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altLang="zh-CN">
              <a:latin typeface="Arial"/>
              <a:cs typeface="Arial"/>
            </a:endParaRPr>
          </a:p>
          <a:p>
            <a:pPr marL="285750" indent="-285750">
              <a:buChar char="•"/>
            </a:pPr>
            <a:r>
              <a:rPr lang="zh-CN" altLang="en-US"/>
              <a:t>A table cannot apear more than once in a cascading tree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ABA7B0-3FCD-BD35-964B-9DE326E1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DA8825-C2B8-786E-AE1B-4FD886A3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F89FE5-7309-59D6-7C70-F525497E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4" y="4094012"/>
            <a:ext cx="8466666" cy="2200576"/>
          </a:xfrm>
          <a:prstGeom prst="rect">
            <a:avLst/>
          </a:prstGeom>
        </p:spPr>
      </p:pic>
      <p:pic>
        <p:nvPicPr>
          <p:cNvPr id="10" name="图片 9" descr="文本&#10;&#10;已自动生成说明">
            <a:extLst>
              <a:ext uri="{FF2B5EF4-FFF2-40B4-BE49-F238E27FC236}">
                <a16:creationId xmlns:a16="http://schemas.microsoft.com/office/drawing/2014/main" id="{77C7693A-BCBF-8183-F72C-DD873C4E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984275"/>
            <a:ext cx="4165600" cy="14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C800-F263-EBDD-7B97-44EA29DB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3" y="1301448"/>
            <a:ext cx="5299514" cy="699973"/>
          </a:xfrm>
        </p:spPr>
        <p:txBody>
          <a:bodyPr/>
          <a:lstStyle/>
          <a:p>
            <a:r>
              <a:rPr lang="zh-CN" altLang="en-US"/>
              <a:t>Using mvc in Razor page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33085-D751-29EE-FC2B-FD02C5F0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71" y="2219060"/>
            <a:ext cx="2882475" cy="768371"/>
          </a:xfrm>
        </p:spPr>
        <p:txBody>
          <a:bodyPr/>
          <a:lstStyle/>
          <a:p>
            <a:r>
              <a:rPr lang="zh-CN" altLang="en-US"/>
              <a:t>Razor pages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0A1D7-F542-9EE5-3EC9-7B14540B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71" y="3030273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sz="1200">
                <a:solidFill>
                  <a:srgbClr val="374151"/>
                </a:solidFill>
                <a:ea typeface="+mn-lt"/>
                <a:cs typeface="+mn-lt"/>
              </a:rPr>
              <a:t>organizing the application by feature</a:t>
            </a:r>
          </a:p>
          <a:p>
            <a:r>
              <a:rPr lang="zh-CN" sz="1200">
                <a:solidFill>
                  <a:srgbClr val="374151"/>
                </a:solidFill>
                <a:ea typeface="+mn-lt"/>
                <a:cs typeface="+mn-lt"/>
              </a:rPr>
              <a:t>URL structure directly related to the physical location and filename of the page.</a:t>
            </a:r>
          </a:p>
          <a:p>
            <a:r>
              <a:rPr lang="zh-CN" sz="1200">
                <a:solidFill>
                  <a:srgbClr val="374151"/>
                </a:solidFill>
                <a:ea typeface="+mn-lt"/>
                <a:cs typeface="+mn-lt"/>
              </a:rPr>
              <a:t>Suitable for small to medium-sized applications</a:t>
            </a:r>
            <a:endParaRPr 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C6A264D-2F5D-F63A-3A55-DABA3033F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09465" y="2244460"/>
            <a:ext cx="2896671" cy="768371"/>
          </a:xfrm>
        </p:spPr>
        <p:txBody>
          <a:bodyPr/>
          <a:lstStyle/>
          <a:p>
            <a:r>
              <a:rPr lang="zh-CN" altLang="en-US"/>
              <a:t>Asp.net MVC</a:t>
            </a:r>
            <a:endParaRPr lang="zh-CN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FF00EED-8BC1-2AF6-087E-504A143B2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09465" y="3055673"/>
            <a:ext cx="2896671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sz="1200">
                <a:solidFill>
                  <a:srgbClr val="374151"/>
                </a:solidFill>
                <a:ea typeface="+mn-lt"/>
                <a:cs typeface="+mn-lt"/>
              </a:rPr>
              <a:t>MVC architecture</a:t>
            </a:r>
          </a:p>
          <a:p>
            <a:r>
              <a:rPr lang="zh-CN" sz="1200">
                <a:solidFill>
                  <a:srgbClr val="374151"/>
                </a:solidFill>
                <a:ea typeface="+mn-lt"/>
                <a:cs typeface="+mn-lt"/>
              </a:rPr>
              <a:t>Requires configuring routing rules</a:t>
            </a:r>
          </a:p>
          <a:p>
            <a:r>
              <a:rPr lang="zh-CN" sz="1200">
                <a:solidFill>
                  <a:srgbClr val="374151"/>
                </a:solidFill>
                <a:ea typeface="+mn-lt"/>
                <a:cs typeface="+mn-lt"/>
              </a:rPr>
              <a:t>Suitable for large, complex applications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C25E13-4C64-5C4D-C602-62B51E8D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4D0AD-8DBA-1C59-2E57-6452E9F3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图片 8" descr="图形用户界面&#10;&#10;已自动生成说明">
            <a:extLst>
              <a:ext uri="{FF2B5EF4-FFF2-40B4-BE49-F238E27FC236}">
                <a16:creationId xmlns:a16="http://schemas.microsoft.com/office/drawing/2014/main" id="{AC2052AB-25F6-590E-AC1D-03954E36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136774"/>
            <a:ext cx="3488266" cy="4408518"/>
          </a:xfrm>
          <a:prstGeom prst="rect">
            <a:avLst/>
          </a:prstGeom>
        </p:spPr>
      </p:pic>
      <p:pic>
        <p:nvPicPr>
          <p:cNvPr id="12" name="图片 11" descr="图形用户界面, 应用程序&#10;&#10;已自动生成说明">
            <a:extLst>
              <a:ext uri="{FF2B5EF4-FFF2-40B4-BE49-F238E27FC236}">
                <a16:creationId xmlns:a16="http://schemas.microsoft.com/office/drawing/2014/main" id="{00AE8723-F74D-6EE1-3BDA-91746670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37" y="4719108"/>
            <a:ext cx="2295525" cy="1771650"/>
          </a:xfrm>
          <a:prstGeom prst="rect">
            <a:avLst/>
          </a:prstGeom>
        </p:spPr>
      </p:pic>
      <p:pic>
        <p:nvPicPr>
          <p:cNvPr id="13" name="图片 12" descr="图形用户界面, 文本, 应用程序, 聊天或短信&#10;&#10;已自动生成说明">
            <a:extLst>
              <a:ext uri="{FF2B5EF4-FFF2-40B4-BE49-F238E27FC236}">
                <a16:creationId xmlns:a16="http://schemas.microsoft.com/office/drawing/2014/main" id="{CF6378CF-5B01-96FC-EF8C-42953CA3C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534" y="2949088"/>
            <a:ext cx="2743200" cy="29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8F1FA-38F7-913E-B45C-8459F7FF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Solution： reset password by email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CE6D7E6-80A0-0751-CCE2-2B75842B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4856FE2-9D62-103A-1904-248877BC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图片 10" descr="文本&#10;&#10;已自动生成说明">
            <a:extLst>
              <a:ext uri="{FF2B5EF4-FFF2-40B4-BE49-F238E27FC236}">
                <a16:creationId xmlns:a16="http://schemas.microsoft.com/office/drawing/2014/main" id="{3483CC2C-C0A9-4CCA-1D94-444BE4A7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4" y="2198567"/>
            <a:ext cx="2743200" cy="3612333"/>
          </a:xfrm>
          <a:prstGeom prst="rect">
            <a:avLst/>
          </a:prstGeom>
        </p:spPr>
      </p:pic>
      <p:pic>
        <p:nvPicPr>
          <p:cNvPr id="12" name="图片 11" descr="文本&#10;&#10;已自动生成说明">
            <a:extLst>
              <a:ext uri="{FF2B5EF4-FFF2-40B4-BE49-F238E27FC236}">
                <a16:creationId xmlns:a16="http://schemas.microsoft.com/office/drawing/2014/main" id="{2C3E23A9-114A-4809-A59A-0C3A7B89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833504"/>
            <a:ext cx="2743200" cy="1426191"/>
          </a:xfrm>
          <a:prstGeom prst="rect">
            <a:avLst/>
          </a:prstGeom>
        </p:spPr>
      </p:pic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E5C9586C-AC4B-990D-DE1D-17A77C13AC88}"/>
              </a:ext>
            </a:extLst>
          </p:cNvPr>
          <p:cNvSpPr txBox="1">
            <a:spLocks/>
          </p:cNvSpPr>
          <p:nvPr/>
        </p:nvSpPr>
        <p:spPr>
          <a:xfrm>
            <a:off x="6289675" y="1713441"/>
            <a:ext cx="2741082" cy="1560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endParaRPr lang="en-US" altLang="zh-CN" sz="1400" dirty="0">
              <a:latin typeface="Arial"/>
              <a:cs typeface="Arial"/>
            </a:endParaRPr>
          </a:p>
          <a:p>
            <a:pPr marL="285750" indent="-285750"/>
            <a:r>
              <a:rPr lang="zh-CN" altLang="en-US" sz="1400"/>
              <a:t>SMTP service</a:t>
            </a:r>
          </a:p>
          <a:p>
            <a:pPr marL="285750" indent="-285750"/>
            <a:r>
              <a:rPr lang="zh-CN" altLang="en-US" sz="1400"/>
              <a:t>Token</a:t>
            </a:r>
            <a:endParaRPr lang="zh-CN" altLang="en-US" sz="1400" dirty="0"/>
          </a:p>
          <a:p>
            <a:pPr marL="285750" indent="-285750"/>
            <a:r>
              <a:rPr lang="zh-CN" altLang="en-US" sz="1400"/>
              <a:t>Url Safe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7744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762" y="4283765"/>
            <a:ext cx="4941771" cy="802825"/>
          </a:xfrm>
        </p:spPr>
        <p:txBody>
          <a:bodyPr/>
          <a:lstStyle/>
          <a:p>
            <a:pPr algn="l"/>
            <a:r>
              <a:rPr lang="en-US"/>
              <a:t>Challenge: 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9452BB-CD69-9423-D602-BD43DFAA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258" y="5301969"/>
            <a:ext cx="5789909" cy="396660"/>
          </a:xfrm>
        </p:spPr>
        <p:txBody>
          <a:bodyPr/>
          <a:lstStyle/>
          <a:p>
            <a:r>
              <a:rPr lang="en-US"/>
              <a:t>Combining server-side rendering with client-side features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3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08974" cy="855111"/>
          </a:xfrm>
        </p:spPr>
        <p:txBody>
          <a:bodyPr/>
          <a:lstStyle/>
          <a:p>
            <a:pPr algn="l"/>
            <a:r>
              <a:rPr lang="en-US"/>
              <a:t>Solution: </a:t>
            </a:r>
            <a:r>
              <a:rPr lang="en-US" sz="2000">
                <a:ea typeface="+mj-lt"/>
                <a:cs typeface="+mj-lt"/>
              </a:rPr>
              <a:t>ASP.NET Web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7B34C8-767D-FBF0-1334-4F2DFE2E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58" y="3800062"/>
            <a:ext cx="2486025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3BF734-A993-0170-D43F-9B7D46A7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95" y="1567277"/>
            <a:ext cx="4220403" cy="155009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9346909-6505-0491-3A0E-1394F430D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300" y="1679714"/>
            <a:ext cx="7294079" cy="46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08974" cy="841859"/>
          </a:xfrm>
        </p:spPr>
        <p:txBody>
          <a:bodyPr/>
          <a:lstStyle/>
          <a:p>
            <a:pPr algn="l"/>
            <a:r>
              <a:rPr lang="en-US">
                <a:ea typeface="+mj-lt"/>
                <a:cs typeface="+mj-lt"/>
              </a:rPr>
              <a:t>SOLUTION: </a:t>
            </a:r>
            <a:r>
              <a:rPr lang="en-US" sz="2000">
                <a:ea typeface="+mj-lt"/>
                <a:cs typeface="+mj-lt"/>
              </a:rPr>
              <a:t>ASP.NET WEB API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925311B-9659-122C-B43E-7E76B7CE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813" y="4078564"/>
            <a:ext cx="4591050" cy="1152525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45E945C-24BC-95BD-D8E6-15767847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4" y="1188761"/>
            <a:ext cx="5829714" cy="4579868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A3C7C1F-139B-B50D-C904-D5A7A1DBC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69" y="2434880"/>
            <a:ext cx="4733096" cy="1159979"/>
          </a:xfrm>
          <a:prstGeom prst="rect">
            <a:avLst/>
          </a:prstGeom>
        </p:spPr>
      </p:pic>
      <p:pic>
        <p:nvPicPr>
          <p:cNvPr id="2" name="Picture 1" descr="A close-up of words&#10;&#10;Description automatically generated">
            <a:extLst>
              <a:ext uri="{FF2B5EF4-FFF2-40B4-BE49-F238E27FC236}">
                <a16:creationId xmlns:a16="http://schemas.microsoft.com/office/drawing/2014/main" id="{3C470EAE-EBEC-FAAF-6543-2E0943326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162" y="1186691"/>
            <a:ext cx="4058892" cy="10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522515"/>
            <a:ext cx="9710646" cy="1377306"/>
          </a:xfrm>
        </p:spPr>
        <p:txBody>
          <a:bodyPr anchor="b">
            <a:normAutofit/>
          </a:bodyPr>
          <a:lstStyle/>
          <a:p>
            <a:r>
              <a:rPr lang="en-US"/>
              <a:t>Challenge: </a:t>
            </a:r>
            <a:r>
              <a:rPr lang="en-US" sz="1600">
                <a:ea typeface="+mj-lt"/>
                <a:cs typeface="+mj-lt"/>
              </a:rPr>
              <a:t>Accurate DateTimes across different timezones</a:t>
            </a:r>
            <a:endParaRPr lang="en-US"/>
          </a:p>
        </p:txBody>
      </p:sp>
      <p:pic>
        <p:nvPicPr>
          <p:cNvPr id="4" name="Picture 3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2EF6CE38-A7D4-026B-2819-81F7BF9E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47" y="2281768"/>
            <a:ext cx="4784161" cy="1810377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522394"/>
            <a:ext cx="3020290" cy="33524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User Features</a:t>
            </a:r>
          </a:p>
          <a:p>
            <a:r>
              <a:rPr lang="en-US" sz="1600" dirty="0"/>
              <a:t>Technology</a:t>
            </a:r>
          </a:p>
          <a:p>
            <a:r>
              <a:rPr lang="en-US" sz="1600" dirty="0"/>
              <a:t>Database</a:t>
            </a:r>
          </a:p>
          <a:p>
            <a:r>
              <a:rPr lang="en-US" sz="1600" dirty="0"/>
              <a:t>Challenges &amp; Solutions</a:t>
            </a:r>
          </a:p>
          <a:p>
            <a:r>
              <a:rPr lang="en-US" sz="1600" dirty="0"/>
              <a:t>Future Work</a:t>
            </a:r>
          </a:p>
          <a:p>
            <a:r>
              <a:rPr lang="en-US" sz="1600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08974" cy="841859"/>
          </a:xfrm>
        </p:spPr>
        <p:txBody>
          <a:bodyPr/>
          <a:lstStyle/>
          <a:p>
            <a:pPr algn="l"/>
            <a:r>
              <a:rPr lang="en-US" dirty="0">
                <a:ea typeface="+mj-lt"/>
                <a:cs typeface="+mj-lt"/>
              </a:rPr>
              <a:t>SOLUTION: </a:t>
            </a:r>
            <a:r>
              <a:rPr lang="en-US" sz="2000">
                <a:ea typeface="+mj-lt"/>
                <a:cs typeface="+mj-lt"/>
              </a:rPr>
              <a:t>RTFM (or Ratfm)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7D0C58F-A92D-EDEF-A077-54D0C046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1096567"/>
            <a:ext cx="8920238" cy="2421201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FCA88C8-FF09-1EA6-8CAB-AAC86A73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2" y="3994744"/>
            <a:ext cx="4022034" cy="1624963"/>
          </a:xfrm>
          <a:prstGeom prst="rect">
            <a:avLst/>
          </a:prstGeom>
        </p:spPr>
      </p:pic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id="{9B6B8584-693E-7A77-EC15-F95189079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600" y="3896139"/>
            <a:ext cx="5822259" cy="1550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B7A2AC-2299-980C-EC83-B69C2CF73466}"/>
                  </a:ext>
                </a:extLst>
              </p14:cNvPr>
              <p14:cNvContentPartPr/>
              <p14:nvPr/>
            </p14:nvContentPartPr>
            <p14:xfrm>
              <a:off x="2237934" y="3143665"/>
              <a:ext cx="7174085" cy="14000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B7A2AC-2299-980C-EC83-B69C2CF734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4297" y="3036326"/>
                <a:ext cx="7281720" cy="35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73EB48-55C0-87FE-0AA9-7FD78F872214}"/>
                  </a:ext>
                </a:extLst>
              </p14:cNvPr>
              <p14:cNvContentPartPr/>
              <p14:nvPr/>
            </p14:nvContentPartPr>
            <p14:xfrm>
              <a:off x="4099874" y="3402262"/>
              <a:ext cx="2187524" cy="6626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73EB48-55C0-87FE-0AA9-7FD78F8722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2236" y="3070962"/>
                <a:ext cx="2223161" cy="6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7284CD8-FB78-E8BD-9F7D-3D4A96F27E01}"/>
                  </a:ext>
                </a:extLst>
              </p14:cNvPr>
              <p14:cNvContentPartPr/>
              <p14:nvPr/>
            </p14:nvContentPartPr>
            <p14:xfrm>
              <a:off x="4199121" y="3521713"/>
              <a:ext cx="1227859" cy="6626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7284CD8-FB78-E8BD-9F7D-3D4A96F27E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1128" y="3480300"/>
                <a:ext cx="1263486" cy="88623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76CA2B5-EAF8-2DFE-C0FD-7E1766EECBA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77" r="16220" b="67692"/>
          <a:stretch/>
        </p:blipFill>
        <p:spPr>
          <a:xfrm>
            <a:off x="2317312" y="5957475"/>
            <a:ext cx="6131126" cy="4986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2A46986-2FB2-5667-9DA5-4FB2605AD8D9}"/>
                  </a:ext>
                </a:extLst>
              </p14:cNvPr>
              <p14:cNvContentPartPr/>
              <p14:nvPr/>
            </p14:nvContentPartPr>
            <p14:xfrm>
              <a:off x="3793091" y="5765731"/>
              <a:ext cx="4238993" cy="138469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2A46986-2FB2-5667-9DA5-4FB2605AD8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5453" y="5748094"/>
                <a:ext cx="4274630" cy="1420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7106F3F-1298-7485-2372-1181D64988B1}"/>
                  </a:ext>
                </a:extLst>
              </p14:cNvPr>
              <p14:cNvContentPartPr/>
              <p14:nvPr/>
            </p14:nvContentPartPr>
            <p14:xfrm>
              <a:off x="3769470" y="5926897"/>
              <a:ext cx="3834559" cy="9210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7106F3F-1298-7485-2372-1181D64988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51472" y="5908908"/>
                <a:ext cx="3870194" cy="956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E1E977-4360-8E33-1C68-38200C5A8278}"/>
                  </a:ext>
                </a:extLst>
              </p14:cNvPr>
              <p14:cNvContentPartPr/>
              <p14:nvPr/>
            </p14:nvContentPartPr>
            <p14:xfrm>
              <a:off x="11286452" y="5555611"/>
              <a:ext cx="6626" cy="6626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E1E977-4360-8E33-1C68-38200C5A82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55152" y="5230937"/>
                <a:ext cx="662600" cy="6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38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2533"/>
            <a:ext cx="4296508" cy="953298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altLang="zh-CN" dirty="0"/>
              <a:t>Suspend</a:t>
            </a:r>
            <a:r>
              <a:rPr lang="zh-CN" altLang="en-US" dirty="0"/>
              <a:t> </a:t>
            </a:r>
            <a:r>
              <a:rPr lang="en-US" altLang="zh-CN" dirty="0"/>
              <a:t>Tweet/User</a:t>
            </a:r>
            <a:r>
              <a:rPr lang="zh-CN" altLang="en-US" dirty="0"/>
              <a:t> </a:t>
            </a:r>
            <a:r>
              <a:rPr lang="en-US" altLang="zh-CN" dirty="0"/>
              <a:t>list,</a:t>
            </a:r>
            <a:r>
              <a:rPr lang="zh-CN" altLang="en-US" dirty="0"/>
              <a:t> </a:t>
            </a:r>
            <a:r>
              <a:rPr lang="en-US" altLang="zh-CN" dirty="0"/>
              <a:t>suspend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altLang="zh-CN" dirty="0"/>
              <a:t>Notification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altLang="zh-CN"/>
              <a:t>Threads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altLang="zh-CN"/>
              <a:t>Expanded user settings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72757"/>
            <a:ext cx="8421688" cy="164498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642393"/>
            <a:ext cx="8249493" cy="3548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/>
              <a:t>We </a:t>
            </a:r>
            <a:r>
              <a:rPr lang="en-US" altLang="zh-CN"/>
              <a:t>achieved a likeness to the real X</a:t>
            </a:r>
            <a:r>
              <a:rPr lang="en-US" dirty="0"/>
              <a:t> </a:t>
            </a:r>
            <a:r>
              <a:rPr lang="en-US"/>
              <a:t>with</a:t>
            </a:r>
            <a:r>
              <a:rPr lang="zh-CN" altLang="en-US" dirty="0"/>
              <a:t> </a:t>
            </a:r>
            <a:r>
              <a:rPr lang="en-US" altLang="zh-CN" dirty="0"/>
              <a:t>ASP.NET</a:t>
            </a:r>
            <a:r>
              <a:rPr lang="zh-CN" altLang="en-US" dirty="0"/>
              <a:t> </a:t>
            </a:r>
            <a:r>
              <a:rPr lang="en-US" altLang="zh-CN"/>
              <a:t>Core</a:t>
            </a:r>
            <a:endParaRPr lang="en-US" dirty="0"/>
          </a:p>
          <a:p>
            <a:pPr marL="285750" indent="-285750">
              <a:buChar char="•"/>
            </a:pPr>
            <a:r>
              <a:rPr lang="zh-CN" altLang="en-US"/>
              <a:t>User accounts replicate most of the core features</a:t>
            </a:r>
            <a:endParaRPr lang="zh-CN" altLang="en-US" dirty="0"/>
          </a:p>
          <a:p>
            <a:pPr marL="285750" indent="-285750">
              <a:buChar char="•"/>
            </a:pPr>
            <a:r>
              <a:rPr lang="en-US" altLang="zh-CN"/>
              <a:t>There are many microblogging features to interact with: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altLang="zh-CN"/>
              <a:t>Post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tweet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rich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endParaRPr lang="en-US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altLang="zh-CN"/>
              <a:t>Reply, </a:t>
            </a:r>
            <a:r>
              <a:rPr lang="en-US" altLang="zh-CN" dirty="0"/>
              <a:t>like</a:t>
            </a:r>
            <a:r>
              <a:rPr lang="en-US" altLang="zh-CN"/>
              <a:t>, </a:t>
            </a:r>
            <a:r>
              <a:rPr lang="en-US" altLang="zh-CN" dirty="0"/>
              <a:t>retweet</a:t>
            </a:r>
            <a:r>
              <a:rPr lang="zh-CN" altLang="en-US" dirty="0"/>
              <a:t> </a:t>
            </a:r>
            <a:r>
              <a:rPr lang="en-US" altLang="zh-CN" dirty="0"/>
              <a:t>others’</a:t>
            </a:r>
            <a:r>
              <a:rPr lang="zh-CN" altLang="en-US" dirty="0"/>
              <a:t> </a:t>
            </a:r>
            <a:r>
              <a:rPr lang="en-US" altLang="zh-CN"/>
              <a:t>tweets</a:t>
            </a:r>
            <a:endParaRPr lang="en-US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altLang="zh-CN"/>
              <a:t>Report</a:t>
            </a:r>
            <a:r>
              <a:rPr lang="zh-CN" altLang="en-US"/>
              <a:t> </a:t>
            </a:r>
            <a:r>
              <a:rPr lang="en-US" altLang="zh-CN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admin</a:t>
            </a:r>
            <a:endParaRPr lang="en-US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altLang="zh-CN"/>
              <a:t>Follow and </a:t>
            </a:r>
            <a:r>
              <a:rPr lang="en-US" altLang="zh-CN" dirty="0"/>
              <a:t>unfollow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/>
              <a:t>profiles</a:t>
            </a:r>
            <a:endParaRPr lang="en-US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altLang="zh-CN"/>
              <a:t>Send and receive</a:t>
            </a:r>
            <a:r>
              <a:rPr lang="zh-CN" altLang="en-US" dirty="0"/>
              <a:t> </a:t>
            </a:r>
            <a:r>
              <a:rPr lang="en-US" altLang="zh-CN"/>
              <a:t>messages</a:t>
            </a:r>
            <a:endParaRPr lang="en-US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altLang="zh-CN"/>
              <a:t>Suggestions, trends, advanced search</a:t>
            </a:r>
            <a:endParaRPr lang="en-US" altLang="zh-CN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altLang="zh-CN"/>
              <a:t>Functional admin controls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suspend/unsuspend</a:t>
            </a:r>
            <a:r>
              <a:rPr lang="zh-CN" altLang="en-US" dirty="0"/>
              <a:t> </a:t>
            </a:r>
            <a:r>
              <a:rPr lang="en-US" altLang="zh-CN" dirty="0"/>
              <a:t>tweet</a:t>
            </a:r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17428"/>
            <a:ext cx="5652076" cy="3129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Application Y attempts to clone the core features of the social media platform X, formerly known as Twitter. </a:t>
            </a:r>
          </a:p>
          <a:p>
            <a:r>
              <a:rPr lang="en-US" sz="1800"/>
              <a:t>X is a microblogging platform</a:t>
            </a:r>
            <a:r>
              <a:rPr lang="en-US" sz="1800" dirty="0"/>
              <a:t> </a:t>
            </a:r>
            <a:r>
              <a:rPr lang="en-US" sz="1800"/>
              <a:t>where users </a:t>
            </a:r>
            <a:r>
              <a:rPr lang="en-US" sz="1800" dirty="0"/>
              <a:t>publish</a:t>
            </a:r>
            <a:r>
              <a:rPr lang="en-US" sz="1800"/>
              <a:t> short </a:t>
            </a:r>
            <a:r>
              <a:rPr lang="en-US" sz="1800" dirty="0"/>
              <a:t>posts</a:t>
            </a:r>
            <a:r>
              <a:rPr lang="en-US" sz="1800"/>
              <a:t>,</a:t>
            </a:r>
            <a:r>
              <a:rPr lang="en-US" sz="1800" dirty="0"/>
              <a:t> and interact with other users and posts via likes, follows, comments, retweets, and messages. </a:t>
            </a:r>
          </a:p>
          <a:p>
            <a:r>
              <a:rPr lang="en-US" sz="1800"/>
              <a:t>X has many advanced features for searches, trends, suggestions, and moderation.</a:t>
            </a:r>
            <a:r>
              <a:rPr lang="en-US" sz="1800" dirty="0"/>
              <a:t>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52582"/>
            <a:ext cx="4179570" cy="812672"/>
          </a:xfrm>
        </p:spPr>
        <p:txBody>
          <a:bodyPr/>
          <a:lstStyle/>
          <a:p>
            <a:r>
              <a:rPr lang="en-US" dirty="0"/>
              <a:t>User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1488356"/>
            <a:ext cx="4179570" cy="5300282"/>
          </a:xfrm>
        </p:spPr>
        <p:txBody>
          <a:bodyPr/>
          <a:lstStyle/>
          <a:p>
            <a:r>
              <a:rPr lang="en-US" dirty="0"/>
              <a:t>Non-admin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</a:t>
            </a:r>
            <a:r>
              <a:rPr lang="en-US"/>
              <a:t>, </a:t>
            </a:r>
            <a:r>
              <a:rPr lang="en-US" dirty="0"/>
              <a:t>login</a:t>
            </a:r>
            <a:r>
              <a:rPr lang="en-US"/>
              <a:t>, </a:t>
            </a:r>
            <a:r>
              <a:rPr lang="en-US" dirty="0"/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  <a:r>
              <a:rPr lang="en-US"/>
              <a:t>, edit, delete</a:t>
            </a:r>
            <a:r>
              <a:rPr lang="en-US" dirty="0"/>
              <a:t> a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/>
              <a:t>, </a:t>
            </a:r>
            <a:r>
              <a:rPr lang="en-US" dirty="0"/>
              <a:t>retweet with</a:t>
            </a:r>
            <a:r>
              <a:rPr lang="en-US"/>
              <a:t> or </a:t>
            </a:r>
            <a:r>
              <a:rPr lang="en-US" dirty="0"/>
              <a:t>without </a:t>
            </a:r>
            <a:r>
              <a:rPr lang="en-US"/>
              <a:t>added </a:t>
            </a:r>
            <a:r>
              <a:rPr lang="en-US" dirty="0"/>
              <a:t>content</a:t>
            </a:r>
            <a:r>
              <a:rPr lang="en-US"/>
              <a:t>, reply, like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Follow/unfollow users</a:t>
            </a:r>
            <a:r>
              <a:rPr lang="en-US"/>
              <a:t>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</a:t>
            </a:r>
            <a:r>
              <a:rPr lang="en-US"/>
              <a:t>for tweets and users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user </a:t>
            </a:r>
            <a:r>
              <a:rPr lang="en-US"/>
              <a:t>profiles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Edit </a:t>
            </a:r>
            <a:r>
              <a:rPr lang="en-US" dirty="0"/>
              <a:t>profile</a:t>
            </a:r>
            <a:r>
              <a:rPr lang="en-US"/>
              <a:t>, upload</a:t>
            </a:r>
            <a:r>
              <a:rPr lang="en-US" dirty="0"/>
              <a:t> avatar, reset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</a:t>
            </a:r>
            <a:r>
              <a:rPr lang="en-US"/>
              <a:t> and </a:t>
            </a:r>
            <a:r>
              <a:rPr lang="en-US" dirty="0"/>
              <a:t>receive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</a:t>
            </a:r>
            <a:r>
              <a:rPr lang="en-US"/>
              <a:t>tweets</a:t>
            </a:r>
            <a:r>
              <a:rPr lang="en-US" dirty="0"/>
              <a:t> to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Suspend</a:t>
            </a:r>
            <a:r>
              <a:rPr lang="en-US" dirty="0"/>
              <a:t>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28282"/>
            <a:ext cx="5111750" cy="748345"/>
          </a:xfrm>
        </p:spPr>
        <p:txBody>
          <a:bodyPr/>
          <a:lstStyle/>
          <a:p>
            <a:r>
              <a:rPr lang="en-US"/>
              <a:t>Technologies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933995"/>
            <a:ext cx="4294332" cy="4281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fr-CA" sz="1800" b="0" i="0" dirty="0">
                <a:solidFill>
                  <a:srgbClr val="000000"/>
                </a:solidFill>
                <a:effectLst/>
                <a:latin typeface="Tenorite"/>
                <a:cs typeface="Calibri"/>
              </a:rPr>
              <a:t>ASP.NET </a:t>
            </a:r>
            <a:r>
              <a:rPr lang="fr-CA" sz="1800" b="0" i="0" err="1">
                <a:solidFill>
                  <a:srgbClr val="000000"/>
                </a:solidFill>
                <a:effectLst/>
                <a:latin typeface="Tenorite"/>
                <a:cs typeface="Calibri"/>
              </a:rPr>
              <a:t>Core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enorite"/>
                <a:cs typeface="Calibri"/>
              </a:rPr>
              <a:t> (</a:t>
            </a:r>
            <a:r>
              <a:rPr lang="fr-CA" sz="1800" b="0" i="0" err="1">
                <a:solidFill>
                  <a:srgbClr val="000000"/>
                </a:solidFill>
                <a:effectLst/>
                <a:latin typeface="Tenorite"/>
                <a:cs typeface="Calibri"/>
              </a:rPr>
              <a:t>Razor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enorite"/>
                <a:cs typeface="Calibri"/>
              </a:rPr>
              <a:t> Pages)</a:t>
            </a:r>
          </a:p>
          <a:p>
            <a:pPr fontAlgn="base">
              <a:buChar char="•"/>
            </a:pPr>
            <a:r>
              <a:rPr lang="fr-CA" sz="1800" dirty="0">
                <a:solidFill>
                  <a:srgbClr val="000000"/>
                </a:solidFill>
                <a:latin typeface="Tenorite"/>
                <a:cs typeface="Calibri"/>
              </a:rPr>
              <a:t>SQL Server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CA" sz="1800" b="0" i="0" err="1">
                <a:solidFill>
                  <a:srgbClr val="000000"/>
                </a:solidFill>
                <a:effectLst/>
                <a:latin typeface="Tenorite"/>
              </a:rPr>
              <a:t>Entity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enorite"/>
              </a:rPr>
              <a:t> Framework </a:t>
            </a:r>
            <a:r>
              <a:rPr lang="fr-CA" sz="1800" b="0" i="0" err="1">
                <a:solidFill>
                  <a:srgbClr val="000000"/>
                </a:solidFill>
                <a:effectLst/>
                <a:latin typeface="Tenorite"/>
              </a:rPr>
              <a:t>Core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enorite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CA" sz="1800" err="1">
                <a:solidFill>
                  <a:srgbClr val="000000"/>
                </a:solidFill>
                <a:latin typeface="Tenorite"/>
                <a:cs typeface="Calibri"/>
              </a:rPr>
              <a:t>View</a:t>
            </a:r>
            <a:r>
              <a:rPr lang="fr-CA" sz="1800" dirty="0">
                <a:solidFill>
                  <a:srgbClr val="000000"/>
                </a:solidFill>
                <a:latin typeface="Tenorite"/>
                <a:cs typeface="Calibri"/>
              </a:rPr>
              <a:t> components, Partial </a:t>
            </a:r>
            <a:r>
              <a:rPr lang="fr-CA" sz="1800" err="1">
                <a:solidFill>
                  <a:srgbClr val="000000"/>
                </a:solidFill>
                <a:latin typeface="Tenorite"/>
                <a:cs typeface="Calibri"/>
              </a:rPr>
              <a:t>Views</a:t>
            </a:r>
            <a:endParaRPr lang="fr-CA" sz="1800" b="0" i="0">
              <a:solidFill>
                <a:srgbClr val="000000"/>
              </a:solidFill>
              <a:effectLst/>
              <a:latin typeface="Tenorite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CA" sz="1800" b="0" i="0" dirty="0">
                <a:solidFill>
                  <a:srgbClr val="000000"/>
                </a:solidFill>
                <a:effectLst/>
                <a:latin typeface="Tenorite"/>
                <a:cs typeface="Calibri"/>
              </a:rPr>
              <a:t>ASP.NET </a:t>
            </a:r>
            <a:r>
              <a:rPr lang="fr-CA" sz="1800" b="0" i="0" err="1">
                <a:solidFill>
                  <a:srgbClr val="000000"/>
                </a:solidFill>
                <a:effectLst/>
                <a:latin typeface="Tenorite"/>
                <a:cs typeface="Calibri"/>
              </a:rPr>
              <a:t>Core</a:t>
            </a:r>
            <a:r>
              <a:rPr lang="fr-CA" sz="1800" b="0" i="0" dirty="0">
                <a:solidFill>
                  <a:srgbClr val="000000"/>
                </a:solidFill>
                <a:effectLst/>
                <a:latin typeface="Tenorite"/>
                <a:cs typeface="Calibri"/>
              </a:rPr>
              <a:t> Identity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1800" dirty="0">
                <a:solidFill>
                  <a:srgbClr val="000000"/>
                </a:solidFill>
                <a:latin typeface="Tenorite"/>
                <a:cs typeface="Calibri"/>
              </a:rPr>
              <a:t>Azure Blob Storage &amp; </a:t>
            </a:r>
            <a:r>
              <a:rPr lang="fr-CA" sz="1800" dirty="0" err="1">
                <a:solidFill>
                  <a:srgbClr val="000000"/>
                </a:solidFill>
                <a:latin typeface="Tenorite"/>
                <a:cs typeface="Calibri"/>
              </a:rPr>
              <a:t>hosting</a:t>
            </a:r>
            <a:endParaRPr lang="fr-CA" sz="1800" dirty="0">
              <a:solidFill>
                <a:srgbClr val="000000"/>
              </a:solidFill>
              <a:latin typeface="Tenorite"/>
              <a:cs typeface="Calibri"/>
            </a:endParaRPr>
          </a:p>
          <a:p>
            <a:pPr algn="l" rtl="0" fontAlgn="base">
              <a:buChar char="•"/>
            </a:pPr>
            <a:endParaRPr lang="fr-CA" sz="18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4FFF3A-40A3-7FC7-D98C-485B060A2207}"/>
              </a:ext>
            </a:extLst>
          </p:cNvPr>
          <p:cNvSpPr txBox="1">
            <a:spLocks/>
          </p:cNvSpPr>
          <p:nvPr/>
        </p:nvSpPr>
        <p:spPr>
          <a:xfrm>
            <a:off x="5615420" y="1933995"/>
            <a:ext cx="4294332" cy="428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fr-CA" sz="1800" dirty="0">
                <a:solidFill>
                  <a:srgbClr val="000000"/>
                </a:solidFill>
                <a:latin typeface="Tenorite"/>
                <a:cs typeface="Calibri"/>
              </a:rPr>
              <a:t>Web API</a:t>
            </a:r>
            <a:endParaRPr lang="fr-CA" sz="1800">
              <a:solidFill>
                <a:srgbClr val="000000"/>
              </a:solidFill>
              <a:latin typeface="Tenorite"/>
              <a:cs typeface="Calibri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CA" sz="1800" dirty="0">
                <a:solidFill>
                  <a:srgbClr val="000000"/>
                </a:solidFill>
                <a:latin typeface="Tenorite"/>
                <a:cs typeface="Calibri"/>
              </a:rPr>
              <a:t>AJAX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1800" dirty="0">
                <a:solidFill>
                  <a:srgbClr val="000000"/>
                </a:solidFill>
                <a:latin typeface="Tenorite"/>
                <a:cs typeface="Calibri"/>
              </a:rPr>
              <a:t>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1800" dirty="0">
                <a:solidFill>
                  <a:srgbClr val="000000"/>
                </a:solidFill>
                <a:latin typeface="Tenorite"/>
                <a:cs typeface="Calibri"/>
              </a:rPr>
              <a:t>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1800" dirty="0">
                <a:solidFill>
                  <a:srgbClr val="000000"/>
                </a:solidFill>
                <a:latin typeface="Tenorite"/>
                <a:cs typeface="Calibri"/>
              </a:rPr>
              <a:t>Rich </a:t>
            </a:r>
            <a:r>
              <a:rPr lang="fr-CA" sz="1800" dirty="0" err="1">
                <a:solidFill>
                  <a:srgbClr val="000000"/>
                </a:solidFill>
                <a:latin typeface="Tenorite"/>
                <a:cs typeface="Calibri"/>
              </a:rPr>
              <a:t>text</a:t>
            </a:r>
            <a:r>
              <a:rPr lang="fr-CA" sz="1800" dirty="0">
                <a:solidFill>
                  <a:srgbClr val="000000"/>
                </a:solidFill>
                <a:latin typeface="Tenorite"/>
                <a:cs typeface="Calibri"/>
              </a:rPr>
              <a:t> editor: </a:t>
            </a:r>
            <a:r>
              <a:rPr lang="fr-CA" sz="1800" dirty="0" err="1">
                <a:solidFill>
                  <a:srgbClr val="000000"/>
                </a:solidFill>
                <a:latin typeface="Tenorite"/>
                <a:cs typeface="Calibri"/>
              </a:rPr>
              <a:t>CKEditor</a:t>
            </a:r>
            <a:endParaRPr lang="fr-CA" sz="1800">
              <a:solidFill>
                <a:srgbClr val="000000"/>
              </a:solidFill>
              <a:latin typeface="Tenorite"/>
              <a:cs typeface="Calibri"/>
            </a:endParaRPr>
          </a:p>
          <a:p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9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CF26-5352-FC1B-E370-EFC95DDB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8CC8F-342E-25DD-7FFA-F7AEDFF00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Xiaoxing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8D721-B94A-9710-1D79-F0D8A0B5C3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600" dirty="0"/>
              <a:t>Search</a:t>
            </a:r>
          </a:p>
          <a:p>
            <a:pPr marL="285750" indent="-285750">
              <a:buChar char="•"/>
            </a:pPr>
            <a:r>
              <a:rPr lang="en-US" sz="1600" dirty="0"/>
              <a:t>Notifications</a:t>
            </a:r>
          </a:p>
          <a:p>
            <a:pPr marL="285750" indent="-285750">
              <a:buChar char="•"/>
            </a:pPr>
            <a:r>
              <a:rPr lang="en-US" sz="1600" dirty="0"/>
              <a:t>Follows</a:t>
            </a:r>
          </a:p>
          <a:p>
            <a:pPr marL="285750" indent="-285750">
              <a:buChar char="•"/>
            </a:pPr>
            <a:r>
              <a:rPr lang="en-US" sz="1600" dirty="0"/>
              <a:t>Trends</a:t>
            </a:r>
          </a:p>
          <a:p>
            <a:pPr marL="285750" indent="-285750">
              <a:buChar char="•"/>
            </a:pPr>
            <a:r>
              <a:rPr lang="en-US" sz="1600" dirty="0"/>
              <a:t>Views &amp;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2A7D7-E522-54F9-AFD2-D99D7E09F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Shiyuan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840E4-51EE-A6B0-B1FD-09462C278A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600" dirty="0"/>
              <a:t>Database &amp; models</a:t>
            </a:r>
          </a:p>
          <a:p>
            <a:pPr marL="285750" indent="-285750">
              <a:buChar char="•"/>
            </a:pPr>
            <a:r>
              <a:rPr lang="en-US" sz="1600" dirty="0"/>
              <a:t>Tweets, retweets, replies</a:t>
            </a:r>
          </a:p>
          <a:p>
            <a:pPr marL="285750" indent="-285750">
              <a:buChar char="•"/>
            </a:pPr>
            <a:r>
              <a:rPr lang="en-US" sz="1600" dirty="0"/>
              <a:t>Likes &amp; follows</a:t>
            </a:r>
          </a:p>
          <a:p>
            <a:pPr marL="285750" indent="-285750">
              <a:buChar char="•"/>
            </a:pPr>
            <a:r>
              <a:rPr lang="en-US" sz="1600" dirty="0"/>
              <a:t>Admin </a:t>
            </a:r>
            <a:r>
              <a:rPr lang="en-US" sz="1600"/>
              <a:t>operations</a:t>
            </a:r>
            <a:endParaRPr lang="en-US" sz="1600" dirty="0"/>
          </a:p>
          <a:p>
            <a:pPr marL="285750" indent="-285750">
              <a:buChar char="•"/>
            </a:pPr>
            <a:r>
              <a:rPr lang="en-US" sz="1600" dirty="0"/>
              <a:t>Reset password</a:t>
            </a:r>
          </a:p>
          <a:p>
            <a:pPr marL="285750" indent="-285750"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CBCF94-952F-33C9-20FE-2EFA7402CCB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Meredith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8CF2BE-9BAE-A892-2DEB-590BCDCFBC4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600" dirty="0"/>
              <a:t>Login &amp; registration</a:t>
            </a:r>
          </a:p>
          <a:p>
            <a:pPr marL="285750" indent="-285750">
              <a:buChar char="•"/>
            </a:pPr>
            <a:r>
              <a:rPr lang="en-US" sz="1600" dirty="0"/>
              <a:t>User settings</a:t>
            </a:r>
          </a:p>
          <a:p>
            <a:pPr marL="285750" indent="-285750">
              <a:buChar char="•"/>
            </a:pPr>
            <a:r>
              <a:rPr lang="en-US" sz="1600" dirty="0"/>
              <a:t>Messages</a:t>
            </a:r>
          </a:p>
          <a:p>
            <a:pPr marL="285750" indent="-285750">
              <a:buChar char="•"/>
            </a:pPr>
            <a:r>
              <a:rPr lang="en-US" sz="1600" dirty="0"/>
              <a:t>Image uploads</a:t>
            </a:r>
          </a:p>
          <a:p>
            <a:pPr marL="285750" indent="-285750">
              <a:buChar char="•"/>
            </a:pPr>
            <a:r>
              <a:rPr lang="en-US" sz="1600" dirty="0"/>
              <a:t>Azure hosting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99490B7-BF9F-FE32-2180-58765023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FB3490F-6247-1E4C-C92E-E396937A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0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17872B-F4A8-0C87-E954-1BB3707EDF88}"/>
              </a:ext>
            </a:extLst>
          </p:cNvPr>
          <p:cNvSpPr txBox="1">
            <a:spLocks/>
          </p:cNvSpPr>
          <p:nvPr/>
        </p:nvSpPr>
        <p:spPr>
          <a:xfrm>
            <a:off x="1362075" y="728282"/>
            <a:ext cx="5111750" cy="7483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DAD5F-0A3F-31D5-9154-B11DE68DA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53" y="351754"/>
            <a:ext cx="7827196" cy="58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8255A8-5AE2-3C13-9580-A9EA6079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411679"/>
            <a:ext cx="10104853" cy="1377306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Break down to small pieces &amp; make it reusable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E5F5B5-A4DB-402A-BEBC-763B6A48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85" y="2016866"/>
            <a:ext cx="1727200" cy="1409700"/>
          </a:xfrm>
          <a:prstGeom prst="rect">
            <a:avLst/>
          </a:prstGeom>
        </p:spPr>
      </p:pic>
      <p:pic>
        <p:nvPicPr>
          <p:cNvPr id="12" name="Picture 11" descr="A white rectangular object with a blue border&#10;&#10;Description automatically generated">
            <a:extLst>
              <a:ext uri="{FF2B5EF4-FFF2-40B4-BE49-F238E27FC236}">
                <a16:creationId xmlns:a16="http://schemas.microsoft.com/office/drawing/2014/main" id="{CA5285AF-5689-E296-8ED8-AD0AFD316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38" y="2480416"/>
            <a:ext cx="1854200" cy="3810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01C6D23-294B-B79D-C921-920BFB8F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991" y="1915266"/>
            <a:ext cx="1701800" cy="151130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722CFA-E756-42B0-577A-4A79406647D8}"/>
              </a:ext>
            </a:extLst>
          </p:cNvPr>
          <p:cNvSpPr txBox="1">
            <a:spLocks/>
          </p:cNvSpPr>
          <p:nvPr/>
        </p:nvSpPr>
        <p:spPr>
          <a:xfrm>
            <a:off x="819635" y="3654447"/>
            <a:ext cx="2775958" cy="2363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Partial </a:t>
            </a:r>
            <a:r>
              <a:rPr lang="fr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View</a:t>
            </a:r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A426DF-EA49-2093-6CB4-131CBF188F90}"/>
              </a:ext>
            </a:extLst>
          </p:cNvPr>
          <p:cNvSpPr txBox="1">
            <a:spLocks/>
          </p:cNvSpPr>
          <p:nvPr/>
        </p:nvSpPr>
        <p:spPr>
          <a:xfrm>
            <a:off x="2941580" y="3510038"/>
            <a:ext cx="2775958" cy="90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Right sidebar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Search</a:t>
            </a:r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Result</a:t>
            </a:r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Follow Suggestion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55D96D5-5C52-DEA7-6B36-8B950F77D394}"/>
              </a:ext>
            </a:extLst>
          </p:cNvPr>
          <p:cNvSpPr txBox="1">
            <a:spLocks/>
          </p:cNvSpPr>
          <p:nvPr/>
        </p:nvSpPr>
        <p:spPr>
          <a:xfrm>
            <a:off x="5564033" y="3512155"/>
            <a:ext cx="2775958" cy="90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Right sidebar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Search</a:t>
            </a:r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Result</a:t>
            </a:r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Show more Trend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A3C4E13-2E64-7609-1D7A-CEFF4F2189A5}"/>
              </a:ext>
            </a:extLst>
          </p:cNvPr>
          <p:cNvSpPr txBox="1">
            <a:spLocks/>
          </p:cNvSpPr>
          <p:nvPr/>
        </p:nvSpPr>
        <p:spPr>
          <a:xfrm>
            <a:off x="8211331" y="3510038"/>
            <a:ext cx="2775958" cy="90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Right sidebar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Show more Trend</a:t>
            </a:r>
          </a:p>
        </p:txBody>
      </p:sp>
      <p:pic>
        <p:nvPicPr>
          <p:cNvPr id="18" name="Picture 17" descr="A screenshot of a chat&#10;&#10;Description automatically generated">
            <a:extLst>
              <a:ext uri="{FF2B5EF4-FFF2-40B4-BE49-F238E27FC236}">
                <a16:creationId xmlns:a16="http://schemas.microsoft.com/office/drawing/2014/main" id="{D612C7D0-AA30-75D5-6FAA-69648FBD5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817" y="4683160"/>
            <a:ext cx="3276600" cy="1358900"/>
          </a:xfrm>
          <a:prstGeom prst="rect">
            <a:avLst/>
          </a:prstGeom>
        </p:spPr>
      </p:pic>
      <p:pic>
        <p:nvPicPr>
          <p:cNvPr id="19" name="Picture 18" descr="A white background with black text and black text&#10;&#10;Description automatically generated">
            <a:extLst>
              <a:ext uri="{FF2B5EF4-FFF2-40B4-BE49-F238E27FC236}">
                <a16:creationId xmlns:a16="http://schemas.microsoft.com/office/drawing/2014/main" id="{E618DE61-2CB0-8D84-19E2-DEBBE5704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085" y="4864892"/>
            <a:ext cx="1320800" cy="673100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B0AB2D6-4F5E-30FE-894C-26AF4F1DA208}"/>
              </a:ext>
            </a:extLst>
          </p:cNvPr>
          <p:cNvSpPr txBox="1">
            <a:spLocks/>
          </p:cNvSpPr>
          <p:nvPr/>
        </p:nvSpPr>
        <p:spPr>
          <a:xfrm>
            <a:off x="2941580" y="5556022"/>
            <a:ext cx="2775958" cy="90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fr-CA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Search</a:t>
            </a: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user/tweet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CA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Search</a:t>
            </a: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Trend 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D52FCBE-FE2A-6299-9982-E7C962B1EB96}"/>
              </a:ext>
            </a:extLst>
          </p:cNvPr>
          <p:cNvSpPr txBox="1">
            <a:spLocks/>
          </p:cNvSpPr>
          <p:nvPr/>
        </p:nvSpPr>
        <p:spPr>
          <a:xfrm>
            <a:off x="6010817" y="6042060"/>
            <a:ext cx="3276599" cy="90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!</a:t>
            </a:r>
            <a:r>
              <a:rPr lang="fr-CA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Anywhere</a:t>
            </a: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a tweet </a:t>
            </a:r>
            <a:r>
              <a:rPr lang="fr-CA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is</a:t>
            </a: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fr-CA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displayed</a:t>
            </a:r>
            <a:endParaRPr lang="fr-CA" sz="15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D85A0827-D9D0-722F-9FEA-4F24B87CFC61}"/>
              </a:ext>
            </a:extLst>
          </p:cNvPr>
          <p:cNvSpPr txBox="1">
            <a:spLocks/>
          </p:cNvSpPr>
          <p:nvPr/>
        </p:nvSpPr>
        <p:spPr>
          <a:xfrm>
            <a:off x="3352800" y="358352"/>
            <a:ext cx="10515600" cy="5131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Challenges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372827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 descr="A screenshot of a social media chat&#10;&#10;Description automatically generated">
            <a:extLst>
              <a:ext uri="{FF2B5EF4-FFF2-40B4-BE49-F238E27FC236}">
                <a16:creationId xmlns:a16="http://schemas.microsoft.com/office/drawing/2014/main" id="{368AB455-6D8D-7872-1ADB-CEBF823B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34" y="3530371"/>
            <a:ext cx="3164721" cy="285172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23D5FF-7833-4E2E-7124-B2A7D4E0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22" y="1829493"/>
            <a:ext cx="3377271" cy="1623291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44D274-DF13-8A81-0457-3E084E046868}"/>
              </a:ext>
            </a:extLst>
          </p:cNvPr>
          <p:cNvSpPr txBox="1">
            <a:spLocks/>
          </p:cNvSpPr>
          <p:nvPr/>
        </p:nvSpPr>
        <p:spPr>
          <a:xfrm>
            <a:off x="1528756" y="5224655"/>
            <a:ext cx="2775958" cy="470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 sz="18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9B314B-F34F-830C-793B-E2418CA59B97}"/>
              </a:ext>
            </a:extLst>
          </p:cNvPr>
          <p:cNvSpPr txBox="1">
            <a:spLocks/>
          </p:cNvSpPr>
          <p:nvPr/>
        </p:nvSpPr>
        <p:spPr>
          <a:xfrm>
            <a:off x="819635" y="3287302"/>
            <a:ext cx="2775958" cy="2363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View</a:t>
            </a:r>
            <a:r>
              <a:rPr lang="fr-CA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Component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63F1C0-90D8-A62E-DEA9-DC308830F155}"/>
              </a:ext>
            </a:extLst>
          </p:cNvPr>
          <p:cNvSpPr txBox="1">
            <a:spLocks/>
          </p:cNvSpPr>
          <p:nvPr/>
        </p:nvSpPr>
        <p:spPr>
          <a:xfrm>
            <a:off x="2928799" y="2948381"/>
            <a:ext cx="2775958" cy="90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fr-CA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Left</a:t>
            </a: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fr-CA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navbar</a:t>
            </a: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/_</a:t>
            </a:r>
            <a:r>
              <a:rPr lang="fr-CA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layout</a:t>
            </a:r>
            <a:endParaRPr lang="fr-CA" sz="15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400AFA-53ED-6537-CE1B-0C0549BFA56C}"/>
              </a:ext>
            </a:extLst>
          </p:cNvPr>
          <p:cNvSpPr txBox="1">
            <a:spLocks/>
          </p:cNvSpPr>
          <p:nvPr/>
        </p:nvSpPr>
        <p:spPr>
          <a:xfrm>
            <a:off x="7790701" y="2978678"/>
            <a:ext cx="2775958" cy="900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fr-CA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Edit</a:t>
            </a:r>
            <a:r>
              <a:rPr lang="fr-CA" sz="15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 profile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1240B86F-B85F-5EE2-A76A-EEC25FC4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22" y="3601767"/>
            <a:ext cx="4229937" cy="197871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A72C274C-0829-A2D3-A5AD-BD5CC3978BFD}"/>
              </a:ext>
            </a:extLst>
          </p:cNvPr>
          <p:cNvSpPr txBox="1">
            <a:spLocks/>
          </p:cNvSpPr>
          <p:nvPr/>
        </p:nvSpPr>
        <p:spPr>
          <a:xfrm>
            <a:off x="1075765" y="411679"/>
            <a:ext cx="10104853" cy="13773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/>
              <a:t>Break down to small pieces &amp; make it reusable</a:t>
            </a:r>
            <a:br>
              <a:rPr lang="en-CA"/>
            </a:br>
            <a:endParaRPr lang="en-CA"/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EB90F08-45E5-DC8C-B17C-C358B54DC38F}"/>
              </a:ext>
            </a:extLst>
          </p:cNvPr>
          <p:cNvSpPr txBox="1">
            <a:spLocks/>
          </p:cNvSpPr>
          <p:nvPr/>
        </p:nvSpPr>
        <p:spPr>
          <a:xfrm>
            <a:off x="3352800" y="358352"/>
            <a:ext cx="10515600" cy="5131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Challenges &amp; solutions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3278A7AB-0B9A-7B60-A2FA-1E0713A3B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799" y="1903492"/>
            <a:ext cx="1867319" cy="10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10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5CEF65-757A-4D05-90BA-ED40BC2E5152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30e9df3-be65-4c73-a93b-d1236ebd677e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550</Words>
  <Application>Microsoft Office PowerPoint</Application>
  <PresentationFormat>宽屏</PresentationFormat>
  <Paragraphs>139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Custom</vt:lpstr>
      <vt:lpstr>   Twitter/X Clone</vt:lpstr>
      <vt:lpstr>AGENDA</vt:lpstr>
      <vt:lpstr>INTRODUCTION</vt:lpstr>
      <vt:lpstr>User features</vt:lpstr>
      <vt:lpstr>Technologies</vt:lpstr>
      <vt:lpstr>Approach</vt:lpstr>
      <vt:lpstr>PowerPoint 演示文稿</vt:lpstr>
      <vt:lpstr>Break down to small pieces &amp; make it reusable </vt:lpstr>
      <vt:lpstr>PowerPoint 演示文稿</vt:lpstr>
      <vt:lpstr>PowerPoint 演示文稿</vt:lpstr>
      <vt:lpstr>PowerPoint 演示文稿</vt:lpstr>
      <vt:lpstr>Solution: CKEditor</vt:lpstr>
      <vt:lpstr>Solution:  Cascading in sql server</vt:lpstr>
      <vt:lpstr>Using mvc in Razor page</vt:lpstr>
      <vt:lpstr>Solution： reset password by email</vt:lpstr>
      <vt:lpstr>Challenge: </vt:lpstr>
      <vt:lpstr>Solution: ASP.NET Web API</vt:lpstr>
      <vt:lpstr>SOLUTION: ASP.NET WEB API</vt:lpstr>
      <vt:lpstr>Challenge: Accurate DateTimes across different timezones</vt:lpstr>
      <vt:lpstr>SOLUTION: RTFM (or Ratfm)</vt:lpstr>
      <vt:lpstr>Future work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Twitter/X Clone</dc:title>
  <dc:creator/>
  <cp:lastModifiedBy/>
  <cp:revision>264</cp:revision>
  <dcterms:created xsi:type="dcterms:W3CDTF">2023-09-05T22:33:03Z</dcterms:created>
  <dcterms:modified xsi:type="dcterms:W3CDTF">2023-12-04T15:34:17Z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