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1" r:id="rId2"/>
    <p:sldId id="282" r:id="rId3"/>
    <p:sldId id="294" r:id="rId4"/>
    <p:sldId id="285" r:id="rId5"/>
    <p:sldId id="287" r:id="rId6"/>
    <p:sldId id="295" r:id="rId7"/>
    <p:sldId id="290" r:id="rId8"/>
    <p:sldId id="292" r:id="rId9"/>
    <p:sldId id="296" r:id="rId10"/>
    <p:sldId id="289" r:id="rId11"/>
    <p:sldId id="297" r:id="rId12"/>
    <p:sldId id="304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8980" autoAdjust="0"/>
  </p:normalViewPr>
  <p:slideViewPr>
    <p:cSldViewPr>
      <p:cViewPr varScale="1">
        <p:scale>
          <a:sx n="107" d="100"/>
          <a:sy n="107" d="100"/>
        </p:scale>
        <p:origin x="86" y="149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captain\Documents\Bandicam\bandicam%202018-06-12%2002-12-37-897.mp4" TargetMode="Externa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F3420"/>
                </a:solidFill>
              </a:rPr>
              <a:t>我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DA907"/>
                </a:solidFill>
              </a:rPr>
              <a:t>爱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95BC49"/>
                </a:solidFill>
              </a:rPr>
              <a:t>卖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1A7BAE"/>
                </a:solidFill>
              </a:rPr>
              <a:t>保险</a:t>
            </a: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项目汇报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项目成品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75719" y="103720"/>
            <a:ext cx="2016224" cy="4995555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76814" y="832169"/>
            <a:ext cx="1766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玩法实现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4046" y="1506922"/>
            <a:ext cx="1766847" cy="347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剧情对话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保险销售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销售结果反馈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学习系统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招聘系统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报表系统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决策系统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保险定制开发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332068" y="1189407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46" y="294267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7150270" y="96475"/>
            <a:ext cx="2016224" cy="49955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7150270" y="1221600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673710" y="805705"/>
            <a:ext cx="1766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功能实现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30290" y="1492230"/>
            <a:ext cx="1766847" cy="3083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跑马灯实现游戏通告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信息页面数据动态更新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动画过渡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数据库实现存档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多种</a:t>
            </a:r>
            <a:r>
              <a:rPr lang="en-US" altLang="zh-CN" sz="1200" dirty="0">
                <a:solidFill>
                  <a:schemeClr val="bg1"/>
                </a:solidFill>
              </a:rPr>
              <a:t>UI</a:t>
            </a:r>
            <a:r>
              <a:rPr lang="zh-CN" altLang="en-US" sz="1200" dirty="0">
                <a:solidFill>
                  <a:schemeClr val="bg1"/>
                </a:solidFill>
              </a:rPr>
              <a:t>组件布局和改进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使用对话框，</a:t>
            </a:r>
            <a:r>
              <a:rPr lang="en-US" altLang="zh-CN" sz="1200" dirty="0">
                <a:solidFill>
                  <a:schemeClr val="bg1"/>
                </a:solidFill>
              </a:rPr>
              <a:t>toast</a:t>
            </a:r>
            <a:r>
              <a:rPr lang="zh-CN" altLang="en-US" sz="1200" dirty="0">
                <a:solidFill>
                  <a:schemeClr val="bg1"/>
                </a:solidFill>
              </a:rPr>
              <a:t>提示消息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7520768" y="1167541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408" y="294267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320D250-E9AB-4258-8D98-029FBA331D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47484" y="327559"/>
            <a:ext cx="2670640" cy="4488381"/>
          </a:xfrm>
          <a:prstGeom prst="rect">
            <a:avLst/>
          </a:prstGeom>
        </p:spPr>
      </p:pic>
      <p:pic>
        <p:nvPicPr>
          <p:cNvPr id="29" name="bandicam 2018-06-12 02-12-37-897">
            <a:hlinkClick r:id="" action="ppaction://media"/>
            <a:extLst>
              <a:ext uri="{FF2B5EF4-FFF2-40B4-BE49-F238E27FC236}">
                <a16:creationId xmlns:a16="http://schemas.microsoft.com/office/drawing/2014/main" id="{362DC959-A66E-4E24-9B58-E354EBC5392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557273" y="1636540"/>
            <a:ext cx="3474667" cy="19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568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7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video>
              <p:cMediaNode vol="80000">
                <p:cTn id="68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项目</a:t>
            </a:r>
            <a:r>
              <a:rPr lang="en-US" altLang="zh-CN" sz="2400" dirty="0">
                <a:solidFill>
                  <a:schemeClr val="bg1"/>
                </a:solidFill>
              </a:rPr>
              <a:t>Q&amp;A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A7BAE"/>
                </a:solidFill>
              </a:rPr>
              <a:t>THANKS</a:t>
            </a:r>
            <a:r>
              <a:rPr lang="en-US" altLang="zh-CN" sz="2800" dirty="0">
                <a:solidFill>
                  <a:srgbClr val="BF3420"/>
                </a:solidFill>
              </a:rPr>
              <a:t> </a:t>
            </a:r>
            <a:r>
              <a:rPr lang="en-US" altLang="zh-CN" sz="2800" dirty="0">
                <a:solidFill>
                  <a:srgbClr val="95BC49"/>
                </a:solidFill>
              </a:rPr>
              <a:t>FOR</a:t>
            </a:r>
            <a:r>
              <a:rPr lang="zh-CN" altLang="en-US" sz="2800" dirty="0">
                <a:solidFill>
                  <a:srgbClr val="1A7BAE"/>
                </a:solidFill>
              </a:rPr>
              <a:t> </a:t>
            </a:r>
            <a:r>
              <a:rPr lang="en-US" altLang="zh-CN" sz="2800" dirty="0">
                <a:solidFill>
                  <a:srgbClr val="FDA907"/>
                </a:solidFill>
              </a:rPr>
              <a:t>YOUR</a:t>
            </a:r>
            <a:r>
              <a:rPr lang="en-US" altLang="zh-CN" sz="2800" dirty="0">
                <a:solidFill>
                  <a:srgbClr val="1A7BAE"/>
                </a:solidFill>
              </a:rPr>
              <a:t> </a:t>
            </a:r>
            <a:r>
              <a:rPr lang="en-US" altLang="zh-CN" sz="2800" dirty="0">
                <a:solidFill>
                  <a:srgbClr val="BF3420"/>
                </a:solidFill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A7BAE"/>
                </a:solidFill>
              </a:rPr>
              <a:t>项目构思</a:t>
            </a: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95BC49"/>
                </a:solidFill>
              </a:rPr>
              <a:t>项目开发</a:t>
            </a: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579" y="2719543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DA907"/>
                </a:solidFill>
              </a:rPr>
              <a:t>项目成品</a:t>
            </a: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9537" y="3428514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BF3420"/>
                </a:solidFill>
              </a:rPr>
              <a:t>项目答辩</a:t>
            </a: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项目汇报</a:t>
            </a: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项目构思</a:t>
            </a: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701570" y="1131590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模拟经营</a:t>
            </a:r>
          </a:p>
        </p:txBody>
      </p:sp>
      <p:sp>
        <p:nvSpPr>
          <p:cNvPr id="19" name="椭圆 18"/>
          <p:cNvSpPr/>
          <p:nvPr/>
        </p:nvSpPr>
        <p:spPr>
          <a:xfrm>
            <a:off x="6777245" y="1131589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剧情发展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068" y="14148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游戏策划</a:t>
            </a:r>
          </a:p>
        </p:txBody>
      </p:sp>
      <p:sp>
        <p:nvSpPr>
          <p:cNvPr id="18" name="椭圆 17"/>
          <p:cNvSpPr/>
          <p:nvPr/>
        </p:nvSpPr>
        <p:spPr>
          <a:xfrm>
            <a:off x="3739407" y="1041580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金融相关</a:t>
            </a:r>
          </a:p>
        </p:txBody>
      </p:sp>
      <p:sp>
        <p:nvSpPr>
          <p:cNvPr id="10" name="矩形 9"/>
          <p:cNvSpPr/>
          <p:nvPr/>
        </p:nvSpPr>
        <p:spPr>
          <a:xfrm>
            <a:off x="701570" y="3083934"/>
            <a:ext cx="1710187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本游戏属于一款单机模拟经营类游戏，玩家需要在游戏中做出决策从而经营好自己的公司。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39407" y="3053714"/>
            <a:ext cx="1710187" cy="1332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玩家只有运用经济学常识多关注市价行情、利率变动，并根据此进行生产和投资的判断决策，提高保险的销售量</a:t>
            </a:r>
          </a:p>
        </p:txBody>
      </p:sp>
      <p:sp>
        <p:nvSpPr>
          <p:cNvPr id="13" name="矩形 12"/>
          <p:cNvSpPr/>
          <p:nvPr/>
        </p:nvSpPr>
        <p:spPr>
          <a:xfrm>
            <a:off x="6777245" y="3053714"/>
            <a:ext cx="1710187" cy="158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玩家在游戏中通过扮演一个白手起家的创业者，在剧情与特殊事件中提升自己的个人属性和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的好感，走向人生巅峰。</a:t>
            </a:r>
          </a:p>
        </p:txBody>
      </p:sp>
    </p:spTree>
    <p:extLst>
      <p:ext uri="{BB962C8B-B14F-4D97-AF65-F5344CB8AC3E}">
        <p14:creationId xmlns:p14="http://schemas.microsoft.com/office/powerpoint/2010/main" val="358005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游戏特点</a:t>
            </a:r>
          </a:p>
        </p:txBody>
      </p:sp>
      <p:grpSp>
        <p:nvGrpSpPr>
          <p:cNvPr id="18" name="组合 17"/>
          <p:cNvGrpSpPr/>
          <p:nvPr/>
        </p:nvGrpSpPr>
        <p:grpSpPr>
          <a:xfrm rot="2700000">
            <a:off x="2952419" y="883029"/>
            <a:ext cx="3167308" cy="3197576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755642" y="1707731"/>
            <a:ext cx="1548172" cy="15481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61611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</a:rPr>
              <a:t>决策与投资技巧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1610" y="1391737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借用开罗游戏的经营方式和现实中保险公司的盈利模式</a:t>
            </a:r>
          </a:p>
        </p:txBody>
      </p:sp>
      <p:sp>
        <p:nvSpPr>
          <p:cNvPr id="29" name="矩形 28"/>
          <p:cNvSpPr/>
          <p:nvPr/>
        </p:nvSpPr>
        <p:spPr>
          <a:xfrm>
            <a:off x="1061611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A7BAE"/>
                </a:solidFill>
              </a:rPr>
              <a:t>跨专业组队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61610" y="3101230"/>
            <a:ext cx="1938023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来自不同专业的组员，让玩家在游戏过程中，不仅获得乐趣，还能学习经营投资知识。</a:t>
            </a:r>
          </a:p>
        </p:txBody>
      </p:sp>
      <p:sp>
        <p:nvSpPr>
          <p:cNvPr id="31" name="矩形 30"/>
          <p:cNvSpPr/>
          <p:nvPr/>
        </p:nvSpPr>
        <p:spPr>
          <a:xfrm>
            <a:off x="6030163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1A7BAE"/>
                </a:solidFill>
              </a:rPr>
              <a:t>纯手工制作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30162" y="1391737"/>
            <a:ext cx="1938023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几乎所有主要界面都由组员手工精心绘制</a:t>
            </a:r>
          </a:p>
        </p:txBody>
      </p:sp>
      <p:sp>
        <p:nvSpPr>
          <p:cNvPr id="33" name="矩形 32"/>
          <p:cNvSpPr/>
          <p:nvPr/>
        </p:nvSpPr>
        <p:spPr>
          <a:xfrm>
            <a:off x="6030163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00B0F0"/>
                </a:solidFill>
                <a:latin typeface="+mj-ea"/>
                <a:ea typeface="+mj-ea"/>
              </a:rPr>
              <a:t>剧情走向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0162" y="3101230"/>
            <a:ext cx="1938023" cy="78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玩家不仅可以体验作决策的乐趣，同时还能享受剧情带来的沉浸体验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E6478E-3498-4CA9-A610-A7ED04FB37D2}"/>
              </a:ext>
            </a:extLst>
          </p:cNvPr>
          <p:cNvSpPr txBox="1"/>
          <p:nvPr/>
        </p:nvSpPr>
        <p:spPr>
          <a:xfrm>
            <a:off x="4091145" y="2132606"/>
            <a:ext cx="97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INSURANCE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2976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项目开发</a:t>
            </a: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TWO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项目开发</a:t>
            </a:r>
          </a:p>
        </p:txBody>
      </p:sp>
      <p:sp>
        <p:nvSpPr>
          <p:cNvPr id="29" name="弦形 20"/>
          <p:cNvSpPr/>
          <p:nvPr/>
        </p:nvSpPr>
        <p:spPr>
          <a:xfrm rot="4326166">
            <a:off x="3479244" y="659316"/>
            <a:ext cx="976515" cy="2179550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弦形 23"/>
          <p:cNvSpPr/>
          <p:nvPr/>
        </p:nvSpPr>
        <p:spPr>
          <a:xfrm rot="8633980">
            <a:off x="4613040" y="705971"/>
            <a:ext cx="976536" cy="2179550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弦形 26"/>
          <p:cNvSpPr/>
          <p:nvPr/>
        </p:nvSpPr>
        <p:spPr>
          <a:xfrm rot="12929543">
            <a:off x="4925288" y="1795405"/>
            <a:ext cx="976966" cy="2179550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弦形 30"/>
          <p:cNvSpPr/>
          <p:nvPr/>
        </p:nvSpPr>
        <p:spPr>
          <a:xfrm rot="17308887">
            <a:off x="3966471" y="2433781"/>
            <a:ext cx="976545" cy="2179550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32"/>
          <p:cNvSpPr/>
          <p:nvPr/>
        </p:nvSpPr>
        <p:spPr>
          <a:xfrm>
            <a:off x="3081835" y="1727683"/>
            <a:ext cx="976499" cy="2179550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06346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4028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82310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05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20072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87159" y="347185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63954" y="2307175"/>
            <a:ext cx="13113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项目开发周期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43609" y="1059582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01.</a:t>
            </a:r>
            <a:r>
              <a:rPr lang="zh-CN" alt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项目策划</a:t>
            </a:r>
            <a:r>
              <a:rPr lang="en-US" altLang="zh-CN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-100%</a:t>
            </a:r>
            <a:endParaRPr lang="en-US" altLang="zh-CN" sz="1400" b="1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3608" y="1381875"/>
            <a:ext cx="1938023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确立游戏制作方向与团队分工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43609" y="2769075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</a:rPr>
              <a:t>05.</a:t>
            </a:r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</a:rPr>
              <a:t>后期开发</a:t>
            </a:r>
            <a:r>
              <a:rPr lang="en-US" altLang="zh-CN" sz="1400" b="1" dirty="0">
                <a:solidFill>
                  <a:schemeClr val="accent3">
                    <a:lumMod val="50000"/>
                  </a:schemeClr>
                </a:solidFill>
              </a:rPr>
              <a:t>-70%</a:t>
            </a:r>
            <a:endParaRPr lang="en-US" altLang="zh-CN" sz="14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3091368"/>
            <a:ext cx="1938023" cy="9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完善数据动态更新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优化图片、动画加载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丰富游戏功能与机制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139258" y="464819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92D050"/>
                </a:solidFill>
              </a:rPr>
              <a:t>02.</a:t>
            </a:r>
            <a:r>
              <a:rPr lang="zh-CN" altLang="en-US" sz="1400" b="1" dirty="0">
                <a:solidFill>
                  <a:srgbClr val="92D050"/>
                </a:solidFill>
              </a:rPr>
              <a:t>前期开发</a:t>
            </a:r>
            <a:r>
              <a:rPr lang="en-US" altLang="zh-CN" sz="1400" b="1" dirty="0">
                <a:solidFill>
                  <a:srgbClr val="92D050"/>
                </a:solidFill>
              </a:rPr>
              <a:t>—100%</a:t>
            </a:r>
            <a:endParaRPr lang="en-US" altLang="zh-CN" sz="1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37919" y="793847"/>
            <a:ext cx="2374175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初步实现图形界面和美工制作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实现可运行的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50813" y="1815666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</a:rPr>
              <a:t>03.</a:t>
            </a: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</a:rPr>
              <a:t>中期调整</a:t>
            </a:r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</a:rPr>
              <a:t>—80%</a:t>
            </a:r>
            <a:endParaRPr lang="en-US" altLang="zh-CN" sz="14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62367" y="2137959"/>
            <a:ext cx="1949578" cy="9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完善策划书保险相关知识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统一开发模式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确定后端代码的思路</a:t>
            </a:r>
          </a:p>
        </p:txBody>
      </p:sp>
      <p:sp>
        <p:nvSpPr>
          <p:cNvPr id="71" name="矩形 70"/>
          <p:cNvSpPr/>
          <p:nvPr/>
        </p:nvSpPr>
        <p:spPr>
          <a:xfrm>
            <a:off x="6137919" y="319382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04.</a:t>
            </a:r>
            <a:r>
              <a:rPr lang="zh-CN" altLang="en-US" sz="1400" b="1" dirty="0">
                <a:solidFill>
                  <a:srgbClr val="00B050"/>
                </a:solidFill>
              </a:rPr>
              <a:t>中期开发</a:t>
            </a:r>
            <a:r>
              <a:rPr lang="en-US" altLang="zh-CN" sz="1400" b="1" dirty="0">
                <a:solidFill>
                  <a:srgbClr val="00B050"/>
                </a:solidFill>
              </a:rPr>
              <a:t>-80%</a:t>
            </a:r>
            <a:endParaRPr lang="en-US" altLang="zh-CN" sz="1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73922" y="3523556"/>
            <a:ext cx="1938023" cy="86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进一步完善游戏第二阶段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（美工制作、前端页面、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改进等）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BFC8CF-3E3C-4E89-91E4-840EA0F34FC6}"/>
              </a:ext>
            </a:extLst>
          </p:cNvPr>
          <p:cNvSpPr txBox="1"/>
          <p:nvPr/>
        </p:nvSpPr>
        <p:spPr>
          <a:xfrm>
            <a:off x="7902370" y="2380605"/>
            <a:ext cx="1170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保险没有完善好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845A745-19FC-48ED-A199-04B85A42CEEC}"/>
              </a:ext>
            </a:extLst>
          </p:cNvPr>
          <p:cNvSpPr txBox="1"/>
          <p:nvPr/>
        </p:nvSpPr>
        <p:spPr>
          <a:xfrm>
            <a:off x="7927029" y="3925273"/>
            <a:ext cx="1170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美工不够精致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4EC2EDB-E387-469B-AB96-3962930CF306}"/>
              </a:ext>
            </a:extLst>
          </p:cNvPr>
          <p:cNvSpPr txBox="1"/>
          <p:nvPr/>
        </p:nvSpPr>
        <p:spPr>
          <a:xfrm>
            <a:off x="65501" y="3313262"/>
            <a:ext cx="11514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实现部分数据更新与玩法设计</a:t>
            </a:r>
            <a:endParaRPr lang="en-US" altLang="zh-CN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1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2" grpId="0"/>
      <p:bldP spid="28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团队分工</a:t>
            </a:r>
          </a:p>
        </p:txBody>
      </p:sp>
      <p:sp>
        <p:nvSpPr>
          <p:cNvPr id="13" name="弧形 12"/>
          <p:cNvSpPr/>
          <p:nvPr/>
        </p:nvSpPr>
        <p:spPr>
          <a:xfrm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06310" y="2251200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06310" y="271925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28352" y="1167594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95BC49"/>
                </a:solidFill>
              </a:rPr>
              <a:t>林同灿</a:t>
            </a:r>
            <a:endParaRPr lang="en-US" altLang="zh-CN" sz="1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351" y="1489887"/>
            <a:ext cx="1893393" cy="624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前端页面的代码实现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数据库的编写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963972" y="1475371"/>
            <a:ext cx="2880320" cy="2019710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1035981" y="351134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</a:rPr>
              <a:t>王浩霖</a:t>
            </a:r>
            <a:endParaRPr lang="en-US" altLang="zh-CN" sz="1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8442" y="3025768"/>
            <a:ext cx="1893393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美工画图</a:t>
            </a:r>
          </a:p>
        </p:txBody>
      </p:sp>
      <p:grpSp>
        <p:nvGrpSpPr>
          <p:cNvPr id="30" name="组合 29"/>
          <p:cNvGrpSpPr/>
          <p:nvPr/>
        </p:nvGrpSpPr>
        <p:grpSpPr>
          <a:xfrm flipH="1">
            <a:off x="5140436" y="1475371"/>
            <a:ext cx="2880320" cy="2019710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5788508" y="117108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00B050"/>
                </a:solidFill>
                <a:latin typeface="+mj-ea"/>
                <a:ea typeface="+mj-ea"/>
              </a:rPr>
              <a:t>施宇昂</a:t>
            </a:r>
            <a:endParaRPr lang="en-US" altLang="zh-CN" sz="1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16519" y="1498601"/>
            <a:ext cx="2239876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保险、员工、客户等类的实现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的设计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88508" y="3514826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95BC49"/>
                </a:solidFill>
                <a:latin typeface="+mj-ea"/>
                <a:ea typeface="+mj-ea"/>
              </a:rPr>
              <a:t>陈昂</a:t>
            </a:r>
            <a:endParaRPr lang="en-US" altLang="zh-CN" sz="1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7872" y="2931790"/>
            <a:ext cx="1893393" cy="624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保险与剧情的设计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部分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代码的实现</a:t>
            </a:r>
          </a:p>
        </p:txBody>
      </p:sp>
      <p:sp>
        <p:nvSpPr>
          <p:cNvPr id="41" name="矩形 40"/>
          <p:cNvSpPr/>
          <p:nvPr/>
        </p:nvSpPr>
        <p:spPr>
          <a:xfrm>
            <a:off x="3973070" y="2259305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95BC49"/>
                </a:solidFill>
              </a:rPr>
              <a:t>LSCW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3268097" y="1245544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3268098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824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项目成品</a:t>
            </a: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437</Words>
  <Application>Microsoft Office PowerPoint</Application>
  <PresentationFormat>全屏显示(16:9)</PresentationFormat>
  <Paragraphs>100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captain</dc:creator>
  <cp:lastModifiedBy>1186405973@qq.com</cp:lastModifiedBy>
  <cp:revision>581</cp:revision>
  <dcterms:modified xsi:type="dcterms:W3CDTF">2018-06-12T00:25:21Z</dcterms:modified>
</cp:coreProperties>
</file>