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434" r:id="rId4"/>
    <p:sldId id="495" r:id="rId5"/>
    <p:sldId id="516" r:id="rId6"/>
    <p:sldId id="517" r:id="rId7"/>
    <p:sldId id="258" r:id="rId8"/>
    <p:sldId id="496" r:id="rId9"/>
    <p:sldId id="481" r:id="rId10"/>
    <p:sldId id="443" r:id="rId11"/>
    <p:sldId id="490" r:id="rId12"/>
    <p:sldId id="480" r:id="rId13"/>
    <p:sldId id="482" r:id="rId14"/>
    <p:sldId id="491" r:id="rId15"/>
    <p:sldId id="492" r:id="rId16"/>
    <p:sldId id="483" r:id="rId17"/>
    <p:sldId id="497" r:id="rId18"/>
    <p:sldId id="444" r:id="rId19"/>
    <p:sldId id="484" r:id="rId20"/>
    <p:sldId id="485" r:id="rId21"/>
    <p:sldId id="486" r:id="rId22"/>
    <p:sldId id="487" r:id="rId23"/>
    <p:sldId id="518" r:id="rId24"/>
    <p:sldId id="489" r:id="rId25"/>
    <p:sldId id="272" r:id="rId26"/>
    <p:sldId id="30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6E7C-7466-44AD-AFCE-8A028846BB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83A2-7C4E-4399-A429-23B6A3BD7F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51BE-A2C6-4378-BDCD-7E9EC76F8F63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1608"/>
            <a:ext cx="8056033" cy="63319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51885"/>
            <a:ext cx="10515600" cy="4941881"/>
          </a:xfrm>
        </p:spPr>
        <p:txBody>
          <a:bodyPr/>
          <a:lstStyle>
            <a:lvl1pPr marL="228600" marR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76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10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5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200" indent="-571500">
              <a:defRPr/>
            </a:lvl5pPr>
          </a:lstStyle>
          <a:p>
            <a:pPr marL="228600" marR="0" lvl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Level1</a:t>
            </a:r>
            <a:endParaRPr lang="en-US" altLang="zh-CN" dirty="0"/>
          </a:p>
          <a:p>
            <a:pPr marL="532765" marR="0" lvl="1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/>
            </a:pPr>
            <a:r>
              <a:rPr lang="en-US" altLang="zh-CN" dirty="0"/>
              <a:t>Level2</a:t>
            </a:r>
            <a:endParaRPr lang="en-US" altLang="zh-CN" dirty="0"/>
          </a:p>
          <a:p>
            <a:pPr marL="892810" marR="0" lvl="2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Level3</a:t>
            </a:r>
            <a:endParaRPr lang="en-US" altLang="zh-CN" dirty="0"/>
          </a:p>
          <a:p>
            <a:pPr marL="1252855" marR="0" lvl="3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07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Level1</a:t>
            </a:r>
            <a:endParaRPr lang="en-US" altLang="zh-CN" dirty="0"/>
          </a:p>
          <a:p>
            <a:pPr marL="532765" marR="0" lvl="1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/>
            </a:pPr>
            <a:r>
              <a:rPr lang="en-US" altLang="zh-CN" dirty="0"/>
              <a:t>Level2</a:t>
            </a:r>
            <a:endParaRPr lang="en-US" altLang="zh-CN" dirty="0"/>
          </a:p>
          <a:p>
            <a:pPr marL="892810" marR="0" lvl="2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Level3</a:t>
            </a:r>
            <a:endParaRPr lang="en-US" altLang="zh-CN" dirty="0"/>
          </a:p>
          <a:p>
            <a:pPr marL="1252855" marR="0" lvl="3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DD5A-14F5-4ECC-876B-6768CE37A50D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22B-5885-439A-9CC5-32F38D70CC5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1">
              <a:lumMod val="7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marR="0" indent="-24511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Char char="•"/>
        <a:defRPr lang="zh-CN" altLang="en-US" sz="36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5490" marR="0" indent="-4572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None/>
        <a:defRPr lang="zh-CN" altLang="en-US" sz="28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2192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579245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4511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en-US" altLang="en-US" sz="3600" kern="1200" dirty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1964" y="1140292"/>
            <a:ext cx="9888071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实验三第一部分：</a:t>
            </a:r>
            <a:br>
              <a:rPr lang="zh-CN" altLang="en-US" dirty="0"/>
            </a:br>
            <a:r>
              <a:rPr lang="zh-CN" altLang="en-US" dirty="0"/>
              <a:t>动态内存分配器的实现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23280" y="3930105"/>
            <a:ext cx="6858000" cy="165576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/>
              <a:t>李昱祁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/>
              <a:t>2022.4.22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内存分配器实现</a:t>
            </a:r>
            <a:r>
              <a:rPr lang="en-US" altLang="zh-CN" dirty="0"/>
              <a:t>——</a:t>
            </a:r>
            <a:r>
              <a:rPr lang="zh-CN" altLang="en-US" dirty="0"/>
              <a:t>向</a:t>
            </a:r>
            <a:r>
              <a:rPr altLang="zh-CN" dirty="0"/>
              <a:t>OS</a:t>
            </a:r>
            <a:r>
              <a:rPr lang="zh-CN" altLang="en-US" dirty="0"/>
              <a:t>申请内存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11537315" cy="541845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相关重要变量：</a:t>
            </a:r>
            <a:endParaRPr lang="zh-CN" altLang="en-US" sz="3200" dirty="0"/>
          </a:p>
          <a:p>
            <a:pPr lvl="1"/>
            <a:r>
              <a:rPr sz="2740" dirty="0"/>
              <a:t>mem_start_brk </a:t>
            </a:r>
            <a:r>
              <a:rPr lang="zh-CN" altLang="en-US" sz="2740" dirty="0"/>
              <a:t>记录堆</a:t>
            </a:r>
            <a:r>
              <a:rPr sz="2740" dirty="0"/>
              <a:t>1</a:t>
            </a:r>
            <a:r>
              <a:rPr lang="zh-CN" altLang="en-US" sz="2740" dirty="0"/>
              <a:t>和堆</a:t>
            </a:r>
            <a:r>
              <a:rPr sz="2740" dirty="0"/>
              <a:t>2</a:t>
            </a:r>
            <a:r>
              <a:rPr lang="zh-CN" altLang="en-US" sz="2740" dirty="0"/>
              <a:t>的共同底部</a:t>
            </a:r>
            <a:endParaRPr lang="zh-CN" altLang="en-US" sz="2740" dirty="0"/>
          </a:p>
          <a:p>
            <a:pPr lvl="1"/>
            <a:r>
              <a:rPr sz="2740" dirty="0"/>
              <a:t>mem_brk </a:t>
            </a:r>
            <a:r>
              <a:rPr lang="zh-CN" altLang="en-US" sz="2740" dirty="0"/>
              <a:t>记录堆</a:t>
            </a:r>
            <a:r>
              <a:rPr sz="2740" dirty="0"/>
              <a:t>2</a:t>
            </a:r>
            <a:r>
              <a:rPr lang="zh-CN" altLang="en-US" sz="2740" dirty="0"/>
              <a:t>的顶部</a:t>
            </a:r>
            <a:endParaRPr lang="zh-CN" altLang="en-US" sz="2740" dirty="0"/>
          </a:p>
          <a:p>
            <a:pPr lvl="1"/>
            <a:r>
              <a:rPr sz="2740" dirty="0"/>
              <a:t>mem_max_addr </a:t>
            </a:r>
            <a:r>
              <a:rPr lang="zh-CN" altLang="en-US" sz="2740" dirty="0"/>
              <a:t>记录堆</a:t>
            </a:r>
            <a:r>
              <a:rPr sz="2740" dirty="0"/>
              <a:t>1</a:t>
            </a:r>
            <a:r>
              <a:rPr lang="zh-CN" altLang="en-US" sz="2740" dirty="0"/>
              <a:t>的顶部</a:t>
            </a:r>
            <a:endParaRPr lang="zh-CN" altLang="en-US" sz="2740" dirty="0"/>
          </a:p>
          <a:p>
            <a:r>
              <a:rPr lang="zh-CN" altLang="en-US" sz="3200" dirty="0"/>
              <a:t>待补充的内容：</a:t>
            </a:r>
            <a:endParaRPr lang="zh-CN" altLang="en-US" sz="3200" dirty="0"/>
          </a:p>
          <a:p>
            <a:pPr lvl="1"/>
            <a:r>
              <a:rPr sz="2740" dirty="0"/>
              <a:t>mem_init()</a:t>
            </a:r>
            <a:endParaRPr sz="2740" dirty="0"/>
          </a:p>
          <a:p>
            <a:pPr lvl="2"/>
            <a:r>
              <a:rPr lang="zh-CN" altLang="en-US" sz="2280">
                <a:sym typeface="+mn-ea"/>
              </a:rPr>
              <a:t>通过系统调用</a:t>
            </a:r>
            <a:r>
              <a:rPr sz="2280">
                <a:sym typeface="+mn-ea"/>
              </a:rPr>
              <a:t>sbrk</a:t>
            </a:r>
            <a:r>
              <a:rPr lang="zh-CN" altLang="en-US" sz="2280">
                <a:sym typeface="+mn-ea"/>
              </a:rPr>
              <a:t>初始化堆</a:t>
            </a:r>
            <a:r>
              <a:rPr sz="2280">
                <a:sym typeface="+mn-ea"/>
              </a:rPr>
              <a:t>1</a:t>
            </a:r>
            <a:r>
              <a:rPr lang="zh-CN" altLang="en-US" sz="2280">
                <a:sym typeface="+mn-ea"/>
              </a:rPr>
              <a:t>大小为</a:t>
            </a:r>
            <a:r>
              <a:rPr sz="2280">
                <a:sym typeface="+mn-ea"/>
              </a:rPr>
              <a:t>5MB</a:t>
            </a:r>
            <a:r>
              <a:rPr lang="zh-CN" altLang="en-US" sz="2280">
                <a:sym typeface="+mn-ea"/>
              </a:rPr>
              <a:t>，堆</a:t>
            </a:r>
            <a:r>
              <a:rPr sz="2280">
                <a:sym typeface="+mn-ea"/>
              </a:rPr>
              <a:t>2</a:t>
            </a:r>
            <a:r>
              <a:rPr lang="zh-CN" altLang="en-US" sz="2280">
                <a:sym typeface="+mn-ea"/>
              </a:rPr>
              <a:t>为空</a:t>
            </a:r>
            <a:endParaRPr lang="zh-CN" altLang="en-US" sz="2280" dirty="0"/>
          </a:p>
          <a:p>
            <a:pPr lvl="2"/>
            <a:r>
              <a:rPr lang="zh-CN" altLang="en-US" sz="2280">
                <a:sym typeface="+mn-ea"/>
              </a:rPr>
              <a:t>记录上述三个变量的信息</a:t>
            </a:r>
            <a:endParaRPr sz="2740" dirty="0"/>
          </a:p>
          <a:p>
            <a:pPr lvl="1"/>
            <a:r>
              <a:rPr sz="2740" dirty="0"/>
              <a:t>mem_brk()</a:t>
            </a:r>
            <a:endParaRPr sz="2740" dirty="0"/>
          </a:p>
          <a:p>
            <a:pPr lvl="2"/>
            <a:r>
              <a:rPr lang="zh-CN" altLang="en-US" sz="2280" dirty="0"/>
              <a:t>动态扩容堆</a:t>
            </a:r>
            <a:r>
              <a:rPr sz="2280" dirty="0"/>
              <a:t>2</a:t>
            </a:r>
            <a:r>
              <a:rPr lang="zh-CN" altLang="en-US" sz="2280" dirty="0"/>
              <a:t>，实际上就是调节</a:t>
            </a:r>
            <a:r>
              <a:rPr sz="2275">
                <a:sym typeface="+mn-ea"/>
              </a:rPr>
              <a:t>mem_brk</a:t>
            </a:r>
            <a:r>
              <a:rPr lang="zh-CN" altLang="en-US" sz="2275">
                <a:sym typeface="+mn-ea"/>
              </a:rPr>
              <a:t>指针</a:t>
            </a:r>
            <a:endParaRPr lang="zh-CN" altLang="en-US" sz="2275">
              <a:sym typeface="+mn-ea"/>
            </a:endParaRPr>
          </a:p>
          <a:p>
            <a:pPr lvl="2"/>
            <a:r>
              <a:rPr lang="zh-CN" altLang="en-US" sz="2275">
                <a:sym typeface="+mn-ea"/>
              </a:rPr>
              <a:t>若调节后堆</a:t>
            </a:r>
            <a:r>
              <a:rPr sz="2275">
                <a:sym typeface="+mn-ea"/>
              </a:rPr>
              <a:t>2</a:t>
            </a:r>
            <a:r>
              <a:rPr lang="zh-CN" altLang="en-US" sz="2275">
                <a:sym typeface="+mn-ea"/>
              </a:rPr>
              <a:t>范围超过堆</a:t>
            </a:r>
            <a:r>
              <a:rPr sz="2275">
                <a:sym typeface="+mn-ea"/>
              </a:rPr>
              <a:t>1</a:t>
            </a:r>
            <a:r>
              <a:rPr lang="zh-CN" altLang="en-US" sz="2275">
                <a:sym typeface="+mn-ea"/>
              </a:rPr>
              <a:t>范围，则应当先调用</a:t>
            </a:r>
            <a:r>
              <a:rPr sz="2275">
                <a:sym typeface="+mn-ea"/>
              </a:rPr>
              <a:t>sbrk</a:t>
            </a:r>
            <a:r>
              <a:rPr lang="zh-CN" altLang="en-US" sz="2275">
                <a:sym typeface="+mn-ea"/>
              </a:rPr>
              <a:t>扩容堆</a:t>
            </a:r>
            <a:r>
              <a:rPr sz="2275">
                <a:sym typeface="+mn-ea"/>
              </a:rPr>
              <a:t>1</a:t>
            </a:r>
            <a:r>
              <a:rPr lang="zh-CN" altLang="en-US" sz="2275">
                <a:sym typeface="+mn-ea"/>
              </a:rPr>
              <a:t>，之后再扩容堆</a:t>
            </a:r>
            <a:r>
              <a:rPr sz="2275">
                <a:sym typeface="+mn-ea"/>
              </a:rPr>
              <a:t>2</a:t>
            </a:r>
            <a:endParaRPr sz="2280" dirty="0"/>
          </a:p>
          <a:p>
            <a:pPr lvl="2"/>
            <a:endParaRPr lang="zh-CN" altLang="en-US" sz="2280" dirty="0"/>
          </a:p>
          <a:p>
            <a:pPr marL="0" indent="0">
              <a:buNone/>
            </a:pPr>
            <a:endParaRPr lang="en-US" altLang="zh-CN" sz="3200" dirty="0"/>
          </a:p>
          <a:p>
            <a:pPr marL="287655" lvl="1" indent="0">
              <a:buNone/>
            </a:pP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内存分配器实现</a:t>
            </a:r>
            <a:r>
              <a:rPr lang="en-US" altLang="zh-CN" dirty="0"/>
              <a:t>——</a:t>
            </a:r>
            <a:r>
              <a:rPr lang="zh-CN" altLang="en-US" dirty="0"/>
              <a:t>空闲链表的管理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本次实验采用显示空闲链表管理空闲块：</a:t>
            </a:r>
            <a:endParaRPr lang="zh-CN" altLang="en-US" sz="3200" dirty="0"/>
          </a:p>
          <a:p>
            <a:pPr lvl="1"/>
            <a:r>
              <a:rPr lang="zh-CN" altLang="en-US" sz="2280" dirty="0"/>
              <a:t>块格式如下</a:t>
            </a:r>
            <a:endParaRPr lang="zh-CN" altLang="en-US" sz="2280" dirty="0"/>
          </a:p>
          <a:p>
            <a:pPr marL="0" indent="0">
              <a:buNone/>
            </a:pPr>
            <a:endParaRPr lang="en-US" altLang="zh-CN" sz="3200" dirty="0"/>
          </a:p>
          <a:p>
            <a:pPr marL="287655" lvl="1" indent="0">
              <a:buNone/>
            </a:pP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060" y="2312035"/>
            <a:ext cx="8307070" cy="4044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内存分配器实现</a:t>
            </a:r>
            <a:r>
              <a:rPr lang="en-US" altLang="zh-CN" dirty="0"/>
              <a:t>——</a:t>
            </a:r>
            <a:r>
              <a:rPr lang="zh-CN" altLang="en-US" dirty="0"/>
              <a:t>空闲链表的管理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空闲块链表</a:t>
            </a:r>
            <a:r>
              <a:rPr sz="3200" dirty="0"/>
              <a:t>freelist</a:t>
            </a:r>
            <a:r>
              <a:rPr lang="zh-CN" altLang="en-US" sz="3200" dirty="0"/>
              <a:t>已经创建好，请使用如下方式维护</a:t>
            </a:r>
            <a:endParaRPr lang="zh-CN" altLang="en-US" sz="3200" dirty="0"/>
          </a:p>
          <a:p>
            <a:pPr lvl="1"/>
            <a:r>
              <a:rPr lang="zh-CN" altLang="en-US" sz="2740" dirty="0"/>
              <a:t>直接读 </a:t>
            </a:r>
            <a:r>
              <a:rPr sz="2735">
                <a:sym typeface="+mn-ea"/>
              </a:rPr>
              <a:t>freelist</a:t>
            </a:r>
            <a:r>
              <a:rPr lang="zh-CN" altLang="en-US" sz="2735">
                <a:sym typeface="+mn-ea"/>
              </a:rPr>
              <a:t>（得到链表中第一个空闲块地址）</a:t>
            </a:r>
            <a:endParaRPr lang="zh-CN" altLang="en-US" sz="2735">
              <a:sym typeface="+mn-ea"/>
            </a:endParaRPr>
          </a:p>
          <a:p>
            <a:pPr lvl="1"/>
            <a:r>
              <a:rPr sz="2735">
                <a:sym typeface="+mn-ea"/>
              </a:rPr>
              <a:t>add_to_freelist (</a:t>
            </a:r>
            <a:r>
              <a:rPr lang="zh-CN" altLang="en-US" sz="2735">
                <a:sym typeface="+mn-ea"/>
              </a:rPr>
              <a:t>向</a:t>
            </a:r>
            <a:r>
              <a:rPr sz="2735">
                <a:sym typeface="+mn-ea"/>
              </a:rPr>
              <a:t>freelist</a:t>
            </a:r>
            <a:r>
              <a:rPr lang="zh-CN" altLang="en-US" sz="2735">
                <a:sym typeface="+mn-ea"/>
              </a:rPr>
              <a:t>中加入一个新空闲块</a:t>
            </a:r>
            <a:r>
              <a:rPr sz="2735">
                <a:sym typeface="+mn-ea"/>
              </a:rPr>
              <a:t>)</a:t>
            </a:r>
            <a:endParaRPr sz="2735">
              <a:sym typeface="+mn-ea"/>
            </a:endParaRPr>
          </a:p>
          <a:p>
            <a:pPr lvl="1"/>
            <a:r>
              <a:rPr sz="2735">
                <a:sym typeface="+mn-ea"/>
              </a:rPr>
              <a:t>delete_from_freelist (</a:t>
            </a:r>
            <a:r>
              <a:rPr lang="zh-CN" altLang="en-US" sz="2735">
                <a:sym typeface="+mn-ea"/>
              </a:rPr>
              <a:t>将该块从</a:t>
            </a:r>
            <a:r>
              <a:rPr sz="2735">
                <a:sym typeface="+mn-ea"/>
              </a:rPr>
              <a:t>freelist</a:t>
            </a:r>
            <a:r>
              <a:rPr lang="zh-CN" altLang="en-US" sz="2735">
                <a:sym typeface="+mn-ea"/>
              </a:rPr>
              <a:t>中删除</a:t>
            </a:r>
            <a:r>
              <a:rPr sz="2735">
                <a:sym typeface="+mn-ea"/>
              </a:rPr>
              <a:t>)</a:t>
            </a:r>
            <a:endParaRPr sz="2735">
              <a:sym typeface="+mn-ea"/>
            </a:endParaRPr>
          </a:p>
          <a:p>
            <a:pPr lvl="1"/>
            <a:endParaRPr lang="zh-CN" altLang="en-US" sz="2740" dirty="0"/>
          </a:p>
          <a:p>
            <a:r>
              <a:rPr sz="3200">
                <a:sym typeface="+mn-ea"/>
              </a:rPr>
              <a:t>freelist</a:t>
            </a:r>
            <a:r>
              <a:rPr lang="zh-CN" altLang="en-US" sz="3200" dirty="0"/>
              <a:t>中只有空闲块，因为已分配块的地址已经交给用户使用，分配器暂时也不需要维护；需要</a:t>
            </a:r>
            <a:r>
              <a:rPr sz="3200" dirty="0"/>
              <a:t>free</a:t>
            </a:r>
            <a:r>
              <a:rPr lang="zh-CN" altLang="en-US" sz="3200" dirty="0"/>
              <a:t>时，用户也相应地会向分配器提供使用块的地址</a:t>
            </a:r>
            <a:endParaRPr lang="zh-CN" altLang="en-US" sz="3200" dirty="0"/>
          </a:p>
          <a:p>
            <a:r>
              <a:rPr lang="zh-CN" altLang="en-US" sz="3200" dirty="0"/>
              <a:t>同时，分配器现有框架中（</a:t>
            </a:r>
            <a:r>
              <a:rPr sz="3200" dirty="0"/>
              <a:t>mm.c</a:t>
            </a:r>
            <a:r>
              <a:rPr lang="zh-CN" altLang="en-US" sz="3200" dirty="0"/>
              <a:t>中）已经给出了若干接口（宏定义），用于</a:t>
            </a:r>
            <a:r>
              <a:rPr lang="zh-CN" altLang="en-US" sz="3200">
                <a:sym typeface="+mn-ea"/>
              </a:rPr>
              <a:t>块指针的操作。请先熟悉这些接口</a:t>
            </a:r>
            <a:endParaRPr lang="zh-CN" altLang="en-US" sz="2740" dirty="0"/>
          </a:p>
          <a:p>
            <a:pPr marL="0" indent="0">
              <a:buNone/>
            </a:pPr>
            <a:endParaRPr lang="en-US" altLang="zh-CN" sz="3200" dirty="0"/>
          </a:p>
          <a:p>
            <a:pPr marL="287655" lvl="1" indent="0">
              <a:buNone/>
            </a:pP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内存分配器实现</a:t>
            </a:r>
            <a:r>
              <a:rPr lang="en-US" altLang="zh-CN" dirty="0"/>
              <a:t>——</a:t>
            </a:r>
            <a:r>
              <a:rPr lang="zh-CN" altLang="en-US" dirty="0"/>
              <a:t>空闲链表的管理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4644390" cy="467487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代码补全 coalesce 函数</a:t>
            </a:r>
            <a:endParaRPr lang="zh-CN" altLang="en-US" sz="3200" dirty="0"/>
          </a:p>
          <a:p>
            <a:pPr lvl="1"/>
            <a:r>
              <a:rPr lang="zh-CN" altLang="en-US" sz="2740" dirty="0"/>
              <a:t>这个函数的主要功能是：我们此时有一个新的空闲块想加入</a:t>
            </a:r>
            <a:r>
              <a:rPr sz="2740" dirty="0"/>
              <a:t>freelist</a:t>
            </a:r>
            <a:r>
              <a:rPr lang="zh-CN" altLang="en-US" sz="2740" dirty="0"/>
              <a:t>，此时我们需要判断新空闲块前后两个块的情况，根据需要进行相邻空闲块的合并</a:t>
            </a:r>
            <a:endParaRPr lang="zh-CN" altLang="en-US" sz="2740" dirty="0"/>
          </a:p>
          <a:p>
            <a:pPr lvl="1"/>
            <a:r>
              <a:rPr lang="zh-CN" altLang="en-US" sz="2740" dirty="0"/>
              <a:t>函数定义在 </a:t>
            </a:r>
            <a:r>
              <a:rPr sz="2740" dirty="0"/>
              <a:t>mm.c</a:t>
            </a:r>
            <a:r>
              <a:rPr lang="zh-CN" altLang="en-US" sz="2740" dirty="0"/>
              <a:t>中，前后块的分配情况已经获取，共有</a:t>
            </a:r>
            <a:r>
              <a:rPr sz="2740" dirty="0"/>
              <a:t>4</a:t>
            </a:r>
            <a:r>
              <a:rPr lang="zh-CN" altLang="en-US" sz="2740" dirty="0"/>
              <a:t>种可能情况，需要大家完成每种情况对应的处理逻辑</a:t>
            </a:r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marL="0" indent="0">
              <a:buNone/>
            </a:pPr>
            <a:endParaRPr lang="en-US" altLang="zh-CN" sz="3200" dirty="0"/>
          </a:p>
          <a:p>
            <a:pPr marL="287655" lvl="1" indent="0">
              <a:buNone/>
            </a:pP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J%)@~W(9{M3JN7UW7~TK]B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499870"/>
            <a:ext cx="5890895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内存分配器实现</a:t>
            </a:r>
            <a:r>
              <a:rPr lang="en-US" altLang="zh-CN" dirty="0"/>
              <a:t>——</a:t>
            </a:r>
            <a:r>
              <a:rPr lang="zh-CN" altLang="en-US" dirty="0"/>
              <a:t>空闲链表的管理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10025380" cy="275082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代码补全 </a:t>
            </a:r>
            <a:r>
              <a:rPr sz="3200" dirty="0"/>
              <a:t>place</a:t>
            </a:r>
            <a:r>
              <a:rPr lang="zh-CN" altLang="en-US" sz="3200" dirty="0"/>
              <a:t> 函数</a:t>
            </a:r>
            <a:endParaRPr lang="zh-CN" altLang="en-US" sz="3200" dirty="0"/>
          </a:p>
          <a:p>
            <a:pPr lvl="1"/>
            <a:r>
              <a:rPr lang="zh-CN" altLang="en-US" sz="2500" dirty="0"/>
              <a:t>这个函数的主要功能是：</a:t>
            </a:r>
            <a:endParaRPr lang="zh-CN" altLang="en-US" sz="2500" dirty="0"/>
          </a:p>
          <a:p>
            <a:pPr lvl="2"/>
            <a:r>
              <a:rPr lang="zh-CN" altLang="en-US" sz="2080" dirty="0"/>
              <a:t>分配器找到一个合适的空闲块后，便会调用place()函数进行放置，将空闲块格式改为分配块格式</a:t>
            </a:r>
            <a:endParaRPr lang="zh-CN" altLang="en-US" sz="2080" dirty="0"/>
          </a:p>
          <a:p>
            <a:pPr lvl="2"/>
            <a:r>
              <a:rPr lang="zh-CN" altLang="en-US" sz="2080" dirty="0"/>
              <a:t>同时，如果空闲块大小大于请求的内存大小，则需要分割该空闲块，避免内存浪费</a:t>
            </a:r>
            <a:endParaRPr lang="zh-CN" altLang="en-US" sz="2080" dirty="0"/>
          </a:p>
          <a:p>
            <a:pPr lvl="1"/>
            <a:r>
              <a:rPr lang="zh-CN" altLang="en-US" sz="2500" dirty="0"/>
              <a:t>函数定义在 </a:t>
            </a:r>
            <a:r>
              <a:rPr sz="2500" dirty="0"/>
              <a:t>mm.c</a:t>
            </a:r>
            <a:r>
              <a:rPr lang="zh-CN" altLang="en-US" sz="2500" dirty="0"/>
              <a:t>中，需要你自己判断是否应该进行分割</a:t>
            </a:r>
            <a:endParaRPr lang="zh-CN" altLang="en-US" sz="2740" dirty="0"/>
          </a:p>
          <a:p>
            <a:pPr lvl="1"/>
            <a:endParaRPr lang="zh-CN" altLang="en-US" sz="2740" dirty="0"/>
          </a:p>
          <a:p>
            <a:pPr marL="0" indent="0">
              <a:buNone/>
            </a:pPr>
            <a:endParaRPr lang="en-US" altLang="zh-CN" sz="3200" dirty="0"/>
          </a:p>
          <a:p>
            <a:pPr marL="287655" lvl="1" indent="0">
              <a:buNone/>
            </a:pP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75" y="3916680"/>
            <a:ext cx="7350125" cy="2804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内存分配器实现</a:t>
            </a:r>
            <a:r>
              <a:rPr lang="en-US" altLang="zh-CN" dirty="0"/>
              <a:t>——</a:t>
            </a:r>
            <a:r>
              <a:rPr lang="zh-CN" altLang="en-US" dirty="0"/>
              <a:t>适配算法的实现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本次实验需要完成两种适配算法：首次适配和最佳适配</a:t>
            </a:r>
            <a:endParaRPr lang="zh-CN" altLang="en-US" sz="3200" dirty="0"/>
          </a:p>
          <a:p>
            <a:pPr lvl="1"/>
            <a:r>
              <a:rPr lang="zh-CN" altLang="en-US" sz="2740" dirty="0"/>
              <a:t>首次适配算法即待补充的函数 find_fit_first</a:t>
            </a:r>
            <a:endParaRPr lang="zh-CN" altLang="en-US" sz="2740" dirty="0"/>
          </a:p>
          <a:p>
            <a:pPr lvl="1"/>
            <a:r>
              <a:rPr lang="zh-CN" altLang="en-US" sz="2740" dirty="0"/>
              <a:t>最佳适配算法</a:t>
            </a:r>
            <a:r>
              <a:rPr lang="zh-CN" altLang="en-US" sz="2735">
                <a:sym typeface="+mn-ea"/>
              </a:rPr>
              <a:t>即待补充的函数 find_fit_</a:t>
            </a:r>
            <a:r>
              <a:rPr sz="2735">
                <a:sym typeface="+mn-ea"/>
              </a:rPr>
              <a:t>best</a:t>
            </a:r>
            <a:endParaRPr lang="zh-CN" altLang="en-US" sz="2740" dirty="0"/>
          </a:p>
          <a:p>
            <a:endParaRPr lang="zh-CN" altLang="en-US" sz="3200" dirty="0"/>
          </a:p>
          <a:p>
            <a:r>
              <a:rPr lang="zh-CN" altLang="en-US" sz="3200" dirty="0"/>
              <a:t>前面已经介绍了显式空闲链表</a:t>
            </a:r>
            <a:r>
              <a:rPr sz="3200" dirty="0"/>
              <a:t>freelist</a:t>
            </a:r>
            <a:r>
              <a:rPr lang="zh-CN" altLang="en-US" sz="3200" dirty="0"/>
              <a:t>以及其操作常用的宏定义</a:t>
            </a:r>
            <a:endParaRPr lang="zh-CN" altLang="en-US" sz="3200" dirty="0"/>
          </a:p>
          <a:p>
            <a:pPr lvl="1"/>
            <a:r>
              <a:rPr lang="zh-CN" altLang="en-US" sz="2280" dirty="0"/>
              <a:t>只需要遍历</a:t>
            </a:r>
            <a:r>
              <a:rPr sz="2275">
                <a:sym typeface="+mn-ea"/>
              </a:rPr>
              <a:t>freelist</a:t>
            </a:r>
            <a:r>
              <a:rPr lang="zh-CN" altLang="en-US" sz="2275">
                <a:sym typeface="+mn-ea"/>
              </a:rPr>
              <a:t>，并处理相应的判断逻辑即可</a:t>
            </a:r>
            <a:endParaRPr lang="zh-CN" altLang="en-US" sz="2280" dirty="0"/>
          </a:p>
          <a:p>
            <a:pPr marL="0" indent="0">
              <a:buNone/>
            </a:pPr>
            <a:endParaRPr lang="en-US" altLang="zh-CN" sz="3200" dirty="0"/>
          </a:p>
          <a:p>
            <a:pPr marL="287655" lvl="1" indent="0">
              <a:buNone/>
            </a:pP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1964" y="1140292"/>
            <a:ext cx="9888071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内存分配器的使用与测试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内存分配器的使用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11537315" cy="505333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已经实现好的内存分配器需要编译成动态链接库</a:t>
            </a: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r>
              <a:rPr lang="zh-CN" altLang="en-US" sz="3200" dirty="0"/>
              <a:t>该</a:t>
            </a:r>
            <a:r>
              <a:rPr sz="3200" dirty="0"/>
              <a:t>Makefile</a:t>
            </a:r>
            <a:r>
              <a:rPr lang="zh-CN" altLang="en-US" sz="3200" dirty="0"/>
              <a:t>我们已经给出，直接在</a:t>
            </a:r>
            <a:r>
              <a:rPr sz="3200" dirty="0"/>
              <a:t>malloclab</a:t>
            </a:r>
            <a:r>
              <a:rPr lang="zh-CN" altLang="en-US" sz="3200" dirty="0"/>
              <a:t>目录下执行</a:t>
            </a:r>
            <a:r>
              <a:rPr sz="3200" dirty="0"/>
              <a:t>make</a:t>
            </a:r>
            <a:r>
              <a:rPr lang="zh-CN" altLang="en-US" sz="3200" dirty="0"/>
              <a:t>命令即可</a:t>
            </a:r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6AM[L5O9IXXSUHBQ4FW[$U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845945"/>
            <a:ext cx="7358380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内存分配器的使用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11537315" cy="50533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接下来，我们在测试程序中，即可通过如下形式调用内存分配器的 </a:t>
            </a:r>
            <a:r>
              <a:rPr sz="3200" dirty="0"/>
              <a:t>mm_malloc </a:t>
            </a:r>
            <a:r>
              <a:rPr lang="zh-CN" altLang="en-US" sz="3200" dirty="0"/>
              <a:t>和 </a:t>
            </a:r>
            <a:r>
              <a:rPr sz="3200" dirty="0"/>
              <a:t>mm_free</a:t>
            </a:r>
            <a:endParaRPr sz="3200" dirty="0"/>
          </a:p>
          <a:p>
            <a:pPr lvl="1"/>
            <a:r>
              <a:rPr lang="zh-CN" altLang="en-US" sz="2740" dirty="0"/>
              <a:t>引用头文件</a:t>
            </a:r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r>
              <a:rPr lang="zh-CN" altLang="en-US" sz="2740" dirty="0"/>
              <a:t>调用</a:t>
            </a:r>
            <a:r>
              <a:rPr sz="2740" dirty="0"/>
              <a:t>mm_malloc</a:t>
            </a:r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r>
              <a:rPr lang="zh-CN" altLang="en-US" sz="3200" dirty="0"/>
              <a:t>其使用形式与使用</a:t>
            </a:r>
            <a:r>
              <a:rPr sz="3200" dirty="0"/>
              <a:t>malloc/free</a:t>
            </a:r>
            <a:r>
              <a:rPr lang="zh-CN" altLang="en-US" sz="3200" dirty="0"/>
              <a:t>类似</a:t>
            </a:r>
            <a:r>
              <a:rPr sz="3200" dirty="0"/>
              <a:t>	</a:t>
            </a: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{ED04E6B1-C09E-8585-4122-5C6ECA4C08B0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2772410"/>
            <a:ext cx="2908300" cy="609600"/>
          </a:xfrm>
          <a:prstGeom prst="rect">
            <a:avLst/>
          </a:prstGeom>
        </p:spPr>
      </p:pic>
      <p:pic>
        <p:nvPicPr>
          <p:cNvPr id="10" name="图片 9" descr="{85439F7F-866A-C7F9-D313-F9F3A6D6677C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4055745"/>
            <a:ext cx="8013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内存分配器的使用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11537315" cy="675513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测试程序在编译时，需要指定动态链接库</a:t>
            </a:r>
            <a:r>
              <a:rPr sz="3200" dirty="0"/>
              <a:t>libmem.so</a:t>
            </a:r>
            <a:r>
              <a:rPr lang="zh-CN" altLang="en-US" sz="3200" dirty="0"/>
              <a:t>及相关头文件的所在路径</a:t>
            </a:r>
            <a:endParaRPr sz="320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r>
              <a:rPr sz="3200" dirty="0"/>
              <a:t>run.sh </a:t>
            </a:r>
            <a:r>
              <a:rPr lang="zh-CN" altLang="en-US" sz="3200" dirty="0"/>
              <a:t>我们已经提供，你只需修改</a:t>
            </a:r>
            <a:r>
              <a:rPr sz="3200" dirty="0"/>
              <a:t>MALLOCPATH</a:t>
            </a:r>
            <a:r>
              <a:rPr lang="zh-CN" altLang="en-US" sz="3200" dirty="0"/>
              <a:t>的值，之后即可运行该脚本，编译并运行测试程序 </a:t>
            </a:r>
            <a:r>
              <a:rPr sz="3200" dirty="0"/>
              <a:t>workload	</a:t>
            </a: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R]R083C7DCY8PGDRV(P)Z~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2228215"/>
            <a:ext cx="901192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讲解内容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1585"/>
            <a:ext cx="10515600" cy="5153025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内存分配器基本流程</a:t>
            </a:r>
            <a:endParaRPr lang="zh-CN" altLang="en-US" dirty="0"/>
          </a:p>
          <a:p>
            <a:pPr lvl="1"/>
            <a:r>
              <a:rPr lang="zh-CN" altLang="en-US" dirty="0"/>
              <a:t>分配流程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>
                <a:sym typeface="+mn-ea"/>
              </a:rPr>
              <a:t>内存分配器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分配器向操作系统申请内存</a:t>
            </a:r>
            <a:endParaRPr lang="en-US" altLang="zh-CN" dirty="0"/>
          </a:p>
          <a:p>
            <a:pPr lvl="1"/>
            <a:r>
              <a:rPr lang="zh-CN" altLang="en-US" dirty="0"/>
              <a:t>空闲块的管理</a:t>
            </a:r>
            <a:endParaRPr lang="zh-CN" altLang="en-US" dirty="0"/>
          </a:p>
          <a:p>
            <a:pPr lvl="1"/>
            <a:r>
              <a:rPr lang="zh-CN" altLang="en-US">
                <a:sym typeface="+mn-ea"/>
              </a:rPr>
              <a:t>适配算法的实现</a:t>
            </a:r>
            <a:endParaRPr lang="zh-CN" altLang="en-US" dirty="0"/>
          </a:p>
          <a:p>
            <a:pPr lvl="1"/>
            <a:endParaRPr lang="en-US" altLang="zh-CN" dirty="0"/>
          </a:p>
          <a:p>
            <a:r>
              <a:rPr lang="zh-CN" altLang="en-US" dirty="0"/>
              <a:t>内存分配器的使用与测试</a:t>
            </a:r>
            <a:endParaRPr lang="en-US" altLang="zh-CN" dirty="0"/>
          </a:p>
          <a:p>
            <a:pPr lvl="1"/>
            <a:r>
              <a:rPr lang="zh-CN" altLang="en-US" dirty="0"/>
              <a:t>用户申请量与分配器占用量的统计</a:t>
            </a:r>
            <a:endParaRPr lang="en-US" altLang="zh-CN" dirty="0"/>
          </a:p>
          <a:p>
            <a:pPr lvl="1"/>
            <a:r>
              <a:rPr lang="zh-CN" altLang="en-US" dirty="0"/>
              <a:t>分配时间的测量</a:t>
            </a:r>
            <a:endParaRPr lang="en-US" altLang="zh-CN" dirty="0"/>
          </a:p>
          <a:p>
            <a:pPr marL="287655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内存分配器的测试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11537315" cy="289877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内存分配器的 </a:t>
            </a:r>
            <a:r>
              <a:rPr sz="3200" dirty="0"/>
              <a:t>mm.c </a:t>
            </a:r>
            <a:r>
              <a:rPr lang="zh-CN" altLang="en-US" sz="3200" dirty="0"/>
              <a:t>文件中已经预留了分配器的</a:t>
            </a:r>
            <a:r>
              <a:rPr sz="3200" dirty="0"/>
              <a:t>2</a:t>
            </a:r>
            <a:r>
              <a:rPr lang="zh-CN" altLang="en-US" sz="3200" dirty="0"/>
              <a:t>个使用量信息以及计算使用率的函数接口，具体如下</a:t>
            </a:r>
            <a:endParaRPr lang="zh-CN" altLang="en-US" sz="3200" dirty="0"/>
          </a:p>
          <a:p>
            <a:pPr lvl="1"/>
            <a:r>
              <a:rPr sz="2740" dirty="0"/>
              <a:t>size_t user_malloc_size </a:t>
            </a:r>
            <a:r>
              <a:rPr lang="zh-CN" altLang="en-US" sz="2740" dirty="0"/>
              <a:t>用户目前申请的内存量</a:t>
            </a:r>
            <a:endParaRPr lang="zh-CN" altLang="en-US" sz="2740" dirty="0"/>
          </a:p>
          <a:p>
            <a:pPr lvl="1"/>
            <a:r>
              <a:rPr sz="2735">
                <a:sym typeface="+mn-ea"/>
              </a:rPr>
              <a:t>size_t heap_size </a:t>
            </a:r>
            <a:r>
              <a:rPr lang="zh-CN" altLang="en-US" sz="2735">
                <a:sym typeface="+mn-ea"/>
              </a:rPr>
              <a:t>分配器目前占用的内存量</a:t>
            </a:r>
            <a:endParaRPr lang="zh-CN" altLang="en-US" sz="2735">
              <a:sym typeface="+mn-ea"/>
            </a:endParaRPr>
          </a:p>
          <a:p>
            <a:pPr lvl="1"/>
            <a:r>
              <a:rPr sz="2735">
                <a:sym typeface="+mn-ea"/>
              </a:rPr>
              <a:t>get_utilization() </a:t>
            </a:r>
            <a:r>
              <a:rPr lang="zh-CN" altLang="en-US" sz="2735">
                <a:sym typeface="+mn-ea"/>
              </a:rPr>
              <a:t>计算上述两个量的商，你无需修改</a:t>
            </a:r>
            <a:endParaRPr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66420" y="3881755"/>
            <a:ext cx="11537315" cy="25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 lang="en-US" altLang="zh-CN" sz="2800" kern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76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 lang="en-US" altLang="zh-CN" sz="2400" kern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10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 lang="en-US" altLang="zh-CN" sz="2000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5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 lang="en-US" altLang="zh-CN" sz="1800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2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740" dirty="0"/>
              <a:t>待完成的任务</a:t>
            </a:r>
            <a:endParaRPr lang="zh-CN" altLang="en-US" sz="2740" dirty="0"/>
          </a:p>
          <a:p>
            <a:pPr lvl="1"/>
            <a:r>
              <a:rPr lang="zh-CN" altLang="en-US" sz="2345" dirty="0"/>
              <a:t>在内存分配器中，</a:t>
            </a:r>
            <a:r>
              <a:rPr lang="zh-CN" altLang="en-US" sz="2345" b="1" dirty="0">
                <a:solidFill>
                  <a:srgbClr val="FF0000"/>
                </a:solidFill>
              </a:rPr>
              <a:t>实时</a:t>
            </a:r>
            <a:r>
              <a:rPr lang="zh-CN" altLang="en-US" sz="2345" dirty="0"/>
              <a:t>修改 </a:t>
            </a:r>
            <a:r>
              <a:rPr sz="2345">
                <a:sym typeface="+mn-ea"/>
              </a:rPr>
              <a:t>user_malloc_size </a:t>
            </a:r>
            <a:r>
              <a:rPr lang="zh-CN" altLang="en-US" sz="2345">
                <a:sym typeface="+mn-ea"/>
              </a:rPr>
              <a:t>与 </a:t>
            </a:r>
            <a:r>
              <a:rPr sz="2345">
                <a:sym typeface="+mn-ea"/>
              </a:rPr>
              <a:t>heap_size </a:t>
            </a:r>
            <a:r>
              <a:rPr lang="zh-CN" altLang="en-US" sz="2345">
                <a:sym typeface="+mn-ea"/>
              </a:rPr>
              <a:t>两个值，确保</a:t>
            </a:r>
            <a:r>
              <a:rPr sz="2345">
                <a:sym typeface="+mn-ea"/>
              </a:rPr>
              <a:t>get_utilization()</a:t>
            </a:r>
            <a:r>
              <a:rPr lang="zh-CN" altLang="en-US" sz="2345">
                <a:sym typeface="+mn-ea"/>
              </a:rPr>
              <a:t>能计算出正确的内存使用率</a:t>
            </a:r>
            <a:endParaRPr sz="2345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内存分配器的测试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11537315" cy="3703320"/>
          </a:xfrm>
        </p:spPr>
        <p:txBody>
          <a:bodyPr>
            <a:normAutofit/>
          </a:bodyPr>
          <a:lstStyle/>
          <a:p>
            <a:r>
              <a:rPr sz="3200">
                <a:sym typeface="+mn-ea"/>
              </a:rPr>
              <a:t>user_malloc_size</a:t>
            </a:r>
            <a:r>
              <a:rPr lang="zh-CN" altLang="en-US" sz="3200">
                <a:sym typeface="+mn-ea"/>
              </a:rPr>
              <a:t>的修改</a:t>
            </a:r>
            <a:endParaRPr lang="zh-CN" altLang="en-US" sz="3200" dirty="0"/>
          </a:p>
          <a:p>
            <a:pPr lvl="1"/>
            <a:r>
              <a:rPr lang="zh-CN" altLang="en-US" sz="2740" dirty="0"/>
              <a:t>可以在 </a:t>
            </a:r>
            <a:r>
              <a:rPr sz="2740" dirty="0"/>
              <a:t>mm_malloc </a:t>
            </a:r>
            <a:r>
              <a:rPr lang="zh-CN" altLang="en-US" sz="2740" dirty="0"/>
              <a:t>和 </a:t>
            </a:r>
            <a:r>
              <a:rPr sz="2740" dirty="0"/>
              <a:t>mm_free </a:t>
            </a:r>
            <a:r>
              <a:rPr lang="zh-CN" altLang="en-US" sz="2740" dirty="0"/>
              <a:t>时进行修改</a:t>
            </a:r>
            <a:endParaRPr lang="zh-CN" altLang="en-US" sz="2740" dirty="0"/>
          </a:p>
          <a:p>
            <a:pPr lvl="1"/>
            <a:r>
              <a:rPr sz="2735">
                <a:sym typeface="+mn-ea"/>
              </a:rPr>
              <a:t>mm_free </a:t>
            </a:r>
            <a:r>
              <a:rPr lang="zh-CN" altLang="en-US" sz="2735">
                <a:sym typeface="+mn-ea"/>
              </a:rPr>
              <a:t>时只能拿到块指针信息，相应地只能读到整个块的</a:t>
            </a:r>
            <a:r>
              <a:rPr sz="2735">
                <a:sym typeface="+mn-ea"/>
              </a:rPr>
              <a:t>size</a:t>
            </a:r>
            <a:r>
              <a:rPr lang="zh-CN" altLang="en-US" sz="2735">
                <a:sym typeface="+mn-ea"/>
              </a:rPr>
              <a:t>；因此为了降低难度，我们在 </a:t>
            </a:r>
            <a:r>
              <a:rPr sz="2735">
                <a:sym typeface="+mn-ea"/>
              </a:rPr>
              <a:t>mm_malloc </a:t>
            </a:r>
            <a:r>
              <a:rPr lang="zh-CN" altLang="en-US" sz="2735">
                <a:sym typeface="+mn-ea"/>
              </a:rPr>
              <a:t>时，若分配了一个比用户申请</a:t>
            </a:r>
            <a:r>
              <a:rPr sz="2735">
                <a:sym typeface="+mn-ea"/>
              </a:rPr>
              <a:t>size</a:t>
            </a:r>
            <a:r>
              <a:rPr lang="zh-CN" altLang="en-US" sz="2735">
                <a:sym typeface="+mn-ea"/>
              </a:rPr>
              <a:t>更大的块（参考</a:t>
            </a:r>
            <a:r>
              <a:rPr sz="2735">
                <a:sym typeface="+mn-ea"/>
              </a:rPr>
              <a:t>place</a:t>
            </a:r>
            <a:r>
              <a:rPr lang="zh-CN" altLang="en-US" sz="2735">
                <a:sym typeface="+mn-ea"/>
              </a:rPr>
              <a:t>函数），可以认为额外的空间也是用户申请的</a:t>
            </a:r>
            <a:endParaRPr lang="zh-CN" altLang="en-US" sz="2735">
              <a:sym typeface="+mn-ea"/>
            </a:endParaRPr>
          </a:p>
          <a:p>
            <a:pPr lvl="1"/>
            <a:r>
              <a:rPr lang="zh-CN" altLang="en-US" sz="2735">
                <a:sym typeface="+mn-ea"/>
              </a:rPr>
              <a:t>已分配块头部占用的空间不应该算在 </a:t>
            </a:r>
            <a:r>
              <a:rPr sz="2735">
                <a:sym typeface="+mn-ea"/>
              </a:rPr>
              <a:t>user_malloc_size </a:t>
            </a:r>
            <a:r>
              <a:rPr lang="zh-CN" altLang="en-US" sz="2735">
                <a:sym typeface="+mn-ea"/>
              </a:rPr>
              <a:t>里</a:t>
            </a:r>
            <a:endParaRPr lang="zh-CN" altLang="en-US" sz="2735">
              <a:sym typeface="+mn-ea"/>
            </a:endParaRPr>
          </a:p>
          <a:p>
            <a:pPr lvl="1"/>
            <a:endParaRPr sz="2740" dirty="0"/>
          </a:p>
          <a:p>
            <a:pPr lvl="2"/>
            <a:endParaRPr sz="228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66420" y="3936365"/>
            <a:ext cx="11537315" cy="292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 lang="en-US" altLang="zh-CN" sz="2800" kern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76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 lang="en-US" altLang="zh-CN" sz="2400" kern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10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 lang="en-US" altLang="zh-CN" sz="2000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5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 lang="en-US" altLang="zh-CN" sz="1800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2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345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内存分配器的测试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11537315" cy="2915285"/>
          </a:xfrm>
        </p:spPr>
        <p:txBody>
          <a:bodyPr>
            <a:normAutofit fontScale="90000"/>
          </a:bodyPr>
          <a:lstStyle/>
          <a:p>
            <a:r>
              <a:rPr sz="3200">
                <a:sym typeface="+mn-ea"/>
              </a:rPr>
              <a:t>heap_size</a:t>
            </a:r>
            <a:r>
              <a:rPr lang="zh-CN" altLang="en-US" sz="3200">
                <a:sym typeface="+mn-ea"/>
              </a:rPr>
              <a:t>的修改</a:t>
            </a:r>
            <a:endParaRPr lang="zh-CN" altLang="en-US" sz="3200" dirty="0"/>
          </a:p>
          <a:p>
            <a:pPr lvl="1"/>
            <a:r>
              <a:rPr lang="zh-CN" altLang="en-US" sz="2740" dirty="0"/>
              <a:t>h</a:t>
            </a:r>
            <a:r>
              <a:rPr sz="2740" dirty="0"/>
              <a:t>eap_size</a:t>
            </a:r>
            <a:r>
              <a:rPr lang="zh-CN" altLang="en-US" sz="2740" dirty="0"/>
              <a:t>实际上就是堆</a:t>
            </a:r>
            <a:r>
              <a:rPr sz="2740" dirty="0"/>
              <a:t>2</a:t>
            </a:r>
            <a:r>
              <a:rPr lang="zh-CN" altLang="en-US" sz="2740" dirty="0"/>
              <a:t>的占用内存量</a:t>
            </a:r>
            <a:endParaRPr lang="zh-CN" altLang="en-US" sz="2740" dirty="0"/>
          </a:p>
          <a:p>
            <a:pPr lvl="1"/>
            <a:r>
              <a:rPr sz="2735">
                <a:sym typeface="+mn-ea"/>
              </a:rPr>
              <a:t>堆1调用系统调用 sbrk 后，只是增加了其虚拟地址的空间；</a:t>
            </a:r>
            <a:endParaRPr sz="2735">
              <a:sym typeface="+mn-ea"/>
            </a:endParaRPr>
          </a:p>
          <a:p>
            <a:pPr lvl="1"/>
            <a:r>
              <a:rPr sz="2735">
                <a:sym typeface="+mn-ea"/>
              </a:rPr>
              <a:t>而根据操作系统按需调页的实现原理，堆1比堆2多出来的这部分虚拟地址所在虚拟页，还没有被实际映射到物理页，因此实际上也就没有占用物理内存；</a:t>
            </a:r>
            <a:endParaRPr sz="2735">
              <a:sym typeface="+mn-ea"/>
            </a:endParaRPr>
          </a:p>
          <a:p>
            <a:pPr lvl="1"/>
            <a:r>
              <a:rPr sz="2735">
                <a:sym typeface="+mn-ea"/>
              </a:rPr>
              <a:t>堆2中的内存已经被划分为分配块/空闲块，且写入有信息。因此堆2中的内存全部都是实际占用的内存，把它作为我们的 heap_size 是合理的</a:t>
            </a:r>
            <a:endParaRPr sz="2735">
              <a:sym typeface="+mn-ea"/>
            </a:endParaRPr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66420" y="3936365"/>
            <a:ext cx="11537315" cy="292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 lang="en-US" altLang="zh-CN" sz="2800" kern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76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 lang="en-US" altLang="zh-CN" sz="2400" kern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10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 lang="en-US" altLang="zh-CN" sz="2000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5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 lang="en-US" altLang="zh-CN" sz="1800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2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345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54685" y="4803775"/>
            <a:ext cx="11537315" cy="134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 lang="en-US" altLang="zh-CN" sz="2800" kern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76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 lang="en-US" altLang="zh-CN" sz="2400" kern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10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 lang="en-US" altLang="zh-CN" sz="2000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5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 lang="en-US" altLang="zh-CN" sz="1800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2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sym typeface="+mn-ea"/>
              </a:rPr>
              <a:t>建议大家在扩容堆</a:t>
            </a:r>
            <a:r>
              <a:rPr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时修改 </a:t>
            </a:r>
            <a:r>
              <a:rPr sz="2735">
                <a:sym typeface="+mn-ea"/>
              </a:rPr>
              <a:t>heap_size</a:t>
            </a:r>
            <a:endParaRPr sz="2735">
              <a:sym typeface="+mn-ea"/>
            </a:endParaRPr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内存分配器的测试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11537315" cy="5053965"/>
          </a:xfrm>
        </p:spPr>
        <p:txBody>
          <a:bodyPr>
            <a:normAutofit/>
          </a:bodyPr>
          <a:lstStyle/>
          <a:p>
            <a:r>
              <a:rPr lang="zh-CN" altLang="en-US" sz="3200">
                <a:sym typeface="+mn-ea"/>
              </a:rPr>
              <a:t>时间相关的测试</a:t>
            </a:r>
            <a:endParaRPr lang="zh-CN" altLang="en-US" sz="3200">
              <a:sym typeface="+mn-ea"/>
            </a:endParaRPr>
          </a:p>
          <a:p>
            <a:pPr lvl="1"/>
            <a:r>
              <a:rPr lang="zh-CN" altLang="en-US" sz="2740" dirty="0"/>
              <a:t>本次实验要求大家实现了两种分配算法（</a:t>
            </a:r>
            <a:r>
              <a:rPr sz="2740" dirty="0"/>
              <a:t>first_fit</a:t>
            </a:r>
            <a:r>
              <a:rPr lang="zh-CN" altLang="en-US" sz="2740" dirty="0"/>
              <a:t>和</a:t>
            </a:r>
            <a:r>
              <a:rPr sz="2740" dirty="0"/>
              <a:t>best_fit</a:t>
            </a:r>
            <a:r>
              <a:rPr lang="zh-CN" altLang="en-US" sz="2740" dirty="0"/>
              <a:t>）</a:t>
            </a:r>
            <a:r>
              <a:rPr sz="2740" dirty="0"/>
              <a:t>,</a:t>
            </a:r>
            <a:r>
              <a:rPr lang="zh-CN" altLang="en-US" sz="2740" dirty="0"/>
              <a:t>二者的搜索时间性能存在较大的差距</a:t>
            </a:r>
            <a:endParaRPr lang="zh-CN" altLang="en-US" sz="2740" dirty="0"/>
          </a:p>
          <a:p>
            <a:pPr lvl="1"/>
            <a:r>
              <a:rPr sz="2740" dirty="0"/>
              <a:t>workload</a:t>
            </a:r>
            <a:r>
              <a:rPr lang="zh-CN" altLang="en-US" sz="2740" dirty="0"/>
              <a:t>中仅对整次</a:t>
            </a:r>
            <a:r>
              <a:rPr sz="2740" dirty="0"/>
              <a:t>loop</a:t>
            </a:r>
            <a:r>
              <a:rPr lang="zh-CN" altLang="en-US" sz="2740" dirty="0"/>
              <a:t>（包含内存分配，释放，以及排序等其它额外操作）的时间进行了统计，需要你对</a:t>
            </a:r>
            <a:r>
              <a:rPr sz="2735">
                <a:sym typeface="+mn-ea"/>
              </a:rPr>
              <a:t>workload</a:t>
            </a:r>
            <a:r>
              <a:rPr lang="zh-CN" altLang="en-US" sz="2735">
                <a:sym typeface="+mn-ea"/>
              </a:rPr>
              <a:t>的源码进行简单</a:t>
            </a:r>
            <a:r>
              <a:rPr lang="zh-CN" altLang="en-US" sz="2735" b="1">
                <a:solidFill>
                  <a:srgbClr val="FF0000"/>
                </a:solidFill>
                <a:sym typeface="+mn-ea"/>
              </a:rPr>
              <a:t>修改</a:t>
            </a:r>
            <a:r>
              <a:rPr lang="zh-CN" altLang="en-US" sz="2735">
                <a:sym typeface="+mn-ea"/>
              </a:rPr>
              <a:t>，对其中的</a:t>
            </a:r>
            <a:r>
              <a:rPr lang="zh-CN" altLang="en-US" sz="2735" b="1">
                <a:solidFill>
                  <a:srgbClr val="FF0000"/>
                </a:solidFill>
                <a:sym typeface="+mn-ea"/>
              </a:rPr>
              <a:t>内存申请部分</a:t>
            </a:r>
            <a:r>
              <a:rPr lang="zh-CN" altLang="en-US" sz="2735">
                <a:solidFill>
                  <a:schemeClr val="tx1"/>
                </a:solidFill>
                <a:sym typeface="+mn-ea"/>
              </a:rPr>
              <a:t>时间进行单独统计（参考实验文档中的说明</a:t>
            </a:r>
            <a:r>
              <a:rPr lang="zh-CN" altLang="en-US" sz="2735">
                <a:solidFill>
                  <a:schemeClr val="tx1"/>
                </a:solidFill>
                <a:sym typeface="+mn-ea"/>
              </a:rPr>
              <a:t>）</a:t>
            </a:r>
            <a:endParaRPr sz="2740" dirty="0"/>
          </a:p>
          <a:p>
            <a:pPr lvl="2"/>
            <a:endParaRPr sz="228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pPr lvl="1"/>
            <a:endParaRPr lang="zh-CN" altLang="en-US" sz="274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en-US" altLang="zh-CN" sz="32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验收方式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6530"/>
            <a:ext cx="10309104" cy="5362382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3200" dirty="0"/>
              <a:t>现场验收</a:t>
            </a:r>
            <a:endParaRPr lang="en-US" altLang="zh-CN" sz="2400" dirty="0"/>
          </a:p>
          <a:p>
            <a:pPr lvl="1"/>
            <a:r>
              <a:rPr lang="en-US" altLang="zh-CN" sz="2800" dirty="0"/>
              <a:t>本次实验满分10分，无实验报告。本次实验文档主要叙述了其中的“实现内存分配器”部分，满分为4分。</a:t>
            </a:r>
            <a:endParaRPr lang="en-US" altLang="zh-CN" sz="2800" dirty="0"/>
          </a:p>
          <a:p>
            <a:pPr lvl="1"/>
            <a:r>
              <a:rPr lang="en-US" altLang="zh-CN" sz="2800" dirty="0"/>
              <a:t>● 运行workload（已经写好）测试你的内存分配器，围绕时间和空间两点来分析first-fit和best-fit的性能差异。</a:t>
            </a:r>
            <a:endParaRPr lang="en-US" altLang="zh-CN" sz="2800" dirty="0"/>
          </a:p>
          <a:p>
            <a:pPr lvl="1"/>
            <a:r>
              <a:rPr lang="en-US" altLang="zh-CN" sz="2800" dirty="0"/>
              <a:t>● 你需要向助教展示两种不同放置策略下的程序运行过程以及结果，并流畅说明代码内容与实现思路。</a:t>
            </a:r>
            <a:endParaRPr lang="en-US" altLang="zh-CN" sz="2800" dirty="0"/>
          </a:p>
          <a:p>
            <a:pPr lvl="1"/>
            <a:r>
              <a:rPr lang="en-US" altLang="zh-CN" sz="2800" dirty="0"/>
              <a:t>● 你的程序应当能完整测试我们给出的workload，输出内存分配时间和内存使用率。</a:t>
            </a:r>
            <a:endParaRPr lang="en-US" altLang="zh-CN" sz="2800" dirty="0"/>
          </a:p>
          <a:p>
            <a:pPr lvl="1"/>
            <a:r>
              <a:rPr lang="en-US" altLang="zh-CN" sz="2800" dirty="0"/>
              <a:t>● 你需要根据两种策略输出的内存分配时间和内存使用率，总结两种策略在时间和空间利用率上的优劣。</a:t>
            </a:r>
            <a:endParaRPr lang="en-US" altLang="zh-CN" sz="2800" dirty="0"/>
          </a:p>
          <a:p>
            <a:pPr lvl="1"/>
            <a:r>
              <a:rPr lang="en-US" altLang="zh-CN" sz="2800" dirty="0"/>
              <a:t>● 如果你能正确完成上面三个要求，那么得到满分4分。扣分项如下：</a:t>
            </a:r>
            <a:endParaRPr lang="en-US" altLang="zh-CN" sz="2800" dirty="0"/>
          </a:p>
          <a:p>
            <a:pPr lvl="1"/>
            <a:r>
              <a:rPr lang="en-US" altLang="zh-CN" sz="2800" dirty="0"/>
              <a:t>  ○ 无法逻辑通顺地讲解自己的代码 (-1')</a:t>
            </a:r>
            <a:endParaRPr lang="en-US" altLang="zh-CN" sz="2800" dirty="0"/>
          </a:p>
          <a:p>
            <a:pPr lvl="1"/>
            <a:r>
              <a:rPr lang="en-US" altLang="zh-CN" sz="2800" dirty="0"/>
              <a:t>  ○ 无法在初始堆大小5MB的设置下完成workload测试 (-1')</a:t>
            </a:r>
            <a:endParaRPr lang="en-US" altLang="zh-CN" sz="2800" dirty="0"/>
          </a:p>
          <a:p>
            <a:pPr lvl="1"/>
            <a:r>
              <a:rPr lang="en-US" altLang="zh-CN" sz="2800" dirty="0"/>
              <a:t>  ○ 最终的策略比较结论与真实情况不符 (-1')</a:t>
            </a:r>
            <a:endParaRPr lang="en-US" altLang="zh-CN" sz="2800" dirty="0"/>
          </a:p>
          <a:p>
            <a:pPr lvl="1"/>
            <a:endParaRPr lang="en-US" altLang="zh-CN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912" y="1775342"/>
            <a:ext cx="1196999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anose="020B0503020204020204" charset="-122"/>
                <a:cs typeface="Arial" panose="020B0604020202020204" pitchFamily="34" charset="0"/>
              </a:rPr>
              <a:t>Lab3_part1 2022.4.22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42953" y="2720319"/>
            <a:ext cx="287591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Thanks &amp; QA!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solidFill>
                <a:prstClr val="black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April 22, 2022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26" y="4010725"/>
            <a:ext cx="5447372" cy="1656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06EB5-C202-47A4-A421-919B160DAB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1964" y="1140292"/>
            <a:ext cx="9888071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内存分配器的基本流程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</a:t>
            </a:r>
            <a:r>
              <a:rPr lang="zh-CN" altLang="en-US" dirty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1585"/>
            <a:ext cx="10515600" cy="5104765"/>
          </a:xfrm>
        </p:spPr>
        <p:txBody>
          <a:bodyPr/>
          <a:lstStyle/>
          <a:p>
            <a:r>
              <a:rPr lang="zh-CN" altLang="en-US" sz="2800" dirty="0"/>
              <a:t>申请内存基本流程如下</a:t>
            </a:r>
            <a:endParaRPr lang="zh-CN" altLang="en-US" sz="2800" dirty="0"/>
          </a:p>
          <a:p>
            <a:pPr lvl="1"/>
            <a:r>
              <a:rPr lang="zh-CN" altLang="en-US" sz="2400" dirty="0"/>
              <a:t>1. 堆空间初始化，使用sbrk从内核申请5MB的空间，堆指针指向最低位置</a:t>
            </a:r>
            <a:endParaRPr lang="zh-CN" altLang="en-US" sz="2400" dirty="0"/>
          </a:p>
          <a:p>
            <a:pPr lvl="1"/>
            <a:r>
              <a:rPr lang="zh-CN" altLang="en-US" sz="2400" dirty="0"/>
              <a:t>2. 内存分配器初始化，堆空间中取4KB空间（堆指针向上增加4KB）加入到空闲链表</a:t>
            </a:r>
            <a:endParaRPr lang="zh-CN" altLang="en-US" sz="2400" dirty="0"/>
          </a:p>
          <a:p>
            <a:pPr lvl="1"/>
            <a:r>
              <a:rPr lang="zh-CN" altLang="en-US" sz="2400" dirty="0"/>
              <a:t>3. 用户调用</a:t>
            </a:r>
            <a:r>
              <a:rPr sz="2400" dirty="0"/>
              <a:t>mm_</a:t>
            </a:r>
            <a:r>
              <a:rPr lang="zh-CN" altLang="en-US" sz="2400" dirty="0"/>
              <a:t>malloc函数申请request_size大小的内存</a:t>
            </a:r>
            <a:endParaRPr lang="zh-CN" altLang="en-US" sz="2400" dirty="0"/>
          </a:p>
          <a:p>
            <a:pPr lvl="1"/>
            <a:r>
              <a:rPr lang="zh-CN" altLang="en-US" sz="2400" dirty="0"/>
              <a:t>4. 搜索空闲链表是否有符合条件的块（first-fit </a:t>
            </a:r>
            <a:r>
              <a:rPr sz="2400" dirty="0"/>
              <a:t>or </a:t>
            </a:r>
            <a:r>
              <a:rPr lang="zh-CN" altLang="en-US" sz="2400" dirty="0"/>
              <a:t>best-fit），如果成功找到，则转到6</a:t>
            </a:r>
            <a:endParaRPr lang="zh-CN" altLang="en-US" sz="2400" dirty="0"/>
          </a:p>
          <a:p>
            <a:pPr lvl="1"/>
            <a:r>
              <a:rPr lang="zh-CN" altLang="en-US" sz="2400" dirty="0"/>
              <a:t>5. 没有符合条件的块，则内存分配器向堆空间申请max(4KB, request_size)大小的内存，做一次尝试合并（查看地址相邻的前后的块是否也是空闲的），加入空闲链表，并作为符合条件的块返回</a:t>
            </a:r>
            <a:endParaRPr lang="zh-CN" altLang="en-US" sz="2400" dirty="0"/>
          </a:p>
          <a:p>
            <a:pPr lvl="1"/>
            <a:r>
              <a:rPr lang="zh-CN" altLang="en-US" sz="2400" dirty="0"/>
              <a:t>6. 对符合条件的块作处理，若该块分配过request_size大小的内存后还剩余较多内存（大于MIN_BLK_SIZE），则需先分割出空闲部分，加入空闲链表，然后将分配出去的块从空闲链表移除</a:t>
            </a:r>
            <a:endParaRPr lang="zh-CN" altLang="en-US" sz="2400" dirty="0"/>
          </a:p>
          <a:p>
            <a:pPr lvl="1"/>
            <a:endParaRPr lang="en-US" altLang="zh-CN" sz="2055" dirty="0"/>
          </a:p>
          <a:p>
            <a:pPr lvl="1"/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</a:t>
            </a:r>
            <a:r>
              <a:rPr lang="zh-CN" altLang="en-US" dirty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1585"/>
            <a:ext cx="10515600" cy="5104765"/>
          </a:xfrm>
        </p:spPr>
        <p:txBody>
          <a:bodyPr/>
          <a:lstStyle/>
          <a:p>
            <a:r>
              <a:rPr lang="zh-CN" altLang="en-US" sz="2800" dirty="0"/>
              <a:t>释放内存</a:t>
            </a:r>
            <a:r>
              <a:rPr lang="zh-CN" altLang="en-US" sz="2800" dirty="0"/>
              <a:t>基本流程如下</a:t>
            </a:r>
            <a:endParaRPr lang="zh-CN" altLang="en-US" sz="2800" dirty="0"/>
          </a:p>
          <a:p>
            <a:pPr lvl="1"/>
            <a:r>
              <a:rPr sz="2400" dirty="0"/>
              <a:t>1</a:t>
            </a:r>
            <a:r>
              <a:rPr lang="zh-CN" altLang="en-US" sz="2400" dirty="0"/>
              <a:t>. 用户调用</a:t>
            </a:r>
            <a:r>
              <a:rPr sz="2400" dirty="0"/>
              <a:t>mm_free</a:t>
            </a:r>
            <a:r>
              <a:rPr lang="zh-CN" altLang="en-US" sz="2400" dirty="0"/>
              <a:t>函数释放掉一块内存</a:t>
            </a:r>
            <a:endParaRPr lang="zh-CN" altLang="en-US" sz="2400" dirty="0"/>
          </a:p>
          <a:p>
            <a:pPr lvl="1"/>
            <a:r>
              <a:rPr sz="2400" dirty="0"/>
              <a:t>2</a:t>
            </a:r>
            <a:r>
              <a:rPr lang="zh-CN" altLang="en-US" sz="2400" dirty="0"/>
              <a:t>. 分配器定位到该块的位置，判断该块前后两个块的分配情况；若两个块都是已经分配的块，转</a:t>
            </a:r>
            <a:r>
              <a:rPr sz="2400" dirty="0"/>
              <a:t>4</a:t>
            </a:r>
            <a:endParaRPr lang="zh-CN" altLang="en-US" sz="2400" dirty="0"/>
          </a:p>
          <a:p>
            <a:pPr lvl="1"/>
            <a:r>
              <a:rPr sz="2400" dirty="0"/>
              <a:t>3</a:t>
            </a:r>
            <a:r>
              <a:rPr lang="zh-CN" altLang="en-US" sz="2400" dirty="0"/>
              <a:t>. 将该块（即将被释放）与前后块中的空闲块进行合并，成为一个大的空闲块同时维护</a:t>
            </a:r>
            <a:r>
              <a:rPr>
                <a:sym typeface="+mn-ea"/>
              </a:rPr>
              <a:t>freelist</a:t>
            </a:r>
            <a:r>
              <a:rPr lang="zh-CN" altLang="en-US" sz="2400" dirty="0"/>
              <a:t>相关元数据</a:t>
            </a:r>
            <a:endParaRPr lang="zh-CN" altLang="en-US" sz="2400" dirty="0"/>
          </a:p>
          <a:p>
            <a:pPr lvl="1"/>
            <a:r>
              <a:rPr sz="2400" dirty="0"/>
              <a:t>4</a:t>
            </a:r>
            <a:r>
              <a:rPr lang="zh-CN" altLang="en-US" sz="2400" dirty="0"/>
              <a:t>. 将空闲块加入到</a:t>
            </a:r>
            <a:r>
              <a:rPr>
                <a:sym typeface="+mn-ea"/>
              </a:rPr>
              <a:t>freelist</a:t>
            </a:r>
            <a:endParaRPr lang="en-US" altLang="zh-CN" sz="2055" dirty="0"/>
          </a:p>
          <a:p>
            <a:pPr lvl="1"/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内存分配器</a:t>
            </a:r>
            <a:r>
              <a:rPr lang="zh-CN" altLang="en-US" dirty="0"/>
              <a:t>基本教学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1585"/>
            <a:ext cx="10515600" cy="4973320"/>
          </a:xfrm>
        </p:spPr>
        <p:txBody>
          <a:bodyPr/>
          <a:lstStyle/>
          <a:p>
            <a:endParaRPr lang="zh-CN" altLang="en-US" sz="2800" dirty="0"/>
          </a:p>
          <a:p>
            <a:pPr lvl="1"/>
            <a:endParaRPr lang="en-US" altLang="zh-CN" sz="2055" dirty="0"/>
          </a:p>
          <a:p>
            <a:pPr lvl="1"/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malloc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655" y="1551305"/>
            <a:ext cx="9169400" cy="4062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1964" y="1140292"/>
            <a:ext cx="9888071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内存分配器的实现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内存分配器实现</a:t>
            </a:r>
            <a:r>
              <a:rPr lang="en-US" altLang="zh-CN" dirty="0"/>
              <a:t>——</a:t>
            </a:r>
            <a:r>
              <a:rPr lang="zh-CN" altLang="en-US" dirty="0"/>
              <a:t>向</a:t>
            </a:r>
            <a:r>
              <a:rPr altLang="zh-CN" dirty="0"/>
              <a:t>OS</a:t>
            </a:r>
            <a:r>
              <a:rPr lang="zh-CN" altLang="en-US" dirty="0"/>
              <a:t>申请内存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303020"/>
            <a:ext cx="6346825" cy="38925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内存分配器中相关模块设计（</a:t>
            </a:r>
            <a:r>
              <a:rPr sz="3200" dirty="0"/>
              <a:t>memlib.c</a:t>
            </a:r>
            <a:r>
              <a:rPr lang="zh-CN" altLang="en-US" sz="3200" dirty="0"/>
              <a:t>）：</a:t>
            </a:r>
            <a:endParaRPr lang="zh-CN" altLang="en-US" sz="3200" dirty="0"/>
          </a:p>
          <a:p>
            <a:pPr lvl="1"/>
            <a:r>
              <a:rPr lang="zh-CN" altLang="en-US" sz="2345" dirty="0"/>
              <a:t>内部维护了</a:t>
            </a:r>
            <a:r>
              <a:rPr sz="2345" dirty="0"/>
              <a:t>2</a:t>
            </a:r>
            <a:r>
              <a:rPr lang="zh-CN" altLang="en-US" sz="2345" dirty="0"/>
              <a:t>个堆</a:t>
            </a:r>
            <a:endParaRPr lang="zh-CN" altLang="en-US" sz="2345" dirty="0"/>
          </a:p>
          <a:p>
            <a:pPr lvl="2"/>
            <a:r>
              <a:rPr lang="zh-CN" altLang="en-US" sz="2280" dirty="0"/>
              <a:t>堆</a:t>
            </a:r>
            <a:r>
              <a:rPr sz="2280" dirty="0"/>
              <a:t>1</a:t>
            </a:r>
            <a:r>
              <a:rPr lang="zh-CN" altLang="en-US" sz="2280" dirty="0"/>
              <a:t>负责调用</a:t>
            </a:r>
            <a:r>
              <a:rPr sz="2280" dirty="0"/>
              <a:t>sbrk</a:t>
            </a:r>
            <a:r>
              <a:rPr lang="zh-CN" altLang="en-US" sz="2280" dirty="0"/>
              <a:t>向操作系统申请内存</a:t>
            </a:r>
            <a:endParaRPr lang="zh-CN" altLang="en-US" sz="2280" dirty="0"/>
          </a:p>
          <a:p>
            <a:pPr lvl="2"/>
            <a:r>
              <a:rPr lang="zh-CN" altLang="en-US" sz="2280" dirty="0"/>
              <a:t>堆</a:t>
            </a:r>
            <a:r>
              <a:rPr sz="2280" dirty="0"/>
              <a:t>2</a:t>
            </a:r>
            <a:r>
              <a:rPr lang="zh-CN" altLang="en-US" sz="2280" dirty="0"/>
              <a:t>是当前真实使用的内存空间</a:t>
            </a:r>
            <a:endParaRPr lang="zh-CN" altLang="en-US" sz="2280" dirty="0"/>
          </a:p>
          <a:p>
            <a:pPr lvl="3"/>
            <a:r>
              <a:rPr lang="zh-CN" altLang="en-US" sz="2050" dirty="0"/>
              <a:t>已经划分为块</a:t>
            </a:r>
            <a:endParaRPr sz="2050" dirty="0"/>
          </a:p>
          <a:p>
            <a:pPr lvl="3"/>
            <a:r>
              <a:rPr lang="zh-CN" altLang="en-US" sz="2050" dirty="0"/>
              <a:t>根据当前用户申请量进行动态增长（</a:t>
            </a:r>
            <a:r>
              <a:rPr sz="2050" dirty="0"/>
              <a:t>mem_sbrk</a:t>
            </a:r>
            <a:r>
              <a:rPr lang="zh-CN" altLang="en-US" sz="2050" dirty="0"/>
              <a:t>）</a:t>
            </a:r>
            <a:endParaRPr lang="zh-CN" altLang="en-US" sz="2050" dirty="0"/>
          </a:p>
          <a:p>
            <a:pPr lvl="3"/>
            <a:r>
              <a:rPr lang="zh-CN" altLang="en-US" sz="2050" dirty="0"/>
              <a:t>若堆</a:t>
            </a:r>
            <a:r>
              <a:rPr sz="2050" dirty="0"/>
              <a:t>2</a:t>
            </a:r>
            <a:r>
              <a:rPr lang="zh-CN" altLang="en-US" sz="2050" dirty="0"/>
              <a:t>的增长量超过目前堆</a:t>
            </a:r>
            <a:r>
              <a:rPr sz="2050" dirty="0"/>
              <a:t>1</a:t>
            </a:r>
            <a:r>
              <a:rPr lang="zh-CN" altLang="en-US" sz="2050" dirty="0"/>
              <a:t>的上限，则触法堆</a:t>
            </a:r>
            <a:r>
              <a:rPr sz="2050" dirty="0"/>
              <a:t>1</a:t>
            </a:r>
            <a:r>
              <a:rPr lang="zh-CN" altLang="en-US" sz="2050" dirty="0"/>
              <a:t>调用</a:t>
            </a:r>
            <a:r>
              <a:rPr sz="2050">
                <a:sym typeface="+mn-ea"/>
              </a:rPr>
              <a:t>sbrk</a:t>
            </a:r>
            <a:r>
              <a:rPr lang="zh-CN" altLang="en-US" sz="2050">
                <a:sym typeface="+mn-ea"/>
              </a:rPr>
              <a:t>继续增长</a:t>
            </a:r>
            <a:endParaRPr lang="zh-CN" altLang="en-US" sz="2050" dirty="0"/>
          </a:p>
          <a:p>
            <a:pPr marL="0" indent="0">
              <a:buNone/>
            </a:pPr>
            <a:endParaRPr lang="en-US" altLang="zh-CN" sz="3200" dirty="0"/>
          </a:p>
          <a:p>
            <a:pPr marL="287655" lvl="1" indent="0">
              <a:buNone/>
            </a:pP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3245" y="1673225"/>
            <a:ext cx="5095875" cy="4411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内存分配器实现</a:t>
            </a:r>
            <a:r>
              <a:rPr lang="en-US" altLang="zh-CN" dirty="0"/>
              <a:t>——</a:t>
            </a:r>
            <a:r>
              <a:rPr lang="zh-CN" altLang="en-US" dirty="0"/>
              <a:t>向</a:t>
            </a:r>
            <a:r>
              <a:rPr altLang="zh-CN" dirty="0"/>
              <a:t>OS</a:t>
            </a:r>
            <a:r>
              <a:rPr lang="zh-CN" altLang="en-US" dirty="0"/>
              <a:t>申请内存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内存分配器中相关模块设计（</a:t>
            </a:r>
            <a:r>
              <a:rPr sz="3200" dirty="0"/>
              <a:t>memlib.c</a:t>
            </a:r>
            <a:r>
              <a:rPr lang="zh-CN" altLang="en-US" sz="3200" dirty="0"/>
              <a:t>）：</a:t>
            </a:r>
            <a:endParaRPr lang="zh-CN" altLang="en-US" sz="3200" dirty="0"/>
          </a:p>
          <a:p>
            <a:pPr marL="0" indent="0">
              <a:buNone/>
            </a:pPr>
            <a:endParaRPr lang="en-US" altLang="zh-CN" sz="3200" dirty="0"/>
          </a:p>
          <a:p>
            <a:pPr marL="287655" lvl="1" indent="0">
              <a:buNone/>
            </a:pP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2059940"/>
            <a:ext cx="4644390" cy="384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95" y="2059940"/>
            <a:ext cx="6021705" cy="384746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105400" y="3194685"/>
            <a:ext cx="929640" cy="121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3411</Words>
  <Application>WPS 演示</Application>
  <PresentationFormat>宽屏</PresentationFormat>
  <Paragraphs>526</Paragraphs>
  <Slides>25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Arial Unicode MS</vt:lpstr>
      <vt:lpstr>微软雅黑</vt:lpstr>
      <vt:lpstr>Arial Unicode MS</vt:lpstr>
      <vt:lpstr>等线</vt:lpstr>
      <vt:lpstr>Gill Sans MT</vt:lpstr>
      <vt:lpstr>华文新魏</vt:lpstr>
      <vt:lpstr>Calibri</vt:lpstr>
      <vt:lpstr>Office 主题</vt:lpstr>
      <vt:lpstr>Equation.KSEE3</vt:lpstr>
      <vt:lpstr>Equation.KSEE3</vt:lpstr>
      <vt:lpstr>实验三第一部分： 动态内存分配器的实现</vt:lpstr>
      <vt:lpstr>讲解内容</vt:lpstr>
      <vt:lpstr>内存分配器的基本流程</vt:lpstr>
      <vt:lpstr>内存分配器流程</vt:lpstr>
      <vt:lpstr>内存分配器流程</vt:lpstr>
      <vt:lpstr>内存分配器基本教学</vt:lpstr>
      <vt:lpstr>内存分配器的实现</vt:lpstr>
      <vt:lpstr>内存分配器实现——向OS申请内存</vt:lpstr>
      <vt:lpstr>内存分配器实现——向OS申请内存</vt:lpstr>
      <vt:lpstr>内存分配器实现——向OS申请内存</vt:lpstr>
      <vt:lpstr>内存分配器实现——空闲链表的管理</vt:lpstr>
      <vt:lpstr>内存分配器实现——空闲链表的管理</vt:lpstr>
      <vt:lpstr>内存分配器实现——空闲链表的管理</vt:lpstr>
      <vt:lpstr>内存分配器实现——空闲链表的管理</vt:lpstr>
      <vt:lpstr>内存分配器实现——适配算法的实现</vt:lpstr>
      <vt:lpstr>内存分配器的使用与测试</vt:lpstr>
      <vt:lpstr>内存分配器的使用</vt:lpstr>
      <vt:lpstr>内存分配器的使用</vt:lpstr>
      <vt:lpstr>内存分配器的使用</vt:lpstr>
      <vt:lpstr>内存分配器的测试</vt:lpstr>
      <vt:lpstr>内存分配器的测试</vt:lpstr>
      <vt:lpstr>内存分配器的测试</vt:lpstr>
      <vt:lpstr>内存分配器的测试</vt:lpstr>
      <vt:lpstr>验收方式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Wang Xiaoyang</dc:creator>
  <cp:lastModifiedBy>66424</cp:lastModifiedBy>
  <cp:revision>160</cp:revision>
  <dcterms:created xsi:type="dcterms:W3CDTF">2022-04-22T08:04:00Z</dcterms:created>
  <dcterms:modified xsi:type="dcterms:W3CDTF">2022-04-27T08:30:35Z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