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303" r:id="rId5"/>
    <p:sldId id="282" r:id="rId6"/>
    <p:sldId id="262" r:id="rId7"/>
    <p:sldId id="267" r:id="rId8"/>
    <p:sldId id="268" r:id="rId9"/>
    <p:sldId id="259" r:id="rId10"/>
    <p:sldId id="272" r:id="rId11"/>
    <p:sldId id="273" r:id="rId12"/>
    <p:sldId id="274" r:id="rId13"/>
    <p:sldId id="275" r:id="rId14"/>
    <p:sldId id="260" r:id="rId15"/>
    <p:sldId id="276" r:id="rId16"/>
    <p:sldId id="278" r:id="rId17"/>
    <p:sldId id="279" r:id="rId18"/>
    <p:sldId id="261" r:id="rId19"/>
    <p:sldId id="299" r:id="rId20"/>
    <p:sldId id="300" r:id="rId21"/>
    <p:sldId id="280" r:id="rId22"/>
    <p:sldId id="28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>
              <a:defRPr sz="4000" b="1" u="none" strike="noStrike" kern="1200" cap="none" spc="0" normalizeH="0" baseline="0">
                <a:solidFill>
                  <a:srgbClr val="543795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</a:defRPr>
            </a:lvl1pPr>
            <a:lvl2pPr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</a:defRPr>
            </a:lvl2pPr>
            <a:lvl3pPr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</a:defRPr>
            </a:lvl3pPr>
            <a:lvl4pPr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</a:defRPr>
            </a:lvl4pPr>
            <a:lvl5pPr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u="none" strike="noStrike" kern="1200" cap="none" spc="0" normalizeH="0"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u="none" strike="noStrike" kern="1200" cap="none" spc="0" normalizeH="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Times New Roman" panose="02020603050405020304" charset="0"/>
              </a:defRPr>
            </a:lvl1pPr>
          </a:lstStyle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>
                <a:latin typeface="Times New Roman" panose="02020603050405020304" charset="0"/>
              </a:rPr>
            </a:fld>
            <a:endParaRPr lang="en-US" altLang="zh-CN" dirty="0" smtClean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43AB-BB00-44EC-A70D-BD02C261FDC8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u="none" strike="noStrike" kern="1200" cap="none" spc="0" normalizeH="0">
                <a:solidFill>
                  <a:schemeClr val="tx1">
                    <a:tint val="75000"/>
                  </a:schemeClr>
                </a:solidFill>
                <a:uFillTx/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Times New Roman" panose="0202060305040502030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Times New Roman" panose="020206030504050203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/>
            </a:br>
            <a:r>
              <a:rPr lang="en-US" altLang="zh-CN"/>
              <a:t>LAB 3 Part 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内核模块编写及内存信息统计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			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+mn-lt"/>
                <a:ea typeface="楷体" panose="02010609060101010101" charset="-122"/>
                <a:cs typeface="+mn-lt"/>
              </a:rPr>
              <a:t>左顺，</a:t>
            </a:r>
            <a:r>
              <a:rPr lang="en-US" altLang="zh-CN">
                <a:latin typeface="+mn-lt"/>
                <a:ea typeface="楷体" panose="02010609060101010101" charset="-122"/>
                <a:cs typeface="+mn-lt"/>
              </a:rPr>
              <a:t>2022-04-29</a:t>
            </a:r>
            <a:endParaRPr lang="en-US" altLang="zh-CN">
              <a:latin typeface="+mn-lt"/>
              <a:ea typeface="楷体" panose="02010609060101010101" charset="-122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编写 </a:t>
            </a:r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Linux 模块流程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参数传递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marL="457200" lvl="1" indent="0">
              <a:buNone/>
            </a:pPr>
            <a:endParaRPr lang="zh-CN" altLang="en-US" sz="245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0940" y="2046605"/>
            <a:ext cx="7574915" cy="37407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编写 </a:t>
            </a:r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Linux 模块流程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使用内核未导出的变量</a:t>
            </a:r>
            <a:endParaRPr lang="zh-CN" altLang="en-US" sz="280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50">
                <a:latin typeface="+mn-lt"/>
                <a:ea typeface="楷体" panose="02010609060101010101" charset="-122"/>
                <a:cs typeface="+mn-lt"/>
              </a:rPr>
              <a:t>EXPORT_SYMBOL：需要修改内核代码，编译内核</a:t>
            </a:r>
            <a:endParaRPr lang="zh-CN" altLang="en-US" sz="245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50">
                <a:latin typeface="+mn-lt"/>
                <a:ea typeface="楷体" panose="02010609060101010101" charset="-122"/>
                <a:cs typeface="+mn-lt"/>
              </a:rPr>
              <a:t>kallsyms_lookup_name：必须启用</a:t>
            </a:r>
            <a:r>
              <a:rPr lang="en-US" altLang="zh-CN" sz="2450">
                <a:latin typeface="+mn-lt"/>
                <a:ea typeface="楷体" panose="02010609060101010101" charset="-122"/>
                <a:cs typeface="+mn-lt"/>
              </a:rPr>
              <a:t> </a:t>
            </a:r>
            <a:r>
              <a:rPr lang="zh-CN" altLang="en-US" sz="2450">
                <a:latin typeface="+mn-lt"/>
                <a:ea typeface="楷体" panose="02010609060101010101" charset="-122"/>
                <a:cs typeface="+mn-lt"/>
              </a:rPr>
              <a:t>CONFIG_KALLSYMS</a:t>
            </a:r>
            <a:r>
              <a:rPr lang="en-US" altLang="zh-CN" sz="2450">
                <a:latin typeface="+mn-lt"/>
                <a:ea typeface="楷体" panose="02010609060101010101" charset="-122"/>
                <a:cs typeface="+mn-lt"/>
              </a:rPr>
              <a:t> </a:t>
            </a:r>
            <a:r>
              <a:rPr lang="zh-CN" altLang="en-US" sz="2450">
                <a:latin typeface="+mn-lt"/>
                <a:ea typeface="楷体" panose="02010609060101010101" charset="-122"/>
                <a:cs typeface="+mn-lt"/>
              </a:rPr>
              <a:t>配置编译内核</a:t>
            </a:r>
            <a:endParaRPr lang="zh-CN" altLang="en-US" sz="245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50" b="1">
                <a:latin typeface="+mn-lt"/>
                <a:ea typeface="楷体" panose="02010609060101010101" charset="-122"/>
                <a:cs typeface="+mn-lt"/>
              </a:rPr>
              <a:t>内核模块中直接使用内核函数的虚拟地址：不需要编译内核</a:t>
            </a:r>
            <a:endParaRPr lang="zh-CN" altLang="en-US" sz="2450" b="1">
              <a:latin typeface="+mn-lt"/>
              <a:ea typeface="楷体" panose="02010609060101010101" charset="-122"/>
              <a:cs typeface="+mn-lt"/>
            </a:endParaRPr>
          </a:p>
          <a:p>
            <a:pPr marL="0" indent="0">
              <a:buNone/>
            </a:pPr>
            <a:endParaRPr lang="zh-CN" altLang="en-US" sz="2800">
              <a:latin typeface="+mn-lt"/>
              <a:ea typeface="楷体" panose="02010609060101010101" charset="-122"/>
              <a:cs typeface="+mn-lt"/>
            </a:endParaRPr>
          </a:p>
          <a:p>
            <a:pPr marL="457200" lvl="1" indent="0">
              <a:buNone/>
            </a:pPr>
            <a:endParaRPr lang="zh-CN" altLang="en-US" sz="2450">
              <a:latin typeface="+mn-lt"/>
              <a:ea typeface="楷体" panose="02010609060101010101" charset="-122"/>
              <a:cs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7345" y="3029585"/>
            <a:ext cx="6635115" cy="32429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编写 </a:t>
            </a:r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Linux 模块流程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编译内核模块</a:t>
            </a:r>
            <a:endParaRPr lang="zh-CN" altLang="en-US" sz="240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由于使用了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 Makefile</a:t>
            </a:r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，可以直接使用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 make </a:t>
            </a:r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命令编译</a:t>
            </a:r>
            <a:endParaRPr lang="zh-CN" altLang="en-US" sz="2400">
              <a:latin typeface="+mn-lt"/>
              <a:ea typeface="楷体" panose="02010609060101010101" charset="-122"/>
              <a:cs typeface="+mn-lt"/>
            </a:endParaRPr>
          </a:p>
          <a:p>
            <a:pPr lvl="0"/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加载内核模块：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sudo insmod xxx.ko param=value</a:t>
            </a:r>
            <a:endParaRPr lang="en-US" altLang="zh-CN" sz="2400">
              <a:latin typeface="+mn-lt"/>
              <a:ea typeface="楷体" panose="02010609060101010101" charset="-122"/>
              <a:cs typeface="+mn-lt"/>
            </a:endParaRPr>
          </a:p>
          <a:p>
            <a:pPr lvl="0"/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查看内核模块：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lsmod | grep xxx</a:t>
            </a:r>
            <a:endParaRPr lang="en-US" altLang="zh-CN" sz="2400">
              <a:latin typeface="+mn-lt"/>
              <a:ea typeface="楷体" panose="02010609060101010101" charset="-122"/>
              <a:cs typeface="+mn-lt"/>
            </a:endParaRPr>
          </a:p>
          <a:p>
            <a:pPr lvl="0"/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卸载内核模块：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sudo rmmod xxx</a:t>
            </a:r>
            <a:endParaRPr lang="zh-CN" altLang="en-US" sz="2400">
              <a:latin typeface="+mn-lt"/>
              <a:ea typeface="楷体" panose="02010609060101010101" charset="-122"/>
              <a:cs typeface="+mn-lt"/>
            </a:endParaRPr>
          </a:p>
          <a:p>
            <a:pPr marL="457200" lvl="1" indent="0">
              <a:buNone/>
            </a:pPr>
            <a:endParaRPr lang="zh-CN" altLang="en-US" sz="2400">
              <a:latin typeface="+mn-lt"/>
              <a:ea typeface="楷体" panose="02010609060101010101" charset="-122"/>
              <a:cs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学习</a:t>
            </a:r>
            <a:r>
              <a:rPr lang="en-US" altLang="zh-CN">
                <a:latin typeface="+mn-lt"/>
                <a:ea typeface="楷体" panose="02010609060101010101" charset="-122"/>
                <a:cs typeface="+mn-lt"/>
                <a:sym typeface="+mn-ea"/>
              </a:rPr>
              <a:t> sysfs </a:t>
            </a:r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虚拟文件系统</a:t>
            </a:r>
            <a:endParaRPr lang="zh-CN" altLang="en-US">
              <a:latin typeface="+mn-lt"/>
              <a:ea typeface="楷体" panose="02010609060101010101" charset="-122"/>
              <a:cs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介绍：</a:t>
            </a:r>
            <a:endParaRPr lang="zh-CN" altLang="en-US" sz="280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基于内存的虚拟文件系统，用于向用户空间导出内核对象</a:t>
            </a:r>
            <a:endParaRPr lang="zh-CN" altLang="en-US" sz="240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可以对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 sysfs </a:t>
            </a:r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进行写入，用于向内核模块传递参数</a:t>
            </a:r>
            <a:endParaRPr lang="en-US" altLang="zh-CN" sz="2400">
              <a:latin typeface="+mn-lt"/>
              <a:ea typeface="楷体" panose="02010609060101010101" charset="-122"/>
              <a:cs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学习</a:t>
            </a:r>
            <a:r>
              <a:rPr lang="en-US" altLang="zh-CN">
                <a:latin typeface="+mn-lt"/>
                <a:ea typeface="楷体" panose="02010609060101010101" charset="-122"/>
                <a:cs typeface="+mn-lt"/>
                <a:sym typeface="+mn-ea"/>
              </a:rPr>
              <a:t> sysfs </a:t>
            </a:r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虚拟文件系统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设置属性的读方法（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show</a:t>
            </a:r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）和写方法（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store</a:t>
            </a:r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）</a:t>
            </a:r>
            <a:endParaRPr lang="zh-CN" altLang="en-US" sz="2400">
              <a:latin typeface="+mn-lt"/>
              <a:ea typeface="楷体" panose="02010609060101010101" charset="-122"/>
              <a:cs typeface="+mn-lt"/>
            </a:endParaRPr>
          </a:p>
          <a:p>
            <a:pPr marL="0" indent="0">
              <a:buNone/>
            </a:pPr>
            <a:endParaRPr lang="zh-CN" altLang="en-US" sz="2400">
              <a:latin typeface="+mn-lt"/>
              <a:ea typeface="楷体" panose="02010609060101010101" charset="-122"/>
              <a:cs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4875" y="1824355"/>
            <a:ext cx="7841615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学习</a:t>
            </a:r>
            <a:r>
              <a:rPr lang="en-US" altLang="zh-CN">
                <a:latin typeface="+mn-lt"/>
                <a:ea typeface="楷体" panose="02010609060101010101" charset="-122"/>
                <a:cs typeface="+mn-lt"/>
                <a:sym typeface="+mn-ea"/>
              </a:rPr>
              <a:t> sysfs </a:t>
            </a:r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虚拟文件系统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latin typeface="+mn-lt"/>
                <a:ea typeface="楷体" panose="02010609060101010101" charset="-122"/>
              </a:rPr>
              <a:t>创建属性</a:t>
            </a:r>
            <a:endParaRPr lang="zh-CN" altLang="en-US" sz="2400">
              <a:latin typeface="+mn-lt"/>
              <a:ea typeface="楷体" panose="02010609060101010101" charset="-122"/>
            </a:endParaRPr>
          </a:p>
          <a:p>
            <a:r>
              <a:rPr lang="zh-CN" altLang="en-US" sz="2400">
                <a:latin typeface="+mn-lt"/>
                <a:ea typeface="楷体" panose="02010609060101010101" charset="-122"/>
              </a:rPr>
              <a:t>设置属性集</a:t>
            </a:r>
            <a:endParaRPr lang="zh-CN" altLang="en-US" sz="2400">
              <a:latin typeface="+mn-lt"/>
              <a:ea typeface="楷体" panose="02010609060101010101" charset="-122"/>
            </a:endParaRPr>
          </a:p>
          <a:p>
            <a:endParaRPr lang="zh-CN" altLang="en-US" sz="2400">
              <a:latin typeface="+mn-lt"/>
              <a:ea typeface="楷体" panose="02010609060101010101" charset="-122"/>
            </a:endParaRPr>
          </a:p>
          <a:p>
            <a:endParaRPr lang="zh-CN" altLang="en-US" sz="2400">
              <a:latin typeface="+mn-lt"/>
              <a:ea typeface="楷体" panose="02010609060101010101" charset="-122"/>
            </a:endParaRPr>
          </a:p>
          <a:p>
            <a:endParaRPr lang="zh-CN" altLang="en-US" sz="2400">
              <a:latin typeface="+mn-lt"/>
              <a:ea typeface="楷体" panose="02010609060101010101" charset="-122"/>
            </a:endParaRPr>
          </a:p>
          <a:p>
            <a:endParaRPr lang="zh-CN" altLang="en-US" sz="2400">
              <a:latin typeface="+mn-lt"/>
              <a:ea typeface="楷体" panose="02010609060101010101" charset="-122"/>
            </a:endParaRPr>
          </a:p>
          <a:p>
            <a:endParaRPr lang="zh-CN" altLang="en-US" sz="2400">
              <a:latin typeface="+mn-lt"/>
              <a:ea typeface="楷体" panose="02010609060101010101" charset="-122"/>
            </a:endParaRPr>
          </a:p>
          <a:p>
            <a:endParaRPr lang="zh-CN" altLang="en-US" sz="2400">
              <a:latin typeface="+mn-lt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 sz="2400">
              <a:latin typeface="+mn-lt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 sz="2400">
              <a:latin typeface="+mn-lt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 sz="2400">
              <a:latin typeface="+mn-lt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 sz="2400">
              <a:latin typeface="+mn-lt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3765" y="2308860"/>
            <a:ext cx="8048625" cy="39852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学习</a:t>
            </a:r>
            <a:r>
              <a:rPr lang="en-US" altLang="zh-CN">
                <a:latin typeface="+mn-lt"/>
                <a:ea typeface="楷体" panose="02010609060101010101" charset="-122"/>
                <a:cs typeface="+mn-lt"/>
                <a:sym typeface="+mn-ea"/>
              </a:rPr>
              <a:t> sysfs </a:t>
            </a:r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虚拟文件系统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创建属性集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删除属性集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5490" y="2233295"/>
            <a:ext cx="5621020" cy="3898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掌握内存管理相关知识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内存描述符（</a:t>
            </a:r>
            <a:r>
              <a:rPr lang="en-US" altLang="zh-CN" sz="2800">
                <a:latin typeface="+mn-lt"/>
                <a:ea typeface="楷体" panose="02010609060101010101" charset="-122"/>
                <a:cs typeface="+mn-lt"/>
              </a:rPr>
              <a:t>struct mm_struct</a:t>
            </a:r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）</a:t>
            </a:r>
            <a:endParaRPr lang="zh-CN" altLang="en-US" sz="280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50">
                <a:latin typeface="+mn-lt"/>
                <a:ea typeface="楷体" panose="02010609060101010101" charset="-122"/>
                <a:cs typeface="+mn-lt"/>
              </a:rPr>
              <a:t>抽象并描述</a:t>
            </a:r>
            <a:r>
              <a:rPr lang="en-US" altLang="zh-CN" sz="2450">
                <a:latin typeface="+mn-lt"/>
                <a:ea typeface="楷体" panose="02010609060101010101" charset="-122"/>
                <a:cs typeface="+mn-lt"/>
              </a:rPr>
              <a:t> </a:t>
            </a:r>
            <a:r>
              <a:rPr lang="zh-CN" altLang="en-US" sz="2450">
                <a:latin typeface="+mn-lt"/>
                <a:ea typeface="楷体" panose="02010609060101010101" charset="-122"/>
                <a:cs typeface="+mn-lt"/>
              </a:rPr>
              <a:t>Linux</a:t>
            </a:r>
            <a:r>
              <a:rPr lang="en-US" altLang="zh-CN" sz="2450">
                <a:latin typeface="+mn-lt"/>
                <a:ea typeface="楷体" panose="02010609060101010101" charset="-122"/>
                <a:cs typeface="+mn-lt"/>
              </a:rPr>
              <a:t> </a:t>
            </a:r>
            <a:r>
              <a:rPr lang="zh-CN" altLang="en-US" sz="2450">
                <a:latin typeface="+mn-lt"/>
                <a:ea typeface="楷体" panose="02010609060101010101" charset="-122"/>
                <a:cs typeface="+mn-lt"/>
              </a:rPr>
              <a:t>视角下管理进程地址空间的所有信息</a:t>
            </a:r>
            <a:endParaRPr lang="zh-CN" altLang="en-US" sz="2450">
              <a:latin typeface="+mn-lt"/>
              <a:ea typeface="楷体" panose="02010609060101010101" charset="-122"/>
              <a:cs typeface="+mn-lt"/>
            </a:endParaRPr>
          </a:p>
          <a:p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虚拟内存区域（</a:t>
            </a:r>
            <a:r>
              <a:rPr lang="en-US" altLang="zh-CN" sz="2800">
                <a:latin typeface="+mn-lt"/>
                <a:ea typeface="楷体" panose="02010609060101010101" charset="-122"/>
                <a:cs typeface="+mn-lt"/>
              </a:rPr>
              <a:t>struct vm_area_struct</a:t>
            </a:r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）</a:t>
            </a:r>
            <a:endParaRPr lang="zh-CN" altLang="en-US" sz="280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50">
                <a:latin typeface="+mn-lt"/>
                <a:ea typeface="楷体" panose="02010609060101010101" charset="-122"/>
                <a:cs typeface="+mn-lt"/>
              </a:rPr>
              <a:t>一块连续的线性地址空间的抽象</a:t>
            </a:r>
            <a:endParaRPr lang="zh-CN" altLang="en-US" sz="245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50">
                <a:latin typeface="+mn-lt"/>
                <a:ea typeface="楷体" panose="02010609060101010101" charset="-122"/>
                <a:cs typeface="+mn-lt"/>
              </a:rPr>
              <a:t>组织方式：链表</a:t>
            </a:r>
            <a:r>
              <a:rPr lang="en-US" altLang="zh-CN" sz="2450">
                <a:latin typeface="+mn-lt"/>
                <a:ea typeface="楷体" panose="02010609060101010101" charset="-122"/>
                <a:cs typeface="+mn-lt"/>
              </a:rPr>
              <a:t> + </a:t>
            </a:r>
            <a:r>
              <a:rPr lang="zh-CN" altLang="en-US" sz="2450">
                <a:latin typeface="+mn-lt"/>
                <a:ea typeface="楷体" panose="02010609060101010101" charset="-122"/>
                <a:cs typeface="+mn-lt"/>
              </a:rPr>
              <a:t>红黑树</a:t>
            </a:r>
            <a:endParaRPr lang="zh-CN" altLang="en-US" sz="2450">
              <a:latin typeface="+mn-lt"/>
              <a:ea typeface="楷体" panose="02010609060101010101" charset="-122"/>
              <a:cs typeface="+mn-lt"/>
            </a:endParaRPr>
          </a:p>
          <a:p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页框管理</a:t>
            </a:r>
            <a:endParaRPr lang="zh-CN" altLang="en-US" sz="280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50">
                <a:latin typeface="+mn-lt"/>
                <a:ea typeface="楷体" panose="02010609060101010101" charset="-122"/>
                <a:cs typeface="+mn-lt"/>
              </a:rPr>
              <a:t>使用页描述符（</a:t>
            </a:r>
            <a:r>
              <a:rPr lang="en-US" altLang="zh-CN" sz="2450">
                <a:latin typeface="+mn-lt"/>
                <a:ea typeface="楷体" panose="02010609060101010101" charset="-122"/>
                <a:cs typeface="+mn-lt"/>
              </a:rPr>
              <a:t>struct page</a:t>
            </a:r>
            <a:r>
              <a:rPr lang="zh-CN" altLang="en-US" sz="2450">
                <a:latin typeface="+mn-lt"/>
                <a:ea typeface="楷体" panose="02010609060101010101" charset="-122"/>
                <a:cs typeface="+mn-lt"/>
              </a:rPr>
              <a:t>）管理页空间</a:t>
            </a:r>
            <a:endParaRPr lang="zh-CN" altLang="en-US" sz="245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50">
                <a:latin typeface="+mn-lt"/>
                <a:ea typeface="楷体" panose="02010609060101010101" charset="-122"/>
                <a:cs typeface="+mn-lt"/>
              </a:rPr>
              <a:t>页面回收算法：</a:t>
            </a:r>
            <a:r>
              <a:rPr lang="en-US" altLang="zh-CN" sz="2450">
                <a:latin typeface="+mn-lt"/>
                <a:ea typeface="楷体" panose="02010609060101010101" charset="-122"/>
                <a:cs typeface="+mn-lt"/>
              </a:rPr>
              <a:t>LRU + page_referenced</a:t>
            </a:r>
            <a:endParaRPr lang="en-US" altLang="zh-CN" sz="2450">
              <a:latin typeface="+mn-lt"/>
              <a:ea typeface="楷体" panose="02010609060101010101" charset="-122"/>
              <a:cs typeface="+mn-lt"/>
            </a:endParaRPr>
          </a:p>
          <a:p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页表</a:t>
            </a:r>
            <a:endParaRPr lang="zh-CN" altLang="en-US" sz="280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50">
                <a:latin typeface="+mn-lt"/>
                <a:ea typeface="楷体" panose="02010609060101010101" charset="-122"/>
                <a:cs typeface="+mn-lt"/>
              </a:rPr>
              <a:t>用来将虚拟地址映射到物理地址的数据结构称为页表</a:t>
            </a:r>
            <a:endParaRPr lang="zh-CN" altLang="en-US" sz="245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en-US" altLang="zh-CN" sz="2450">
                <a:latin typeface="+mn-lt"/>
                <a:ea typeface="楷体" panose="02010609060101010101" charset="-122"/>
                <a:cs typeface="+mn-lt"/>
              </a:rPr>
              <a:t>Linux </a:t>
            </a:r>
            <a:r>
              <a:rPr lang="zh-CN" altLang="en-US" sz="2450">
                <a:latin typeface="+mn-lt"/>
                <a:ea typeface="楷体" panose="02010609060101010101" charset="-122"/>
                <a:cs typeface="+mn-lt"/>
              </a:rPr>
              <a:t>分页模型：四级页表，屏蔽底层硬件差异</a:t>
            </a:r>
            <a:endParaRPr lang="zh-CN" altLang="en-US" sz="2450">
              <a:latin typeface="+mn-lt"/>
              <a:ea typeface="楷体" panose="02010609060101010101" charset="-122"/>
              <a:cs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掌握内存管理相关知识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50">
                <a:latin typeface="+mn-lt"/>
                <a:ea typeface="楷体" panose="02010609060101010101" charset="-122"/>
                <a:cs typeface="+mn-lt"/>
              </a:rPr>
              <a:t>关联</a:t>
            </a:r>
            <a:endParaRPr lang="en-US" altLang="zh-CN" sz="2450">
              <a:latin typeface="+mn-lt"/>
              <a:ea typeface="楷体" panose="02010609060101010101" charset="-122"/>
              <a:cs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41490" y="5857240"/>
            <a:ext cx="2038985" cy="59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789555" y="1537970"/>
            <a:ext cx="6915150" cy="4966970"/>
            <a:chOff x="4393" y="2422"/>
            <a:chExt cx="10890" cy="7822"/>
          </a:xfrm>
        </p:grpSpPr>
        <p:pic>
          <p:nvPicPr>
            <p:cNvPr id="7" name="图片 6" descr="after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4393" y="2422"/>
              <a:ext cx="9700" cy="774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1275" y="9322"/>
              <a:ext cx="4009" cy="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掌握内存管理相关知识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50">
                <a:latin typeface="+mn-lt"/>
                <a:ea typeface="楷体" panose="02010609060101010101" charset="-122"/>
                <a:cs typeface="+mn-lt"/>
              </a:rPr>
              <a:t>页地址解析</a:t>
            </a:r>
            <a:endParaRPr lang="zh-CN" altLang="en-US" sz="2450">
              <a:latin typeface="+mn-lt"/>
              <a:ea typeface="楷体" panose="02010609060101010101" charset="-122"/>
              <a:cs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5270" y="1626235"/>
            <a:ext cx="6875145" cy="4899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实验目的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实验准备工作</a:t>
            </a:r>
            <a:endParaRPr lang="zh-CN" altLang="en-US" sz="2800">
              <a:latin typeface="+mn-lt"/>
              <a:ea typeface="楷体" panose="02010609060101010101" charset="-122"/>
              <a:cs typeface="+mn-lt"/>
            </a:endParaRPr>
          </a:p>
          <a:p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掌握编写</a:t>
            </a:r>
            <a:r>
              <a:rPr lang="en-US" altLang="zh-CN" sz="2800">
                <a:latin typeface="+mn-lt"/>
                <a:ea typeface="楷体" panose="02010609060101010101" charset="-122"/>
                <a:cs typeface="+mn-lt"/>
              </a:rPr>
              <a:t> Linux </a:t>
            </a:r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模块流程</a:t>
            </a:r>
            <a:endParaRPr lang="zh-CN" altLang="en-US" sz="2800">
              <a:latin typeface="+mn-lt"/>
              <a:ea typeface="楷体" panose="02010609060101010101" charset="-122"/>
              <a:cs typeface="+mn-lt"/>
            </a:endParaRPr>
          </a:p>
          <a:p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学习</a:t>
            </a:r>
            <a:r>
              <a:rPr lang="en-US" altLang="zh-CN" sz="2800">
                <a:latin typeface="+mn-lt"/>
                <a:ea typeface="楷体" panose="02010609060101010101" charset="-122"/>
                <a:cs typeface="+mn-lt"/>
              </a:rPr>
              <a:t> sysfs </a:t>
            </a:r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虚拟文件系统</a:t>
            </a:r>
            <a:endParaRPr lang="zh-CN" altLang="en-US" sz="2800">
              <a:latin typeface="+mn-lt"/>
              <a:ea typeface="楷体" panose="02010609060101010101" charset="-122"/>
              <a:cs typeface="+mn-lt"/>
            </a:endParaRPr>
          </a:p>
          <a:p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掌握内存管理相关知识</a:t>
            </a:r>
            <a:endParaRPr lang="zh-CN" altLang="en-US" sz="2800">
              <a:latin typeface="+mn-lt"/>
              <a:ea typeface="楷体" panose="02010609060101010101" charset="-122"/>
              <a:cs typeface="+mn-lt"/>
            </a:endParaRPr>
          </a:p>
          <a:p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实验要求</a:t>
            </a:r>
            <a:endParaRPr lang="zh-CN" altLang="en-US" sz="2800">
              <a:latin typeface="+mn-lt"/>
              <a:ea typeface="楷体" panose="02010609060101010101" charset="-122"/>
              <a:cs typeface="+mn-lt"/>
            </a:endParaRPr>
          </a:p>
          <a:p>
            <a:endParaRPr lang="zh-CN" altLang="en-US" sz="2800">
              <a:latin typeface="+mn-lt"/>
              <a:ea typeface="楷体" panose="02010609060101010101" charset="-122"/>
              <a:cs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实验要求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实现一个</a:t>
            </a:r>
            <a:r>
              <a:rPr lang="en-US" altLang="zh-CN" sz="2800">
                <a:latin typeface="+mn-lt"/>
                <a:ea typeface="楷体" panose="02010609060101010101" charset="-122"/>
                <a:cs typeface="+mn-lt"/>
              </a:rPr>
              <a:t> ktest</a:t>
            </a:r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模块，使用</a:t>
            </a:r>
            <a:r>
              <a:rPr lang="en-US" altLang="zh-CN" sz="2800">
                <a:latin typeface="+mn-lt"/>
                <a:ea typeface="楷体" panose="02010609060101010101" charset="-122"/>
                <a:cs typeface="+mn-lt"/>
              </a:rPr>
              <a:t> sysfs </a:t>
            </a:r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控制输入和输出</a:t>
            </a:r>
            <a:endParaRPr lang="zh-CN" altLang="en-US" sz="2800">
              <a:latin typeface="+mn-lt"/>
              <a:ea typeface="楷体" panose="02010609060101010101" charset="-122"/>
              <a:cs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3795" y="2319020"/>
            <a:ext cx="7343775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实验要求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latin typeface="+mn-lt"/>
                <a:ea typeface="楷体" panose="02010609060101010101" charset="-122"/>
                <a:cs typeface="+mn-lt"/>
              </a:rPr>
              <a:t>func = 1：每隔 5s 统计某进程的 vma 数量</a:t>
            </a:r>
            <a:endParaRPr lang="en-US" sz="2800">
              <a:latin typeface="+mn-lt"/>
              <a:ea typeface="楷体" panose="02010609060101010101" charset="-122"/>
              <a:cs typeface="+mn-lt"/>
            </a:endParaRPr>
          </a:p>
          <a:p>
            <a:r>
              <a:rPr lang="en-US" sz="2800">
                <a:latin typeface="+mn-lt"/>
                <a:ea typeface="楷体" panose="02010609060101010101" charset="-122"/>
                <a:cs typeface="+mn-lt"/>
              </a:rPr>
              <a:t>func = 2：每隔 5s 统计某进程的页面冷热信息</a:t>
            </a:r>
            <a:endParaRPr lang="en-US" sz="2800">
              <a:latin typeface="+mn-lt"/>
              <a:ea typeface="楷体" panose="02010609060101010101" charset="-122"/>
              <a:cs typeface="+mn-lt"/>
            </a:endParaRPr>
          </a:p>
          <a:p>
            <a:r>
              <a:rPr lang="en-US" sz="2800">
                <a:latin typeface="+mn-lt"/>
                <a:ea typeface="楷体" panose="02010609060101010101" charset="-122"/>
                <a:cs typeface="+mn-lt"/>
              </a:rPr>
              <a:t>func = 3：遍历某进程的页表，并打印所有页面物理号</a:t>
            </a:r>
            <a:endParaRPr lang="en-US" sz="2800">
              <a:latin typeface="+mn-lt"/>
              <a:ea typeface="楷体" panose="02010609060101010101" charset="-122"/>
              <a:cs typeface="+mn-lt"/>
            </a:endParaRPr>
          </a:p>
          <a:p>
            <a:r>
              <a:rPr lang="en-US" sz="2800">
                <a:latin typeface="+mn-lt"/>
                <a:ea typeface="楷体" panose="02010609060101010101" charset="-122"/>
                <a:cs typeface="+mn-lt"/>
              </a:rPr>
              <a:t>func = 4：dump 某进程的数据段(hamlet)</a:t>
            </a:r>
            <a:endParaRPr lang="en-US" sz="2800">
              <a:latin typeface="+mn-lt"/>
              <a:ea typeface="楷体" panose="02010609060101010101" charset="-122"/>
              <a:cs typeface="+mn-lt"/>
            </a:endParaRPr>
          </a:p>
          <a:p>
            <a:r>
              <a:rPr lang="en-US" sz="2800">
                <a:latin typeface="+mn-lt"/>
                <a:ea typeface="楷体" panose="02010609060101010101" charset="-122"/>
                <a:cs typeface="+mn-lt"/>
              </a:rPr>
              <a:t>func = 5：</a:t>
            </a:r>
            <a:r>
              <a:rPr lang="en-US" sz="2800">
                <a:latin typeface="+mn-lt"/>
                <a:ea typeface="楷体" panose="02010609060101010101" charset="-122"/>
                <a:cs typeface="+mn-lt"/>
              </a:rPr>
              <a:t>dump 某进程的代码段(trace_data)</a:t>
            </a:r>
            <a:endParaRPr lang="en-US" sz="2800">
              <a:latin typeface="+mn-lt"/>
              <a:ea typeface="楷体" panose="02010609060101010101" charset="-122"/>
              <a:cs typeface="+mn-lt"/>
            </a:endParaRPr>
          </a:p>
          <a:p>
            <a:r>
              <a:rPr lang="en-US" sz="2800">
                <a:latin typeface="+mn-lt"/>
                <a:ea typeface="楷体" panose="02010609060101010101" charset="-122"/>
                <a:cs typeface="+mn-lt"/>
              </a:rPr>
              <a:t>bonus: 实现 Part 1 分配器的内存回收机制</a:t>
            </a:r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，具体要求参见文档</a:t>
            </a:r>
            <a:endParaRPr lang="zh-CN" altLang="en-US" sz="2800">
              <a:latin typeface="+mn-lt"/>
              <a:ea typeface="楷体" panose="02010609060101010101" charset="-122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实验准备工作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虚拟机快照</a:t>
            </a:r>
            <a:endParaRPr lang="zh-CN" altLang="en-US" sz="2800">
              <a:latin typeface="+mn-lt"/>
              <a:ea typeface="楷体" panose="02010609060101010101" charset="-122"/>
              <a:cs typeface="+mn-lt"/>
            </a:endParaRPr>
          </a:p>
          <a:p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替换内核</a:t>
            </a:r>
            <a:endParaRPr lang="zh-CN" altLang="en-US" sz="2800">
              <a:latin typeface="+mn-lt"/>
              <a:ea typeface="楷体" panose="02010609060101010101" charset="-122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实验准备工作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虚拟机快照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065" y="2506345"/>
            <a:ext cx="5020945" cy="2814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860" y="2251710"/>
            <a:ext cx="4773930" cy="3323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实验准备工作</a:t>
            </a:r>
            <a:endParaRPr lang="zh-CN" altLang="en-US">
              <a:latin typeface="+mn-lt"/>
              <a:ea typeface="楷体" panose="02010609060101010101" charset="-122"/>
              <a:cs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为什么需要替换：</a:t>
            </a:r>
            <a:endParaRPr lang="zh-CN" altLang="en-US" sz="280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00">
                <a:latin typeface="+mn-lt"/>
                <a:ea typeface="楷体" panose="02010609060101010101" charset="-122"/>
                <a:cs typeface="+mn-lt"/>
                <a:sym typeface="+mn-ea"/>
              </a:rPr>
              <a:t>减少因</a:t>
            </a:r>
            <a:r>
              <a:rPr lang="zh-CN" sz="2400">
                <a:latin typeface="+mn-lt"/>
                <a:ea typeface="楷体" panose="02010609060101010101" charset="-122"/>
                <a:cs typeface="+mn-lt"/>
                <a:sym typeface="+mn-ea"/>
              </a:rPr>
              <a:t>内核不同而导致的兼容问题</a:t>
            </a:r>
            <a:endParaRPr lang="zh-CN" altLang="en-US" sz="240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确保所有用户初始实验环境相同，方便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 debug</a:t>
            </a:r>
            <a:endParaRPr lang="zh-CN" altLang="en-US" sz="2400">
              <a:latin typeface="+mn-lt"/>
              <a:ea typeface="楷体" panose="02010609060101010101" charset="-122"/>
              <a:cs typeface="+mn-lt"/>
            </a:endParaRPr>
          </a:p>
          <a:p>
            <a:pPr lvl="1"/>
            <a:endParaRPr lang="en-US" altLang="zh-CN" sz="2400">
              <a:latin typeface="+mn-lt"/>
              <a:ea typeface="楷体" panose="02010609060101010101" charset="-122"/>
              <a:cs typeface="+mn-lt"/>
            </a:endParaRPr>
          </a:p>
          <a:p>
            <a:pPr lvl="0"/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替换</a:t>
            </a:r>
            <a:r>
              <a:rPr lang="en-US" altLang="zh-CN" sz="2800">
                <a:latin typeface="+mn-lt"/>
                <a:ea typeface="楷体" panose="02010609060101010101" charset="-122"/>
                <a:cs typeface="+mn-lt"/>
              </a:rPr>
              <a:t> Linux </a:t>
            </a:r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内核版本步骤：</a:t>
            </a:r>
            <a:endParaRPr lang="zh-CN" altLang="en-US" sz="280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编译并安装特定的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 Linux </a:t>
            </a:r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内核</a:t>
            </a:r>
            <a:endParaRPr lang="zh-CN" altLang="en-US" sz="240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修改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 grub</a:t>
            </a:r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，从特定的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 Linux </a:t>
            </a:r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内核启动系统</a:t>
            </a:r>
            <a:endParaRPr lang="en-US" altLang="zh-CN" sz="2400">
              <a:latin typeface="+mn-lt"/>
              <a:ea typeface="楷体" panose="02010609060101010101" charset="-122"/>
              <a:cs typeface="+mn-lt"/>
            </a:endParaRPr>
          </a:p>
          <a:p>
            <a:pPr lvl="1"/>
            <a:endParaRPr lang="en-US" altLang="zh-CN" sz="2400">
              <a:latin typeface="+mn-lt"/>
              <a:ea typeface="楷体" panose="02010609060101010101" charset="-122"/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+mn-lt"/>
                <a:ea typeface="楷体" panose="02010609060101010101" charset="-122"/>
                <a:cs typeface="+mn-lt"/>
              </a:rPr>
              <a:t>编译 Linux</a:t>
            </a:r>
            <a:endParaRPr lang="zh-CN" altLang="en-US">
              <a:latin typeface="+mn-lt"/>
              <a:ea typeface="楷体" panose="02010609060101010101" charset="-122"/>
              <a:cs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latin typeface="+mn-lt"/>
                <a:ea typeface="楷体" panose="02010609060101010101" charset="-122"/>
              </a:rPr>
              <a:t>依次执行如下命令即可</a:t>
            </a:r>
            <a:endParaRPr lang="zh-CN" altLang="en-US" sz="2400">
              <a:latin typeface="+mn-lt"/>
              <a:ea typeface="楷体" panose="02010609060101010101" charset="-122"/>
            </a:endParaRPr>
          </a:p>
          <a:p>
            <a:r>
              <a:rPr lang="zh-CN" altLang="en-US" sz="2400">
                <a:latin typeface="+mn-lt"/>
                <a:ea typeface="楷体" panose="02010609060101010101" charset="-122"/>
                <a:sym typeface="+mn-ea"/>
              </a:rPr>
              <a:t>可以使用原始内核配置替换方法来减少编译时间，具体说明参考文档</a:t>
            </a:r>
            <a:endParaRPr lang="zh-CN" altLang="en-US" sz="2400">
              <a:latin typeface="+mn-lt"/>
              <a:ea typeface="楷体" panose="02010609060101010101" charset="-122"/>
              <a:sym typeface="+mn-ea"/>
            </a:endParaRPr>
          </a:p>
          <a:p>
            <a:pPr marL="914400" lvl="1" indent="-457200">
              <a:buAutoNum type="arabicPeriod"/>
            </a:pPr>
            <a:endParaRPr lang="en-US" altLang="zh-CN" sz="2100">
              <a:latin typeface="+mn-lt"/>
              <a:ea typeface="楷体" panose="02010609060101010101" charset="-122"/>
            </a:endParaRPr>
          </a:p>
          <a:p>
            <a:pPr marL="457200" lvl="1" indent="0">
              <a:buNone/>
            </a:pPr>
            <a:endParaRPr lang="en-US" altLang="zh-CN" sz="2100">
              <a:latin typeface="+mn-lt"/>
              <a:ea typeface="楷体" panose="02010609060101010101" charset="-122"/>
            </a:endParaRPr>
          </a:p>
          <a:p>
            <a:endParaRPr lang="zh-CN" altLang="en-US" sz="2400">
              <a:latin typeface="+mn-lt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795" y="2372995"/>
            <a:ext cx="9410065" cy="356044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lt"/>
                <a:ea typeface="楷体" panose="02010609060101010101" charset="-122"/>
                <a:cs typeface="+mn-lt"/>
              </a:rPr>
              <a:t>配置 grub</a:t>
            </a:r>
            <a:endParaRPr lang="zh-CN" altLang="en-US">
              <a:latin typeface="+mn-lt"/>
              <a:ea typeface="楷体" panose="02010609060101010101" charset="-122"/>
              <a:cs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100">
                <a:latin typeface="+mn-lt"/>
                <a:ea typeface="楷体" panose="02010609060101010101" charset="-122"/>
                <a:cs typeface="+mn-lt"/>
                <a:sym typeface="+mn-ea"/>
              </a:rPr>
              <a:t>修改默认的</a:t>
            </a:r>
            <a:r>
              <a:rPr lang="en-US" altLang="zh-CN" sz="2100">
                <a:latin typeface="+mn-lt"/>
                <a:ea typeface="楷体" panose="02010609060101010101" charset="-122"/>
                <a:cs typeface="+mn-lt"/>
                <a:sym typeface="+mn-ea"/>
              </a:rPr>
              <a:t> grub </a:t>
            </a:r>
            <a:r>
              <a:rPr lang="zh-CN" altLang="en-US" sz="2100">
                <a:latin typeface="+mn-lt"/>
                <a:ea typeface="楷体" panose="02010609060101010101" charset="-122"/>
                <a:cs typeface="+mn-lt"/>
                <a:sym typeface="+mn-ea"/>
              </a:rPr>
              <a:t>配置文件：</a:t>
            </a:r>
            <a:r>
              <a:rPr lang="en-US" altLang="zh-CN" sz="2100">
                <a:latin typeface="+mn-lt"/>
                <a:ea typeface="楷体" panose="02010609060101010101" charset="-122"/>
                <a:cs typeface="+mn-lt"/>
                <a:sym typeface="+mn-ea"/>
              </a:rPr>
              <a:t>sudo vim /etc/default/grub</a:t>
            </a:r>
            <a:endParaRPr lang="zh-CN" altLang="en-US" sz="2100">
              <a:latin typeface="+mn-lt"/>
              <a:ea typeface="楷体" panose="02010609060101010101" charset="-122"/>
              <a:cs typeface="+mn-lt"/>
              <a:sym typeface="+mn-ea"/>
            </a:endParaRPr>
          </a:p>
          <a:p>
            <a:pPr marL="0" indent="0">
              <a:buNone/>
            </a:pPr>
            <a:endParaRPr lang="zh-CN" altLang="en-US" sz="2100">
              <a:latin typeface="+mn-lt"/>
              <a:ea typeface="楷体" panose="02010609060101010101" charset="-122"/>
              <a:cs typeface="+mn-lt"/>
              <a:sym typeface="+mn-ea"/>
            </a:endParaRPr>
          </a:p>
          <a:p>
            <a:endParaRPr lang="zh-CN" altLang="en-US" sz="2100">
              <a:latin typeface="+mn-lt"/>
              <a:ea typeface="楷体" panose="02010609060101010101" charset="-122"/>
              <a:cs typeface="+mn-lt"/>
            </a:endParaRPr>
          </a:p>
          <a:p>
            <a:endParaRPr lang="zh-CN" altLang="en-US" sz="2100">
              <a:latin typeface="+mn-lt"/>
              <a:ea typeface="楷体" panose="02010609060101010101" charset="-122"/>
              <a:cs typeface="+mn-lt"/>
            </a:endParaRPr>
          </a:p>
          <a:p>
            <a:r>
              <a:rPr lang="zh-CN" altLang="en-US" sz="2100">
                <a:latin typeface="+mn-lt"/>
                <a:ea typeface="楷体" panose="02010609060101010101" charset="-122"/>
                <a:cs typeface="+mn-lt"/>
              </a:rPr>
              <a:t>修改完成后更新目录项：</a:t>
            </a:r>
            <a:r>
              <a:rPr lang="en-US" altLang="zh-CN" sz="2100">
                <a:latin typeface="+mn-lt"/>
                <a:ea typeface="楷体" panose="02010609060101010101" charset="-122"/>
                <a:cs typeface="+mn-lt"/>
              </a:rPr>
              <a:t>sudo update-grub</a:t>
            </a:r>
            <a:endParaRPr lang="en-US" altLang="zh-CN" sz="2100">
              <a:latin typeface="+mn-lt"/>
              <a:ea typeface="楷体" panose="02010609060101010101" charset="-122"/>
              <a:cs typeface="+mn-lt"/>
            </a:endParaRPr>
          </a:p>
          <a:p>
            <a:r>
              <a:rPr lang="zh-CN" altLang="en-US" sz="2100">
                <a:latin typeface="+mn-lt"/>
                <a:ea typeface="楷体" panose="02010609060101010101" charset="-122"/>
                <a:cs typeface="+mn-lt"/>
              </a:rPr>
              <a:t>重启系统，选择</a:t>
            </a:r>
            <a:r>
              <a:rPr lang="en-US" altLang="zh-CN" sz="2100">
                <a:latin typeface="+mn-lt"/>
                <a:ea typeface="楷体" panose="02010609060101010101" charset="-122"/>
                <a:cs typeface="+mn-lt"/>
              </a:rPr>
              <a:t> Advanced options for Ubuntu </a:t>
            </a:r>
            <a:r>
              <a:rPr lang="zh-CN" altLang="en-US" sz="2100">
                <a:latin typeface="+mn-lt"/>
                <a:ea typeface="楷体" panose="02010609060101010101" charset="-122"/>
                <a:cs typeface="+mn-lt"/>
              </a:rPr>
              <a:t>目录，切换进去选择</a:t>
            </a:r>
            <a:r>
              <a:rPr lang="en-US" altLang="zh-CN" sz="2100">
                <a:latin typeface="+mn-lt"/>
                <a:ea typeface="楷体" panose="02010609060101010101" charset="-122"/>
                <a:cs typeface="+mn-lt"/>
              </a:rPr>
              <a:t> 5.9 </a:t>
            </a:r>
            <a:r>
              <a:rPr lang="zh-CN" altLang="en-US" sz="2100">
                <a:latin typeface="+mn-lt"/>
                <a:ea typeface="楷体" panose="02010609060101010101" charset="-122"/>
                <a:cs typeface="+mn-lt"/>
              </a:rPr>
              <a:t>内核启动</a:t>
            </a:r>
            <a:endParaRPr lang="zh-CN" altLang="en-US" sz="2100">
              <a:latin typeface="+mn-lt"/>
              <a:ea typeface="楷体" panose="02010609060101010101" charset="-122"/>
              <a:cs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9095" y="3970655"/>
            <a:ext cx="5838825" cy="771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95" y="5072380"/>
            <a:ext cx="5781675" cy="1190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895" y="1958340"/>
            <a:ext cx="3648075" cy="571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+mn-lt"/>
                <a:ea typeface="楷体" panose="02010609060101010101" charset="-122"/>
                <a:cs typeface="+mn-lt"/>
              </a:rPr>
              <a:t>编写 </a:t>
            </a:r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Linux 模块流程</a:t>
            </a:r>
            <a:endParaRPr lang="zh-CN" altLang="en-US">
              <a:latin typeface="+mn-lt"/>
              <a:ea typeface="楷体" panose="02010609060101010101" charset="-122"/>
              <a:cs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latin typeface="+mn-lt"/>
                <a:ea typeface="楷体" panose="02010609060101010101" charset="-122"/>
              </a:rPr>
              <a:t>引入需要的头文件</a:t>
            </a:r>
            <a:endParaRPr lang="zh-CN" altLang="en-US" sz="2400">
              <a:latin typeface="+mn-lt"/>
              <a:ea typeface="楷体" panose="02010609060101010101" charset="-122"/>
            </a:endParaRPr>
          </a:p>
          <a:p>
            <a:r>
              <a:rPr lang="zh-CN" altLang="en-US" sz="2400">
                <a:latin typeface="+mn-lt"/>
                <a:ea typeface="楷体" panose="02010609060101010101" charset="-122"/>
              </a:rPr>
              <a:t>许可证</a:t>
            </a:r>
            <a:endParaRPr lang="zh-CN" altLang="en-US" sz="2400">
              <a:latin typeface="+mn-lt"/>
              <a:ea typeface="楷体" panose="02010609060101010101" charset="-122"/>
            </a:endParaRPr>
          </a:p>
          <a:p>
            <a:endParaRPr lang="zh-CN" altLang="en-US" sz="2400">
              <a:latin typeface="+mn-lt"/>
              <a:ea typeface="楷体" panose="02010609060101010101" charset="-122"/>
            </a:endParaRPr>
          </a:p>
          <a:p>
            <a:endParaRPr lang="zh-CN" altLang="en-US" sz="2400">
              <a:latin typeface="+mn-lt"/>
              <a:ea typeface="楷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65" y="2675890"/>
            <a:ext cx="4743450" cy="2819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675255"/>
            <a:ext cx="4032885" cy="28200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编写 </a:t>
            </a:r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Linux 模块流程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初始化函数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退出函数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230" y="2763520"/>
            <a:ext cx="4844415" cy="2574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0" y="2763520"/>
            <a:ext cx="5137150" cy="2574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ADSL实验室模板(李诚老师提供)</Template>
  <TotalTime>0</TotalTime>
  <Words>1353</Words>
  <Application>WPS 演示</Application>
  <PresentationFormat>宽屏</PresentationFormat>
  <Paragraphs>164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Times New Roman</vt:lpstr>
      <vt:lpstr>微软雅黑</vt:lpstr>
      <vt:lpstr>Microsoft YaHei</vt:lpstr>
      <vt:lpstr>Gill Sans MT</vt:lpstr>
      <vt:lpstr>楷体</vt:lpstr>
      <vt:lpstr>Arial Unicode MS</vt:lpstr>
      <vt:lpstr>Calibri</vt:lpstr>
      <vt:lpstr>文泉驿微米黑</vt:lpstr>
      <vt:lpstr>文泉驿正黑</vt:lpstr>
      <vt:lpstr>Office 主题</vt:lpstr>
      <vt:lpstr> LAB 3 Part 2</vt:lpstr>
      <vt:lpstr>实验目的</vt:lpstr>
      <vt:lpstr>实验准备工作</vt:lpstr>
      <vt:lpstr>实验准备工作</vt:lpstr>
      <vt:lpstr>实验准备工作</vt:lpstr>
      <vt:lpstr>编译 Linux</vt:lpstr>
      <vt:lpstr>配置 grub</vt:lpstr>
      <vt:lpstr>编写 Linux 模块流程</vt:lpstr>
      <vt:lpstr>编写 Linux 模块流程</vt:lpstr>
      <vt:lpstr>编写 Linux 模块流程</vt:lpstr>
      <vt:lpstr>编写 Linux 模块流程</vt:lpstr>
      <vt:lpstr>编写 Linux 模块流程</vt:lpstr>
      <vt:lpstr>学习 sysfs 虚拟文件系统</vt:lpstr>
      <vt:lpstr>学习 sysfs 虚拟文件系统</vt:lpstr>
      <vt:lpstr>学习 sysfs 虚拟文件系统</vt:lpstr>
      <vt:lpstr>学习 sysfs 虚拟文件系统</vt:lpstr>
      <vt:lpstr>掌握内存管理相关知识</vt:lpstr>
      <vt:lpstr>掌握内存管理相关知识</vt:lpstr>
      <vt:lpstr>掌握内存管理相关知识</vt:lpstr>
      <vt:lpstr>实验要求</vt:lpstr>
      <vt:lpstr>实验要求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ll</dc:creator>
  <cp:lastModifiedBy>strike</cp:lastModifiedBy>
  <cp:revision>215</cp:revision>
  <dcterms:created xsi:type="dcterms:W3CDTF">2022-04-29T10:07:12Z</dcterms:created>
  <dcterms:modified xsi:type="dcterms:W3CDTF">2022-04-29T10:07:12Z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