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5" r:id="rId4"/>
  </p:sldMasterIdLst>
  <p:notesMasterIdLst>
    <p:notesMasterId r:id="rId6"/>
  </p:notesMasterIdLst>
  <p:sldIdLst>
    <p:sldId id="324" r:id="rId5"/>
    <p:sldId id="837" r:id="rId7"/>
    <p:sldId id="943" r:id="rId8"/>
    <p:sldId id="1912" r:id="rId9"/>
    <p:sldId id="3195" r:id="rId10"/>
    <p:sldId id="3185" r:id="rId11"/>
    <p:sldId id="1947" r:id="rId12"/>
    <p:sldId id="1915" r:id="rId13"/>
    <p:sldId id="4546" r:id="rId14"/>
    <p:sldId id="4541" r:id="rId15"/>
    <p:sldId id="1946" r:id="rId16"/>
    <p:sldId id="1976" r:id="rId17"/>
    <p:sldId id="3193" r:id="rId18"/>
    <p:sldId id="1944" r:id="rId19"/>
    <p:sldId id="1910" r:id="rId20"/>
    <p:sldId id="4520" r:id="rId21"/>
    <p:sldId id="1984" r:id="rId22"/>
    <p:sldId id="1985" r:id="rId23"/>
    <p:sldId id="3196" r:id="rId24"/>
    <p:sldId id="1986" r:id="rId25"/>
    <p:sldId id="4542" r:id="rId26"/>
    <p:sldId id="1955" r:id="rId27"/>
    <p:sldId id="4529" r:id="rId28"/>
    <p:sldId id="4574" r:id="rId29"/>
    <p:sldId id="4588" r:id="rId30"/>
    <p:sldId id="4589" r:id="rId31"/>
    <p:sldId id="4590" r:id="rId32"/>
    <p:sldId id="4592" r:id="rId33"/>
    <p:sldId id="4593" r:id="rId34"/>
    <p:sldId id="4534" r:id="rId35"/>
    <p:sldId id="4594" r:id="rId36"/>
    <p:sldId id="3201" r:id="rId37"/>
    <p:sldId id="280" r:id="rId38"/>
    <p:sldId id="4519" r:id="rId39"/>
    <p:sldId id="258" r:id="rId40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 Celia" initials="L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FF"/>
    <a:srgbClr val="101289"/>
    <a:srgbClr val="9966FF"/>
    <a:srgbClr val="CC0099"/>
    <a:srgbClr val="0C0E68"/>
    <a:srgbClr val="009900"/>
    <a:srgbClr val="0E05BB"/>
    <a:srgbClr val="FF9933"/>
    <a:srgbClr val="DEE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1409" autoAdjust="0"/>
  </p:normalViewPr>
  <p:slideViewPr>
    <p:cSldViewPr showGuides="1">
      <p:cViewPr varScale="1">
        <p:scale>
          <a:sx n="81" d="100"/>
          <a:sy n="81" d="100"/>
        </p:scale>
        <p:origin x="996" y="48"/>
      </p:cViewPr>
      <p:guideLst>
        <p:guide orient="horz" pos="1580"/>
        <p:guide pos="2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dministrator\Desktop\&#19978;&#28023;&#29790;&#38451;&#36816;&#33829;&#25968;&#25454;(update%20on%2020210430&#65289;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Administrator\Desktop\&#19978;&#28023;&#29790;&#38451;&#36816;&#33829;&#25968;&#25454;(update%20on%2020210430&#65289;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Administrator\Desktop\&#19978;&#28023;&#29790;&#38451;&#36816;&#33829;&#25968;&#25454;(update%20on%2020210430&#65289;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C:\Users\Administrator\Desktop\&#19978;&#28023;&#29790;&#38451;&#36816;&#33829;&#25968;&#25454;(update%20on%2020210430&#65289;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C:\Users\Administrator\Desktop\&#19978;&#28023;&#29790;&#38451;&#36816;&#33829;&#25968;&#25454;(update%20on%2020210430&#65289;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file:///C:\Users\Administrator\Desktop\&#19978;&#28023;&#29790;&#38451;&#36816;&#33829;&#25968;&#25454;(update%20on%2020210430&#65289;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file:///C:\Users\Administrator\Desktop\&#19978;&#28023;&#29790;&#38451;&#36816;&#33829;&#25968;&#25454;(update%20on%2020210430&#65289;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file:///C:\Users\admin\Desktop\&#19978;&#28023;&#21307;&#38498;&#39044;&#31639;&#65288;2021&#24180;4&#26376;&#65289;-&#26356;&#26032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Administrator\Desktop\&#19978;&#28023;&#29790;&#38451;&#36816;&#33829;&#25968;&#25454;(update%20on%2020210430&#65289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Administrator\Desktop\&#19978;&#28023;&#29790;&#38451;&#36816;&#33829;&#25968;&#25454;(update%20on%2020210430&#65289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Administrator\Desktop\&#19978;&#28023;&#29790;&#38451;&#36816;&#33829;&#25968;&#25454;(update%20on%2020210430&#65289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Administrator\Desktop\&#19978;&#28023;&#29790;&#38451;&#36816;&#33829;&#25968;&#25454;(update%20on%2020210430&#65289;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Administrator\Desktop\&#19978;&#28023;&#29790;&#38451;&#36816;&#33829;&#25968;&#25454;(update%20on%2020210430&#65289;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Administrator\Desktop\&#19978;&#28023;&#29790;&#38451;&#36816;&#33829;&#25968;&#25454;(update%20on%2020210430&#65289;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Administrator\Desktop\&#19978;&#28023;&#29790;&#38451;&#36816;&#33829;&#25968;&#25454;(update%20on%2020210430&#65289;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Administrator\Desktop\&#19978;&#28023;&#29790;&#38451;&#36816;&#33829;&#25968;&#25454;(update%20on%2020210430&#6528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spc="0" normalizeH="0" baseline="0">
              <a:solidFill>
                <a:sysClr val="windowText" lastClr="000000">
                  <a:lumMod val="50000"/>
                  <a:lumOff val="50000"/>
                </a:sysClr>
              </a:solidFill>
              <a:latin typeface="Calibri Light" panose="020F0302020204030204" charset="0"/>
              <a:ea typeface="等线 Light" panose="02010600030101010101" charset="-122"/>
              <a:cs typeface="+mn-ea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'[上海瑞阳运营数据(update on 20210430）.xlsx]运营数据  (2)'!$O$21</c:f>
              <c:strCache>
                <c:ptCount val="1"/>
                <c:pt idx="0">
                  <c:v>总收银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100000">
                    <a:srgbClr val="4472C4">
                      <a:lumMod val="60000"/>
                      <a:lumOff val="40000"/>
                    </a:srgbClr>
                  </a:gs>
                  <a:gs pos="0">
                    <a:srgbClr val="4472C4"/>
                  </a:gs>
                </a:gsLst>
                <a:lin ang="5400000" scaled="0"/>
              </a:gradFill>
              <a:ln w="19050">
                <a:solidFill>
                  <a:sysClr val="window" lastClr="FFFFFF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rgbClr val="ED7D31">
                      <a:lumMod val="60000"/>
                      <a:lumOff val="40000"/>
                    </a:srgbClr>
                  </a:gs>
                  <a:gs pos="0">
                    <a:srgbClr val="ED7D31"/>
                  </a:gs>
                </a:gsLst>
                <a:lin ang="5400000" scaled="0"/>
              </a:gradFill>
              <a:ln w="19050">
                <a:solidFill>
                  <a:sysClr val="window" lastClr="FFFFFF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rgbClr val="A5A5A5">
                      <a:lumMod val="60000"/>
                      <a:lumOff val="40000"/>
                    </a:srgbClr>
                  </a:gs>
                  <a:gs pos="0">
                    <a:srgbClr val="A5A5A5"/>
                  </a:gs>
                </a:gsLst>
                <a:lin ang="5400000" scaled="0"/>
              </a:gradFill>
              <a:ln w="19050">
                <a:solidFill>
                  <a:sysClr val="window" lastClr="FFFFFF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0820371605839264"/>
                  <c:y val="0.14408112564842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5051624276001"/>
                      <c:h val="0.210059171597633"/>
                    </c:manualLayout>
                  </c15:layout>
                </c:ext>
              </c:extLst>
            </c:dLbl>
            <c:dLbl>
              <c:idx val="1"/>
              <c:layout/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2548476454294"/>
                      <c:h val="0.27396449704142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103359396404156"/>
                  <c:y val="0.11941791074667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1573910853689"/>
                      <c:h val="0.210059171597633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Calibri" panose="020F0502020204030204" charset="0"/>
                    <a:ea typeface="等线" panose="02010600030101010101" charset="-122"/>
                    <a:cs typeface="+mn-ea"/>
                  </a:defRPr>
                </a:pPr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'[上海瑞阳运营数据(update on 20210430）.xlsx]运营数据  (2)'!$N$22:$N$24</c:f>
              <c:strCache>
                <c:ptCount val="3"/>
                <c:pt idx="0" c:formatCode="#,##0.00_ ">
                  <c:v>伊美</c:v>
                </c:pt>
                <c:pt idx="1" c:formatCode="#,##0.00_ ">
                  <c:v>求美</c:v>
                </c:pt>
                <c:pt idx="2" c:formatCode="#,##0.00_ ">
                  <c:v>好闺蜜</c:v>
                </c:pt>
              </c:strCache>
            </c:strRef>
          </c:cat>
          <c:val>
            <c:numRef>
              <c:f>'[上海瑞阳运营数据(update on 20210430）.xlsx]运营数据  (2)'!$O$22:$O$24</c:f>
              <c:numCache>
                <c:formatCode>#,##0.00_ </c:formatCode>
                <c:ptCount val="3"/>
                <c:pt idx="0">
                  <c:v>179356.06</c:v>
                </c:pt>
                <c:pt idx="1">
                  <c:v>1507293.8</c:v>
                </c:pt>
                <c:pt idx="2">
                  <c:v>198496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ysClr val="window" lastClr="FFFFFF">
            <a:alpha val="50000"/>
          </a:sys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 charset="0"/>
              <a:ea typeface="等线" panose="02010600030101010101" charset="-122"/>
              <a:cs typeface="+mn-ea"/>
            </a:defRPr>
          </a:pPr>
        </a:p>
      </c:txPr>
    </c:legend>
    <c:plotVisOnly val="1"/>
    <c:dispBlanksAs val="gap"/>
    <c:showDLblsOverMax val="0"/>
  </c:chart>
  <c:spPr>
    <a:pattFill prst="dkDnDiag">
      <a:fgClr>
        <a:sysClr val="window" lastClr="FFFFFF"/>
      </a:fgClr>
      <a:bgClr>
        <a:sysClr val="windowText" lastClr="000000">
          <a:lumMod val="10000"/>
          <a:lumOff val="90000"/>
        </a:sysClr>
      </a:bgClr>
    </a:pattFill>
    <a:ln w="9525" cap="flat" cmpd="sng" algn="ctr">
      <a:solidFill>
        <a:sysClr val="windowText" lastClr="000000">
          <a:lumMod val="15000"/>
          <a:lumOff val="85000"/>
        </a:sys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  <a:r>
              <a:t>医生服务人次（新老客总数维度）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'[上海瑞阳运营数据(update on 20210430）.xlsx]Sheet5'!$U$20</c:f>
              <c:strCache>
                <c:ptCount val="1"/>
                <c:pt idx="0">
                  <c:v>人次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Calibri" panose="020F0502020204030204" charset="0"/>
                    <a:ea typeface="宋体" panose="02010600030101010101" pitchFamily="2" charset="-122"/>
                    <a:cs typeface="+mn-ea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'[上海瑞阳运营数据(update on 20210430）.xlsx]Sheet5'!$T$21:$T$24</c:f>
              <c:strCache>
                <c:ptCount val="4"/>
                <c:pt idx="0">
                  <c:v>俞竣渊</c:v>
                </c:pt>
                <c:pt idx="1">
                  <c:v>林恒如</c:v>
                </c:pt>
                <c:pt idx="2">
                  <c:v>赵志宇</c:v>
                </c:pt>
                <c:pt idx="3">
                  <c:v>庚同举</c:v>
                </c:pt>
              </c:strCache>
            </c:strRef>
          </c:cat>
          <c:val>
            <c:numRef>
              <c:f>'[上海瑞阳运营数据(update on 20210430）.xlsx]Sheet5'!$U$21:$U$24</c:f>
              <c:numCache>
                <c:formatCode>General</c:formatCode>
                <c:ptCount val="4"/>
                <c:pt idx="0">
                  <c:v>419</c:v>
                </c:pt>
                <c:pt idx="1">
                  <c:v>97</c:v>
                </c:pt>
                <c:pt idx="2">
                  <c:v>92</c:v>
                </c:pt>
                <c:pt idx="3">
                  <c:v>52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72612535"/>
        <c:axId val="326998873"/>
      </c:barChart>
      <c:catAx>
        <c:axId val="972612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</a:p>
        </c:txPr>
        <c:crossAx val="326998873"/>
        <c:crosses val="autoZero"/>
        <c:auto val="1"/>
        <c:lblAlgn val="ctr"/>
        <c:lblOffset val="100"/>
        <c:noMultiLvlLbl val="0"/>
      </c:catAx>
      <c:valAx>
        <c:axId val="32699887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ysClr val="windowText" lastClr="000000">
                  <a:lumMod val="15000"/>
                  <a:lumOff val="85000"/>
                </a:sys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</a:p>
        </c:txPr>
        <c:crossAx val="972612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ysClr val="windowText" lastClr="000000">
          <a:lumMod val="15000"/>
          <a:lumOff val="85000"/>
        </a:sys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  <a:r>
              <a:t>客管师总销售额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'[上海瑞阳运营数据(update on 20210430）.xlsx]运营数据  (2)'!$C$88</c:f>
              <c:strCache>
                <c:ptCount val="1"/>
                <c:pt idx="0">
                  <c:v>本月实际完成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36045542904749"/>
                  <c:y val="0.13924050632911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Calibri" panose="020F0502020204030204" charset="0"/>
                    <a:ea typeface="宋体" panose="02010600030101010101" pitchFamily="2" charset="-122"/>
                    <a:cs typeface="+mn-ea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'[上海瑞阳运营数据(update on 20210430）.xlsx]运营数据  (2)'!$A$89:$A$94</c:f>
              <c:strCache>
                <c:ptCount val="6"/>
                <c:pt idx="0">
                  <c:v>周敏</c:v>
                </c:pt>
                <c:pt idx="1">
                  <c:v>黄菲雅</c:v>
                </c:pt>
                <c:pt idx="2">
                  <c:v>李沛辰</c:v>
                </c:pt>
                <c:pt idx="3">
                  <c:v>卞思</c:v>
                </c:pt>
                <c:pt idx="4">
                  <c:v>陈婷婷</c:v>
                </c:pt>
                <c:pt idx="5">
                  <c:v>李享燕</c:v>
                </c:pt>
              </c:strCache>
            </c:strRef>
          </c:cat>
          <c:val>
            <c:numRef>
              <c:f>'[上海瑞阳运营数据(update on 20210430）.xlsx]运营数据  (2)'!$C$89:$C$94</c:f>
              <c:numCache>
                <c:formatCode>_ * #,##0_ ;_ * \-#,##0_ ;_ * "-"??_ ;_ @_ </c:formatCode>
                <c:ptCount val="6"/>
                <c:pt idx="0">
                  <c:v>296311</c:v>
                </c:pt>
                <c:pt idx="1">
                  <c:v>696943.1</c:v>
                </c:pt>
                <c:pt idx="2">
                  <c:v>537630.74</c:v>
                </c:pt>
                <c:pt idx="3">
                  <c:v>297699.78</c:v>
                </c:pt>
                <c:pt idx="4">
                  <c:v>53458</c:v>
                </c:pt>
                <c:pt idx="5">
                  <c:v>-24207.65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9302615"/>
        <c:axId val="936983727"/>
      </c:barChart>
      <c:catAx>
        <c:axId val="8793026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</a:p>
        </c:txPr>
        <c:crossAx val="936983727"/>
        <c:crosses val="autoZero"/>
        <c:auto val="1"/>
        <c:lblAlgn val="ctr"/>
        <c:lblOffset val="100"/>
        <c:noMultiLvlLbl val="0"/>
      </c:catAx>
      <c:valAx>
        <c:axId val="936983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ysClr val="windowText" lastClr="000000">
                  <a:lumMod val="15000"/>
                  <a:lumOff val="85000"/>
                </a:sys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</a:p>
        </c:txPr>
        <c:crossAx val="879302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ysClr val="windowText" lastClr="000000">
          <a:lumMod val="15000"/>
          <a:lumOff val="85000"/>
        </a:sys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  <a:r>
              <a:t>项目销售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'[上海瑞阳运营数据(update on 20210430）.xlsx]Sheet6'!$B$2</c:f>
              <c:strCache>
                <c:ptCount val="1"/>
                <c:pt idx="0">
                  <c:v>客户状态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'[上海瑞阳运营数据(update on 20210430）.xlsx]Sheet6'!$A$3:$A$20</c:f>
              <c:strCache>
                <c:ptCount val="6"/>
                <c:pt idx="0">
                  <c:v>陈婷婷</c:v>
                </c:pt>
                <c:pt idx="1">
                  <c:v>李享燕</c:v>
                </c:pt>
                <c:pt idx="2">
                  <c:v>李沛辰</c:v>
                </c:pt>
                <c:pt idx="3">
                  <c:v>卞思</c:v>
                </c:pt>
                <c:pt idx="4">
                  <c:v>黄菲雅</c:v>
                </c:pt>
                <c:pt idx="5">
                  <c:v>周敏</c:v>
                </c:pt>
              </c:strCache>
            </c:strRef>
          </c:cat>
          <c:val>
            <c:numRef>
              <c:f>'[上海瑞阳运营数据(update on 20210430）.xlsx]Sheet6'!$B$3:$B$20</c:f>
            </c:numRef>
          </c:val>
        </c:ser>
        <c:ser>
          <c:idx val="1"/>
          <c:order val="1"/>
          <c:tx>
            <c:strRef>
              <c:f>'[上海瑞阳运营数据(update on 20210430）.xlsx]Sheet6'!$C$2</c:f>
              <c:strCache>
                <c:ptCount val="1"/>
                <c:pt idx="0">
                  <c:v>皮肤光电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'[上海瑞阳运营数据(update on 20210430）.xlsx]Sheet6'!$A$3:$A$20</c:f>
              <c:strCache>
                <c:ptCount val="6"/>
                <c:pt idx="0">
                  <c:v>陈婷婷</c:v>
                </c:pt>
                <c:pt idx="1">
                  <c:v>李享燕</c:v>
                </c:pt>
                <c:pt idx="2">
                  <c:v>李沛辰</c:v>
                </c:pt>
                <c:pt idx="3">
                  <c:v>卞思</c:v>
                </c:pt>
                <c:pt idx="4">
                  <c:v>黄菲雅</c:v>
                </c:pt>
                <c:pt idx="5">
                  <c:v>周敏</c:v>
                </c:pt>
              </c:strCache>
            </c:strRef>
          </c:cat>
          <c:val>
            <c:numRef>
              <c:f>'[上海瑞阳运营数据(update on 20210430）.xlsx]Sheet6'!$C$3:$C$20</c:f>
              <c:numCache>
                <c:formatCode>#,##0.00</c:formatCode>
                <c:ptCount val="6"/>
                <c:pt idx="0">
                  <c:v>7066.33</c:v>
                </c:pt>
                <c:pt idx="1">
                  <c:v>-23278.38</c:v>
                </c:pt>
                <c:pt idx="2">
                  <c:v>260079.63</c:v>
                </c:pt>
                <c:pt idx="3">
                  <c:v>114168.58</c:v>
                </c:pt>
                <c:pt idx="4">
                  <c:v>275804.75</c:v>
                </c:pt>
                <c:pt idx="5">
                  <c:v>96584.21</c:v>
                </c:pt>
              </c:numCache>
            </c:numRef>
          </c:val>
        </c:ser>
        <c:ser>
          <c:idx val="2"/>
          <c:order val="2"/>
          <c:tx>
            <c:strRef>
              <c:f>'[上海瑞阳运营数据(update on 20210430）.xlsx]Sheet6'!$D$2</c:f>
              <c:strCache>
                <c:ptCount val="1"/>
                <c:pt idx="0">
                  <c:v>皮肤维养</c:v>
                </c:pt>
              </c:strCache>
            </c:strRef>
          </c:tx>
          <c:spPr>
            <a:solidFill>
              <a:srgbClr val="A5A5A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'[上海瑞阳运营数据(update on 20210430）.xlsx]Sheet6'!$A$3:$A$20</c:f>
              <c:strCache>
                <c:ptCount val="6"/>
                <c:pt idx="0">
                  <c:v>陈婷婷</c:v>
                </c:pt>
                <c:pt idx="1">
                  <c:v>李享燕</c:v>
                </c:pt>
                <c:pt idx="2">
                  <c:v>李沛辰</c:v>
                </c:pt>
                <c:pt idx="3">
                  <c:v>卞思</c:v>
                </c:pt>
                <c:pt idx="4">
                  <c:v>黄菲雅</c:v>
                </c:pt>
                <c:pt idx="5">
                  <c:v>周敏</c:v>
                </c:pt>
              </c:strCache>
            </c:strRef>
          </c:cat>
          <c:val>
            <c:numRef>
              <c:f>'[上海瑞阳运营数据(update on 20210430）.xlsx]Sheet6'!$D$3:$D$20</c:f>
              <c:numCache>
                <c:formatCode>#,##0.00</c:formatCode>
                <c:ptCount val="6"/>
                <c:pt idx="0">
                  <c:v>22676.24</c:v>
                </c:pt>
                <c:pt idx="1">
                  <c:v>-929.27</c:v>
                </c:pt>
                <c:pt idx="2">
                  <c:v>75683.68</c:v>
                </c:pt>
                <c:pt idx="3">
                  <c:v>40351.5</c:v>
                </c:pt>
                <c:pt idx="4">
                  <c:v>72644.75</c:v>
                </c:pt>
                <c:pt idx="5">
                  <c:v>52114.85</c:v>
                </c:pt>
              </c:numCache>
            </c:numRef>
          </c:val>
        </c:ser>
        <c:ser>
          <c:idx val="3"/>
          <c:order val="3"/>
          <c:tx>
            <c:strRef>
              <c:f>'[上海瑞阳运营数据(update on 20210430）.xlsx]Sheet6'!$E$2</c:f>
              <c:strCache>
                <c:ptCount val="1"/>
                <c:pt idx="0">
                  <c:v>微整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'[上海瑞阳运营数据(update on 20210430）.xlsx]Sheet6'!$A$3:$A$20</c:f>
              <c:strCache>
                <c:ptCount val="6"/>
                <c:pt idx="0">
                  <c:v>陈婷婷</c:v>
                </c:pt>
                <c:pt idx="1">
                  <c:v>李享燕</c:v>
                </c:pt>
                <c:pt idx="2">
                  <c:v>李沛辰</c:v>
                </c:pt>
                <c:pt idx="3">
                  <c:v>卞思</c:v>
                </c:pt>
                <c:pt idx="4">
                  <c:v>黄菲雅</c:v>
                </c:pt>
                <c:pt idx="5">
                  <c:v>周敏</c:v>
                </c:pt>
              </c:strCache>
            </c:strRef>
          </c:cat>
          <c:val>
            <c:numRef>
              <c:f>'[上海瑞阳运营数据(update on 20210430）.xlsx]Sheet6'!$E$3:$E$20</c:f>
              <c:numCache>
                <c:formatCode>#,##0.00</c:formatCode>
                <c:ptCount val="6"/>
                <c:pt idx="0">
                  <c:v>23422</c:v>
                </c:pt>
                <c:pt idx="1">
                  <c:v>0</c:v>
                </c:pt>
                <c:pt idx="2">
                  <c:v>198631.67</c:v>
                </c:pt>
                <c:pt idx="3">
                  <c:v>142068.04</c:v>
                </c:pt>
                <c:pt idx="4">
                  <c:v>339876.56</c:v>
                </c:pt>
                <c:pt idx="5">
                  <c:v>146170.89</c:v>
                </c:pt>
              </c:numCache>
            </c:numRef>
          </c:val>
        </c:ser>
        <c:ser>
          <c:idx val="4"/>
          <c:order val="4"/>
          <c:tx>
            <c:strRef>
              <c:f>'[上海瑞阳运营数据(update on 20210430）.xlsx]Sheet6'!$F$2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'[上海瑞阳运营数据(update on 20210430）.xlsx]Sheet6'!$A$3:$A$20</c:f>
              <c:strCache>
                <c:ptCount val="6"/>
                <c:pt idx="0">
                  <c:v>陈婷婷</c:v>
                </c:pt>
                <c:pt idx="1">
                  <c:v>李享燕</c:v>
                </c:pt>
                <c:pt idx="2">
                  <c:v>李沛辰</c:v>
                </c:pt>
                <c:pt idx="3">
                  <c:v>卞思</c:v>
                </c:pt>
                <c:pt idx="4">
                  <c:v>黄菲雅</c:v>
                </c:pt>
                <c:pt idx="5">
                  <c:v>周敏</c:v>
                </c:pt>
              </c:strCache>
            </c:strRef>
          </c:cat>
          <c:val>
            <c:numRef>
              <c:f>'[上海瑞阳运营数据(update on 20210430）.xlsx]Sheet6'!$F$3:$F$20</c:f>
              <c:numCache>
                <c:formatCode>#,##0.00</c:formatCode>
                <c:ptCount val="6"/>
                <c:pt idx="0">
                  <c:v>293.43</c:v>
                </c:pt>
                <c:pt idx="1">
                  <c:v>0</c:v>
                </c:pt>
                <c:pt idx="2">
                  <c:v>3235.76</c:v>
                </c:pt>
                <c:pt idx="3">
                  <c:v>1111.66</c:v>
                </c:pt>
                <c:pt idx="4">
                  <c:v>8617.04</c:v>
                </c:pt>
                <c:pt idx="5">
                  <c:v>1441.05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5711544"/>
        <c:axId val="885810644"/>
      </c:barChart>
      <c:catAx>
        <c:axId val="2357115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</a:p>
        </c:txPr>
        <c:crossAx val="885810644"/>
        <c:crosses val="autoZero"/>
        <c:auto val="1"/>
        <c:lblAlgn val="ctr"/>
        <c:lblOffset val="100"/>
        <c:noMultiLvlLbl val="0"/>
      </c:catAx>
      <c:valAx>
        <c:axId val="8858106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ysClr val="windowText" lastClr="000000">
                  <a:lumMod val="15000"/>
                  <a:lumOff val="85000"/>
                </a:sys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</a:p>
        </c:txPr>
        <c:crossAx val="2357115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 charset="0"/>
              <a:ea typeface="宋体" panose="02010600030101010101" pitchFamily="2" charset="-122"/>
              <a:cs typeface="+mn-ea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ysClr val="windowText" lastClr="000000">
          <a:lumMod val="15000"/>
          <a:lumOff val="85000"/>
        </a:sys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8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  <a:r>
              <a:t> 肉毒素类注射销售情况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'[上海瑞阳运营数据(update on 20210430）.xlsx]Sheet8'!$E$24</c:f>
              <c:strCache>
                <c:ptCount val="1"/>
                <c:pt idx="0">
                  <c:v>肉毒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ysClr val="window" lastClr="FFFFFF"/>
                    </a:solidFill>
                    <a:latin typeface="Calibri" panose="020F0502020204030204" charset="0"/>
                    <a:ea typeface="宋体" panose="02010600030101010101" pitchFamily="2" charset="-122"/>
                    <a:cs typeface="+mn-ea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'[上海瑞阳运营数据(update on 20210430）.xlsx]Sheet8'!$F$23:$I$23</c:f>
              <c:strCache>
                <c:ptCount val="4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</c:strCache>
            </c:strRef>
          </c:cat>
          <c:val>
            <c:numRef>
              <c:f>'[上海瑞阳运营数据(update on 20210430）.xlsx]Sheet8'!$F$24:$I$24</c:f>
              <c:numCache>
                <c:formatCode>#,##0_ </c:formatCode>
                <c:ptCount val="4"/>
                <c:pt idx="0">
                  <c:v>123121.29</c:v>
                </c:pt>
                <c:pt idx="1">
                  <c:v>185393.83</c:v>
                </c:pt>
                <c:pt idx="2">
                  <c:v>221677.1</c:v>
                </c:pt>
                <c:pt idx="3">
                  <c:v>227332.5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1"/>
        <c:overlap val="0"/>
        <c:axId val="709846997"/>
        <c:axId val="605882670"/>
      </c:barChart>
      <c:catAx>
        <c:axId val="70984699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</a:p>
        </c:txPr>
        <c:crossAx val="605882670"/>
        <c:crosses val="autoZero"/>
        <c:auto val="1"/>
        <c:lblAlgn val="ctr"/>
        <c:lblOffset val="100"/>
        <c:noMultiLvlLbl val="0"/>
      </c:catAx>
      <c:valAx>
        <c:axId val="605882670"/>
        <c:scaling>
          <c:orientation val="minMax"/>
        </c:scaling>
        <c:delete val="1"/>
        <c:axPos val="l"/>
        <c:numFmt formatCode="#,##0_ 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</a:p>
        </c:txPr>
        <c:crossAx val="70984699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ysClr val="window" lastClr="FFFFFF"/>
        </a:gs>
        <a:gs pos="68000">
          <a:sysClr val="window" lastClr="FFFFFF">
            <a:lumMod val="85000"/>
          </a:sysClr>
        </a:gs>
        <a:gs pos="100000">
          <a:sysClr val="window" lastClr="FFFFFF"/>
        </a:gs>
      </a:gsLst>
      <a:lin ang="5400000" scaled="1"/>
    </a:gradFill>
    <a:ln w="9525" cap="flat" cmpd="sng" algn="ctr">
      <a:solidFill>
        <a:sysClr val="windowText" lastClr="000000">
          <a:lumMod val="15000"/>
          <a:lumOff val="85000"/>
        </a:sys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  <a:r>
              <a:t> 求美成交人数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'[上海瑞阳运营数据(update on 20210430）.xlsx]运营数据  (2)'!$W$10</c:f>
              <c:strCache>
                <c:ptCount val="1"/>
                <c:pt idx="0">
                  <c:v> 成交人数 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5B9BD5"/>
              </a:solidFill>
              <a:ln w="19050">
                <a:solidFill>
                  <a:sysClr val="window" lastClr="FFFFFF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ED7D31"/>
              </a:solidFill>
              <a:ln w="19050">
                <a:solidFill>
                  <a:sysClr val="window" lastClr="FFFFFF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Calibri" panose="020F0502020204030204" charset="0"/>
                    <a:ea typeface="宋体" panose="02010600030101010101" pitchFamily="2" charset="-122"/>
                    <a:cs typeface="+mn-ea"/>
                  </a:defRPr>
                </a:pPr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'[上海瑞阳运营数据(update on 20210430）.xlsx]运营数据  (2)'!$U$11:$U$12</c:f>
              <c:strCache>
                <c:ptCount val="2"/>
                <c:pt idx="0">
                  <c:v>新客</c:v>
                </c:pt>
                <c:pt idx="1">
                  <c:v> 老客 </c:v>
                </c:pt>
              </c:strCache>
            </c:strRef>
          </c:cat>
          <c:val>
            <c:numRef>
              <c:f>'[上海瑞阳运营数据(update on 20210430）.xlsx]运营数据  (2)'!$W$11:$W$12</c:f>
              <c:numCache>
                <c:formatCode>General</c:formatCode>
                <c:ptCount val="2"/>
                <c:pt idx="0">
                  <c:v>75</c:v>
                </c:pt>
                <c:pt idx="1">
                  <c:v>122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 charset="0"/>
              <a:ea typeface="宋体" panose="02010600030101010101" pitchFamily="2" charset="-122"/>
              <a:cs typeface="+mn-ea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ysClr val="windowText" lastClr="000000">
          <a:lumMod val="15000"/>
          <a:lumOff val="85000"/>
        </a:sys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  <a:r>
              <a:t>求美总业绩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'[上海瑞阳运营数据(update on 20210430）.xlsx]运营数据  (2)'!$U$11</c:f>
              <c:strCache>
                <c:ptCount val="1"/>
                <c:pt idx="0">
                  <c:v>新客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Calibri" panose="020F0502020204030204" charset="0"/>
                    <a:ea typeface="宋体" panose="02010600030101010101" pitchFamily="2" charset="-122"/>
                    <a:cs typeface="+mn-ea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'[上海瑞阳运营数据(update on 20210430）.xlsx]运营数据  (2)'!$X$10:$Y$10</c:f>
              <c:strCache>
                <c:ptCount val="2"/>
                <c:pt idx="0">
                  <c:v> 收银额 </c:v>
                </c:pt>
                <c:pt idx="1">
                  <c:v> 收入额 </c:v>
                </c:pt>
              </c:strCache>
            </c:strRef>
          </c:cat>
          <c:val>
            <c:numRef>
              <c:f>'[上海瑞阳运营数据(update on 20210430）.xlsx]运营数据  (2)'!$X$11:$Y$11</c:f>
              <c:numCache>
                <c:formatCode>#,##0</c:formatCode>
                <c:ptCount val="2"/>
                <c:pt idx="0">
                  <c:v>665620</c:v>
                </c:pt>
                <c:pt idx="1">
                  <c:v>266371</c:v>
                </c:pt>
              </c:numCache>
            </c:numRef>
          </c:val>
        </c:ser>
        <c:ser>
          <c:idx val="1"/>
          <c:order val="1"/>
          <c:tx>
            <c:strRef>
              <c:f>'[上海瑞阳运营数据(update on 20210430）.xlsx]运营数据  (2)'!$U$12</c:f>
              <c:strCache>
                <c:ptCount val="1"/>
                <c:pt idx="0">
                  <c:v> 老客 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Calibri" panose="020F0502020204030204" charset="0"/>
                    <a:ea typeface="宋体" panose="02010600030101010101" pitchFamily="2" charset="-122"/>
                    <a:cs typeface="+mn-ea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'[上海瑞阳运营数据(update on 20210430）.xlsx]运营数据  (2)'!$X$10:$Y$10</c:f>
              <c:strCache>
                <c:ptCount val="2"/>
                <c:pt idx="0">
                  <c:v> 收银额 </c:v>
                </c:pt>
                <c:pt idx="1">
                  <c:v> 收入额 </c:v>
                </c:pt>
              </c:strCache>
            </c:strRef>
          </c:cat>
          <c:val>
            <c:numRef>
              <c:f>'[上海瑞阳运营数据(update on 20210430）.xlsx]运营数据  (2)'!$X$12:$Y$12</c:f>
              <c:numCache>
                <c:formatCode>#,##0</c:formatCode>
                <c:ptCount val="2"/>
                <c:pt idx="0">
                  <c:v>841674</c:v>
                </c:pt>
                <c:pt idx="1">
                  <c:v>854741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7442876"/>
        <c:axId val="149094126"/>
      </c:barChart>
      <c:catAx>
        <c:axId val="5274428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</a:p>
        </c:txPr>
        <c:crossAx val="149094126"/>
        <c:crosses val="autoZero"/>
        <c:auto val="1"/>
        <c:lblAlgn val="ctr"/>
        <c:lblOffset val="100"/>
        <c:noMultiLvlLbl val="0"/>
      </c:catAx>
      <c:valAx>
        <c:axId val="14909412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ysClr val="windowText" lastClr="000000">
                  <a:lumMod val="15000"/>
                  <a:lumOff val="85000"/>
                </a:sys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</a:p>
        </c:txPr>
        <c:crossAx val="5274428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 charset="0"/>
              <a:ea typeface="宋体" panose="02010600030101010101" pitchFamily="2" charset="-122"/>
              <a:cs typeface="+mn-ea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ysClr val="windowText" lastClr="000000">
          <a:lumMod val="15000"/>
          <a:lumOff val="85000"/>
        </a:sys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等线" panose="02010600030101010101" charset="-122"/>
                <a:cs typeface="+mn-ea"/>
              </a:defRPr>
            </a:pPr>
            <a:r>
              <a:rPr lang="zh-CN" altLang="en-US"/>
              <a:t>项目预算分解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rgbClr val="4472C4"/>
              </a:solidFill>
              <a:ln w="19050">
                <a:solidFill>
                  <a:sysClr val="window" lastClr="FFFFFF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ED7D31"/>
              </a:solidFill>
              <a:ln w="19050">
                <a:solidFill>
                  <a:sysClr val="window" lastClr="FFFFFF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A5A5A5"/>
              </a:solidFill>
              <a:ln w="19050">
                <a:solidFill>
                  <a:sysClr val="window" lastClr="FFFFFF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ysClr val="window" lastClr="FFFFFF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0"/>
                  <c:y val="-0.090277777777777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516714049517379"/>
                  <c:y val="0.049961922066261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Calibri" panose="020F0502020204030204" charset="0"/>
                    <a:ea typeface="等线" panose="02010600030101010101" charset="-122"/>
                    <a:cs typeface="+mn-ea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'[上海医院预算（2021年4月）-更新.xlsx]大屏（包含会员卡）'!$I$22:$I$25</c:f>
              <c:strCache>
                <c:ptCount val="4"/>
                <c:pt idx="0">
                  <c:v>微整</c:v>
                </c:pt>
                <c:pt idx="1">
                  <c:v>光电</c:v>
                </c:pt>
                <c:pt idx="2">
                  <c:v>皮肤维养</c:v>
                </c:pt>
                <c:pt idx="3">
                  <c:v>线雕</c:v>
                </c:pt>
              </c:strCache>
            </c:strRef>
          </c:cat>
          <c:val>
            <c:numRef>
              <c:f>'[上海医院预算（2021年4月）-更新.xlsx]大屏（包含会员卡）'!$J$22:$J$25</c:f>
              <c:numCache>
                <c:formatCode>General</c:formatCode>
                <c:ptCount val="4"/>
                <c:pt idx="0">
                  <c:v>540000</c:v>
                </c:pt>
                <c:pt idx="1">
                  <c:v>630000</c:v>
                </c:pt>
                <c:pt idx="2">
                  <c:v>450000</c:v>
                </c:pt>
                <c:pt idx="3">
                  <c:v>180000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 charset="0"/>
              <a:ea typeface="等线" panose="02010600030101010101" charset="-122"/>
              <a:cs typeface="+mn-ea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ysClr val="windowText" lastClr="000000">
          <a:lumMod val="15000"/>
          <a:lumOff val="85000"/>
        </a:sys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spc="0" normalizeH="0" baseline="0">
              <a:solidFill>
                <a:sysClr val="windowText" lastClr="000000">
                  <a:lumMod val="50000"/>
                  <a:lumOff val="50000"/>
                </a:sysClr>
              </a:solidFill>
              <a:latin typeface="Calibri Light" panose="020F0302020204030204" charset="0"/>
              <a:ea typeface="等线 Light" panose="02010600030101010101" charset="-122"/>
              <a:cs typeface="+mn-ea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'[上海瑞阳运营数据(update on 20210430）.xlsx]运营数据  (2)'!$P$21</c:f>
              <c:strCache>
                <c:ptCount val="1"/>
                <c:pt idx="0">
                  <c:v>总销售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100000">
                    <a:srgbClr val="4472C4">
                      <a:lumMod val="60000"/>
                      <a:lumOff val="40000"/>
                    </a:srgbClr>
                  </a:gs>
                  <a:gs pos="0">
                    <a:srgbClr val="4472C4"/>
                  </a:gs>
                </a:gsLst>
                <a:lin ang="5400000" scaled="0"/>
              </a:gradFill>
              <a:ln w="19050">
                <a:solidFill>
                  <a:sysClr val="window" lastClr="FFFFFF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rgbClr val="ED7D31">
                      <a:lumMod val="60000"/>
                      <a:lumOff val="40000"/>
                    </a:srgbClr>
                  </a:gs>
                  <a:gs pos="0">
                    <a:srgbClr val="ED7D31"/>
                  </a:gs>
                </a:gsLst>
                <a:lin ang="5400000" scaled="0"/>
              </a:gradFill>
              <a:ln w="19050">
                <a:solidFill>
                  <a:sysClr val="window" lastClr="FFFFFF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rgbClr val="A5A5A5">
                      <a:lumMod val="60000"/>
                      <a:lumOff val="40000"/>
                    </a:srgbClr>
                  </a:gs>
                  <a:gs pos="0">
                    <a:srgbClr val="A5A5A5"/>
                  </a:gs>
                </a:gsLst>
                <a:lin ang="5400000" scaled="0"/>
              </a:gradFill>
              <a:ln w="19050">
                <a:solidFill>
                  <a:sysClr val="window" lastClr="FFFFFF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0618077948859657"/>
                  <c:y val="0.12249072793093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98184647302905"/>
                      <c:h val="0.210059171597633"/>
                    </c:manualLayout>
                  </c15:layout>
                </c:ext>
              </c:extLst>
            </c:dLbl>
            <c:dLbl>
              <c:idx val="1"/>
              <c:layout/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304979253112"/>
                      <c:h val="0.27396449704142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0564033688836759"/>
                  <c:y val="0.10895923945731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894190871369"/>
                      <c:h val="0.210059171597633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Calibri" panose="020F0502020204030204" charset="0"/>
                    <a:ea typeface="等线" panose="02010600030101010101" charset="-122"/>
                    <a:cs typeface="+mn-ea"/>
                  </a:defRPr>
                </a:pPr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'[上海瑞阳运营数据(update on 20210430）.xlsx]运营数据  (2)'!$N$22:$N$24</c:f>
              <c:strCache>
                <c:ptCount val="3"/>
                <c:pt idx="0" c:formatCode="#,##0.00_ ">
                  <c:v>伊美</c:v>
                </c:pt>
                <c:pt idx="1" c:formatCode="#,##0.00_ ">
                  <c:v>求美</c:v>
                </c:pt>
                <c:pt idx="2" c:formatCode="#,##0.00_ ">
                  <c:v>好闺蜜</c:v>
                </c:pt>
              </c:strCache>
            </c:strRef>
          </c:cat>
          <c:val>
            <c:numRef>
              <c:f>'[上海瑞阳运营数据(update on 20210430）.xlsx]运营数据  (2)'!$P$22:$P$24</c:f>
              <c:numCache>
                <c:formatCode>#,##0.00_ </c:formatCode>
                <c:ptCount val="3"/>
                <c:pt idx="0">
                  <c:v>178631.06</c:v>
                </c:pt>
                <c:pt idx="1">
                  <c:v>1469910.16</c:v>
                </c:pt>
                <c:pt idx="2">
                  <c:v>202951.35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ysClr val="window" lastClr="FFFFFF">
            <a:alpha val="50000"/>
          </a:sys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 charset="0"/>
              <a:ea typeface="等线" panose="02010600030101010101" charset="-122"/>
              <a:cs typeface="+mn-ea"/>
            </a:defRPr>
          </a:pPr>
        </a:p>
      </c:txPr>
    </c:legend>
    <c:plotVisOnly val="1"/>
    <c:dispBlanksAs val="gap"/>
    <c:showDLblsOverMax val="0"/>
  </c:chart>
  <c:spPr>
    <a:pattFill prst="dkDnDiag">
      <a:fgClr>
        <a:sysClr val="window" lastClr="FFFFFF"/>
      </a:fgClr>
      <a:bgClr>
        <a:sysClr val="windowText" lastClr="000000">
          <a:lumMod val="10000"/>
          <a:lumOff val="90000"/>
        </a:sysClr>
      </a:bgClr>
    </a:pattFill>
    <a:ln w="9525" cap="flat" cmpd="sng" algn="ctr">
      <a:solidFill>
        <a:sysClr val="windowText" lastClr="000000">
          <a:lumMod val="15000"/>
          <a:lumOff val="85000"/>
        </a:sys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spc="0" normalizeH="0" baseline="0">
              <a:solidFill>
                <a:sysClr val="windowText" lastClr="000000">
                  <a:lumMod val="50000"/>
                  <a:lumOff val="50000"/>
                </a:sysClr>
              </a:solidFill>
              <a:latin typeface="Calibri Light" panose="020F0302020204030204" charset="0"/>
              <a:ea typeface="等线 Light" panose="02010600030101010101" charset="-122"/>
              <a:cs typeface="+mn-ea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'[上海瑞阳运营数据(update on 20210430）.xlsx]运营数据  (2)'!$Q$21</c:f>
              <c:strCache>
                <c:ptCount val="1"/>
                <c:pt idx="0">
                  <c:v>总收入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100000">
                    <a:srgbClr val="4472C4">
                      <a:lumMod val="60000"/>
                      <a:lumOff val="40000"/>
                    </a:srgbClr>
                  </a:gs>
                  <a:gs pos="0">
                    <a:srgbClr val="4472C4"/>
                  </a:gs>
                </a:gsLst>
                <a:lin ang="5400000" scaled="0"/>
              </a:gradFill>
              <a:ln w="19050">
                <a:solidFill>
                  <a:sysClr val="window" lastClr="FFFFFF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rgbClr val="ED7D31">
                      <a:lumMod val="60000"/>
                      <a:lumOff val="40000"/>
                    </a:srgbClr>
                  </a:gs>
                  <a:gs pos="0">
                    <a:srgbClr val="ED7D31"/>
                  </a:gs>
                </a:gsLst>
                <a:lin ang="5400000" scaled="0"/>
              </a:gradFill>
              <a:ln w="19050">
                <a:solidFill>
                  <a:sysClr val="window" lastClr="FFFFFF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rgbClr val="A5A5A5">
                      <a:lumMod val="60000"/>
                      <a:lumOff val="40000"/>
                    </a:srgbClr>
                  </a:gs>
                  <a:gs pos="0">
                    <a:srgbClr val="A5A5A5"/>
                  </a:gs>
                </a:gsLst>
                <a:lin ang="5400000" scaled="0"/>
              </a:gradFill>
              <a:ln w="19050">
                <a:solidFill>
                  <a:sysClr val="window" lastClr="FFFFFF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0770605991407885"/>
                  <c:y val="0.13948876013447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9275323988363"/>
                      <c:h val="0.210059171597633"/>
                    </c:manualLayout>
                  </c15:layout>
                </c:ext>
              </c:extLst>
            </c:dLbl>
            <c:dLbl>
              <c:idx val="1"/>
              <c:layout/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1393811161068"/>
                      <c:h val="0.27396449704142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0601908773327741"/>
                  <c:y val="0.12254873386165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9240941549855"/>
                      <c:h val="0.210059171597633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Calibri" panose="020F0502020204030204" charset="0"/>
                    <a:ea typeface="等线" panose="02010600030101010101" charset="-122"/>
                    <a:cs typeface="+mn-ea"/>
                  </a:defRPr>
                </a:pPr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'[上海瑞阳运营数据(update on 20210430）.xlsx]运营数据  (2)'!$N$22:$N$24</c:f>
              <c:strCache>
                <c:ptCount val="3"/>
                <c:pt idx="0" c:formatCode="#,##0.00_ ">
                  <c:v>伊美</c:v>
                </c:pt>
                <c:pt idx="1" c:formatCode="#,##0.00_ ">
                  <c:v>求美</c:v>
                </c:pt>
                <c:pt idx="2" c:formatCode="#,##0.00_ ">
                  <c:v>好闺蜜</c:v>
                </c:pt>
              </c:strCache>
            </c:strRef>
          </c:cat>
          <c:val>
            <c:numRef>
              <c:f>'[上海瑞阳运营数据(update on 20210430）.xlsx]运营数据  (2)'!$Q$22:$Q$24</c:f>
              <c:numCache>
                <c:formatCode>#,##0.00_ </c:formatCode>
                <c:ptCount val="3"/>
                <c:pt idx="0">
                  <c:v>163471.29</c:v>
                </c:pt>
                <c:pt idx="1">
                  <c:v>1121111.59</c:v>
                </c:pt>
                <c:pt idx="2">
                  <c:v>146555.75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ysClr val="window" lastClr="FFFFFF">
            <a:alpha val="50000"/>
          </a:sys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 charset="0"/>
              <a:ea typeface="等线" panose="02010600030101010101" charset="-122"/>
              <a:cs typeface="+mn-ea"/>
            </a:defRPr>
          </a:pPr>
        </a:p>
      </c:txPr>
    </c:legend>
    <c:plotVisOnly val="1"/>
    <c:dispBlanksAs val="gap"/>
    <c:showDLblsOverMax val="0"/>
  </c:chart>
  <c:spPr>
    <a:pattFill prst="dkDnDiag">
      <a:fgClr>
        <a:sysClr val="window" lastClr="FFFFFF"/>
      </a:fgClr>
      <a:bgClr>
        <a:sysClr val="windowText" lastClr="000000">
          <a:lumMod val="10000"/>
          <a:lumOff val="90000"/>
        </a:sysClr>
      </a:bgClr>
    </a:pattFill>
    <a:ln w="9525" cap="flat" cmpd="sng" algn="ctr">
      <a:solidFill>
        <a:sysClr val="windowText" lastClr="000000">
          <a:lumMod val="15000"/>
          <a:lumOff val="85000"/>
        </a:sys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0" normalizeH="0" baseline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alibri Light" panose="020F0302020204030204" charset="0"/>
                <a:ea typeface="等线 Light" panose="02010600030101010101" charset="-122"/>
                <a:cs typeface="+mn-ea"/>
              </a:defRPr>
            </a:pPr>
            <a:r>
              <a:t>成交人数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'[上海瑞阳运营数据(update on 20210430）.xlsx]运营数据  (2)'!$U$21</c:f>
              <c:strCache>
                <c:ptCount val="1"/>
                <c:pt idx="0">
                  <c:v>成交量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100000">
                    <a:srgbClr val="4472C4">
                      <a:lumMod val="60000"/>
                      <a:lumOff val="40000"/>
                    </a:srgbClr>
                  </a:gs>
                  <a:gs pos="0">
                    <a:srgbClr val="4472C4"/>
                  </a:gs>
                </a:gsLst>
                <a:lin ang="5400000" scaled="0"/>
              </a:gradFill>
              <a:ln w="19050">
                <a:solidFill>
                  <a:sysClr val="window" lastClr="FFFFFF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rgbClr val="ED7D31">
                      <a:lumMod val="60000"/>
                      <a:lumOff val="40000"/>
                    </a:srgbClr>
                  </a:gs>
                  <a:gs pos="0">
                    <a:srgbClr val="ED7D31"/>
                  </a:gs>
                </a:gsLst>
                <a:lin ang="5400000" scaled="0"/>
              </a:gradFill>
              <a:ln w="19050">
                <a:solidFill>
                  <a:sysClr val="window" lastClr="FFFFFF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rgbClr val="A5A5A5">
                      <a:lumMod val="60000"/>
                      <a:lumOff val="40000"/>
                    </a:srgbClr>
                  </a:gs>
                  <a:gs pos="0">
                    <a:srgbClr val="A5A5A5"/>
                  </a:gs>
                </a:gsLst>
                <a:lin ang="5400000" scaled="0"/>
              </a:gradFill>
              <a:ln w="19050">
                <a:solidFill>
                  <a:sysClr val="window" lastClr="FFFFFF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rgbClr val="FFC000">
                      <a:lumMod val="60000"/>
                      <a:lumOff val="40000"/>
                    </a:srgbClr>
                  </a:gs>
                  <a:gs pos="0">
                    <a:srgbClr val="FFC000"/>
                  </a:gs>
                </a:gsLst>
                <a:lin ang="5400000" scaled="0"/>
              </a:gradFill>
              <a:ln w="19050">
                <a:solidFill>
                  <a:sysClr val="window" lastClr="FFFFFF"/>
                </a:soli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100000">
                    <a:srgbClr val="5B9BD5">
                      <a:lumMod val="60000"/>
                      <a:lumOff val="40000"/>
                    </a:srgbClr>
                  </a:gs>
                  <a:gs pos="0">
                    <a:srgbClr val="5B9BD5"/>
                  </a:gs>
                </a:gsLst>
                <a:lin ang="5400000" scaled="0"/>
              </a:gradFill>
              <a:ln w="19050">
                <a:solidFill>
                  <a:sysClr val="window" lastClr="FFFFFF"/>
                </a:soli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100000">
                    <a:srgbClr val="70AD47">
                      <a:lumMod val="60000"/>
                      <a:lumOff val="40000"/>
                    </a:srgbClr>
                  </a:gs>
                  <a:gs pos="0">
                    <a:srgbClr val="70AD47"/>
                  </a:gs>
                </a:gsLst>
                <a:lin ang="5400000" scaled="0"/>
              </a:gradFill>
              <a:ln w="19050">
                <a:solidFill>
                  <a:sysClr val="window" lastClr="FFFFFF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Calibri" panose="020F0502020204030204" charset="0"/>
                    <a:ea typeface="等线" panose="02010600030101010101" charset="-122"/>
                    <a:cs typeface="+mn-ea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'[上海瑞阳运营数据(update on 20210430）.xlsx]运营数据  (2)'!$T$22:$T$27</c:f>
              <c:strCache>
                <c:ptCount val="6"/>
                <c:pt idx="0" c:formatCode="#,##0_ ">
                  <c:v>伊美新客</c:v>
                </c:pt>
                <c:pt idx="1" c:formatCode="#,##0_ ">
                  <c:v>伊美老客</c:v>
                </c:pt>
                <c:pt idx="2" c:formatCode="#,##0_ ">
                  <c:v>求美新客</c:v>
                </c:pt>
                <c:pt idx="3" c:formatCode="#,##0_ ">
                  <c:v>求美老客</c:v>
                </c:pt>
                <c:pt idx="4" c:formatCode="#,##0_ ">
                  <c:v>好闺蜜新客</c:v>
                </c:pt>
                <c:pt idx="5" c:formatCode="#,##0_ ">
                  <c:v>好闺蜜老客</c:v>
                </c:pt>
              </c:strCache>
            </c:strRef>
          </c:cat>
          <c:val>
            <c:numRef>
              <c:f>'[上海瑞阳运营数据(update on 20210430）.xlsx]运营数据  (2)'!$U$22:$U$27</c:f>
              <c:numCache>
                <c:formatCode>#,##0_ </c:formatCode>
                <c:ptCount val="6"/>
                <c:pt idx="0">
                  <c:v>8</c:v>
                </c:pt>
                <c:pt idx="1">
                  <c:v>20</c:v>
                </c:pt>
                <c:pt idx="2">
                  <c:v>75</c:v>
                </c:pt>
                <c:pt idx="3">
                  <c:v>122</c:v>
                </c:pt>
                <c:pt idx="4">
                  <c:v>16</c:v>
                </c:pt>
                <c:pt idx="5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ysClr val="window" lastClr="FFFFFF">
            <a:alpha val="50000"/>
          </a:sys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 charset="0"/>
              <a:ea typeface="等线" panose="02010600030101010101" charset="-122"/>
              <a:cs typeface="+mn-ea"/>
            </a:defRPr>
          </a:pPr>
        </a:p>
      </c:txPr>
    </c:legend>
    <c:plotVisOnly val="1"/>
    <c:dispBlanksAs val="gap"/>
    <c:showDLblsOverMax val="0"/>
  </c:chart>
  <c:spPr>
    <a:pattFill prst="dkDnDiag">
      <a:fgClr>
        <a:sysClr val="window" lastClr="FFFFFF"/>
      </a:fgClr>
      <a:bgClr>
        <a:sysClr val="windowText" lastClr="000000">
          <a:lumMod val="10000"/>
          <a:lumOff val="90000"/>
        </a:sysClr>
      </a:bgClr>
    </a:pattFill>
    <a:ln w="9525" cap="flat" cmpd="sng" algn="ctr">
      <a:solidFill>
        <a:sysClr val="windowText" lastClr="000000">
          <a:lumMod val="15000"/>
          <a:lumOff val="85000"/>
        </a:sys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8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 charset="0"/>
                <a:ea typeface="等线" panose="02010600030101010101" charset="-122"/>
                <a:cs typeface="+mn-ea"/>
              </a:defRPr>
            </a:pPr>
            <a:r>
              <a:t>客单值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'[上海瑞阳运营数据(update on 20210430）.xlsx]运营数据  (2)'!$V$21</c:f>
              <c:strCache>
                <c:ptCount val="1"/>
                <c:pt idx="0">
                  <c:v>实际
客单值</c:v>
                </c:pt>
              </c:strCache>
            </c:strRef>
          </c:tx>
          <c:spPr>
            <a:gradFill>
              <a:gsLst>
                <a:gs pos="0">
                  <a:srgbClr val="4472C4"/>
                </a:gs>
                <a:gs pos="100000">
                  <a:srgbClr val="4472C4">
                    <a:lumMod val="84000"/>
                  </a:srgb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ysClr val="window" lastClr="FFFFFF"/>
                    </a:solidFill>
                    <a:latin typeface="Calibri" panose="020F0502020204030204" charset="0"/>
                    <a:ea typeface="等线" panose="02010600030101010101" charset="-122"/>
                    <a:cs typeface="+mn-ea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'[上海瑞阳运营数据(update on 20210430）.xlsx]运营数据  (2)'!$T$22:$T$27</c:f>
              <c:strCache>
                <c:ptCount val="6"/>
                <c:pt idx="0" c:formatCode="#,##0_ ">
                  <c:v>伊美新客</c:v>
                </c:pt>
                <c:pt idx="1" c:formatCode="#,##0_ ">
                  <c:v>伊美老客</c:v>
                </c:pt>
                <c:pt idx="2" c:formatCode="#,##0_ ">
                  <c:v>求美新客</c:v>
                </c:pt>
                <c:pt idx="3" c:formatCode="#,##0_ ">
                  <c:v>求美老客</c:v>
                </c:pt>
                <c:pt idx="4" c:formatCode="#,##0_ ">
                  <c:v>好闺蜜新客</c:v>
                </c:pt>
                <c:pt idx="5" c:formatCode="#,##0_ ">
                  <c:v>好闺蜜老客</c:v>
                </c:pt>
              </c:strCache>
            </c:strRef>
          </c:cat>
          <c:val>
            <c:numRef>
              <c:f>'[上海瑞阳运营数据(update on 20210430）.xlsx]运营数据  (2)'!$V$22:$V$27</c:f>
              <c:numCache>
                <c:formatCode>#,##0_ </c:formatCode>
                <c:ptCount val="6"/>
                <c:pt idx="0">
                  <c:v>11552.5</c:v>
                </c:pt>
                <c:pt idx="1">
                  <c:v>4310.553</c:v>
                </c:pt>
                <c:pt idx="2">
                  <c:v>8357.50666666667</c:v>
                </c:pt>
                <c:pt idx="3">
                  <c:v>6910.63245901639</c:v>
                </c:pt>
                <c:pt idx="4">
                  <c:v>5687.709375</c:v>
                </c:pt>
                <c:pt idx="5">
                  <c:v>5330.85714285714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1"/>
        <c:overlap val="0"/>
        <c:axId val="154270592"/>
        <c:axId val="275077576"/>
      </c:barChart>
      <c:catAx>
        <c:axId val="154270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 charset="0"/>
                <a:ea typeface="等线" panose="02010600030101010101" charset="-122"/>
                <a:cs typeface="+mn-ea"/>
              </a:defRPr>
            </a:pPr>
          </a:p>
        </c:txPr>
        <c:crossAx val="275077576"/>
        <c:crosses val="autoZero"/>
        <c:auto val="1"/>
        <c:lblAlgn val="ctr"/>
        <c:lblOffset val="100"/>
        <c:noMultiLvlLbl val="0"/>
      </c:catAx>
      <c:valAx>
        <c:axId val="275077576"/>
        <c:scaling>
          <c:orientation val="minMax"/>
        </c:scaling>
        <c:delete val="1"/>
        <c:axPos val="l"/>
        <c:numFmt formatCode="#,##0_ 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等线" panose="02010600030101010101" charset="-122"/>
                <a:cs typeface="+mn-ea"/>
              </a:defRPr>
            </a:pPr>
          </a:p>
        </c:txPr>
        <c:crossAx val="15427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ysClr val="window" lastClr="FFFFFF"/>
        </a:gs>
        <a:gs pos="68000">
          <a:sysClr val="window" lastClr="FFFFFF">
            <a:lumMod val="85000"/>
          </a:sysClr>
        </a:gs>
        <a:gs pos="100000">
          <a:sysClr val="window" lastClr="FFFFFF"/>
        </a:gs>
      </a:gsLst>
      <a:lin ang="5400000" scaled="1"/>
    </a:gradFill>
    <a:ln w="9525" cap="flat" cmpd="sng" algn="ctr">
      <a:solidFill>
        <a:sysClr val="windowText" lastClr="000000">
          <a:lumMod val="15000"/>
          <a:lumOff val="85000"/>
        </a:sys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 charset="0"/>
              <a:ea typeface="等线" panose="02010600030101010101" charset="-122"/>
              <a:cs typeface="+mn-ea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'[上海瑞阳运营数据(update on 20210430）.xlsx]运营数据  (2)'!$N$52</c:f>
              <c:strCache>
                <c:ptCount val="1"/>
                <c:pt idx="0">
                  <c:v>销售金额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4472C4"/>
              </a:solidFill>
              <a:ln w="19050">
                <a:solidFill>
                  <a:sysClr val="window" lastClr="FFFFFF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ED7D31"/>
              </a:solidFill>
              <a:ln w="19050">
                <a:solidFill>
                  <a:sysClr val="window" lastClr="FFFFFF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A5A5A5"/>
              </a:solidFill>
              <a:ln w="19050">
                <a:solidFill>
                  <a:sysClr val="window" lastClr="FFFFFF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ysClr val="window" lastClr="FFFFFF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34651990115022"/>
                  <c:y val="0.037635587899280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1778006166495"/>
                      <c:h val="0.20237230694747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0182944423973064"/>
                  <c:y val="-0.11444778861001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0611101278043526"/>
                  <c:y val="0.053916790187374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2713257965057"/>
                      <c:h val="0.119583635923505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Calibri" panose="020F0502020204030204" charset="0"/>
                    <a:ea typeface="等线" panose="02010600030101010101" charset="-122"/>
                    <a:cs typeface="+mn-ea"/>
                  </a:defRPr>
                </a:pPr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'[上海瑞阳运营数据(update on 20210430）.xlsx]运营数据  (2)'!$M$53:$M$56</c:f>
              <c:strCache>
                <c:ptCount val="4"/>
                <c:pt idx="0">
                  <c:v>微整</c:v>
                </c:pt>
                <c:pt idx="1">
                  <c:v>皮肤维养</c:v>
                </c:pt>
                <c:pt idx="2">
                  <c:v>皮肤光电</c:v>
                </c:pt>
                <c:pt idx="3">
                  <c:v>其他</c:v>
                </c:pt>
              </c:strCache>
            </c:strRef>
          </c:cat>
          <c:val>
            <c:numRef>
              <c:f>'[上海瑞阳运营数据(update on 20210430）.xlsx]运营数据  (2)'!$N$53:$N$56</c:f>
              <c:numCache>
                <c:formatCode>#,##0_ </c:formatCode>
                <c:ptCount val="4"/>
                <c:pt idx="0">
                  <c:v>850169.16</c:v>
                </c:pt>
                <c:pt idx="1">
                  <c:v>262541.75</c:v>
                </c:pt>
                <c:pt idx="2">
                  <c:v>730425.12</c:v>
                </c:pt>
                <c:pt idx="3">
                  <c:v>6215.3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 charset="0"/>
              <a:ea typeface="等线" panose="02010600030101010101" charset="-122"/>
              <a:cs typeface="+mn-ea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ysClr val="windowText" lastClr="000000">
          <a:lumMod val="15000"/>
          <a:lumOff val="85000"/>
        </a:sys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 charset="0"/>
              <a:ea typeface="等线" panose="02010600030101010101" charset="-122"/>
              <a:cs typeface="+mn-ea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'[上海瑞阳运营数据(update on 20210430）.xlsx]运营数据  (2)'!$O$52</c:f>
              <c:strCache>
                <c:ptCount val="1"/>
                <c:pt idx="0">
                  <c:v>收入金额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4472C4"/>
              </a:solidFill>
              <a:ln w="19050">
                <a:solidFill>
                  <a:sysClr val="window" lastClr="FFFFFF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ED7D31"/>
              </a:solidFill>
              <a:ln w="19050">
                <a:solidFill>
                  <a:sysClr val="window" lastClr="FFFFFF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A5A5A5"/>
              </a:solidFill>
              <a:ln w="19050">
                <a:solidFill>
                  <a:sysClr val="window" lastClr="FFFFFF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ysClr val="window" lastClr="FFFFFF"/>
                </a:solidFill>
              </a:ln>
              <a:effectLst/>
            </c:spPr>
          </c:dPt>
          <c:dLbls>
            <c:dLbl>
              <c:idx val="0"/>
              <c:layout/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267777854046173"/>
                  <c:y val="-0.0945570408036219"/>
                </c:manualLayout>
              </c:layout>
              <c:dLblPos val="bestFit"/>
              <c:showLegendKey val="0"/>
              <c:showVal val="1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0645220036303302"/>
                  <c:y val="0.055285324163498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032887975334"/>
                      <c:h val="0.12060546875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Calibri" panose="020F0502020204030204" charset="0"/>
                    <a:ea typeface="等线" panose="02010600030101010101" charset="-122"/>
                    <a:cs typeface="+mn-ea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ysClr val="windowText" lastClr="000000">
                          <a:lumMod val="35000"/>
                          <a:lumOff val="65000"/>
                        </a:sys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'[上海瑞阳运营数据(update on 20210430）.xlsx]运营数据  (2)'!$M$53:$M$56</c:f>
              <c:strCache>
                <c:ptCount val="4"/>
                <c:pt idx="0">
                  <c:v>微整</c:v>
                </c:pt>
                <c:pt idx="1">
                  <c:v>皮肤维养</c:v>
                </c:pt>
                <c:pt idx="2">
                  <c:v>皮肤光电</c:v>
                </c:pt>
                <c:pt idx="3">
                  <c:v>其他</c:v>
                </c:pt>
              </c:strCache>
            </c:strRef>
          </c:cat>
          <c:val>
            <c:numRef>
              <c:f>'[上海瑞阳运营数据(update on 20210430）.xlsx]运营数据  (2)'!$O$53:$O$56</c:f>
              <c:numCache>
                <c:formatCode>#,##0_ </c:formatCode>
                <c:ptCount val="4"/>
                <c:pt idx="0">
                  <c:v>728830.18</c:v>
                </c:pt>
                <c:pt idx="1">
                  <c:v>202541.67</c:v>
                </c:pt>
                <c:pt idx="2">
                  <c:v>483715.09</c:v>
                </c:pt>
                <c:pt idx="3">
                  <c:v>14288.09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 charset="0"/>
              <a:ea typeface="等线" panose="02010600030101010101" charset="-122"/>
              <a:cs typeface="+mn-ea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ysClr val="windowText" lastClr="000000">
          <a:lumMod val="15000"/>
          <a:lumOff val="85000"/>
        </a:sys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等线" panose="02010600030101010101" charset="-122"/>
                <a:cs typeface="+mn-ea"/>
              </a:defRPr>
            </a:pPr>
            <a:r>
              <a:t>医生项目收入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'[上海瑞阳运营数据(update on 20210430）.xlsx]Sheet5'!$M$12</c:f>
              <c:strCache>
                <c:ptCount val="1"/>
                <c:pt idx="0">
                  <c:v>微整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'[上海瑞阳运营数据(update on 20210430）.xlsx]Sheet5'!$N$11:$Q$11</c:f>
              <c:strCache>
                <c:ptCount val="4"/>
                <c:pt idx="0">
                  <c:v>俞竣渊</c:v>
                </c:pt>
                <c:pt idx="1">
                  <c:v>林恒如</c:v>
                </c:pt>
                <c:pt idx="2">
                  <c:v>庚同举</c:v>
                </c:pt>
                <c:pt idx="3">
                  <c:v>赵志宇</c:v>
                </c:pt>
              </c:strCache>
            </c:strRef>
          </c:cat>
          <c:val>
            <c:numRef>
              <c:f>'[上海瑞阳运营数据(update on 20210430）.xlsx]Sheet5'!$N$12:$Q$12</c:f>
              <c:numCache>
                <c:formatCode>#,##0_ </c:formatCode>
                <c:ptCount val="4"/>
                <c:pt idx="0">
                  <c:v>503355.13</c:v>
                </c:pt>
                <c:pt idx="1">
                  <c:v>49146.52</c:v>
                </c:pt>
                <c:pt idx="2">
                  <c:v>15247.99</c:v>
                </c:pt>
                <c:pt idx="3">
                  <c:v>161080.54</c:v>
                </c:pt>
              </c:numCache>
            </c:numRef>
          </c:val>
        </c:ser>
        <c:ser>
          <c:idx val="1"/>
          <c:order val="1"/>
          <c:tx>
            <c:strRef>
              <c:f>'[上海瑞阳运营数据(update on 20210430）.xlsx]Sheet5'!$M$13</c:f>
              <c:strCache>
                <c:ptCount val="1"/>
                <c:pt idx="0">
                  <c:v>皮肤维养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'[上海瑞阳运营数据(update on 20210430）.xlsx]Sheet5'!$N$11:$Q$11</c:f>
              <c:strCache>
                <c:ptCount val="4"/>
                <c:pt idx="0">
                  <c:v>俞竣渊</c:v>
                </c:pt>
                <c:pt idx="1">
                  <c:v>林恒如</c:v>
                </c:pt>
                <c:pt idx="2">
                  <c:v>庚同举</c:v>
                </c:pt>
                <c:pt idx="3">
                  <c:v>赵志宇</c:v>
                </c:pt>
              </c:strCache>
            </c:strRef>
          </c:cat>
          <c:val>
            <c:numRef>
              <c:f>'[上海瑞阳运营数据(update on 20210430）.xlsx]Sheet5'!$N$13:$Q$13</c:f>
              <c:numCache>
                <c:formatCode>#,##0_ </c:formatCode>
                <c:ptCount val="4"/>
                <c:pt idx="0">
                  <c:v>122870.48</c:v>
                </c:pt>
                <c:pt idx="1">
                  <c:v>24119.79</c:v>
                </c:pt>
                <c:pt idx="2">
                  <c:v>18090.55</c:v>
                </c:pt>
                <c:pt idx="3">
                  <c:v>37460.85</c:v>
                </c:pt>
              </c:numCache>
            </c:numRef>
          </c:val>
        </c:ser>
        <c:ser>
          <c:idx val="2"/>
          <c:order val="2"/>
          <c:tx>
            <c:strRef>
              <c:f>'[上海瑞阳运营数据(update on 20210430）.xlsx]Sheet5'!$M$14</c:f>
              <c:strCache>
                <c:ptCount val="1"/>
                <c:pt idx="0">
                  <c:v>皮肤光电</c:v>
                </c:pt>
              </c:strCache>
            </c:strRef>
          </c:tx>
          <c:spPr>
            <a:solidFill>
              <a:srgbClr val="A5A5A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'[上海瑞阳运营数据(update on 20210430）.xlsx]Sheet5'!$N$11:$Q$11</c:f>
              <c:strCache>
                <c:ptCount val="4"/>
                <c:pt idx="0">
                  <c:v>俞竣渊</c:v>
                </c:pt>
                <c:pt idx="1">
                  <c:v>林恒如</c:v>
                </c:pt>
                <c:pt idx="2">
                  <c:v>庚同举</c:v>
                </c:pt>
                <c:pt idx="3">
                  <c:v>赵志宇</c:v>
                </c:pt>
              </c:strCache>
            </c:strRef>
          </c:cat>
          <c:val>
            <c:numRef>
              <c:f>'[上海瑞阳运营数据(update on 20210430）.xlsx]Sheet5'!$N$14:$Q$14</c:f>
              <c:numCache>
                <c:formatCode>#,##0_ </c:formatCode>
                <c:ptCount val="4"/>
                <c:pt idx="0">
                  <c:v>350988.57</c:v>
                </c:pt>
                <c:pt idx="1">
                  <c:v>75635.79</c:v>
                </c:pt>
                <c:pt idx="2">
                  <c:v>37424.01</c:v>
                </c:pt>
                <c:pt idx="3">
                  <c:v>16447.72</c:v>
                </c:pt>
              </c:numCache>
            </c:numRef>
          </c:val>
        </c:ser>
        <c:ser>
          <c:idx val="3"/>
          <c:order val="3"/>
          <c:tx>
            <c:strRef>
              <c:f>'[上海瑞阳运营数据(update on 20210430）.xlsx]Sheet5'!$M$15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'[上海瑞阳运营数据(update on 20210430）.xlsx]Sheet5'!$N$11:$Q$11</c:f>
              <c:strCache>
                <c:ptCount val="4"/>
                <c:pt idx="0">
                  <c:v>俞竣渊</c:v>
                </c:pt>
                <c:pt idx="1">
                  <c:v>林恒如</c:v>
                </c:pt>
                <c:pt idx="2">
                  <c:v>庚同举</c:v>
                </c:pt>
                <c:pt idx="3">
                  <c:v>赵志宇</c:v>
                </c:pt>
              </c:strCache>
            </c:strRef>
          </c:cat>
          <c:val>
            <c:numRef>
              <c:f>'[上海瑞阳运营数据(update on 20210430）.xlsx]Sheet5'!$N$15:$Q$15</c:f>
              <c:numCache>
                <c:formatCode>#,##0_ </c:formatCode>
                <c:ptCount val="4"/>
                <c:pt idx="0">
                  <c:v>2561.72</c:v>
                </c:pt>
                <c:pt idx="1">
                  <c:v>1154.16</c:v>
                </c:pt>
                <c:pt idx="2">
                  <c:v>589.67</c:v>
                </c:pt>
                <c:pt idx="3">
                  <c:v>816.53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5459060"/>
        <c:axId val="687693213"/>
      </c:barChart>
      <c:catAx>
        <c:axId val="6554590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等线" panose="02010600030101010101" charset="-122"/>
                <a:cs typeface="+mn-ea"/>
              </a:defRPr>
            </a:pPr>
          </a:p>
        </c:txPr>
        <c:crossAx val="687693213"/>
        <c:crosses val="autoZero"/>
        <c:auto val="1"/>
        <c:lblAlgn val="ctr"/>
        <c:lblOffset val="100"/>
        <c:noMultiLvlLbl val="0"/>
      </c:catAx>
      <c:valAx>
        <c:axId val="68769321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ysClr val="windowText" lastClr="000000">
                  <a:lumMod val="15000"/>
                  <a:lumOff val="85000"/>
                </a:sys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等线" panose="02010600030101010101" charset="-122"/>
                <a:cs typeface="+mn-ea"/>
              </a:defRPr>
            </a:pPr>
          </a:p>
        </c:txPr>
        <c:crossAx val="655459060"/>
        <c:crosses val="autoZero"/>
        <c:crossBetween val="between"/>
        <c:majorUnit val="5000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等线" panose="02010600030101010101" charset="-122"/>
                <a:cs typeface="+mn-ea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 charset="0"/>
              <a:ea typeface="等线" panose="02010600030101010101" charset="-122"/>
              <a:cs typeface="+mn-ea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ysClr val="windowText" lastClr="000000">
          <a:lumMod val="15000"/>
          <a:lumOff val="85000"/>
        </a:sys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等线" panose="02010600030101010101" charset="-122"/>
                <a:cs typeface="+mn-ea"/>
              </a:defRPr>
            </a:pPr>
            <a:r>
              <a:t>医生服务人次（项目维度）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'[上海瑞阳运营数据(update on 20210430）.xlsx]Sheet5'!$M$17</c:f>
              <c:strCache>
                <c:ptCount val="1"/>
                <c:pt idx="0">
                  <c:v>微整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'[上海瑞阳运营数据(update on 20210430）.xlsx]Sheet5'!$N$16:$Q$16</c:f>
              <c:strCache>
                <c:ptCount val="4"/>
                <c:pt idx="0">
                  <c:v>俞竣渊</c:v>
                </c:pt>
                <c:pt idx="1">
                  <c:v>林恒如</c:v>
                </c:pt>
                <c:pt idx="2">
                  <c:v>庚同举</c:v>
                </c:pt>
                <c:pt idx="3">
                  <c:v>赵志宇</c:v>
                </c:pt>
              </c:strCache>
            </c:strRef>
          </c:cat>
          <c:val>
            <c:numRef>
              <c:f>'[上海瑞阳运营数据(update on 20210430）.xlsx]Sheet5'!$N$17:$Q$17</c:f>
              <c:numCache>
                <c:formatCode>General</c:formatCode>
                <c:ptCount val="4"/>
                <c:pt idx="0">
                  <c:v>139</c:v>
                </c:pt>
                <c:pt idx="1">
                  <c:v>8</c:v>
                </c:pt>
                <c:pt idx="2">
                  <c:v>6</c:v>
                </c:pt>
                <c:pt idx="3">
                  <c:v>26</c:v>
                </c:pt>
              </c:numCache>
            </c:numRef>
          </c:val>
        </c:ser>
        <c:ser>
          <c:idx val="1"/>
          <c:order val="1"/>
          <c:tx>
            <c:strRef>
              <c:f>'[上海瑞阳运营数据(update on 20210430）.xlsx]Sheet5'!$M$18</c:f>
              <c:strCache>
                <c:ptCount val="1"/>
                <c:pt idx="0">
                  <c:v>皮肤维养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'[上海瑞阳运营数据(update on 20210430）.xlsx]Sheet5'!$N$16:$Q$16</c:f>
              <c:strCache>
                <c:ptCount val="4"/>
                <c:pt idx="0">
                  <c:v>俞竣渊</c:v>
                </c:pt>
                <c:pt idx="1">
                  <c:v>林恒如</c:v>
                </c:pt>
                <c:pt idx="2">
                  <c:v>庚同举</c:v>
                </c:pt>
                <c:pt idx="3">
                  <c:v>赵志宇</c:v>
                </c:pt>
              </c:strCache>
            </c:strRef>
          </c:cat>
          <c:val>
            <c:numRef>
              <c:f>'[上海瑞阳运营数据(update on 20210430）.xlsx]Sheet5'!$N$18:$Q$18</c:f>
              <c:numCache>
                <c:formatCode>General</c:formatCode>
                <c:ptCount val="4"/>
                <c:pt idx="0">
                  <c:v>95</c:v>
                </c:pt>
                <c:pt idx="1">
                  <c:v>25</c:v>
                </c:pt>
                <c:pt idx="2">
                  <c:v>19</c:v>
                </c:pt>
                <c:pt idx="3">
                  <c:v>33</c:v>
                </c:pt>
              </c:numCache>
            </c:numRef>
          </c:val>
        </c:ser>
        <c:ser>
          <c:idx val="2"/>
          <c:order val="2"/>
          <c:tx>
            <c:strRef>
              <c:f>'[上海瑞阳运营数据(update on 20210430）.xlsx]Sheet5'!$M$19</c:f>
              <c:strCache>
                <c:ptCount val="1"/>
                <c:pt idx="0">
                  <c:v>皮肤光电</c:v>
                </c:pt>
              </c:strCache>
            </c:strRef>
          </c:tx>
          <c:spPr>
            <a:solidFill>
              <a:srgbClr val="A5A5A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'[上海瑞阳运营数据(update on 20210430）.xlsx]Sheet5'!$N$16:$Q$16</c:f>
              <c:strCache>
                <c:ptCount val="4"/>
                <c:pt idx="0">
                  <c:v>俞竣渊</c:v>
                </c:pt>
                <c:pt idx="1">
                  <c:v>林恒如</c:v>
                </c:pt>
                <c:pt idx="2">
                  <c:v>庚同举</c:v>
                </c:pt>
                <c:pt idx="3">
                  <c:v>赵志宇</c:v>
                </c:pt>
              </c:strCache>
            </c:strRef>
          </c:cat>
          <c:val>
            <c:numRef>
              <c:f>'[上海瑞阳运营数据(update on 20210430）.xlsx]Sheet5'!$N$19:$Q$19</c:f>
              <c:numCache>
                <c:formatCode>General</c:formatCode>
                <c:ptCount val="4"/>
                <c:pt idx="0">
                  <c:v>157</c:v>
                </c:pt>
                <c:pt idx="1">
                  <c:v>53</c:v>
                </c:pt>
                <c:pt idx="2">
                  <c:v>21</c:v>
                </c:pt>
                <c:pt idx="3">
                  <c:v>25</c:v>
                </c:pt>
              </c:numCache>
            </c:numRef>
          </c:val>
        </c:ser>
        <c:ser>
          <c:idx val="3"/>
          <c:order val="3"/>
          <c:tx>
            <c:strRef>
              <c:f>'[上海瑞阳运营数据(update on 20210430）.xlsx]Sheet5'!$M$20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'[上海瑞阳运营数据(update on 20210430）.xlsx]Sheet5'!$N$16:$Q$16</c:f>
              <c:strCache>
                <c:ptCount val="4"/>
                <c:pt idx="0">
                  <c:v>俞竣渊</c:v>
                </c:pt>
                <c:pt idx="1">
                  <c:v>林恒如</c:v>
                </c:pt>
                <c:pt idx="2">
                  <c:v>庚同举</c:v>
                </c:pt>
                <c:pt idx="3">
                  <c:v>赵志宇</c:v>
                </c:pt>
              </c:strCache>
            </c:strRef>
          </c:cat>
          <c:val>
            <c:numRef>
              <c:f>'[上海瑞阳运营数据(update on 20210430）.xlsx]Sheet5'!$N$20:$Q$20</c:f>
              <c:numCache>
                <c:formatCode>General</c:formatCode>
                <c:ptCount val="4"/>
                <c:pt idx="0">
                  <c:v>30</c:v>
                </c:pt>
                <c:pt idx="1">
                  <c:v>14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381958"/>
        <c:axId val="929824293"/>
      </c:barChart>
      <c:catAx>
        <c:axId val="4883819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等线" panose="02010600030101010101" charset="-122"/>
                <a:cs typeface="+mn-ea"/>
              </a:defRPr>
            </a:pPr>
          </a:p>
        </c:txPr>
        <c:crossAx val="929824293"/>
        <c:crosses val="autoZero"/>
        <c:auto val="1"/>
        <c:lblAlgn val="ctr"/>
        <c:lblOffset val="100"/>
        <c:noMultiLvlLbl val="0"/>
      </c:catAx>
      <c:valAx>
        <c:axId val="92982429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ysClr val="windowText" lastClr="000000">
                  <a:lumMod val="15000"/>
                  <a:lumOff val="85000"/>
                </a:sys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等线" panose="02010600030101010101" charset="-122"/>
                <a:cs typeface="+mn-ea"/>
              </a:defRPr>
            </a:pPr>
          </a:p>
        </c:txPr>
        <c:crossAx val="48838195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charset="0"/>
                <a:ea typeface="等线" panose="02010600030101010101" charset="-122"/>
                <a:cs typeface="+mn-ea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 charset="0"/>
              <a:ea typeface="等线" panose="02010600030101010101" charset="-122"/>
              <a:cs typeface="+mn-ea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ysClr val="windowText" lastClr="000000">
          <a:lumMod val="15000"/>
          <a:lumOff val="85000"/>
        </a:sys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b="1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 cap="none" spc="0" normalizeH="0" baseline="0"/>
  </cs:categoryAxis>
  <cs:chartArea>
    <cs:lnRef idx="0"/>
    <cs:fillRef idx="0"/>
    <cs:effectRef idx="0"/>
    <cs:fontRef idx="minor">
      <a:sysClr val="windowText" lastClr="000000"/>
    </cs:fontRef>
    <cs:spPr>
      <a:pattFill prst="dkDnDiag">
        <a:fgClr>
          <a:sysClr val="window" lastClr="FFFFFF"/>
        </a:fgClr>
        <a:bgClr>
          <a:sysClr val="windowText" lastClr="000000">
            <a:lumMod val="10000"/>
            <a:lumOff val="90000"/>
          </a:sysClr>
        </a:bgClr>
      </a:patt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>
          <a:alpha val="75000"/>
        </a:sysClr>
      </a:solidFill>
      <a:ln w="9525"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ysClr val="windowText" lastClr="000000"/>
    </cs:fontRef>
    <cs:spPr>
      <a:gradFill>
        <a:gsLst>
          <a:gs pos="100000">
            <a:srgbClr val="FFFFFF">
              <a:lumMod val="60000"/>
              <a:lumOff val="40000"/>
            </a:srgbClr>
          </a:gs>
          <a:gs pos="0">
            <a:srgbClr val="FFFFFF"/>
          </a:gs>
        </a:gsLst>
        <a:lin ang="5400000" scaled="0"/>
      </a:gradFill>
      <a:ln w="19050">
        <a:solidFill>
          <a:sysClr val="window" lastClr="FFFFFF"/>
        </a:solidFill>
      </a:ln>
    </cs:spPr>
  </cs:dataPoint>
  <cs:dataPoint3D>
    <cs:lnRef idx="0"/>
    <cs:fillRef idx="0">
      <cs:styleClr val="auto"/>
    </cs:fillRef>
    <cs:effectRef idx="0"/>
    <cs:fontRef idx="minor">
      <a:sysClr val="windowText" lastClr="000000"/>
    </cs:fontRef>
    <cs:spPr>
      <a:gradFill>
        <a:gsLst>
          <a:gs pos="100000">
            <a:srgbClr val="FFFFFF">
              <a:lumMod val="60000"/>
              <a:lumOff val="40000"/>
            </a:srgbClr>
          </a:gs>
          <a:gs pos="0">
            <a:srgbClr val="FFFFFF"/>
          </a:gs>
        </a:gsLst>
        <a:lin ang="5400000" scaled="0"/>
      </a:gradFill>
      <a:ln w="50800">
        <a:solidFill>
          <a:sysClr val="window" lastClr="FFFFFF"/>
        </a:solidFill>
      </a:ln>
    </cs:spPr>
  </cs:dataPoint3D>
  <cs:dataPointLine>
    <cs:lnRef idx="0">
      <cs:styleClr val="auto"/>
    </cs:lnRef>
    <cs:fillRef idx="0"/>
    <cs:effectRef idx="0"/>
    <cs:fontRef idx="minor">
      <a:sysClr val="windowText" lastClr="000000"/>
    </cs:fontRef>
    <cs:spPr>
      <a:ln w="2222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ysClr val="windowText" lastClr="000000"/>
    </cs:fontRef>
    <cs:spPr>
      <a:solidFill>
        <a:sysClr val="window" lastClr="FFFFFF"/>
      </a:solidFill>
      <a:ln w="15875">
        <a:solidFill>
          <a:srgbClr val="FFFFFF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8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75000"/>
          <a:lumOff val="25000"/>
        </a:sysClr>
      </a:solidFill>
      <a:ln w="9525" cap="flat" cmpd="sng" algn="ctr">
        <a:solidFill>
          <a:sysClr val="windowText" lastClr="000000">
            <a:lumMod val="50000"/>
            <a:lumOff val="50000"/>
          </a:sysClr>
        </a:solidFill>
        <a:round/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0"/>
            <a:lumOff val="50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>
          <a:alpha val="50000"/>
        </a:sysClr>
      </a:solidFill>
    </cs:spPr>
    <cs:defRPr sz="900" kern="1200"/>
  </cs:legend>
  <cs:plotArea>
    <cs:lnRef idx="0"/>
    <cs:fillRef idx="0"/>
    <cs:effectRef idx="0"/>
    <cs:fontRef idx="minor">
      <a:sysClr val="windowText" lastClr="000000"/>
    </cs:fontRef>
  </cs:plotArea>
  <cs:plotArea3D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ajor">
      <a:sysClr val="windowText" lastClr="000000">
        <a:lumMod val="50000"/>
        <a:lumOff val="50000"/>
      </a:sys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50000"/>
            <a:lumOff val="50000"/>
          </a:sysClr>
        </a:solidFill>
        <a:round/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</cs:dataPoint>
  <cs:dataPoint3D>
    <cs:lnRef idx="0"/>
    <cs:fillRef idx="1">
      <cs:styleClr val="auto"/>
    </cs:fillRef>
    <cs:effectRef idx="0"/>
    <cs:fontRef idx="minor">
      <a:sysClr val="windowText" lastClr="000000"/>
    </cs:fontRef>
  </cs:dataPoint3D>
  <cs:dataPointLine>
    <cs:lnRef idx="0">
      <cs:styleClr val="auto"/>
    </cs:lnRef>
    <cs:fillRef idx="1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65000"/>
          <a:lumOff val="35000"/>
        </a:sysClr>
      </a:solidFill>
      <a:ln w="9525">
        <a:solidFill>
          <a:sysClr val="windowText" lastClr="000000">
            <a:lumMod val="65000"/>
            <a:lumOff val="35000"/>
          </a:sysClr>
        </a:solidFill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75000"/>
            <a:lumOff val="2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>
        <a:solidFill>
          <a:sysClr val="windowText" lastClr="000000">
            <a:lumMod val="15000"/>
            <a:lumOff val="85000"/>
          </a:sysClr>
        </a:solidFill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</cs:dataPoint>
  <cs:dataPoint3D>
    <cs:lnRef idx="0"/>
    <cs:fillRef idx="1">
      <cs:styleClr val="auto"/>
    </cs:fillRef>
    <cs:effectRef idx="0"/>
    <cs:fontRef idx="minor">
      <a:sysClr val="windowText" lastClr="000000"/>
    </cs:fontRef>
  </cs:dataPoint3D>
  <cs:dataPointLine>
    <cs:lnRef idx="0">
      <cs:styleClr val="auto"/>
    </cs:lnRef>
    <cs:fillRef idx="1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65000"/>
          <a:lumOff val="35000"/>
        </a:sysClr>
      </a:solidFill>
      <a:ln w="9525">
        <a:solidFill>
          <a:sysClr val="windowText" lastClr="000000">
            <a:lumMod val="65000"/>
            <a:lumOff val="35000"/>
          </a:sysClr>
        </a:solidFill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75000"/>
            <a:lumOff val="2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>
        <a:solidFill>
          <a:sysClr val="windowText" lastClr="000000">
            <a:lumMod val="15000"/>
            <a:lumOff val="85000"/>
          </a:sysClr>
        </a:solidFill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</cs:dataPoint>
  <cs:dataPoint3D>
    <cs:lnRef idx="0"/>
    <cs:fillRef idx="1">
      <cs:styleClr val="auto"/>
    </cs:fillRef>
    <cs:effectRef idx="0"/>
    <cs:fontRef idx="minor">
      <a:sysClr val="windowText" lastClr="000000"/>
    </cs:fontRef>
  </cs:dataPoint3D>
  <cs:dataPointLine>
    <cs:lnRef idx="0">
      <cs:styleClr val="auto"/>
    </cs:lnRef>
    <cs:fillRef idx="1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65000"/>
          <a:lumOff val="35000"/>
        </a:sysClr>
      </a:solidFill>
      <a:ln w="9525">
        <a:solidFill>
          <a:sysClr val="windowText" lastClr="000000">
            <a:lumMod val="65000"/>
            <a:lumOff val="35000"/>
          </a:sysClr>
        </a:solidFill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75000"/>
            <a:lumOff val="2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>
        <a:solidFill>
          <a:sysClr val="windowText" lastClr="000000">
            <a:lumMod val="15000"/>
            <a:lumOff val="85000"/>
          </a:sysClr>
        </a:solidFill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b="1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>
      <a:effectLst/>
    </cs:defRPr>
  </cs:categoryAxis>
  <cs:chartArea>
    <cs:lnRef idx="0"/>
    <cs:fillRef idx="0"/>
    <cs:effectRef idx="0"/>
    <cs:fontRef idx="minor">
      <a:sysClr val="windowText" lastClr="000000"/>
    </cs:fontRef>
    <cs:spPr>
      <a:gradFill flip="none" rotWithShape="1">
        <a:gsLst>
          <a:gs pos="0">
            <a:sysClr val="window" lastClr="FFFFFF"/>
          </a:gs>
          <a:gs pos="68000">
            <a:sysClr val="window" lastClr="FFFFFF">
              <a:lumMod val="85000"/>
            </a:sysClr>
          </a:gs>
          <a:gs pos="100000">
            <a:sysClr val="window" lastClr="FFFFFF"/>
          </a:gs>
        </a:gsLst>
        <a:lin ang="5400000" scaled="1"/>
      </a:gra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" lastClr="FFFFFF"/>
    </cs:fontRef>
    <cs:defRPr sz="1000" b="1" i="0" u="none" strike="noStrike" kern="1200" baseline="0"/>
  </cs:dataLabel>
  <cs:dataLabelCallout>
    <cs:lnRef idx="0"/>
    <cs:fillRef idx="0"/>
    <cs:effectRef idx="0"/>
    <cs:fontRef idx="minor">
      <a:sysClr val="window" lastClr="FFFFFF"/>
    </cs:fontRef>
    <cs:spPr>
      <a:solidFill>
        <a:sysClr val="windowText" lastClr="000000">
          <a:lumMod val="65000"/>
          <a:lumOff val="35000"/>
          <a:alpha val="75000"/>
        </a:sys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ysClr val="windowText" lastClr="000000"/>
    </cs:fontRef>
    <cs:spPr>
      <a:gradFill>
        <a:gsLst>
          <a:gs pos="0">
            <a:srgbClr val="FFFFFF"/>
          </a:gs>
          <a:gs pos="100000">
            <a:srgbClr val="FFFFFF">
              <a:lumMod val="84000"/>
            </a:srgb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ysClr val="windowText" lastClr="000000"/>
    </cs:fontRef>
    <cs:spPr>
      <a:gradFill>
        <a:gsLst>
          <a:gs pos="0">
            <a:srgbClr val="FFFFFF"/>
          </a:gs>
          <a:gs pos="100000">
            <a:srgbClr val="FFFFFF">
              <a:lumMod val="84000"/>
            </a:srgb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ysClr val="windowText" lastClr="000000"/>
    </cs:fontRef>
    <cs:spPr>
      <a:ln w="28575" cap="rnd">
        <a:gradFill>
          <a:gsLst>
            <a:gs pos="0">
              <a:srgbClr val="FFFFFF"/>
            </a:gs>
            <a:gs pos="100000">
              <a:srgbClr val="FFFFFF">
                <a:lumMod val="84000"/>
              </a:srgb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ysClr val="windowText" lastClr="000000"/>
    </cs:fontRef>
    <cs:spPr>
      <a:gradFill>
        <a:gsLst>
          <a:gs pos="0">
            <a:srgbClr val="FFFFFF"/>
          </a:gs>
          <a:gs pos="100000">
            <a:srgbClr val="FFFFFF">
              <a:lumMod val="84000"/>
            </a:srgb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>
        <a:solidFill>
          <a:sysClr val="windowText" lastClr="000000">
            <a:lumMod val="15000"/>
            <a:lumOff val="85000"/>
          </a:sysClr>
        </a:solidFill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35000"/>
          <a:lumOff val="65000"/>
        </a:sysClr>
      </a:solidFill>
      <a:ln w="9525">
        <a:solidFill>
          <a:sysClr val="windowText" lastClr="000000">
            <a:lumMod val="50000"/>
            <a:lumOff val="50000"/>
          </a:sysClr>
        </a:solidFill>
      </a:ln>
    </cs:spPr>
  </cs:downBar>
  <cs:dropLine>
    <cs:lnRef idx="0"/>
    <cs:fillRef idx="0"/>
    <cs:effectRef idx="0"/>
    <cs:fontRef idx="minor">
      <a:sysClr val="windowText" lastClr="000000"/>
    </cs:fontRef>
    <cs:spPr>
      <a:ln w="9525">
        <a:solidFill>
          <a:sysClr val="windowText" lastClr="000000">
            <a:lumMod val="50000"/>
            <a:lumOff val="50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>
        <a:solidFill>
          <a:sysClr val="windowText" lastClr="000000">
            <a:lumMod val="50000"/>
            <a:lumOff val="50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>
        <a:solidFill>
          <a:sysClr val="windowText" lastClr="000000">
            <a:lumMod val="5000"/>
            <a:lumOff val="95000"/>
          </a:sysClr>
        </a:solidFill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>
        <a:solidFill>
          <a:sysClr val="windowText" lastClr="000000">
            <a:lumMod val="50000"/>
            <a:lumOff val="50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>
        <a:solidFill>
          <a:sysClr val="windowText" lastClr="000000">
            <a:lumMod val="50000"/>
            <a:lumOff val="50000"/>
          </a:sysClr>
        </a:solidFill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>
    <cs:lnRef idx="0"/>
    <cs:fillRef idx="0"/>
    <cs:effectRef idx="0"/>
    <cs:fontRef idx="minor">
      <a:sysClr val="windowText" lastClr="000000"/>
    </cs:fontRef>
  </cs:plotArea>
  <cs:plotArea3D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>
        <a:solidFill>
          <a:sysClr val="windowText" lastClr="000000">
            <a:lumMod val="50000"/>
            <a:lumOff val="50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ash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>
          <a:lumMod val="95000"/>
        </a:sysClr>
      </a:solidFill>
      <a:ln w="9525">
        <a:solidFill>
          <a:sysClr val="windowText" lastClr="000000">
            <a:lumMod val="15000"/>
            <a:lumOff val="85000"/>
          </a:sysClr>
        </a:solidFill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  <cs:spPr>
      <a:ln w="19050">
        <a:solidFill>
          <a:sysClr val="window" lastClr="FFFFFF"/>
        </a:solidFill>
      </a:ln>
    </cs:spPr>
  </cs:dataPoint>
  <cs:dataPoint3D>
    <cs:lnRef idx="0"/>
    <cs:fillRef idx="1">
      <cs:styleClr val="auto"/>
    </cs:fillRef>
    <cs:effectRef idx="0"/>
    <cs:fontRef idx="minor">
      <a:sysClr val="windowText" lastClr="000000"/>
    </cs:fontRef>
    <cs:spPr>
      <a:ln w="25400">
        <a:solidFill>
          <a:sysClr val="window" lastClr="FFFFFF"/>
        </a:solidFill>
      </a:ln>
    </cs:spPr>
  </cs:dataPoint3D>
  <cs:dataPointLine>
    <cs:lnRef idx="0">
      <cs:styleClr val="auto"/>
    </cs:lnRef>
    <cs:fillRef idx="0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75000"/>
          <a:lumOff val="25000"/>
        </a:sysClr>
      </a:solidFill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0"/>
            <a:lumOff val="50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</cs:dataPoint>
  <cs:dataPoint3D>
    <cs:lnRef idx="0"/>
    <cs:fillRef idx="1">
      <cs:styleClr val="auto"/>
    </cs:fillRef>
    <cs:effectRef idx="0"/>
    <cs:fontRef idx="minor">
      <a:sysClr val="windowText" lastClr="000000"/>
    </cs:fontRef>
  </cs:dataPoint3D>
  <cs:dataPointLine>
    <cs:lnRef idx="0">
      <cs:styleClr val="auto"/>
    </cs:lnRef>
    <cs:fillRef idx="1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65000"/>
          <a:lumOff val="35000"/>
        </a:sysClr>
      </a:solidFill>
      <a:ln w="9525">
        <a:solidFill>
          <a:sysClr val="windowText" lastClr="000000">
            <a:lumMod val="65000"/>
            <a:lumOff val="35000"/>
          </a:sysClr>
        </a:solidFill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75000"/>
            <a:lumOff val="2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>
        <a:solidFill>
          <a:sysClr val="windowText" lastClr="000000">
            <a:lumMod val="15000"/>
            <a:lumOff val="85000"/>
          </a:sysClr>
        </a:solidFill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  <cs:spPr>
      <a:ln w="19050">
        <a:solidFill>
          <a:sysClr val="window" lastClr="FFFFFF"/>
        </a:solidFill>
      </a:ln>
    </cs:spPr>
  </cs:dataPoint>
  <cs:dataPoint3D>
    <cs:lnRef idx="0"/>
    <cs:fillRef idx="1">
      <cs:styleClr val="auto"/>
    </cs:fillRef>
    <cs:effectRef idx="0"/>
    <cs:fontRef idx="minor">
      <a:sysClr val="windowText" lastClr="000000"/>
    </cs:fontRef>
    <cs:spPr>
      <a:ln w="25400">
        <a:solidFill>
          <a:sysClr val="window" lastClr="FFFFFF"/>
        </a:solidFill>
      </a:ln>
    </cs:spPr>
  </cs:dataPoint3D>
  <cs:dataPointLine>
    <cs:lnRef idx="0">
      <cs:styleClr val="auto"/>
    </cs:lnRef>
    <cs:fillRef idx="0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75000"/>
          <a:lumOff val="25000"/>
        </a:sysClr>
      </a:solidFill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0"/>
            <a:lumOff val="50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b="1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 cap="none" spc="0" normalizeH="0" baseline="0"/>
  </cs:categoryAxis>
  <cs:chartArea>
    <cs:lnRef idx="0"/>
    <cs:fillRef idx="0"/>
    <cs:effectRef idx="0"/>
    <cs:fontRef idx="minor">
      <a:sysClr val="windowText" lastClr="000000"/>
    </cs:fontRef>
    <cs:spPr>
      <a:pattFill prst="dkDnDiag">
        <a:fgClr>
          <a:sysClr val="window" lastClr="FFFFFF"/>
        </a:fgClr>
        <a:bgClr>
          <a:sysClr val="windowText" lastClr="000000">
            <a:lumMod val="10000"/>
            <a:lumOff val="90000"/>
          </a:sysClr>
        </a:bgClr>
      </a:patt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>
          <a:alpha val="75000"/>
        </a:sysClr>
      </a:solidFill>
      <a:ln w="9525"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ysClr val="windowText" lastClr="000000"/>
    </cs:fontRef>
    <cs:spPr>
      <a:gradFill>
        <a:gsLst>
          <a:gs pos="100000">
            <a:srgbClr val="FFFFFF">
              <a:lumMod val="60000"/>
              <a:lumOff val="40000"/>
            </a:srgbClr>
          </a:gs>
          <a:gs pos="0">
            <a:srgbClr val="FFFFFF"/>
          </a:gs>
        </a:gsLst>
        <a:lin ang="5400000" scaled="0"/>
      </a:gradFill>
      <a:ln w="19050">
        <a:solidFill>
          <a:sysClr val="window" lastClr="FFFFFF"/>
        </a:solidFill>
      </a:ln>
    </cs:spPr>
  </cs:dataPoint>
  <cs:dataPoint3D>
    <cs:lnRef idx="0"/>
    <cs:fillRef idx="0">
      <cs:styleClr val="auto"/>
    </cs:fillRef>
    <cs:effectRef idx="0"/>
    <cs:fontRef idx="minor">
      <a:sysClr val="windowText" lastClr="000000"/>
    </cs:fontRef>
    <cs:spPr>
      <a:gradFill>
        <a:gsLst>
          <a:gs pos="100000">
            <a:srgbClr val="FFFFFF">
              <a:lumMod val="60000"/>
              <a:lumOff val="40000"/>
            </a:srgbClr>
          </a:gs>
          <a:gs pos="0">
            <a:srgbClr val="FFFFFF"/>
          </a:gs>
        </a:gsLst>
        <a:lin ang="5400000" scaled="0"/>
      </a:gradFill>
      <a:ln w="50800">
        <a:solidFill>
          <a:sysClr val="window" lastClr="FFFFFF"/>
        </a:solidFill>
      </a:ln>
    </cs:spPr>
  </cs:dataPoint3D>
  <cs:dataPointLine>
    <cs:lnRef idx="0">
      <cs:styleClr val="auto"/>
    </cs:lnRef>
    <cs:fillRef idx="0"/>
    <cs:effectRef idx="0"/>
    <cs:fontRef idx="minor">
      <a:sysClr val="windowText" lastClr="000000"/>
    </cs:fontRef>
    <cs:spPr>
      <a:ln w="2222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ysClr val="windowText" lastClr="000000"/>
    </cs:fontRef>
    <cs:spPr>
      <a:solidFill>
        <a:sysClr val="window" lastClr="FFFFFF"/>
      </a:solidFill>
      <a:ln w="15875">
        <a:solidFill>
          <a:srgbClr val="FFFFFF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8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75000"/>
          <a:lumOff val="25000"/>
        </a:sysClr>
      </a:solidFill>
      <a:ln w="9525" cap="flat" cmpd="sng" algn="ctr">
        <a:solidFill>
          <a:sysClr val="windowText" lastClr="000000">
            <a:lumMod val="50000"/>
            <a:lumOff val="50000"/>
          </a:sysClr>
        </a:solidFill>
        <a:round/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0"/>
            <a:lumOff val="50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>
          <a:alpha val="50000"/>
        </a:sysClr>
      </a:solidFill>
    </cs:spPr>
    <cs:defRPr sz="900" kern="1200"/>
  </cs:legend>
  <cs:plotArea>
    <cs:lnRef idx="0"/>
    <cs:fillRef idx="0"/>
    <cs:effectRef idx="0"/>
    <cs:fontRef idx="minor">
      <a:sysClr val="windowText" lastClr="000000"/>
    </cs:fontRef>
  </cs:plotArea>
  <cs:plotArea3D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ajor">
      <a:sysClr val="windowText" lastClr="000000">
        <a:lumMod val="50000"/>
        <a:lumOff val="50000"/>
      </a:sys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50000"/>
            <a:lumOff val="50000"/>
          </a:sysClr>
        </a:solidFill>
        <a:round/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b="1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 cap="none" spc="0" normalizeH="0" baseline="0"/>
  </cs:categoryAxis>
  <cs:chartArea>
    <cs:lnRef idx="0"/>
    <cs:fillRef idx="0"/>
    <cs:effectRef idx="0"/>
    <cs:fontRef idx="minor">
      <a:sysClr val="windowText" lastClr="000000"/>
    </cs:fontRef>
    <cs:spPr>
      <a:pattFill prst="dkDnDiag">
        <a:fgClr>
          <a:sysClr val="window" lastClr="FFFFFF"/>
        </a:fgClr>
        <a:bgClr>
          <a:sysClr val="windowText" lastClr="000000">
            <a:lumMod val="10000"/>
            <a:lumOff val="90000"/>
          </a:sysClr>
        </a:bgClr>
      </a:patt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>
          <a:alpha val="75000"/>
        </a:sysClr>
      </a:solidFill>
      <a:ln w="9525"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ysClr val="windowText" lastClr="000000"/>
    </cs:fontRef>
    <cs:spPr>
      <a:gradFill>
        <a:gsLst>
          <a:gs pos="100000">
            <a:srgbClr val="FFFFFF">
              <a:lumMod val="60000"/>
              <a:lumOff val="40000"/>
            </a:srgbClr>
          </a:gs>
          <a:gs pos="0">
            <a:srgbClr val="FFFFFF"/>
          </a:gs>
        </a:gsLst>
        <a:lin ang="5400000" scaled="0"/>
      </a:gradFill>
      <a:ln w="19050">
        <a:solidFill>
          <a:sysClr val="window" lastClr="FFFFFF"/>
        </a:solidFill>
      </a:ln>
    </cs:spPr>
  </cs:dataPoint>
  <cs:dataPoint3D>
    <cs:lnRef idx="0"/>
    <cs:fillRef idx="0">
      <cs:styleClr val="auto"/>
    </cs:fillRef>
    <cs:effectRef idx="0"/>
    <cs:fontRef idx="minor">
      <a:sysClr val="windowText" lastClr="000000"/>
    </cs:fontRef>
    <cs:spPr>
      <a:gradFill>
        <a:gsLst>
          <a:gs pos="100000">
            <a:srgbClr val="FFFFFF">
              <a:lumMod val="60000"/>
              <a:lumOff val="40000"/>
            </a:srgbClr>
          </a:gs>
          <a:gs pos="0">
            <a:srgbClr val="FFFFFF"/>
          </a:gs>
        </a:gsLst>
        <a:lin ang="5400000" scaled="0"/>
      </a:gradFill>
      <a:ln w="50800">
        <a:solidFill>
          <a:sysClr val="window" lastClr="FFFFFF"/>
        </a:solidFill>
      </a:ln>
    </cs:spPr>
  </cs:dataPoint3D>
  <cs:dataPointLine>
    <cs:lnRef idx="0">
      <cs:styleClr val="auto"/>
    </cs:lnRef>
    <cs:fillRef idx="0"/>
    <cs:effectRef idx="0"/>
    <cs:fontRef idx="minor">
      <a:sysClr val="windowText" lastClr="000000"/>
    </cs:fontRef>
    <cs:spPr>
      <a:ln w="2222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ysClr val="windowText" lastClr="000000"/>
    </cs:fontRef>
    <cs:spPr>
      <a:solidFill>
        <a:sysClr val="window" lastClr="FFFFFF"/>
      </a:solidFill>
      <a:ln w="15875">
        <a:solidFill>
          <a:srgbClr val="FFFFFF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8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75000"/>
          <a:lumOff val="25000"/>
        </a:sysClr>
      </a:solidFill>
      <a:ln w="9525" cap="flat" cmpd="sng" algn="ctr">
        <a:solidFill>
          <a:sysClr val="windowText" lastClr="000000">
            <a:lumMod val="50000"/>
            <a:lumOff val="50000"/>
          </a:sysClr>
        </a:solidFill>
        <a:round/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0"/>
            <a:lumOff val="50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>
          <a:alpha val="50000"/>
        </a:sysClr>
      </a:solidFill>
    </cs:spPr>
    <cs:defRPr sz="900" kern="1200"/>
  </cs:legend>
  <cs:plotArea>
    <cs:lnRef idx="0"/>
    <cs:fillRef idx="0"/>
    <cs:effectRef idx="0"/>
    <cs:fontRef idx="minor">
      <a:sysClr val="windowText" lastClr="000000"/>
    </cs:fontRef>
  </cs:plotArea>
  <cs:plotArea3D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ajor">
      <a:sysClr val="windowText" lastClr="000000">
        <a:lumMod val="50000"/>
        <a:lumOff val="50000"/>
      </a:sys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50000"/>
            <a:lumOff val="50000"/>
          </a:sysClr>
        </a:solidFill>
        <a:round/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b="1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 cap="none" spc="0" normalizeH="0" baseline="0"/>
  </cs:categoryAxis>
  <cs:chartArea>
    <cs:lnRef idx="0"/>
    <cs:fillRef idx="0"/>
    <cs:effectRef idx="0"/>
    <cs:fontRef idx="minor">
      <a:sysClr val="windowText" lastClr="000000"/>
    </cs:fontRef>
    <cs:spPr>
      <a:pattFill prst="dkDnDiag">
        <a:fgClr>
          <a:sysClr val="window" lastClr="FFFFFF"/>
        </a:fgClr>
        <a:bgClr>
          <a:sysClr val="windowText" lastClr="000000">
            <a:lumMod val="10000"/>
            <a:lumOff val="90000"/>
          </a:sysClr>
        </a:bgClr>
      </a:patt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>
          <a:alpha val="75000"/>
        </a:sysClr>
      </a:solidFill>
      <a:ln w="9525"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ysClr val="windowText" lastClr="000000"/>
    </cs:fontRef>
    <cs:spPr>
      <a:gradFill>
        <a:gsLst>
          <a:gs pos="100000">
            <a:srgbClr val="FFFFFF">
              <a:lumMod val="60000"/>
              <a:lumOff val="40000"/>
            </a:srgbClr>
          </a:gs>
          <a:gs pos="0">
            <a:srgbClr val="FFFFFF"/>
          </a:gs>
        </a:gsLst>
        <a:lin ang="5400000" scaled="0"/>
      </a:gradFill>
      <a:ln w="19050">
        <a:solidFill>
          <a:sysClr val="window" lastClr="FFFFFF"/>
        </a:solidFill>
      </a:ln>
    </cs:spPr>
  </cs:dataPoint>
  <cs:dataPoint3D>
    <cs:lnRef idx="0"/>
    <cs:fillRef idx="0">
      <cs:styleClr val="auto"/>
    </cs:fillRef>
    <cs:effectRef idx="0"/>
    <cs:fontRef idx="minor">
      <a:sysClr val="windowText" lastClr="000000"/>
    </cs:fontRef>
    <cs:spPr>
      <a:gradFill>
        <a:gsLst>
          <a:gs pos="100000">
            <a:srgbClr val="FFFFFF">
              <a:lumMod val="60000"/>
              <a:lumOff val="40000"/>
            </a:srgbClr>
          </a:gs>
          <a:gs pos="0">
            <a:srgbClr val="FFFFFF"/>
          </a:gs>
        </a:gsLst>
        <a:lin ang="5400000" scaled="0"/>
      </a:gradFill>
      <a:ln w="50800">
        <a:solidFill>
          <a:sysClr val="window" lastClr="FFFFFF"/>
        </a:solidFill>
      </a:ln>
    </cs:spPr>
  </cs:dataPoint3D>
  <cs:dataPointLine>
    <cs:lnRef idx="0">
      <cs:styleClr val="auto"/>
    </cs:lnRef>
    <cs:fillRef idx="0"/>
    <cs:effectRef idx="0"/>
    <cs:fontRef idx="minor">
      <a:sysClr val="windowText" lastClr="000000"/>
    </cs:fontRef>
    <cs:spPr>
      <a:ln w="2222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ysClr val="windowText" lastClr="000000"/>
    </cs:fontRef>
    <cs:spPr>
      <a:solidFill>
        <a:sysClr val="window" lastClr="FFFFFF"/>
      </a:solidFill>
      <a:ln w="15875">
        <a:solidFill>
          <a:srgbClr val="FFFFFF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8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75000"/>
          <a:lumOff val="25000"/>
        </a:sysClr>
      </a:solidFill>
      <a:ln w="9525" cap="flat" cmpd="sng" algn="ctr">
        <a:solidFill>
          <a:sysClr val="windowText" lastClr="000000">
            <a:lumMod val="50000"/>
            <a:lumOff val="50000"/>
          </a:sysClr>
        </a:solidFill>
        <a:round/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0"/>
            <a:lumOff val="50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>
          <a:alpha val="50000"/>
        </a:sysClr>
      </a:solidFill>
    </cs:spPr>
    <cs:defRPr sz="900" kern="1200"/>
  </cs:legend>
  <cs:plotArea>
    <cs:lnRef idx="0"/>
    <cs:fillRef idx="0"/>
    <cs:effectRef idx="0"/>
    <cs:fontRef idx="minor">
      <a:sysClr val="windowText" lastClr="000000"/>
    </cs:fontRef>
  </cs:plotArea>
  <cs:plotArea3D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ajor">
      <a:sysClr val="windowText" lastClr="000000">
        <a:lumMod val="50000"/>
        <a:lumOff val="50000"/>
      </a:sys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50000"/>
            <a:lumOff val="50000"/>
          </a:sysClr>
        </a:solidFill>
        <a:round/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b="1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>
      <a:effectLst/>
    </cs:defRPr>
  </cs:categoryAxis>
  <cs:chartArea>
    <cs:lnRef idx="0"/>
    <cs:fillRef idx="0"/>
    <cs:effectRef idx="0"/>
    <cs:fontRef idx="minor">
      <a:sysClr val="windowText" lastClr="000000"/>
    </cs:fontRef>
    <cs:spPr>
      <a:gradFill flip="none" rotWithShape="1">
        <a:gsLst>
          <a:gs pos="0">
            <a:sysClr val="window" lastClr="FFFFFF"/>
          </a:gs>
          <a:gs pos="68000">
            <a:sysClr val="window" lastClr="FFFFFF">
              <a:lumMod val="85000"/>
            </a:sysClr>
          </a:gs>
          <a:gs pos="100000">
            <a:sysClr val="window" lastClr="FFFFFF"/>
          </a:gs>
        </a:gsLst>
        <a:lin ang="5400000" scaled="1"/>
      </a:gra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" lastClr="FFFFFF"/>
    </cs:fontRef>
    <cs:defRPr sz="1000" b="1" i="0" u="none" strike="noStrike" kern="1200" baseline="0"/>
  </cs:dataLabel>
  <cs:dataLabelCallout>
    <cs:lnRef idx="0"/>
    <cs:fillRef idx="0"/>
    <cs:effectRef idx="0"/>
    <cs:fontRef idx="minor">
      <a:sysClr val="window" lastClr="FFFFFF"/>
    </cs:fontRef>
    <cs:spPr>
      <a:solidFill>
        <a:sysClr val="windowText" lastClr="000000">
          <a:lumMod val="65000"/>
          <a:lumOff val="35000"/>
          <a:alpha val="75000"/>
        </a:sys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ysClr val="windowText" lastClr="000000"/>
    </cs:fontRef>
    <cs:spPr>
      <a:gradFill>
        <a:gsLst>
          <a:gs pos="0">
            <a:srgbClr val="FFFFFF"/>
          </a:gs>
          <a:gs pos="100000">
            <a:srgbClr val="FFFFFF">
              <a:lumMod val="84000"/>
            </a:srgb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ysClr val="windowText" lastClr="000000"/>
    </cs:fontRef>
    <cs:spPr>
      <a:gradFill>
        <a:gsLst>
          <a:gs pos="0">
            <a:srgbClr val="FFFFFF"/>
          </a:gs>
          <a:gs pos="100000">
            <a:srgbClr val="FFFFFF">
              <a:lumMod val="84000"/>
            </a:srgb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ysClr val="windowText" lastClr="000000"/>
    </cs:fontRef>
    <cs:spPr>
      <a:ln w="28575" cap="rnd">
        <a:gradFill>
          <a:gsLst>
            <a:gs pos="0">
              <a:srgbClr val="FFFFFF"/>
            </a:gs>
            <a:gs pos="100000">
              <a:srgbClr val="FFFFFF">
                <a:lumMod val="84000"/>
              </a:srgb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ysClr val="windowText" lastClr="000000"/>
    </cs:fontRef>
    <cs:spPr>
      <a:gradFill>
        <a:gsLst>
          <a:gs pos="0">
            <a:srgbClr val="FFFFFF"/>
          </a:gs>
          <a:gs pos="100000">
            <a:srgbClr val="FFFFFF">
              <a:lumMod val="84000"/>
            </a:srgb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>
        <a:solidFill>
          <a:sysClr val="windowText" lastClr="000000">
            <a:lumMod val="15000"/>
            <a:lumOff val="85000"/>
          </a:sysClr>
        </a:solidFill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35000"/>
          <a:lumOff val="65000"/>
        </a:sysClr>
      </a:solidFill>
      <a:ln w="9525">
        <a:solidFill>
          <a:sysClr val="windowText" lastClr="000000">
            <a:lumMod val="50000"/>
            <a:lumOff val="50000"/>
          </a:sysClr>
        </a:solidFill>
      </a:ln>
    </cs:spPr>
  </cs:downBar>
  <cs:dropLine>
    <cs:lnRef idx="0"/>
    <cs:fillRef idx="0"/>
    <cs:effectRef idx="0"/>
    <cs:fontRef idx="minor">
      <a:sysClr val="windowText" lastClr="000000"/>
    </cs:fontRef>
    <cs:spPr>
      <a:ln w="9525">
        <a:solidFill>
          <a:sysClr val="windowText" lastClr="000000">
            <a:lumMod val="50000"/>
            <a:lumOff val="50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>
        <a:solidFill>
          <a:sysClr val="windowText" lastClr="000000">
            <a:lumMod val="50000"/>
            <a:lumOff val="50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>
        <a:solidFill>
          <a:sysClr val="windowText" lastClr="000000">
            <a:lumMod val="5000"/>
            <a:lumOff val="95000"/>
          </a:sysClr>
        </a:solidFill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>
        <a:solidFill>
          <a:sysClr val="windowText" lastClr="000000">
            <a:lumMod val="50000"/>
            <a:lumOff val="50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>
        <a:solidFill>
          <a:sysClr val="windowText" lastClr="000000">
            <a:lumMod val="50000"/>
            <a:lumOff val="50000"/>
          </a:sysClr>
        </a:solidFill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>
    <cs:lnRef idx="0"/>
    <cs:fillRef idx="0"/>
    <cs:effectRef idx="0"/>
    <cs:fontRef idx="minor">
      <a:sysClr val="windowText" lastClr="000000"/>
    </cs:fontRef>
  </cs:plotArea>
  <cs:plotArea3D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>
        <a:solidFill>
          <a:sysClr val="windowText" lastClr="000000">
            <a:lumMod val="50000"/>
            <a:lumOff val="50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ash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>
          <a:lumMod val="95000"/>
        </a:sysClr>
      </a:solidFill>
      <a:ln w="9525">
        <a:solidFill>
          <a:sysClr val="windowText" lastClr="000000">
            <a:lumMod val="15000"/>
            <a:lumOff val="85000"/>
          </a:sysClr>
        </a:solidFill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  <cs:spPr>
      <a:ln w="19050">
        <a:solidFill>
          <a:sysClr val="window" lastClr="FFFFFF"/>
        </a:solidFill>
      </a:ln>
    </cs:spPr>
  </cs:dataPoint>
  <cs:dataPoint3D>
    <cs:lnRef idx="0"/>
    <cs:fillRef idx="1">
      <cs:styleClr val="auto"/>
    </cs:fillRef>
    <cs:effectRef idx="0"/>
    <cs:fontRef idx="minor">
      <a:sysClr val="windowText" lastClr="000000"/>
    </cs:fontRef>
    <cs:spPr>
      <a:ln w="25400">
        <a:solidFill>
          <a:sysClr val="window" lastClr="FFFFFF"/>
        </a:solidFill>
      </a:ln>
    </cs:spPr>
  </cs:dataPoint3D>
  <cs:dataPointLine>
    <cs:lnRef idx="0">
      <cs:styleClr val="auto"/>
    </cs:lnRef>
    <cs:fillRef idx="0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75000"/>
          <a:lumOff val="25000"/>
        </a:sysClr>
      </a:solidFill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0"/>
            <a:lumOff val="50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  <cs:spPr>
      <a:ln w="19050">
        <a:solidFill>
          <a:sysClr val="window" lastClr="FFFFFF"/>
        </a:solidFill>
      </a:ln>
    </cs:spPr>
  </cs:dataPoint>
  <cs:dataPoint3D>
    <cs:lnRef idx="0"/>
    <cs:fillRef idx="1">
      <cs:styleClr val="auto"/>
    </cs:fillRef>
    <cs:effectRef idx="0"/>
    <cs:fontRef idx="minor">
      <a:sysClr val="windowText" lastClr="000000"/>
    </cs:fontRef>
    <cs:spPr>
      <a:ln w="25400">
        <a:solidFill>
          <a:sysClr val="window" lastClr="FFFFFF"/>
        </a:solidFill>
      </a:ln>
    </cs:spPr>
  </cs:dataPoint3D>
  <cs:dataPointLine>
    <cs:lnRef idx="0">
      <cs:styleClr val="auto"/>
    </cs:lnRef>
    <cs:fillRef idx="0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75000"/>
          <a:lumOff val="25000"/>
        </a:sysClr>
      </a:solidFill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0"/>
            <a:lumOff val="50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</cs:dataPoint>
  <cs:dataPoint3D>
    <cs:lnRef idx="0"/>
    <cs:fillRef idx="1">
      <cs:styleClr val="auto"/>
    </cs:fillRef>
    <cs:effectRef idx="0"/>
    <cs:fontRef idx="minor">
      <a:sysClr val="windowText" lastClr="000000"/>
    </cs:fontRef>
  </cs:dataPoint3D>
  <cs:dataPointLine>
    <cs:lnRef idx="0">
      <cs:styleClr val="auto"/>
    </cs:lnRef>
    <cs:fillRef idx="1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65000"/>
          <a:lumOff val="35000"/>
        </a:sysClr>
      </a:solidFill>
      <a:ln w="9525">
        <a:solidFill>
          <a:sysClr val="windowText" lastClr="000000">
            <a:lumMod val="65000"/>
            <a:lumOff val="35000"/>
          </a:sysClr>
        </a:solidFill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75000"/>
            <a:lumOff val="2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>
        <a:solidFill>
          <a:sysClr val="windowText" lastClr="000000">
            <a:lumMod val="15000"/>
            <a:lumOff val="85000"/>
          </a:sysClr>
        </a:solidFill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</cs:dataPoint>
  <cs:dataPoint3D>
    <cs:lnRef idx="0"/>
    <cs:fillRef idx="1">
      <cs:styleClr val="auto"/>
    </cs:fillRef>
    <cs:effectRef idx="0"/>
    <cs:fontRef idx="minor">
      <a:sysClr val="windowText" lastClr="000000"/>
    </cs:fontRef>
  </cs:dataPoint3D>
  <cs:dataPointLine>
    <cs:lnRef idx="0">
      <cs:styleClr val="auto"/>
    </cs:lnRef>
    <cs:fillRef idx="1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65000"/>
          <a:lumOff val="35000"/>
        </a:sysClr>
      </a:solidFill>
      <a:ln w="9525">
        <a:solidFill>
          <a:sysClr val="windowText" lastClr="000000">
            <a:lumMod val="65000"/>
            <a:lumOff val="35000"/>
          </a:sysClr>
        </a:solidFill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75000"/>
            <a:lumOff val="2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>
        <a:solidFill>
          <a:sysClr val="windowText" lastClr="000000">
            <a:lumMod val="15000"/>
            <a:lumOff val="85000"/>
          </a:sysClr>
        </a:solidFill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  <p:sp>
        <p:nvSpPr>
          <p:cNvPr id="1331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3317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eaLnBrk="0" hangingPunct="0">
              <a:spcBef>
                <a:spcPct val="30000"/>
              </a:spcBef>
            </a:pPr>
            <a:r>
              <a:rPr lang="zh-CN" altLang="en-US" sz="1200" dirty="0"/>
              <a:t>单击此处编辑母版文本样式</a:t>
            </a:r>
            <a:endParaRPr lang="en-US" altLang="zh-CN" sz="1200" dirty="0"/>
          </a:p>
          <a:p>
            <a:pPr lvl="0" indent="0" eaLnBrk="0" hangingPunct="0">
              <a:spcBef>
                <a:spcPct val="30000"/>
              </a:spcBef>
            </a:pPr>
            <a:r>
              <a:rPr lang="zh-CN" altLang="en-US" sz="1200" dirty="0"/>
              <a:t>第二级</a:t>
            </a:r>
            <a:endParaRPr lang="en-US" altLang="zh-CN" sz="1200" dirty="0"/>
          </a:p>
          <a:p>
            <a:pPr lvl="0" indent="0" eaLnBrk="0" hangingPunct="0">
              <a:spcBef>
                <a:spcPct val="30000"/>
              </a:spcBef>
            </a:pPr>
            <a:r>
              <a:rPr lang="zh-CN" altLang="en-US" sz="1200" dirty="0"/>
              <a:t>第三级</a:t>
            </a:r>
            <a:endParaRPr lang="en-US" altLang="zh-CN" sz="1200" dirty="0"/>
          </a:p>
          <a:p>
            <a:pPr lvl="0" indent="0" eaLnBrk="0" hangingPunct="0">
              <a:spcBef>
                <a:spcPct val="30000"/>
              </a:spcBef>
            </a:pPr>
            <a:r>
              <a:rPr lang="zh-CN" altLang="en-US" sz="1200" dirty="0"/>
              <a:t>第四级</a:t>
            </a:r>
            <a:endParaRPr lang="en-US" altLang="zh-CN" sz="1200" dirty="0"/>
          </a:p>
          <a:p>
            <a:pPr lvl="0" indent="0" eaLnBrk="0" hangingPunct="0">
              <a:spcBef>
                <a:spcPct val="30000"/>
              </a:spcBef>
            </a:pPr>
            <a:r>
              <a:rPr lang="zh-CN" altLang="en-US" sz="1200" dirty="0"/>
              <a:t>第五级</a:t>
            </a:r>
            <a:endParaRPr lang="zh-CN" altLang="en-US" sz="1200" dirty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fontAlgn="base">
              <a:buClrTx/>
            </a:pPr>
            <a:fld id="{9A0DB2DC-4C9A-4742-B13C-FB6460FD3503}" type="slidenum">
              <a:rPr lang="zh-CN" altLang="en-US" sz="18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8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06C833E6-B453-47FE-A30F-4AD13760B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06C833E6-B453-47FE-A30F-4AD13760B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algn="r" fontAlgn="base">
              <a:buClrTx/>
            </a:pPr>
            <a:endParaRPr lang="zh-CN" altLang="en-US" sz="1800" strike="noStrike" noProof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>
              <a:buClrTx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>
              <a:buClrTx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>
              <a:buClrTx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3088260" y="187921"/>
            <a:ext cx="29674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b="1" dirty="0">
                <a:solidFill>
                  <a:schemeClr val="accent1"/>
                </a:solidFill>
                <a:cs typeface="+mn-ea"/>
                <a:sym typeface="+mn-lt"/>
              </a:rPr>
              <a:t>添加页面标题内容</a:t>
            </a:r>
            <a:endParaRPr lang="zh-CN" altLang="en-US" sz="27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716640" y="641802"/>
            <a:ext cx="5710721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25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Loem ipsum dolor sameman tanam casectetur adipiscing elit tamam dalam qoue sampe. dolor sameman tanam casectetur adipiscing elit tamam dalam qoue sampe. </a:t>
            </a:r>
            <a:endParaRPr lang="zh-CN" altLang="en-US" sz="825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  <a:p>
            <a:pPr algn="ctr"/>
            <a:endParaRPr lang="zh-CN" altLang="en-US" sz="825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322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322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>
              <a:buClrTx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>
              <a:buClrTx/>
            </a:pPr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>
              <a:buClrTx/>
            </a:pPr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>
              <a:buClrTx/>
            </a:pPr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>
              <a:buClrTx/>
            </a:pPr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>
              <a:buClrTx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>
              <a:buClrTx/>
            </a:pPr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>
              <a:buClrTx/>
            </a:pPr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>
              <a:buClrTx/>
            </a:pPr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>
              <a:buClrTx/>
            </a:pPr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>
              <a:buClrTx/>
            </a:pPr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>
              <a:buClrTx/>
            </a:pPr>
            <a:fld id="{9A0DB2DC-4C9A-4742-B13C-FB6460FD3503}" type="slidenum">
              <a:rPr lang="zh-CN" altLang="en-US" sz="1200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Tx/>
            </a:pP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Tx/>
            </a:pPr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322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>
              <a:buClrTx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>
              <a:buClrTx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>
              <a:buClrTx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>
              <a:buClrTx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>
              <a:buClrTx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>
              <a:buClrTx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fontAlgn="base">
              <a:buClrTx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-91440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 indent="-285750"/>
            <a:r>
              <a:rPr lang="zh-CN" altLang="en-US" dirty="0"/>
              <a:t>第二级</a:t>
            </a:r>
            <a:endParaRPr lang="en-US" altLang="zh-CN" dirty="0"/>
          </a:p>
          <a:p>
            <a:pPr lvl="2" indent="-228600"/>
            <a:r>
              <a:rPr lang="zh-CN" altLang="en-US" dirty="0"/>
              <a:t>第三级</a:t>
            </a:r>
            <a:endParaRPr lang="en-US" altLang="zh-CN" dirty="0"/>
          </a:p>
          <a:p>
            <a:pPr lvl="3" indent="-228600"/>
            <a:r>
              <a:rPr lang="zh-CN" altLang="en-US" dirty="0"/>
              <a:t>第四级</a:t>
            </a:r>
            <a:endParaRPr lang="en-US" altLang="zh-CN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fontAlgn="base">
              <a:buClrTx/>
            </a:pP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fontAlgn="base">
              <a:buClrTx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panose="02010600030101010101" pitchFamily="2" charset="-122"/>
          <a:sym typeface="Calibri" panose="020F050202020403020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  <a:sym typeface="Calibri" panose="020F050202020403020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  <a:sym typeface="Calibri" panose="020F050202020403020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  <a:sym typeface="Calibri" panose="020F050202020403020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  <a:sym typeface="Calibri" panose="020F050202020403020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sym typeface="Calibri" panose="020F050202020403020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sym typeface="Calibri" panose="020F050202020403020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sym typeface="Calibri" panose="020F050202020403020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sym typeface="Calibri" panose="020F050202020403020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宋体" panose="02010600030101010101" pitchFamily="2" charset="-122"/>
          <a:sym typeface="Calibri" panose="020F050202020403020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0650-4B88-41DA-BC82-9290C1C3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1CDF-40AC-44CD-BCB2-B50106A401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>
              <a:buClrTx/>
            </a:pP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>
              <a:defRPr/>
            </a:pPr>
            <a:endParaRPr lang="zh-CN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>
              <a:buClrTx/>
            </a:pPr>
            <a:fld id="{9A0DB2DC-4C9A-4742-B13C-FB6460FD3503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../media/image5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77.xml"/><Relationship Id="rId1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5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chart" Target="../charts/chart12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84.xml"/><Relationship Id="rId1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image" Target="../media/image5.png"/><Relationship Id="rId2" Type="http://schemas.openxmlformats.org/officeDocument/2006/relationships/tags" Target="../tags/tag86.xml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image" Target="../media/image5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00.xml"/><Relationship Id="rId1" Type="http://schemas.openxmlformats.org/officeDocument/2006/relationships/chart" Target="../charts/chart1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image" Target="../media/image5.png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chart" Target="../charts/chart15.xml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1.xml"/><Relationship Id="rId1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image" Target="../media/image5.png"/><Relationship Id="rId2" Type="http://schemas.openxmlformats.org/officeDocument/2006/relationships/tags" Target="../tags/tag115.xml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image" Target="../media/image5.png"/><Relationship Id="rId2" Type="http://schemas.openxmlformats.org/officeDocument/2006/relationships/tags" Target="../tags/tag123.xml"/><Relationship Id="rId11" Type="http://schemas.openxmlformats.org/officeDocument/2006/relationships/notesSlide" Target="../notesSlides/notesSlide16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image" Target="../media/image5.png"/><Relationship Id="rId2" Type="http://schemas.openxmlformats.org/officeDocument/2006/relationships/tags" Target="../tags/tag131.xml"/><Relationship Id="rId11" Type="http://schemas.openxmlformats.org/officeDocument/2006/relationships/notesSlide" Target="../notesSlides/notesSlide17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image" Target="../media/image5.png"/><Relationship Id="rId2" Type="http://schemas.openxmlformats.org/officeDocument/2006/relationships/tags" Target="../tags/tag139.xml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image" Target="../media/image5.png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3" Type="http://schemas.openxmlformats.org/officeDocument/2006/relationships/notesSlide" Target="../notesSlides/notesSlide19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chart" Target="../charts/chart16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image" Target="../media/image6.emf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image" Target="../media/image5.png"/><Relationship Id="rId2" Type="http://schemas.openxmlformats.org/officeDocument/2006/relationships/tags" Target="../tags/tag156.xml"/><Relationship Id="rId12" Type="http://schemas.openxmlformats.org/officeDocument/2006/relationships/notesSlide" Target="../notesSlides/notesSlide20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62.xml"/><Relationship Id="rId1" Type="http://schemas.openxmlformats.org/officeDocument/2006/relationships/tags" Target="../tags/tag155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0" Type="http://schemas.openxmlformats.org/officeDocument/2006/relationships/notesSlide" Target="../notesSlides/notesSlide21.xml"/><Relationship Id="rId1" Type="http://schemas.openxmlformats.org/officeDocument/2006/relationships/tags" Target="../tags/tag16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image" Target="../media/image5.png"/><Relationship Id="rId25" Type="http://schemas.openxmlformats.org/officeDocument/2006/relationships/notesSlide" Target="../notesSlides/notesSlide22.xml"/><Relationship Id="rId24" Type="http://schemas.openxmlformats.org/officeDocument/2006/relationships/slideLayout" Target="../slideLayouts/slideLayout15.xml"/><Relationship Id="rId23" Type="http://schemas.openxmlformats.org/officeDocument/2006/relationships/tags" Target="../tags/tag192.xml"/><Relationship Id="rId22" Type="http://schemas.openxmlformats.org/officeDocument/2006/relationships/tags" Target="../tags/tag191.xml"/><Relationship Id="rId21" Type="http://schemas.openxmlformats.org/officeDocument/2006/relationships/tags" Target="../tags/tag190.xml"/><Relationship Id="rId20" Type="http://schemas.openxmlformats.org/officeDocument/2006/relationships/tags" Target="../tags/tag189.xml"/><Relationship Id="rId2" Type="http://schemas.openxmlformats.org/officeDocument/2006/relationships/tags" Target="../tags/tag172.xml"/><Relationship Id="rId19" Type="http://schemas.openxmlformats.org/officeDocument/2006/relationships/tags" Target="../tags/tag188.xml"/><Relationship Id="rId18" Type="http://schemas.openxmlformats.org/officeDocument/2006/relationships/tags" Target="../tags/tag187.xml"/><Relationship Id="rId17" Type="http://schemas.openxmlformats.org/officeDocument/2006/relationships/tags" Target="../tags/tag186.xml"/><Relationship Id="rId16" Type="http://schemas.openxmlformats.org/officeDocument/2006/relationships/tags" Target="../tags/tag185.xml"/><Relationship Id="rId15" Type="http://schemas.openxmlformats.org/officeDocument/2006/relationships/tags" Target="../tags/tag184.xml"/><Relationship Id="rId14" Type="http://schemas.openxmlformats.org/officeDocument/2006/relationships/tags" Target="../tags/tag183.xml"/><Relationship Id="rId13" Type="http://schemas.openxmlformats.org/officeDocument/2006/relationships/tags" Target="../tags/tag182.xml"/><Relationship Id="rId12" Type="http://schemas.openxmlformats.org/officeDocument/2006/relationships/tags" Target="../tags/tag181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tags" Target="../tags/tag17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image" Target="../media/image5.png"/><Relationship Id="rId25" Type="http://schemas.openxmlformats.org/officeDocument/2006/relationships/notesSlide" Target="../notesSlides/notesSlide23.xml"/><Relationship Id="rId24" Type="http://schemas.openxmlformats.org/officeDocument/2006/relationships/slideLayout" Target="../slideLayouts/slideLayout15.xml"/><Relationship Id="rId23" Type="http://schemas.openxmlformats.org/officeDocument/2006/relationships/tags" Target="../tags/tag214.xml"/><Relationship Id="rId22" Type="http://schemas.openxmlformats.org/officeDocument/2006/relationships/tags" Target="../tags/tag213.xml"/><Relationship Id="rId21" Type="http://schemas.openxmlformats.org/officeDocument/2006/relationships/tags" Target="../tags/tag212.xml"/><Relationship Id="rId20" Type="http://schemas.openxmlformats.org/officeDocument/2006/relationships/tags" Target="../tags/tag211.xml"/><Relationship Id="rId2" Type="http://schemas.openxmlformats.org/officeDocument/2006/relationships/tags" Target="../tags/tag194.xml"/><Relationship Id="rId19" Type="http://schemas.openxmlformats.org/officeDocument/2006/relationships/tags" Target="../tags/tag210.xml"/><Relationship Id="rId18" Type="http://schemas.openxmlformats.org/officeDocument/2006/relationships/tags" Target="../tags/tag209.xml"/><Relationship Id="rId17" Type="http://schemas.openxmlformats.org/officeDocument/2006/relationships/tags" Target="../tags/tag208.xml"/><Relationship Id="rId16" Type="http://schemas.openxmlformats.org/officeDocument/2006/relationships/tags" Target="../tags/tag207.xml"/><Relationship Id="rId15" Type="http://schemas.openxmlformats.org/officeDocument/2006/relationships/tags" Target="../tags/tag206.xml"/><Relationship Id="rId14" Type="http://schemas.openxmlformats.org/officeDocument/2006/relationships/tags" Target="../tags/tag205.xml"/><Relationship Id="rId13" Type="http://schemas.openxmlformats.org/officeDocument/2006/relationships/tags" Target="../tags/tag204.xml"/><Relationship Id="rId12" Type="http://schemas.openxmlformats.org/officeDocument/2006/relationships/tags" Target="../tags/tag203.xml"/><Relationship Id="rId11" Type="http://schemas.openxmlformats.org/officeDocument/2006/relationships/tags" Target="../tags/tag202.xml"/><Relationship Id="rId10" Type="http://schemas.openxmlformats.org/officeDocument/2006/relationships/tags" Target="../tags/tag201.xml"/><Relationship Id="rId1" Type="http://schemas.openxmlformats.org/officeDocument/2006/relationships/tags" Target="../tags/tag19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image" Target="../media/image5.png"/><Relationship Id="rId25" Type="http://schemas.openxmlformats.org/officeDocument/2006/relationships/notesSlide" Target="../notesSlides/notesSlide24.xml"/><Relationship Id="rId24" Type="http://schemas.openxmlformats.org/officeDocument/2006/relationships/slideLayout" Target="../slideLayouts/slideLayout15.xml"/><Relationship Id="rId23" Type="http://schemas.openxmlformats.org/officeDocument/2006/relationships/tags" Target="../tags/tag236.xml"/><Relationship Id="rId22" Type="http://schemas.openxmlformats.org/officeDocument/2006/relationships/tags" Target="../tags/tag235.xml"/><Relationship Id="rId21" Type="http://schemas.openxmlformats.org/officeDocument/2006/relationships/tags" Target="../tags/tag234.xml"/><Relationship Id="rId20" Type="http://schemas.openxmlformats.org/officeDocument/2006/relationships/tags" Target="../tags/tag233.xml"/><Relationship Id="rId2" Type="http://schemas.openxmlformats.org/officeDocument/2006/relationships/tags" Target="../tags/tag216.xml"/><Relationship Id="rId19" Type="http://schemas.openxmlformats.org/officeDocument/2006/relationships/tags" Target="../tags/tag232.xml"/><Relationship Id="rId18" Type="http://schemas.openxmlformats.org/officeDocument/2006/relationships/tags" Target="../tags/tag231.xml"/><Relationship Id="rId17" Type="http://schemas.openxmlformats.org/officeDocument/2006/relationships/tags" Target="../tags/tag230.xml"/><Relationship Id="rId16" Type="http://schemas.openxmlformats.org/officeDocument/2006/relationships/tags" Target="../tags/tag229.xml"/><Relationship Id="rId15" Type="http://schemas.openxmlformats.org/officeDocument/2006/relationships/tags" Target="../tags/tag228.xml"/><Relationship Id="rId14" Type="http://schemas.openxmlformats.org/officeDocument/2006/relationships/tags" Target="../tags/tag227.xml"/><Relationship Id="rId13" Type="http://schemas.openxmlformats.org/officeDocument/2006/relationships/tags" Target="../tags/tag226.xml"/><Relationship Id="rId12" Type="http://schemas.openxmlformats.org/officeDocument/2006/relationships/tags" Target="../tags/tag225.xml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tags" Target="../tags/tag215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image" Target="../media/image5.png"/><Relationship Id="rId25" Type="http://schemas.openxmlformats.org/officeDocument/2006/relationships/notesSlide" Target="../notesSlides/notesSlide25.xml"/><Relationship Id="rId24" Type="http://schemas.openxmlformats.org/officeDocument/2006/relationships/slideLayout" Target="../slideLayouts/slideLayout15.xml"/><Relationship Id="rId23" Type="http://schemas.openxmlformats.org/officeDocument/2006/relationships/tags" Target="../tags/tag258.xml"/><Relationship Id="rId22" Type="http://schemas.openxmlformats.org/officeDocument/2006/relationships/tags" Target="../tags/tag257.xml"/><Relationship Id="rId21" Type="http://schemas.openxmlformats.org/officeDocument/2006/relationships/tags" Target="../tags/tag256.xml"/><Relationship Id="rId20" Type="http://schemas.openxmlformats.org/officeDocument/2006/relationships/tags" Target="../tags/tag255.xml"/><Relationship Id="rId2" Type="http://schemas.openxmlformats.org/officeDocument/2006/relationships/tags" Target="../tags/tag238.xml"/><Relationship Id="rId19" Type="http://schemas.openxmlformats.org/officeDocument/2006/relationships/tags" Target="../tags/tag254.xml"/><Relationship Id="rId18" Type="http://schemas.openxmlformats.org/officeDocument/2006/relationships/tags" Target="../tags/tag253.xml"/><Relationship Id="rId17" Type="http://schemas.openxmlformats.org/officeDocument/2006/relationships/tags" Target="../tags/tag252.xml"/><Relationship Id="rId16" Type="http://schemas.openxmlformats.org/officeDocument/2006/relationships/tags" Target="../tags/tag251.xml"/><Relationship Id="rId15" Type="http://schemas.openxmlformats.org/officeDocument/2006/relationships/tags" Target="../tags/tag250.xml"/><Relationship Id="rId14" Type="http://schemas.openxmlformats.org/officeDocument/2006/relationships/tags" Target="../tags/tag249.xml"/><Relationship Id="rId13" Type="http://schemas.openxmlformats.org/officeDocument/2006/relationships/tags" Target="../tags/tag248.xml"/><Relationship Id="rId12" Type="http://schemas.openxmlformats.org/officeDocument/2006/relationships/tags" Target="../tags/tag247.xml"/><Relationship Id="rId11" Type="http://schemas.openxmlformats.org/officeDocument/2006/relationships/tags" Target="../tags/tag246.xml"/><Relationship Id="rId10" Type="http://schemas.openxmlformats.org/officeDocument/2006/relationships/tags" Target="../tags/tag245.xml"/><Relationship Id="rId1" Type="http://schemas.openxmlformats.org/officeDocument/2006/relationships/tags" Target="../tags/tag23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266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0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29" Type="http://schemas.openxmlformats.org/officeDocument/2006/relationships/slideLayout" Target="../slideLayouts/slideLayout15.xml"/><Relationship Id="rId28" Type="http://schemas.openxmlformats.org/officeDocument/2006/relationships/tags" Target="../tags/tag285.xml"/><Relationship Id="rId27" Type="http://schemas.openxmlformats.org/officeDocument/2006/relationships/tags" Target="../tags/tag284.xml"/><Relationship Id="rId26" Type="http://schemas.openxmlformats.org/officeDocument/2006/relationships/tags" Target="../tags/tag283.xml"/><Relationship Id="rId25" Type="http://schemas.openxmlformats.org/officeDocument/2006/relationships/tags" Target="../tags/tag282.xml"/><Relationship Id="rId24" Type="http://schemas.openxmlformats.org/officeDocument/2006/relationships/tags" Target="../tags/tag281.xml"/><Relationship Id="rId23" Type="http://schemas.openxmlformats.org/officeDocument/2006/relationships/tags" Target="../tags/tag280.xml"/><Relationship Id="rId22" Type="http://schemas.openxmlformats.org/officeDocument/2006/relationships/tags" Target="../tags/tag279.xml"/><Relationship Id="rId21" Type="http://schemas.openxmlformats.org/officeDocument/2006/relationships/tags" Target="../tags/tag278.xml"/><Relationship Id="rId20" Type="http://schemas.openxmlformats.org/officeDocument/2006/relationships/tags" Target="../tags/tag277.xml"/><Relationship Id="rId2" Type="http://schemas.openxmlformats.org/officeDocument/2006/relationships/tags" Target="../tags/tag260.xml"/><Relationship Id="rId19" Type="http://schemas.openxmlformats.org/officeDocument/2006/relationships/tags" Target="../tags/tag276.xml"/><Relationship Id="rId18" Type="http://schemas.openxmlformats.org/officeDocument/2006/relationships/tags" Target="../tags/tag275.xml"/><Relationship Id="rId17" Type="http://schemas.openxmlformats.org/officeDocument/2006/relationships/tags" Target="../tags/tag274.xml"/><Relationship Id="rId16" Type="http://schemas.openxmlformats.org/officeDocument/2006/relationships/tags" Target="../tags/tag273.xml"/><Relationship Id="rId15" Type="http://schemas.openxmlformats.org/officeDocument/2006/relationships/tags" Target="../tags/tag272.xml"/><Relationship Id="rId14" Type="http://schemas.openxmlformats.org/officeDocument/2006/relationships/tags" Target="../tags/tag271.xml"/><Relationship Id="rId13" Type="http://schemas.openxmlformats.org/officeDocument/2006/relationships/tags" Target="../tags/tag270.xml"/><Relationship Id="rId12" Type="http://schemas.openxmlformats.org/officeDocument/2006/relationships/tags" Target="../tags/tag269.xml"/><Relationship Id="rId11" Type="http://schemas.openxmlformats.org/officeDocument/2006/relationships/tags" Target="../tags/tag268.xml"/><Relationship Id="rId10" Type="http://schemas.openxmlformats.org/officeDocument/2006/relationships/tags" Target="../tags/tag267.xml"/><Relationship Id="rId1" Type="http://schemas.openxmlformats.org/officeDocument/2006/relationships/tags" Target="../tags/tag259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Relationship Id="rId30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29" Type="http://schemas.openxmlformats.org/officeDocument/2006/relationships/slideLayout" Target="../slideLayouts/slideLayout15.xml"/><Relationship Id="rId28" Type="http://schemas.openxmlformats.org/officeDocument/2006/relationships/tags" Target="../tags/tag312.xml"/><Relationship Id="rId27" Type="http://schemas.openxmlformats.org/officeDocument/2006/relationships/tags" Target="../tags/tag311.xml"/><Relationship Id="rId26" Type="http://schemas.openxmlformats.org/officeDocument/2006/relationships/tags" Target="../tags/tag310.xml"/><Relationship Id="rId25" Type="http://schemas.openxmlformats.org/officeDocument/2006/relationships/tags" Target="../tags/tag309.xml"/><Relationship Id="rId24" Type="http://schemas.openxmlformats.org/officeDocument/2006/relationships/tags" Target="../tags/tag308.xml"/><Relationship Id="rId23" Type="http://schemas.openxmlformats.org/officeDocument/2006/relationships/tags" Target="../tags/tag307.xml"/><Relationship Id="rId22" Type="http://schemas.openxmlformats.org/officeDocument/2006/relationships/tags" Target="../tags/tag306.xml"/><Relationship Id="rId21" Type="http://schemas.openxmlformats.org/officeDocument/2006/relationships/tags" Target="../tags/tag305.xml"/><Relationship Id="rId20" Type="http://schemas.openxmlformats.org/officeDocument/2006/relationships/tags" Target="../tags/tag304.xml"/><Relationship Id="rId2" Type="http://schemas.openxmlformats.org/officeDocument/2006/relationships/tags" Target="../tags/tag287.xml"/><Relationship Id="rId19" Type="http://schemas.openxmlformats.org/officeDocument/2006/relationships/tags" Target="../tags/tag303.xml"/><Relationship Id="rId18" Type="http://schemas.openxmlformats.org/officeDocument/2006/relationships/tags" Target="../tags/tag302.xml"/><Relationship Id="rId17" Type="http://schemas.openxmlformats.org/officeDocument/2006/relationships/tags" Target="../tags/tag301.xml"/><Relationship Id="rId16" Type="http://schemas.openxmlformats.org/officeDocument/2006/relationships/tags" Target="../tags/tag300.xml"/><Relationship Id="rId15" Type="http://schemas.openxmlformats.org/officeDocument/2006/relationships/tags" Target="../tags/tag299.xml"/><Relationship Id="rId14" Type="http://schemas.openxmlformats.org/officeDocument/2006/relationships/tags" Target="../tags/tag298.xml"/><Relationship Id="rId13" Type="http://schemas.openxmlformats.org/officeDocument/2006/relationships/tags" Target="../tags/tag297.xml"/><Relationship Id="rId12" Type="http://schemas.openxmlformats.org/officeDocument/2006/relationships/tags" Target="../tags/tag296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tags" Target="../tags/tag286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320.xml"/><Relationship Id="rId8" Type="http://schemas.openxmlformats.org/officeDocument/2006/relationships/tags" Target="../tags/tag319.xml"/><Relationship Id="rId7" Type="http://schemas.openxmlformats.org/officeDocument/2006/relationships/tags" Target="../tags/tag318.xml"/><Relationship Id="rId6" Type="http://schemas.openxmlformats.org/officeDocument/2006/relationships/tags" Target="../tags/tag317.xml"/><Relationship Id="rId5" Type="http://schemas.openxmlformats.org/officeDocument/2006/relationships/tags" Target="../tags/tag316.xml"/><Relationship Id="rId4" Type="http://schemas.openxmlformats.org/officeDocument/2006/relationships/tags" Target="../tags/tag315.xml"/><Relationship Id="rId3" Type="http://schemas.openxmlformats.org/officeDocument/2006/relationships/image" Target="../media/image5.png"/><Relationship Id="rId25" Type="http://schemas.openxmlformats.org/officeDocument/2006/relationships/notesSlide" Target="../notesSlides/notesSlide28.xml"/><Relationship Id="rId24" Type="http://schemas.openxmlformats.org/officeDocument/2006/relationships/slideLayout" Target="../slideLayouts/slideLayout15.xml"/><Relationship Id="rId23" Type="http://schemas.openxmlformats.org/officeDocument/2006/relationships/tags" Target="../tags/tag334.xml"/><Relationship Id="rId22" Type="http://schemas.openxmlformats.org/officeDocument/2006/relationships/tags" Target="../tags/tag333.xml"/><Relationship Id="rId21" Type="http://schemas.openxmlformats.org/officeDocument/2006/relationships/tags" Target="../tags/tag332.xml"/><Relationship Id="rId20" Type="http://schemas.openxmlformats.org/officeDocument/2006/relationships/tags" Target="../tags/tag331.xml"/><Relationship Id="rId2" Type="http://schemas.openxmlformats.org/officeDocument/2006/relationships/tags" Target="../tags/tag314.xml"/><Relationship Id="rId19" Type="http://schemas.openxmlformats.org/officeDocument/2006/relationships/tags" Target="../tags/tag330.xml"/><Relationship Id="rId18" Type="http://schemas.openxmlformats.org/officeDocument/2006/relationships/tags" Target="../tags/tag329.xml"/><Relationship Id="rId17" Type="http://schemas.openxmlformats.org/officeDocument/2006/relationships/tags" Target="../tags/tag328.xml"/><Relationship Id="rId16" Type="http://schemas.openxmlformats.org/officeDocument/2006/relationships/tags" Target="../tags/tag327.xml"/><Relationship Id="rId15" Type="http://schemas.openxmlformats.org/officeDocument/2006/relationships/tags" Target="../tags/tag326.xml"/><Relationship Id="rId14" Type="http://schemas.openxmlformats.org/officeDocument/2006/relationships/tags" Target="../tags/tag325.xml"/><Relationship Id="rId13" Type="http://schemas.openxmlformats.org/officeDocument/2006/relationships/tags" Target="../tags/tag324.xml"/><Relationship Id="rId12" Type="http://schemas.openxmlformats.org/officeDocument/2006/relationships/tags" Target="../tags/tag323.xml"/><Relationship Id="rId11" Type="http://schemas.openxmlformats.org/officeDocument/2006/relationships/tags" Target="../tags/tag322.xml"/><Relationship Id="rId10" Type="http://schemas.openxmlformats.org/officeDocument/2006/relationships/tags" Target="../tags/tag321.xml"/><Relationship Id="rId1" Type="http://schemas.openxmlformats.org/officeDocument/2006/relationships/tags" Target="../tags/tag31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image" Target="../media/image7.png"/><Relationship Id="rId7" Type="http://schemas.openxmlformats.org/officeDocument/2006/relationships/tags" Target="../tags/tag340.xml"/><Relationship Id="rId6" Type="http://schemas.openxmlformats.org/officeDocument/2006/relationships/tags" Target="../tags/tag339.xml"/><Relationship Id="rId5" Type="http://schemas.openxmlformats.org/officeDocument/2006/relationships/tags" Target="../tags/tag338.xml"/><Relationship Id="rId4" Type="http://schemas.openxmlformats.org/officeDocument/2006/relationships/tags" Target="../tags/tag337.xml"/><Relationship Id="rId3" Type="http://schemas.openxmlformats.org/officeDocument/2006/relationships/image" Target="../media/image5.png"/><Relationship Id="rId2" Type="http://schemas.openxmlformats.org/officeDocument/2006/relationships/tags" Target="../tags/tag336.xml"/><Relationship Id="rId11" Type="http://schemas.openxmlformats.org/officeDocument/2006/relationships/notesSlide" Target="../notesSlides/notesSlide29.xml"/><Relationship Id="rId10" Type="http://schemas.openxmlformats.org/officeDocument/2006/relationships/slideLayout" Target="../slideLayouts/slideLayout15.xml"/><Relationship Id="rId1" Type="http://schemas.openxmlformats.org/officeDocument/2006/relationships/tags" Target="../tags/tag335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349.xml"/><Relationship Id="rId8" Type="http://schemas.openxmlformats.org/officeDocument/2006/relationships/tags" Target="../tags/tag348.xml"/><Relationship Id="rId7" Type="http://schemas.openxmlformats.org/officeDocument/2006/relationships/tags" Target="../tags/tag347.xml"/><Relationship Id="rId6" Type="http://schemas.openxmlformats.org/officeDocument/2006/relationships/tags" Target="../tags/tag346.xml"/><Relationship Id="rId5" Type="http://schemas.openxmlformats.org/officeDocument/2006/relationships/tags" Target="../tags/tag345.xml"/><Relationship Id="rId4" Type="http://schemas.openxmlformats.org/officeDocument/2006/relationships/tags" Target="../tags/tag344.xml"/><Relationship Id="rId3" Type="http://schemas.openxmlformats.org/officeDocument/2006/relationships/image" Target="../media/image5.png"/><Relationship Id="rId25" Type="http://schemas.openxmlformats.org/officeDocument/2006/relationships/notesSlide" Target="../notesSlides/notesSlide30.xml"/><Relationship Id="rId24" Type="http://schemas.openxmlformats.org/officeDocument/2006/relationships/slideLayout" Target="../slideLayouts/slideLayout15.xml"/><Relationship Id="rId23" Type="http://schemas.openxmlformats.org/officeDocument/2006/relationships/tags" Target="../tags/tag363.xml"/><Relationship Id="rId22" Type="http://schemas.openxmlformats.org/officeDocument/2006/relationships/tags" Target="../tags/tag362.xml"/><Relationship Id="rId21" Type="http://schemas.openxmlformats.org/officeDocument/2006/relationships/tags" Target="../tags/tag361.xml"/><Relationship Id="rId20" Type="http://schemas.openxmlformats.org/officeDocument/2006/relationships/tags" Target="../tags/tag360.xml"/><Relationship Id="rId2" Type="http://schemas.openxmlformats.org/officeDocument/2006/relationships/tags" Target="../tags/tag343.xml"/><Relationship Id="rId19" Type="http://schemas.openxmlformats.org/officeDocument/2006/relationships/tags" Target="../tags/tag359.xml"/><Relationship Id="rId18" Type="http://schemas.openxmlformats.org/officeDocument/2006/relationships/tags" Target="../tags/tag358.xml"/><Relationship Id="rId17" Type="http://schemas.openxmlformats.org/officeDocument/2006/relationships/tags" Target="../tags/tag357.xml"/><Relationship Id="rId16" Type="http://schemas.openxmlformats.org/officeDocument/2006/relationships/tags" Target="../tags/tag356.xml"/><Relationship Id="rId15" Type="http://schemas.openxmlformats.org/officeDocument/2006/relationships/tags" Target="../tags/tag355.xml"/><Relationship Id="rId14" Type="http://schemas.openxmlformats.org/officeDocument/2006/relationships/tags" Target="../tags/tag354.xml"/><Relationship Id="rId13" Type="http://schemas.openxmlformats.org/officeDocument/2006/relationships/tags" Target="../tags/tag353.xml"/><Relationship Id="rId12" Type="http://schemas.openxmlformats.org/officeDocument/2006/relationships/tags" Target="../tags/tag352.xml"/><Relationship Id="rId11" Type="http://schemas.openxmlformats.org/officeDocument/2006/relationships/tags" Target="../tags/tag351.xml"/><Relationship Id="rId10" Type="http://schemas.openxmlformats.org/officeDocument/2006/relationships/tags" Target="../tags/tag350.xml"/><Relationship Id="rId1" Type="http://schemas.openxmlformats.org/officeDocument/2006/relationships/tags" Target="../tags/tag34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1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370.xml"/><Relationship Id="rId6" Type="http://schemas.openxmlformats.org/officeDocument/2006/relationships/tags" Target="../tags/tag369.xml"/><Relationship Id="rId5" Type="http://schemas.openxmlformats.org/officeDocument/2006/relationships/tags" Target="../tags/tag368.xml"/><Relationship Id="rId4" Type="http://schemas.openxmlformats.org/officeDocument/2006/relationships/tags" Target="../tags/tag367.xml"/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378.xml"/><Relationship Id="rId8" Type="http://schemas.openxmlformats.org/officeDocument/2006/relationships/tags" Target="../tags/tag377.xml"/><Relationship Id="rId7" Type="http://schemas.openxmlformats.org/officeDocument/2006/relationships/image" Target="../media/image5.png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tags" Target="../tags/tag372.xml"/><Relationship Id="rId13" Type="http://schemas.openxmlformats.org/officeDocument/2006/relationships/notesSlide" Target="../notesSlides/notesSlide3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80.xml"/><Relationship Id="rId10" Type="http://schemas.openxmlformats.org/officeDocument/2006/relationships/tags" Target="../tags/tag379.xml"/><Relationship Id="rId1" Type="http://schemas.openxmlformats.org/officeDocument/2006/relationships/tags" Target="../tags/tag371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388.xml"/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tags" Target="../tags/tag385.xml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9" Type="http://schemas.openxmlformats.org/officeDocument/2006/relationships/notesSlide" Target="../notesSlides/notesSlide33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96.xml"/><Relationship Id="rId16" Type="http://schemas.openxmlformats.org/officeDocument/2006/relationships/tags" Target="../tags/tag395.xml"/><Relationship Id="rId15" Type="http://schemas.openxmlformats.org/officeDocument/2006/relationships/tags" Target="../tags/tag394.xml"/><Relationship Id="rId14" Type="http://schemas.openxmlformats.org/officeDocument/2006/relationships/tags" Target="../tags/tag393.xml"/><Relationship Id="rId13" Type="http://schemas.openxmlformats.org/officeDocument/2006/relationships/tags" Target="../tags/tag392.xml"/><Relationship Id="rId12" Type="http://schemas.openxmlformats.org/officeDocument/2006/relationships/tags" Target="../tags/tag391.xml"/><Relationship Id="rId11" Type="http://schemas.openxmlformats.org/officeDocument/2006/relationships/tags" Target="../tags/tag390.xml"/><Relationship Id="rId10" Type="http://schemas.openxmlformats.org/officeDocument/2006/relationships/tags" Target="../tags/tag389.xml"/><Relationship Id="rId1" Type="http://schemas.openxmlformats.org/officeDocument/2006/relationships/tags" Target="../tags/tag381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402.xml"/><Relationship Id="rId5" Type="http://schemas.openxmlformats.org/officeDocument/2006/relationships/tags" Target="../tags/tag401.xml"/><Relationship Id="rId4" Type="http://schemas.openxmlformats.org/officeDocument/2006/relationships/tags" Target="../tags/tag400.xml"/><Relationship Id="rId3" Type="http://schemas.openxmlformats.org/officeDocument/2006/relationships/tags" Target="../tags/tag399.xml"/><Relationship Id="rId2" Type="http://schemas.openxmlformats.org/officeDocument/2006/relationships/tags" Target="../tags/tag398.xml"/><Relationship Id="rId1" Type="http://schemas.openxmlformats.org/officeDocument/2006/relationships/tags" Target="../tags/tag39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image" Target="../media/image5.png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image" Target="../media/image5.png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chart" Target="../charts/chart5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5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image" Target="../media/image5.png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chart" Target="../charts/chart7.xml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image" Target="../media/image5.png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59.xml"/><Relationship Id="rId1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5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 descr="反白logo透明底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2" y="339502"/>
            <a:ext cx="190817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185988"/>
            <a:ext cx="9144000" cy="24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上海伊美尔瑞阳</a:t>
            </a:r>
            <a:endParaRPr lang="en-US" altLang="zh-CN" sz="3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第一季度阶段工作汇报</a:t>
            </a:r>
            <a:endParaRPr lang="en-US" altLang="zh-CN" sz="3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2021.04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2"/>
            </p:custDataLst>
          </p:nvPr>
        </p:nvSpPr>
        <p:spPr>
          <a:xfrm>
            <a:off x="1187624" y="31744"/>
            <a:ext cx="6723524" cy="4589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1.3  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人员工作量</a:t>
            </a: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----</a:t>
            </a:r>
            <a:r>
              <a:rPr lang="zh-CN" altLang="en-US" b="1" spc="300" dirty="0">
                <a:solidFill>
                  <a:srgbClr val="101289"/>
                </a:solidFill>
                <a:latin typeface="+mj-ea"/>
                <a:ea typeface="+mj-ea"/>
              </a:rPr>
              <a:t>医生工作量</a:t>
            </a:r>
            <a:r>
              <a:rPr lang="en-US" altLang="zh-CN" b="1" spc="300" dirty="0">
                <a:solidFill>
                  <a:srgbClr val="101289"/>
                </a:solidFill>
                <a:latin typeface="+mj-ea"/>
                <a:ea typeface="+mj-ea"/>
              </a:rPr>
              <a:t>(</a:t>
            </a:r>
            <a:r>
              <a:rPr lang="zh-CN" altLang="en-US" b="1" spc="300" dirty="0">
                <a:solidFill>
                  <a:srgbClr val="101289"/>
                </a:solidFill>
                <a:latin typeface="+mj-ea"/>
                <a:ea typeface="+mj-ea"/>
              </a:rPr>
              <a:t>新老客服务人次）</a:t>
            </a:r>
            <a:endParaRPr lang="zh-CN" altLang="en-US" b="1" spc="3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7"/>
            </p:custDataLst>
          </p:nvPr>
        </p:nvSpPr>
        <p:spPr>
          <a:xfrm>
            <a:off x="838129" y="1343462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F3F3F"/>
              </a:solidFill>
              <a:latin typeface="+mj-ea"/>
              <a:ea typeface="+mj-ea"/>
            </a:endParaRPr>
          </a:p>
        </p:txBody>
      </p:sp>
      <p:graphicFrame>
        <p:nvGraphicFramePr>
          <p:cNvPr id="6" name="表格 6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3995936" y="811026"/>
          <a:ext cx="4848200" cy="377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640"/>
                <a:gridCol w="969645"/>
                <a:gridCol w="969635"/>
                <a:gridCol w="969640"/>
                <a:gridCol w="969640"/>
              </a:tblGrid>
              <a:tr h="2792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医生 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维度 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新客 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老客 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合计 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</a:tr>
              <a:tr h="2769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赵志宇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人次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15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77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92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</a:tr>
              <a:tr h="276966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收入额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23,674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192,132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215,806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</a:tr>
              <a:tr h="2769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俞竣渊 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人次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98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321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       </a:t>
                      </a:r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419</a:t>
                      </a:r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</a:tr>
              <a:tr h="276966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收入额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314,723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665,053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 </a:t>
                      </a:r>
                      <a:r>
                        <a:rPr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979,776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</a:tr>
              <a:tr h="2769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庚同举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人次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13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39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52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</a:tr>
              <a:tr h="276966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收入额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23,143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48,209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71,352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</a:tr>
              <a:tr h="2769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林恒如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人次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85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       </a:t>
                      </a:r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97</a:t>
                      </a:r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</a:tr>
              <a:tr h="276966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收入额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23,782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126,274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150,056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</a:tr>
              <a:tr h="2769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总计 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人次 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       </a:t>
                      </a:r>
                      <a:r>
                        <a:rPr lang="en-US" altLang="zh-CN" sz="1100" b="1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138 </a:t>
                      </a:r>
                      <a:endParaRPr lang="en-US" altLang="zh-CN" sz="1100" b="1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    </a:t>
                      </a:r>
                      <a:r>
                        <a:rPr lang="en-US" altLang="zh-CN" sz="1100" b="1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522</a:t>
                      </a:r>
                      <a:r>
                        <a:rPr lang="en-US" altLang="zh-CN" sz="1100" b="1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1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       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660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76966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收入额 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385,322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1,031,668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     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1,416,990</a:t>
                      </a:r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299864" y="3447167"/>
            <a:ext cx="30241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俞竣渊服务人数最多，林恒如次之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414655" y="925195"/>
          <a:ext cx="3415665" cy="245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3"/>
            </p:custDataLst>
          </p:nvPr>
        </p:nvSpPr>
        <p:spPr>
          <a:xfrm>
            <a:off x="1187624" y="31744"/>
            <a:ext cx="6723524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1.3  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人员工作量</a:t>
            </a: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----</a:t>
            </a:r>
            <a:r>
              <a:rPr lang="zh-CN" altLang="en-US" b="1" spc="300" dirty="0">
                <a:solidFill>
                  <a:srgbClr val="101289"/>
                </a:solidFill>
                <a:latin typeface="+mj-ea"/>
                <a:ea typeface="+mj-ea"/>
              </a:rPr>
              <a:t>客户管理师工作量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6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8"/>
            </p:custDataLst>
          </p:nvPr>
        </p:nvSpPr>
        <p:spPr>
          <a:xfrm>
            <a:off x="838129" y="1343462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F3F3F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933609" y="4029462"/>
            <a:ext cx="76768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+mj-ea"/>
                <a:ea typeface="+mj-ea"/>
              </a:rPr>
              <a:t>业绩排名前三：</a:t>
            </a:r>
            <a:r>
              <a:rPr lang="zh-CN" altLang="en-US" sz="1400" dirty="0">
                <a:latin typeface="+mj-ea"/>
                <a:ea typeface="+mj-ea"/>
                <a:sym typeface="+mn-ea"/>
              </a:rPr>
              <a:t>黄菲雅（</a:t>
            </a:r>
            <a:r>
              <a:rPr lang="en-US" altLang="zh-CN" sz="1400" dirty="0">
                <a:latin typeface="+mj-ea"/>
                <a:ea typeface="+mj-ea"/>
                <a:sym typeface="+mn-ea"/>
              </a:rPr>
              <a:t>69.6</a:t>
            </a:r>
            <a:r>
              <a:rPr lang="zh-CN" altLang="en-US" sz="1400" dirty="0">
                <a:latin typeface="+mj-ea"/>
                <a:ea typeface="+mj-ea"/>
                <a:sym typeface="+mn-ea"/>
              </a:rPr>
              <a:t>万）、</a:t>
            </a:r>
            <a:r>
              <a:rPr lang="zh-CN" altLang="en-US" sz="1400" dirty="0">
                <a:latin typeface="+mj-ea"/>
                <a:ea typeface="+mj-ea"/>
              </a:rPr>
              <a:t>李沛辰（</a:t>
            </a:r>
            <a:r>
              <a:rPr lang="en-US" altLang="zh-CN" sz="1400" dirty="0">
                <a:latin typeface="+mj-ea"/>
                <a:ea typeface="+mj-ea"/>
              </a:rPr>
              <a:t>53.7</a:t>
            </a:r>
            <a:r>
              <a:rPr lang="zh-CN" altLang="en-US" sz="1400" dirty="0">
                <a:latin typeface="+mj-ea"/>
                <a:ea typeface="+mj-ea"/>
              </a:rPr>
              <a:t>万）、卞思（</a:t>
            </a:r>
            <a:r>
              <a:rPr lang="en-US" altLang="zh-CN" sz="1400" dirty="0">
                <a:latin typeface="+mj-ea"/>
                <a:ea typeface="+mj-ea"/>
              </a:rPr>
              <a:t>29.7</a:t>
            </a:r>
            <a:r>
              <a:rPr lang="zh-CN" altLang="en-US" sz="1400" dirty="0">
                <a:latin typeface="+mj-ea"/>
                <a:ea typeface="+mj-ea"/>
              </a:rPr>
              <a:t>万）</a:t>
            </a:r>
            <a:endParaRPr lang="en-US" altLang="zh-CN" sz="1400" dirty="0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+mj-ea"/>
                <a:ea typeface="+mj-ea"/>
              </a:rPr>
              <a:t>重点销售项目</a:t>
            </a:r>
            <a:r>
              <a:rPr lang="en-US" altLang="zh-CN" sz="1400" dirty="0">
                <a:latin typeface="+mj-ea"/>
                <a:ea typeface="+mj-ea"/>
              </a:rPr>
              <a:t>:</a:t>
            </a:r>
            <a:r>
              <a:rPr lang="zh-CN" altLang="en-US" sz="1400" dirty="0">
                <a:latin typeface="+mj-ea"/>
                <a:ea typeface="+mj-ea"/>
              </a:rPr>
              <a:t>微整</a:t>
            </a:r>
            <a:r>
              <a:rPr lang="zh-CN" altLang="en-US" sz="1400" dirty="0">
                <a:latin typeface="+mj-ea"/>
                <a:ea typeface="+mj-ea"/>
              </a:rPr>
              <a:t>类</a:t>
            </a:r>
            <a:endParaRPr lang="zh-CN" altLang="en-US" sz="1400" dirty="0">
              <a:latin typeface="+mj-ea"/>
              <a:ea typeface="+mj-ea"/>
            </a:endParaRPr>
          </a:p>
        </p:txBody>
      </p:sp>
      <p:graphicFrame>
        <p:nvGraphicFramePr>
          <p:cNvPr id="41" name="图表 40"/>
          <p:cNvGraphicFramePr/>
          <p:nvPr/>
        </p:nvGraphicFramePr>
        <p:xfrm>
          <a:off x="745490" y="988060"/>
          <a:ext cx="3183890" cy="304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" name="图表 1"/>
          <p:cNvGraphicFramePr/>
          <p:nvPr/>
        </p:nvGraphicFramePr>
        <p:xfrm>
          <a:off x="4019550" y="1028700"/>
          <a:ext cx="4629150" cy="300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1"/>
            </p:custDataLst>
          </p:nvPr>
        </p:nvSpPr>
        <p:spPr>
          <a:xfrm>
            <a:off x="1187624" y="31744"/>
            <a:ext cx="6723524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1.4 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重点产品数据分析</a:t>
            </a: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-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光电（</a:t>
            </a: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1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月</a:t>
            </a: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-4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月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）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6"/>
            </p:custDataLst>
          </p:nvPr>
        </p:nvSpPr>
        <p:spPr>
          <a:xfrm>
            <a:off x="683568" y="1633977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F3F3F"/>
              </a:solidFill>
              <a:latin typeface="+mj-ea"/>
              <a:ea typeface="+mj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1043623" y="632606"/>
          <a:ext cx="7246620" cy="3044825"/>
        </p:xfrm>
        <a:graphic>
          <a:graphicData uri="http://schemas.openxmlformats.org/drawingml/2006/table">
            <a:tbl>
              <a:tblPr/>
              <a:tblGrid>
                <a:gridCol w="638030"/>
                <a:gridCol w="638030"/>
                <a:gridCol w="371391"/>
                <a:gridCol w="371392"/>
                <a:gridCol w="323776"/>
                <a:gridCol w="390435"/>
                <a:gridCol w="390435"/>
                <a:gridCol w="352425"/>
                <a:gridCol w="390354"/>
                <a:gridCol w="390436"/>
                <a:gridCol w="352343"/>
                <a:gridCol w="457098"/>
                <a:gridCol w="457098"/>
                <a:gridCol w="457096"/>
                <a:gridCol w="457097"/>
                <a:gridCol w="457097"/>
                <a:gridCol w="352344"/>
              </a:tblGrid>
              <a:tr h="252095">
                <a:tc gridSpan="17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皮肤光电销售情况表 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 hMerge="1"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870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二级分类 </a:t>
                      </a:r>
                      <a:endParaRPr lang="zh-CN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三级分类 </a:t>
                      </a:r>
                      <a:endParaRPr lang="zh-CN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</a:t>
                      </a:r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</a:t>
                      </a:r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</a:t>
                      </a:r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</a:t>
                      </a:r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 hMerge="1"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 hMerge="1"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合计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7401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 </a:t>
                      </a:r>
                      <a:endParaRPr lang="zh-CN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销售额 </a:t>
                      </a:r>
                      <a:endParaRPr lang="zh-CN" altLang="en-US" sz="9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单消 </a:t>
                      </a:r>
                      <a:endParaRPr lang="zh-CN" altLang="en-US" sz="9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 </a:t>
                      </a:r>
                      <a:endParaRPr lang="zh-CN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销售额 </a:t>
                      </a:r>
                      <a:endParaRPr lang="zh-CN" altLang="en-US" sz="9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单消 </a:t>
                      </a:r>
                      <a:endParaRPr lang="zh-CN" altLang="en-US" sz="9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 </a:t>
                      </a:r>
                      <a:endParaRPr lang="zh-CN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销售额 </a:t>
                      </a:r>
                      <a:endParaRPr lang="zh-CN" altLang="en-US" sz="9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单消 </a:t>
                      </a:r>
                      <a:endParaRPr lang="zh-CN" altLang="en-US" sz="9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 </a:t>
                      </a:r>
                      <a:endParaRPr lang="zh-CN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销售额 </a:t>
                      </a:r>
                      <a:endParaRPr lang="zh-CN" altLang="en-US" sz="9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单消 </a:t>
                      </a:r>
                      <a:endParaRPr lang="zh-CN" altLang="en-US" sz="9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 </a:t>
                      </a:r>
                      <a:endParaRPr lang="zh-CN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销售额 </a:t>
                      </a:r>
                      <a:endParaRPr lang="zh-CN" altLang="en-US" sz="9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单消 </a:t>
                      </a:r>
                      <a:endParaRPr lang="zh-CN" altLang="en-US" sz="9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</a:tr>
              <a:tr h="3346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高价值光电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Q-MAX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18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44,808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2,489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23,766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1,584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22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52,305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2,378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27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37,905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1,404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82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158,785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1,936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3448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热玛吉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27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520,474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19,277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24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298,340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12,431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20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293,662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14,683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154,635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17,182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80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1,267,111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15,839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3448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酷塑 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60,000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12,000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118,001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29,500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4,240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4,240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108,043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15,435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17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290,284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17,076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344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小计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50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625,282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33,766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43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440,107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43,516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43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350,208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21,301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43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300,584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34,020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179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1,716,180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34,851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1870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普通光电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光彩美肌卡</a:t>
                      </a:r>
                      <a:b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光彩美肌全能卡 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155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162,268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254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255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341,056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1,337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116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231,765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5,967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107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167,995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4,767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633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903,083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4,046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344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小计 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78" marR="6078" marT="6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155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162,268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254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255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341,056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1,337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116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231,765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5,967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107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167,995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4,767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633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903,083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4,046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1187612" y="3796356"/>
            <a:ext cx="693538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普通光电：后续工作计划需持续推进这类项目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2"/>
            </p:custDataLst>
          </p:nvPr>
        </p:nvSpPr>
        <p:spPr>
          <a:xfrm>
            <a:off x="1187624" y="31744"/>
            <a:ext cx="6723524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1.4 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重点产品数据分析</a:t>
            </a: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-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肉毒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7"/>
            </p:custDataLst>
          </p:nvPr>
        </p:nvSpPr>
        <p:spPr>
          <a:xfrm>
            <a:off x="683568" y="1633977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F3F3F"/>
              </a:solidFill>
              <a:latin typeface="+mj-ea"/>
              <a:ea typeface="+mj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1331548" y="632525"/>
          <a:ext cx="6341110" cy="1380490"/>
        </p:xfrm>
        <a:graphic>
          <a:graphicData uri="http://schemas.openxmlformats.org/drawingml/2006/table">
            <a:tbl>
              <a:tblPr/>
              <a:tblGrid>
                <a:gridCol w="584727"/>
                <a:gridCol w="413343"/>
                <a:gridCol w="413343"/>
                <a:gridCol w="322609"/>
                <a:gridCol w="373017"/>
                <a:gridCol w="373017"/>
                <a:gridCol w="322609"/>
                <a:gridCol w="413343"/>
                <a:gridCol w="413342"/>
                <a:gridCol w="322609"/>
                <a:gridCol w="413343"/>
                <a:gridCol w="413342"/>
                <a:gridCol w="413343"/>
                <a:gridCol w="413342"/>
                <a:gridCol w="413343"/>
                <a:gridCol w="322609"/>
              </a:tblGrid>
              <a:tr h="388620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微整销售情况表 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95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分类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F75B5"/>
                    </a:solidFill>
                  </a:tcPr>
                </a:tc>
                <a:tc hMerge="1"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F75B5"/>
                    </a:solidFill>
                  </a:tcPr>
                </a:tc>
                <a:tc hMerge="1"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F75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合计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F75B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29524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人数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销售额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单消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人数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销售额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单消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人数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销售额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单消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人数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销售额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单消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人数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销售额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单消 </a:t>
                      </a:r>
                      <a:endParaRPr lang="zh-CN" altLang="en-US" sz="8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3295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肉毒素类注射  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35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123,121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3,518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49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185,394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3,784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81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221,677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2,737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91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227,333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2,498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256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757,525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2,959 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6012160" y="300379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肉毒人数和销售额稳步提升，后期继续强化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1732280" y="2244090"/>
          <a:ext cx="3891915" cy="2393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3"/>
            </p:custDataLst>
          </p:nvPr>
        </p:nvSpPr>
        <p:spPr>
          <a:xfrm>
            <a:off x="1187624" y="31744"/>
            <a:ext cx="6723524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1.5 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求美客户池数据分析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6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1403648" y="791075"/>
          <a:ext cx="6507501" cy="1132654"/>
        </p:xfrm>
        <a:graphic>
          <a:graphicData uri="http://schemas.openxmlformats.org/drawingml/2006/table">
            <a:tbl>
              <a:tblPr/>
              <a:tblGrid>
                <a:gridCol w="855825"/>
                <a:gridCol w="855825"/>
                <a:gridCol w="742792"/>
                <a:gridCol w="871973"/>
                <a:gridCol w="1227221"/>
                <a:gridCol w="1081892"/>
                <a:gridCol w="871973"/>
              </a:tblGrid>
              <a:tr h="2831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客户分类 </a:t>
                      </a:r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客户状态 </a:t>
                      </a:r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到诊量 </a:t>
                      </a:r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成交人数 </a:t>
                      </a:r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收银额 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收入额 </a:t>
                      </a:r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客单值 </a:t>
                      </a:r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2832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求美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新客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 77 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 75 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 665,620 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 266,371 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 8,358 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48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老客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 160 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 122 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 841,674 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 854,741 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 6,911 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14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总计 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237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197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1,507,294 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1,121,112 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7461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395022" y="1884570"/>
            <a:ext cx="568863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备注：客单值剔除求美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位购买价值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元以下项目且无升级转化客户</a:t>
            </a:r>
            <a:endParaRPr lang="zh-CN" altLang="en-US" sz="1200" dirty="0"/>
          </a:p>
        </p:txBody>
      </p:sp>
      <p:graphicFrame>
        <p:nvGraphicFramePr>
          <p:cNvPr id="42" name="图表 41"/>
          <p:cNvGraphicFramePr/>
          <p:nvPr/>
        </p:nvGraphicFramePr>
        <p:xfrm>
          <a:off x="933450" y="2160270"/>
          <a:ext cx="3127375" cy="262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3" name="图表 42"/>
          <p:cNvGraphicFramePr/>
          <p:nvPr/>
        </p:nvGraphicFramePr>
        <p:xfrm>
          <a:off x="4189095" y="2160270"/>
          <a:ext cx="4050030" cy="262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9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/>
        <p:txBody>
          <a:bodyPr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845943" y="1706428"/>
            <a:ext cx="4572000" cy="31076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团队任务分解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客户管理师任务分解</a:t>
            </a:r>
            <a:endParaRPr lang="en-US" altLang="zh-CN" sz="1600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医生任务分解</a:t>
            </a:r>
            <a:endParaRPr lang="en-US" altLang="zh-CN" sz="1600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总预算</a:t>
            </a:r>
            <a:endParaRPr lang="en-US" altLang="zh-CN" sz="1600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br>
              <a:rPr lang="zh-CN" altLang="en-US" sz="16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600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流程图: 过程 1"/>
          <p:cNvSpPr/>
          <p:nvPr>
            <p:custDataLst>
              <p:tags r:id="rId3"/>
            </p:custDataLst>
          </p:nvPr>
        </p:nvSpPr>
        <p:spPr bwMode="auto">
          <a:xfrm>
            <a:off x="0" y="16062"/>
            <a:ext cx="3131840" cy="5143500"/>
          </a:xfrm>
          <a:prstGeom prst="flowChartProcess">
            <a:avLst/>
          </a:prstGeom>
          <a:solidFill>
            <a:srgbClr val="0C0E6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8"/>
          <p:cNvSpPr/>
          <p:nvPr>
            <p:custDataLst>
              <p:tags r:id="rId4"/>
            </p:custDataLst>
          </p:nvPr>
        </p:nvSpPr>
        <p:spPr>
          <a:xfrm>
            <a:off x="331473" y="1469248"/>
            <a:ext cx="2105694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微软雅黑 Light" panose="020B0502040204020203" pitchFamily="34" charset="-122"/>
              </a:rPr>
              <a:t>Two</a:t>
            </a:r>
            <a:endParaRPr lang="zh-CN" altLang="en-US" sz="6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微软雅黑 Light" panose="020B0502040204020203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714103" y="2558404"/>
            <a:ext cx="1656184" cy="102235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第二部分：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251520" y="3727740"/>
            <a:ext cx="2415455" cy="1022350"/>
          </a:xfrm>
        </p:spPr>
        <p:txBody>
          <a:bodyPr/>
          <a:lstStyle/>
          <a:p>
            <a:r>
              <a:rPr lang="zh-CN" altLang="en-US" sz="18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8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月预算</a:t>
            </a:r>
            <a:endParaRPr lang="zh-CN" altLang="en-US" sz="1800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1"/>
            </p:custDataLst>
          </p:nvPr>
        </p:nvSpPr>
        <p:spPr>
          <a:xfrm>
            <a:off x="1187624" y="31744"/>
            <a:ext cx="6723524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2.1  4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月预算</a:t>
            </a: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- 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团队具体任务分解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6"/>
            </p:custDataLst>
          </p:nvPr>
        </p:nvSpPr>
        <p:spPr>
          <a:xfrm>
            <a:off x="894940" y="1343137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F3F3F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2484403" y="2715786"/>
            <a:ext cx="4968552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+mj-ea"/>
                <a:ea typeface="+mj-ea"/>
              </a:rPr>
              <a:t>求美占比</a:t>
            </a:r>
            <a:r>
              <a:rPr lang="en-US" altLang="zh-CN" sz="1400" dirty="0">
                <a:latin typeface="+mj-ea"/>
                <a:ea typeface="+mj-ea"/>
              </a:rPr>
              <a:t>61%</a:t>
            </a:r>
            <a:endParaRPr lang="en-US" altLang="zh-CN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+mj-ea"/>
                <a:ea typeface="+mj-ea"/>
              </a:rPr>
              <a:t>好闺蜜占比</a:t>
            </a:r>
            <a:r>
              <a:rPr lang="en-US" altLang="zh-CN" sz="1400" dirty="0">
                <a:latin typeface="+mj-ea"/>
                <a:ea typeface="+mj-ea"/>
              </a:rPr>
              <a:t>28%</a:t>
            </a:r>
            <a:endParaRPr lang="en-US" altLang="zh-CN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+mj-ea"/>
                <a:ea typeface="+mj-ea"/>
              </a:rPr>
              <a:t>伊美占比</a:t>
            </a:r>
            <a:r>
              <a:rPr lang="en-US" altLang="zh-CN" sz="1400" dirty="0">
                <a:latin typeface="+mj-ea"/>
                <a:ea typeface="+mj-ea"/>
              </a:rPr>
              <a:t>11%</a:t>
            </a:r>
            <a:endParaRPr lang="zh-CN" altLang="en-US" dirty="0">
              <a:latin typeface="+mj-ea"/>
              <a:ea typeface="+mj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8"/>
            </p:custDataLst>
          </p:nvPr>
        </p:nvGraphicFramePr>
        <p:xfrm>
          <a:off x="1331595" y="1017905"/>
          <a:ext cx="7014845" cy="116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70"/>
                <a:gridCol w="772795"/>
                <a:gridCol w="2051050"/>
                <a:gridCol w="1909445"/>
                <a:gridCol w="1340485"/>
              </a:tblGrid>
              <a:tr h="2254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机构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月份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团队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收入预算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综合占比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247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上海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2021-4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好闺蜜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500,000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28%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上海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2021-4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求美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1,100,000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61%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47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上海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2021-4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伊美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200,000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11%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总计：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1,800,000 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100%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1"/>
            </p:custDataLst>
          </p:nvPr>
        </p:nvSpPr>
        <p:spPr>
          <a:xfrm>
            <a:off x="1233576" y="31744"/>
            <a:ext cx="6677571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2.2 4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月预算</a:t>
            </a: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-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客户管理师任务分解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6"/>
            </p:custDataLst>
          </p:nvPr>
        </p:nvSpPr>
        <p:spPr>
          <a:xfrm>
            <a:off x="894940" y="1343137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F3F3F"/>
              </a:solidFill>
              <a:latin typeface="+mj-ea"/>
              <a:ea typeface="+mj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7"/>
            </p:custDataLst>
          </p:nvPr>
        </p:nvGraphicFramePr>
        <p:xfrm>
          <a:off x="1043940" y="699770"/>
          <a:ext cx="7549515" cy="213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"/>
                <a:gridCol w="1101090"/>
                <a:gridCol w="502285"/>
                <a:gridCol w="502285"/>
                <a:gridCol w="545465"/>
                <a:gridCol w="502920"/>
                <a:gridCol w="502285"/>
                <a:gridCol w="443865"/>
                <a:gridCol w="445770"/>
                <a:gridCol w="647700"/>
                <a:gridCol w="506095"/>
                <a:gridCol w="700405"/>
                <a:gridCol w="502285"/>
                <a:gridCol w="445135"/>
              </a:tblGrid>
              <a:tr h="253365">
                <a:tc gridSpan="1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2021年4月上海瑞阳预算拆分（客户管理师）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03764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8067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分类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水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光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影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形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7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27178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水肌卡</a:t>
                      </a:r>
                      <a:endParaRPr lang="en-US" altLang="en-US" sz="7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加油站</a:t>
                      </a:r>
                      <a:endParaRPr lang="en-US" altLang="en-US" sz="7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N6微针系列</a:t>
                      </a:r>
                      <a:endParaRPr lang="en-US" altLang="en-US" sz="7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热玛吉</a:t>
                      </a:r>
                      <a:endParaRPr lang="en-US" altLang="en-US" sz="7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光彩美肌</a:t>
                      </a:r>
                      <a:endParaRPr lang="en-US" altLang="en-US" sz="7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塑颜魔镜</a:t>
                      </a:r>
                      <a:endParaRPr lang="en-US" altLang="en-US" sz="7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悦颜魔镜</a:t>
                      </a:r>
                      <a:endParaRPr lang="en-US" altLang="en-US" sz="7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少女线/赫本线</a:t>
                      </a:r>
                      <a:endParaRPr lang="en-US" altLang="en-US" sz="7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熊猫泪沟针</a:t>
                      </a:r>
                      <a:endParaRPr lang="en-US" altLang="en-US" sz="7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保妥适好戏上眼</a:t>
                      </a:r>
                      <a:endParaRPr lang="en-US" altLang="en-US" sz="7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线雕</a:t>
                      </a:r>
                      <a:endParaRPr lang="en-US" altLang="en-US" sz="7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酷塑</a:t>
                      </a:r>
                      <a:endParaRPr lang="zh-CN" sz="7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（点数）</a:t>
                      </a:r>
                      <a:endParaRPr lang="en-US" altLang="en-US" sz="7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总计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占比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8.0%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10.0%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7.0%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20%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15%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4%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4%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4%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3%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10%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10%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5%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</a:rPr>
                        <a:t>100%</a:t>
                      </a:r>
                      <a:endParaRPr lang="en-US" altLang="en-US" sz="800" b="0">
                        <a:solidFill>
                          <a:srgbClr val="C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总收入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144,000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180,000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126,000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360,000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270,000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72,000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72,000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72,000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54,000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180,000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180,000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90,000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</a:rPr>
                        <a:t> 1,800,000 </a:t>
                      </a:r>
                      <a:endParaRPr lang="en-US" altLang="en-US" sz="800" b="0">
                        <a:solidFill>
                          <a:srgbClr val="C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均价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4,200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8,000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3,000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14800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8,000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9,800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15,800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7,800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3,500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3,000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22,000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3500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</a:rPr>
                        <a:t> 6,265 </a:t>
                      </a:r>
                      <a:endParaRPr lang="en-US" altLang="en-US" sz="800" b="0">
                        <a:solidFill>
                          <a:srgbClr val="C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人数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34 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23 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42 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24 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34 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7 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5 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9 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15 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60 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8 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26 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287 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8"/>
            </p:custDataLst>
          </p:nvPr>
        </p:nvGraphicFramePr>
        <p:xfrm>
          <a:off x="755650" y="2932017"/>
          <a:ext cx="8229600" cy="185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905"/>
                <a:gridCol w="327660"/>
                <a:gridCol w="497840"/>
                <a:gridCol w="497205"/>
                <a:gridCol w="541655"/>
                <a:gridCol w="497840"/>
                <a:gridCol w="497840"/>
                <a:gridCol w="440690"/>
                <a:gridCol w="440690"/>
                <a:gridCol w="641985"/>
                <a:gridCol w="502285"/>
                <a:gridCol w="694055"/>
                <a:gridCol w="497840"/>
                <a:gridCol w="440690"/>
                <a:gridCol w="619760"/>
                <a:gridCol w="327660"/>
              </a:tblGrid>
              <a:tr h="270510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客户管理师</a:t>
                      </a:r>
                      <a:endParaRPr lang="en-US" altLang="en-US" sz="8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 </a:t>
                      </a:r>
                      <a:r>
                        <a:rPr lang="zh-CN" sz="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项目数量分配</a:t>
                      </a:r>
                      <a:r>
                        <a:rPr lang="en-US" sz="8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 </a:t>
                      </a:r>
                      <a:endParaRPr lang="en-US" altLang="en-US" sz="8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 </a:t>
                      </a:r>
                      <a:r>
                        <a:rPr lang="zh-CN" sz="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总业绩分配</a:t>
                      </a:r>
                      <a:r>
                        <a:rPr lang="en-US" sz="8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 </a:t>
                      </a:r>
                      <a:endParaRPr lang="en-US" altLang="en-US" sz="8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 </a:t>
                      </a:r>
                      <a:r>
                        <a:rPr lang="zh-CN" sz="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占比</a:t>
                      </a:r>
                      <a:r>
                        <a:rPr lang="en-US" sz="8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 </a:t>
                      </a:r>
                      <a:endParaRPr lang="en-US" altLang="en-US" sz="8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客户管理师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黄菲雅</a:t>
                      </a:r>
                      <a:endParaRPr lang="en-US" altLang="en-US" sz="7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11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7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14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8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11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2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2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3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5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20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3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8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594,000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33%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助理客管师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李沛辰</a:t>
                      </a:r>
                      <a:endParaRPr lang="en-US" altLang="en-US" sz="7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11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7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13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8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10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2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1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3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5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19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3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8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558,000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31%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助理客管师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卞思</a:t>
                      </a:r>
                      <a:endParaRPr lang="en-US" altLang="en-US" sz="7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6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4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7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4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6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1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1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2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3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10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1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4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306,000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17%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高级客户管理师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周敏</a:t>
                      </a:r>
                      <a:endParaRPr lang="en-US" altLang="en-US" sz="7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5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3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6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3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5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1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1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1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2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8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1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4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252,000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14%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549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B岗护士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陈婷婷</a:t>
                      </a:r>
                      <a:endParaRPr lang="en-US" altLang="en-US" sz="7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2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1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2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1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2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0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0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0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1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3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0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 1 </a:t>
                      </a:r>
                      <a:endParaRPr lang="en-US" altLang="en-US" sz="8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90,000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5%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55575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总金额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144,000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180,000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126,000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360,000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270,000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72,000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72,000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72,000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54,000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180,000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180,000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90,000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1,800,000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55575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人数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34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23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42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24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34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7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5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9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15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60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8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26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287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1"/>
            </p:custDataLst>
          </p:nvPr>
        </p:nvSpPr>
        <p:spPr>
          <a:xfrm>
            <a:off x="1187624" y="31744"/>
            <a:ext cx="6723524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2.3  4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月预算</a:t>
            </a: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- 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医生具体任务分解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6"/>
            </p:custDataLst>
          </p:nvPr>
        </p:nvSpPr>
        <p:spPr>
          <a:xfrm>
            <a:off x="894940" y="1343137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F3F3F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875454" y="2859286"/>
            <a:ext cx="70356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微整占比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，光电占比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，为主推项目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8"/>
            </p:custDataLst>
          </p:nvPr>
        </p:nvGraphicFramePr>
        <p:xfrm>
          <a:off x="932815" y="1343025"/>
          <a:ext cx="723265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/>
                <a:gridCol w="596900"/>
                <a:gridCol w="977900"/>
                <a:gridCol w="977900"/>
                <a:gridCol w="977900"/>
                <a:gridCol w="977900"/>
                <a:gridCol w="977900"/>
                <a:gridCol w="971550"/>
              </a:tblGrid>
              <a:tr h="355600">
                <a:tc gridSpan="8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2021年4月上海瑞阳预算拆分（医生）</a:t>
                      </a:r>
                      <a:endParaRPr lang="en-US" altLang="en-US" sz="12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分类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皮肤维养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高值光电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普通光电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玻尿酸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肉毒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线雕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总计收入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占比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25%</a:t>
                      </a:r>
                      <a:endParaRPr lang="en-US" altLang="en-US" sz="9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20%</a:t>
                      </a:r>
                      <a:endParaRPr lang="en-US" altLang="en-US" sz="9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15%</a:t>
                      </a:r>
                      <a:endParaRPr lang="en-US" altLang="en-US" sz="9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15%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15%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10%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合计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315,000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252,000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189,000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189,000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189,000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126,000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1,260,000 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1"/>
            </p:custDataLst>
          </p:nvPr>
        </p:nvSpPr>
        <p:spPr>
          <a:xfrm>
            <a:off x="1187624" y="31744"/>
            <a:ext cx="6723524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2.3  4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月预算</a:t>
            </a: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- 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医生具体任务分解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6"/>
            </p:custDataLst>
          </p:nvPr>
        </p:nvSpPr>
        <p:spPr>
          <a:xfrm>
            <a:off x="894940" y="1343137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F3F3F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547788" y="3076054"/>
            <a:ext cx="496855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+mj-ea"/>
                <a:ea typeface="+mj-ea"/>
              </a:rPr>
              <a:t>林恒如：本月赴京学习，排班</a:t>
            </a:r>
            <a:r>
              <a:rPr lang="en-US" altLang="zh-CN" sz="1400" dirty="0">
                <a:latin typeface="+mj-ea"/>
                <a:ea typeface="+mj-ea"/>
              </a:rPr>
              <a:t>8</a:t>
            </a:r>
            <a:r>
              <a:rPr lang="zh-CN" altLang="en-US" sz="1400" dirty="0">
                <a:latin typeface="+mj-ea"/>
                <a:ea typeface="+mj-ea"/>
              </a:rPr>
              <a:t>天</a:t>
            </a:r>
            <a:endParaRPr lang="en-US" altLang="zh-CN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+mj-ea"/>
                <a:ea typeface="+mj-ea"/>
              </a:rPr>
              <a:t>庚同举：本月请病假，暂无排班</a:t>
            </a:r>
            <a:endParaRPr lang="zh-CN" altLang="en-US" dirty="0">
              <a:latin typeface="+mj-ea"/>
              <a:ea typeface="+mj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8"/>
            </p:custDataLst>
          </p:nvPr>
        </p:nvGraphicFramePr>
        <p:xfrm>
          <a:off x="1043940" y="915670"/>
          <a:ext cx="7696200" cy="1821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50"/>
                <a:gridCol w="463550"/>
                <a:gridCol w="596900"/>
                <a:gridCol w="977900"/>
                <a:gridCol w="977900"/>
                <a:gridCol w="977900"/>
                <a:gridCol w="977900"/>
                <a:gridCol w="977900"/>
                <a:gridCol w="971550"/>
                <a:gridCol w="463550"/>
              </a:tblGrid>
              <a:tr h="361315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医生</a:t>
                      </a:r>
                      <a:endParaRPr lang="en-US" altLang="en-US" sz="11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 </a:t>
                      </a:r>
                      <a:r>
                        <a:rPr lang="zh-CN" sz="11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任务分解</a:t>
                      </a:r>
                      <a:r>
                        <a:rPr lang="en-US" sz="11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 </a:t>
                      </a:r>
                      <a:r>
                        <a:rPr lang="zh-CN" sz="11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总任务分配</a:t>
                      </a:r>
                      <a:r>
                        <a:rPr lang="en-US" sz="11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 </a:t>
                      </a:r>
                      <a:r>
                        <a:rPr lang="zh-CN" sz="11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占比</a:t>
                      </a:r>
                      <a:r>
                        <a:rPr lang="en-US" sz="11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89890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分类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皮肤维养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高值光电</a:t>
                      </a:r>
                      <a:endParaRPr lang="zh-CN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（极/热/酷）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基础光电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玻尿酸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肉毒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线雕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总收入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13995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综合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林恒如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15,000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18,000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9,000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9,000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9,000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-  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60,000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399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俞竣渊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250,000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234,000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180,000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50,000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80,000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106,000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900,000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71%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39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光电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庚同举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-  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-  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-  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-  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-  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-  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-  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注射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赵志宇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50,000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-  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-  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130,000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100,000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20,000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300,000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24%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3995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总计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315,000 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252,000 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189,000 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189,000 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189,000 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126,000 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1,260,000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100%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/>
        <p:txBody>
          <a:bodyPr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491880" y="843558"/>
            <a:ext cx="4572000" cy="11144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流程图: 过程 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3131840" cy="5143500"/>
          </a:xfrm>
          <a:prstGeom prst="flowChartProcess">
            <a:avLst/>
          </a:prstGeom>
          <a:solidFill>
            <a:srgbClr val="0C0E6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8"/>
          <p:cNvSpPr/>
          <p:nvPr>
            <p:custDataLst>
              <p:tags r:id="rId4"/>
            </p:custDataLst>
          </p:nvPr>
        </p:nvSpPr>
        <p:spPr>
          <a:xfrm>
            <a:off x="516013" y="1919902"/>
            <a:ext cx="2105694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微软雅黑 Light" panose="020B0502040204020203" pitchFamily="34" charset="-122"/>
              </a:rPr>
              <a:t>目录</a:t>
            </a:r>
            <a:endParaRPr lang="zh-CN" altLang="en-US" sz="6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3647853" y="1275606"/>
            <a:ext cx="5100611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</a:t>
            </a:r>
            <a:r>
              <a:rPr lang="en-US" altLang="zh-CN" sz="24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4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第一季度</a:t>
            </a:r>
            <a:r>
              <a:rPr lang="zh-CN" altLang="en-US" sz="24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阶段汇报</a:t>
            </a:r>
            <a:endParaRPr lang="en-US" altLang="zh-CN" sz="2400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sz="24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zh-CN" altLang="en-US" sz="24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月预算</a:t>
            </a:r>
            <a:endParaRPr lang="en-US" altLang="zh-CN" sz="2400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 各部门工作汇报</a:t>
            </a:r>
            <a:endParaRPr lang="en-US" altLang="zh-CN" sz="2400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 “机会与困难”</a:t>
            </a:r>
            <a:endParaRPr lang="zh-CN" altLang="en-US" sz="2400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2"/>
            </p:custDataLst>
          </p:nvPr>
        </p:nvSpPr>
        <p:spPr>
          <a:xfrm>
            <a:off x="1187624" y="31744"/>
            <a:ext cx="6723524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2.4  4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月预算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7"/>
            </p:custDataLst>
          </p:nvPr>
        </p:nvSpPr>
        <p:spPr>
          <a:xfrm>
            <a:off x="894940" y="1343137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F3F3F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6083781" y="2715852"/>
            <a:ext cx="220965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微整：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光电：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35%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皮肤维养：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线雕：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9"/>
            </p:custDataLst>
          </p:nvPr>
        </p:nvGraphicFramePr>
        <p:xfrm>
          <a:off x="971550" y="843280"/>
          <a:ext cx="7834630" cy="79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870"/>
                <a:gridCol w="502285"/>
                <a:gridCol w="1330960"/>
                <a:gridCol w="1240155"/>
                <a:gridCol w="869950"/>
                <a:gridCol w="939800"/>
                <a:gridCol w="2340610"/>
              </a:tblGrid>
              <a:tr h="2647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机构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月份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收银预算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收入预算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成交人数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收银客单值预算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备注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647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上海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2021-4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1,800,000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1,260,000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360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5,000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成交人数</a:t>
                      </a:r>
                      <a:r>
                        <a:rPr lang="en-US" sz="900" b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</a:rPr>
                        <a:t>包含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所有消费的客户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2647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上海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2021-4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1,800,000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1,260,000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286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6,300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成交人数</a:t>
                      </a: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</a:rPr>
                        <a:t>不包含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购买会员卡等低值项目的人数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图表 2"/>
          <p:cNvGraphicFramePr/>
          <p:nvPr>
            <p:custDataLst>
              <p:tags r:id="rId10"/>
            </p:custDataLst>
          </p:nvPr>
        </p:nvGraphicFramePr>
        <p:xfrm>
          <a:off x="1499870" y="2139315"/>
          <a:ext cx="3519805" cy="2599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1"/>
            </p:custDataLst>
          </p:nvPr>
        </p:nvSpPr>
        <p:spPr>
          <a:xfrm>
            <a:off x="1187624" y="31744"/>
            <a:ext cx="6723524" cy="4589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2.4  Q2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预算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6"/>
            </p:custDataLst>
          </p:nvPr>
        </p:nvSpPr>
        <p:spPr>
          <a:xfrm>
            <a:off x="894940" y="1343137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F3F3F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15581" y="716434"/>
            <a:ext cx="8467610" cy="1968422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3419872" y="2984523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ea"/>
                <a:ea typeface="+mj-ea"/>
              </a:rPr>
              <a:t>Q2</a:t>
            </a:r>
            <a:r>
              <a:rPr lang="zh-CN" altLang="en-US" dirty="0">
                <a:latin typeface="+mj-ea"/>
                <a:ea typeface="+mj-ea"/>
              </a:rPr>
              <a:t>总预算：</a:t>
            </a:r>
            <a:r>
              <a:rPr lang="en-US" altLang="zh-CN" dirty="0">
                <a:latin typeface="+mj-ea"/>
                <a:ea typeface="+mj-ea"/>
              </a:rPr>
              <a:t>720</a:t>
            </a:r>
            <a:r>
              <a:rPr lang="zh-CN" altLang="en-US" dirty="0">
                <a:latin typeface="+mj-ea"/>
                <a:ea typeface="+mj-ea"/>
              </a:rPr>
              <a:t>万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/>
        <p:txBody>
          <a:bodyPr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2" name="流程图: 过程 1"/>
          <p:cNvSpPr/>
          <p:nvPr>
            <p:custDataLst>
              <p:tags r:id="rId2"/>
            </p:custDataLst>
          </p:nvPr>
        </p:nvSpPr>
        <p:spPr bwMode="auto">
          <a:xfrm>
            <a:off x="25475" y="101599"/>
            <a:ext cx="3131840" cy="5143500"/>
          </a:xfrm>
          <a:prstGeom prst="flowChartProcess">
            <a:avLst/>
          </a:prstGeom>
          <a:solidFill>
            <a:srgbClr val="0C0E6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8"/>
          <p:cNvSpPr/>
          <p:nvPr>
            <p:custDataLst>
              <p:tags r:id="rId3"/>
            </p:custDataLst>
          </p:nvPr>
        </p:nvSpPr>
        <p:spPr>
          <a:xfrm>
            <a:off x="296641" y="1461951"/>
            <a:ext cx="2105694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微软雅黑 Light" panose="020B0502040204020203" pitchFamily="34" charset="-122"/>
              </a:rPr>
              <a:t>Three</a:t>
            </a:r>
            <a:endParaRPr lang="zh-CN" altLang="en-US" sz="6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微软雅黑 Light" panose="020B0502040204020203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714103" y="2558404"/>
            <a:ext cx="1656184" cy="102235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第三部分：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6641" y="3653711"/>
            <a:ext cx="2351436" cy="589666"/>
          </a:xfrm>
        </p:spPr>
        <p:txBody>
          <a:bodyPr/>
          <a:lstStyle/>
          <a:p>
            <a:r>
              <a:rPr lang="zh-CN" altLang="en-US" sz="18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各部门工作汇总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3923928" y="1395234"/>
            <a:ext cx="4505969" cy="1178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zh-CN" sz="2000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4140200" y="232410"/>
            <a:ext cx="215138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客服部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客管部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非手术科室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护理组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医务部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企划部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行政部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人力资源部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财务部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1"/>
            </p:custDataLst>
          </p:nvPr>
        </p:nvSpPr>
        <p:spPr>
          <a:xfrm>
            <a:off x="1187624" y="31744"/>
            <a:ext cx="6723524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3.1  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客服部</a:t>
            </a: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3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月里程碑工作内容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6"/>
            </p:custDataLst>
          </p:nvPr>
        </p:nvSpPr>
        <p:spPr>
          <a:xfrm>
            <a:off x="894940" y="1343137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F3F3F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4499784" y="-92086"/>
            <a:ext cx="46863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28" name="任意多边形 9"/>
          <p:cNvSpPr/>
          <p:nvPr>
            <p:custDataLst>
              <p:tags r:id="rId8"/>
            </p:custDataLst>
          </p:nvPr>
        </p:nvSpPr>
        <p:spPr>
          <a:xfrm>
            <a:off x="2097220" y="2869363"/>
            <a:ext cx="1090029" cy="791980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628EE3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任意多边形 17"/>
          <p:cNvSpPr/>
          <p:nvPr>
            <p:custDataLst>
              <p:tags r:id="rId9"/>
            </p:custDataLst>
          </p:nvPr>
        </p:nvSpPr>
        <p:spPr>
          <a:xfrm>
            <a:off x="2097220" y="3677013"/>
            <a:ext cx="1090029" cy="462437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628EE3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1877360" y="1337628"/>
            <a:ext cx="1529747" cy="1412284"/>
          </a:xfrm>
          <a:prstGeom prst="rect">
            <a:avLst/>
          </a:prstGeom>
        </p:spPr>
        <p:txBody>
          <a:bodyPr wrap="square" anchor="b" anchorCtr="0">
            <a:normAutofit fontScale="90000"/>
          </a:bodyPr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050" dirty="0">
                <a:latin typeface="+mn-ea"/>
                <a:ea typeface="+mn-ea"/>
                <a:sym typeface="+mn-ea"/>
              </a:rPr>
              <a:t>梳理迎宾服务流程及话术。</a:t>
            </a:r>
            <a:endParaRPr lang="zh-CN" altLang="en-US" sz="1050" dirty="0">
              <a:latin typeface="+mn-ea"/>
              <a:ea typeface="+mn-ea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1050" spc="150">
              <a:solidFill>
                <a:srgbClr val="5F5F5F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050" dirty="0">
                <a:latin typeface="+mn-ea"/>
                <a:ea typeface="+mn-ea"/>
                <a:sym typeface="+mn-ea"/>
              </a:rPr>
              <a:t>为提升院区服务品质采购水吧台所需物资（小食果盘，茶具，消毒柜）。</a:t>
            </a:r>
            <a:endParaRPr lang="zh-CN" altLang="en-US" sz="1050" dirty="0">
              <a:latin typeface="+mn-ea"/>
              <a:ea typeface="+mn-ea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1050" spc="150">
              <a:solidFill>
                <a:srgbClr val="5F5F5F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20"/>
          <p:cNvSpPr/>
          <p:nvPr>
            <p:custDataLst>
              <p:tags r:id="rId11"/>
            </p:custDataLst>
          </p:nvPr>
        </p:nvSpPr>
        <p:spPr>
          <a:xfrm>
            <a:off x="4007184" y="2869363"/>
            <a:ext cx="1090029" cy="791980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37AFE5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任意多边形 21"/>
          <p:cNvSpPr/>
          <p:nvPr>
            <p:custDataLst>
              <p:tags r:id="rId12"/>
            </p:custDataLst>
          </p:nvPr>
        </p:nvSpPr>
        <p:spPr>
          <a:xfrm>
            <a:off x="4007184" y="3677013"/>
            <a:ext cx="1090029" cy="462437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37AFE5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13"/>
            </p:custDataLst>
          </p:nvPr>
        </p:nvSpPr>
        <p:spPr>
          <a:xfrm>
            <a:off x="3787326" y="1337628"/>
            <a:ext cx="1529747" cy="1412284"/>
          </a:xfrm>
          <a:prstGeom prst="rect">
            <a:avLst/>
          </a:prstGeom>
        </p:spPr>
        <p:txBody>
          <a:bodyPr wrap="square" anchor="b" anchorCtr="0">
            <a:normAutofit fontScale="90000"/>
          </a:bodyPr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050" dirty="0">
                <a:latin typeface="+mn-ea"/>
                <a:ea typeface="+mn-ea"/>
                <a:sym typeface="+mn-ea"/>
              </a:rPr>
              <a:t>梳理</a:t>
            </a:r>
            <a:r>
              <a:rPr lang="en-US" altLang="zh-CN" sz="1050" dirty="0">
                <a:latin typeface="+mn-ea"/>
                <a:ea typeface="+mn-ea"/>
                <a:sym typeface="+mn-ea"/>
              </a:rPr>
              <a:t>C</a:t>
            </a:r>
            <a:r>
              <a:rPr lang="zh-CN" altLang="en-US" sz="1050" dirty="0">
                <a:latin typeface="+mn-ea"/>
                <a:ea typeface="+mn-ea"/>
                <a:sym typeface="+mn-ea"/>
              </a:rPr>
              <a:t>岗主班流程，按照医护搭配原则，做好每日轮值优化表。</a:t>
            </a:r>
            <a:endParaRPr lang="zh-CN" altLang="en-US" sz="1050" dirty="0">
              <a:latin typeface="+mn-ea"/>
              <a:ea typeface="+mn-ea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1050" dirty="0">
              <a:latin typeface="+mn-ea"/>
              <a:ea typeface="+mn-ea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050" dirty="0">
                <a:latin typeface="+mn-ea"/>
                <a:ea typeface="+mn-ea"/>
                <a:sym typeface="+mn-ea"/>
              </a:rPr>
              <a:t>养成每日定时巡检院区的习惯，发现问题及时整改。</a:t>
            </a:r>
            <a:endParaRPr lang="zh-CN" altLang="en-US" sz="1050" dirty="0">
              <a:latin typeface="+mn-ea"/>
              <a:ea typeface="+mn-ea"/>
            </a:endParaRPr>
          </a:p>
          <a:p>
            <a:pPr algn="ctr">
              <a:lnSpc>
                <a:spcPct val="120000"/>
              </a:lnSpc>
            </a:pPr>
            <a:endParaRPr lang="zh-CN" altLang="en-US" sz="1050" spc="150">
              <a:solidFill>
                <a:srgbClr val="5F5F5F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任意多边形 23"/>
          <p:cNvSpPr/>
          <p:nvPr>
            <p:custDataLst>
              <p:tags r:id="rId14"/>
            </p:custDataLst>
          </p:nvPr>
        </p:nvSpPr>
        <p:spPr>
          <a:xfrm>
            <a:off x="5917148" y="2869363"/>
            <a:ext cx="1090029" cy="791980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81A1FB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任意多边形 24"/>
          <p:cNvSpPr/>
          <p:nvPr>
            <p:custDataLst>
              <p:tags r:id="rId15"/>
            </p:custDataLst>
          </p:nvPr>
        </p:nvSpPr>
        <p:spPr>
          <a:xfrm>
            <a:off x="5917148" y="3677013"/>
            <a:ext cx="1090029" cy="462437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81A1FB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>
            <p:custDataLst>
              <p:tags r:id="rId16"/>
            </p:custDataLst>
          </p:nvPr>
        </p:nvSpPr>
        <p:spPr>
          <a:xfrm>
            <a:off x="5697291" y="1337628"/>
            <a:ext cx="1529747" cy="1412284"/>
          </a:xfrm>
          <a:prstGeom prst="rect">
            <a:avLst/>
          </a:prstGeom>
        </p:spPr>
        <p:txBody>
          <a:bodyPr wrap="square" anchor="b" anchorCtr="0">
            <a:normAutofit fontScale="80000"/>
          </a:bodyPr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050" dirty="0">
                <a:latin typeface="+mn-ea"/>
                <a:ea typeface="+mn-ea"/>
                <a:sym typeface="+mn-ea"/>
              </a:rPr>
              <a:t>完成部门</a:t>
            </a:r>
            <a:r>
              <a:rPr lang="en-US" altLang="zh-CN" sz="1050" dirty="0">
                <a:latin typeface="+mn-ea"/>
                <a:ea typeface="+mn-ea"/>
                <a:sym typeface="+mn-ea"/>
              </a:rPr>
              <a:t>3</a:t>
            </a:r>
            <a:r>
              <a:rPr lang="zh-CN" altLang="en-US" sz="1050" dirty="0">
                <a:latin typeface="+mn-ea"/>
                <a:ea typeface="+mn-ea"/>
                <a:sym typeface="+mn-ea"/>
              </a:rPr>
              <a:t>名护士岗人员转岗综合评定</a:t>
            </a:r>
            <a:endParaRPr lang="zh-CN" altLang="en-US" sz="1050" dirty="0">
              <a:latin typeface="+mn-ea"/>
              <a:ea typeface="+mn-ea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1050" dirty="0">
              <a:latin typeface="+mn-ea"/>
              <a:ea typeface="+mn-ea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050" dirty="0">
                <a:latin typeface="+mn-ea"/>
                <a:ea typeface="+mn-ea"/>
                <a:sym typeface="+mn-ea"/>
              </a:rPr>
              <a:t>配合人力部门完成新版</a:t>
            </a:r>
            <a:r>
              <a:rPr lang="en-US" altLang="zh-CN" sz="1050" dirty="0">
                <a:latin typeface="+mn-ea"/>
                <a:ea typeface="+mn-ea"/>
                <a:sym typeface="+mn-ea"/>
              </a:rPr>
              <a:t>KPI</a:t>
            </a:r>
            <a:r>
              <a:rPr lang="zh-CN" altLang="en-US" sz="1050" dirty="0">
                <a:latin typeface="+mn-ea"/>
                <a:ea typeface="+mn-ea"/>
                <a:sym typeface="+mn-ea"/>
              </a:rPr>
              <a:t>，提交本月部门人员绩效考核评定。</a:t>
            </a:r>
            <a:endParaRPr lang="zh-CN" altLang="en-US" sz="1050" dirty="0">
              <a:latin typeface="+mn-ea"/>
              <a:ea typeface="+mn-ea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1050" spc="150">
              <a:solidFill>
                <a:srgbClr val="5F5F5F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050" dirty="0">
                <a:latin typeface="+mn-ea"/>
                <a:ea typeface="+mn-ea"/>
                <a:sym typeface="+mn-ea"/>
              </a:rPr>
              <a:t>完成个人新人述职报告和转正申请流程发起。</a:t>
            </a:r>
            <a:endParaRPr lang="zh-CN" altLang="en-US" sz="1050" spc="150">
              <a:solidFill>
                <a:srgbClr val="5F5F5F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69921" y="2986644"/>
            <a:ext cx="1144626" cy="672784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服务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8"/>
            </p:custDataLst>
          </p:nvPr>
        </p:nvSpPr>
        <p:spPr>
          <a:xfrm>
            <a:off x="3979886" y="2986644"/>
            <a:ext cx="1144626" cy="672784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提升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19"/>
            </p:custDataLst>
          </p:nvPr>
        </p:nvSpPr>
        <p:spPr>
          <a:xfrm>
            <a:off x="5889851" y="2986644"/>
            <a:ext cx="1144626" cy="672784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人员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4281625" y="3681939"/>
            <a:ext cx="541149" cy="349717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02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  <p:sp>
        <p:nvSpPr>
          <p:cNvPr id="36" name="文本框 35"/>
          <p:cNvSpPr txBox="1"/>
          <p:nvPr>
            <p:custDataLst>
              <p:tags r:id="rId21"/>
            </p:custDataLst>
          </p:nvPr>
        </p:nvSpPr>
        <p:spPr>
          <a:xfrm>
            <a:off x="2371660" y="3675095"/>
            <a:ext cx="541149" cy="349717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01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22"/>
            </p:custDataLst>
          </p:nvPr>
        </p:nvSpPr>
        <p:spPr>
          <a:xfrm>
            <a:off x="6191589" y="3675097"/>
            <a:ext cx="541149" cy="349717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03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</p:spTree>
    <p:custDataLst>
      <p:tags r:id="rId2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1"/>
            </p:custDataLst>
          </p:nvPr>
        </p:nvSpPr>
        <p:spPr>
          <a:xfrm>
            <a:off x="1187624" y="31744"/>
            <a:ext cx="6723524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  <a:sym typeface="+mn-ea"/>
              </a:rPr>
              <a:t>3.2  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  <a:sym typeface="+mn-ea"/>
              </a:rPr>
              <a:t>客管部</a:t>
            </a: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  <a:sym typeface="+mn-ea"/>
              </a:rPr>
              <a:t>3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  <a:sym typeface="+mn-ea"/>
              </a:rPr>
              <a:t>月里程碑工作内容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6"/>
            </p:custDataLst>
          </p:nvPr>
        </p:nvSpPr>
        <p:spPr>
          <a:xfrm>
            <a:off x="899385" y="1338057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F3F3F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4499784" y="-92086"/>
            <a:ext cx="46863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28" name="任意多边形 9"/>
          <p:cNvSpPr/>
          <p:nvPr>
            <p:custDataLst>
              <p:tags r:id="rId8"/>
            </p:custDataLst>
          </p:nvPr>
        </p:nvSpPr>
        <p:spPr>
          <a:xfrm>
            <a:off x="2083885" y="2637588"/>
            <a:ext cx="1090029" cy="791980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628EE3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任意多边形 17"/>
          <p:cNvSpPr/>
          <p:nvPr>
            <p:custDataLst>
              <p:tags r:id="rId9"/>
            </p:custDataLst>
          </p:nvPr>
        </p:nvSpPr>
        <p:spPr>
          <a:xfrm>
            <a:off x="2083885" y="3445238"/>
            <a:ext cx="1090029" cy="462437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628EE3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1864025" y="1176973"/>
            <a:ext cx="1529747" cy="1412284"/>
          </a:xfrm>
          <a:prstGeom prst="rect">
            <a:avLst/>
          </a:prstGeom>
        </p:spPr>
        <p:txBody>
          <a:bodyPr wrap="square" anchor="b" anchorCtr="0"/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900" spc="150">
                <a:solidFill>
                  <a:srgbClr val="5F5F5F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学习推广为生活降噪的季度项目营销</a:t>
            </a:r>
            <a:endParaRPr lang="zh-CN" altLang="en-US" sz="900" spc="150">
              <a:solidFill>
                <a:srgbClr val="5F5F5F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900" spc="150">
              <a:solidFill>
                <a:srgbClr val="5F5F5F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900" spc="150">
              <a:solidFill>
                <a:srgbClr val="5F5F5F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900" spc="150">
              <a:solidFill>
                <a:srgbClr val="5F5F5F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20"/>
          <p:cNvSpPr/>
          <p:nvPr>
            <p:custDataLst>
              <p:tags r:id="rId11"/>
            </p:custDataLst>
          </p:nvPr>
        </p:nvSpPr>
        <p:spPr>
          <a:xfrm>
            <a:off x="3993849" y="2637588"/>
            <a:ext cx="1090029" cy="791980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37AFE5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任意多边形 21"/>
          <p:cNvSpPr/>
          <p:nvPr>
            <p:custDataLst>
              <p:tags r:id="rId12"/>
            </p:custDataLst>
          </p:nvPr>
        </p:nvSpPr>
        <p:spPr>
          <a:xfrm>
            <a:off x="3993849" y="3445238"/>
            <a:ext cx="1090029" cy="462437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37AFE5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13"/>
            </p:custDataLst>
          </p:nvPr>
        </p:nvSpPr>
        <p:spPr>
          <a:xfrm>
            <a:off x="3773991" y="1105853"/>
            <a:ext cx="1529747" cy="1412284"/>
          </a:xfrm>
          <a:prstGeom prst="rect">
            <a:avLst/>
          </a:prstGeom>
        </p:spPr>
        <p:txBody>
          <a:bodyPr wrap="square" anchor="b" anchorCtr="0"/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努力做老带新的推广</a:t>
            </a: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20000"/>
              </a:lnSpc>
              <a:buFont typeface="Wingdings" panose="05000000000000000000" charset="0"/>
            </a:pP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3" name="任意多边形 23"/>
          <p:cNvSpPr/>
          <p:nvPr>
            <p:custDataLst>
              <p:tags r:id="rId14"/>
            </p:custDataLst>
          </p:nvPr>
        </p:nvSpPr>
        <p:spPr>
          <a:xfrm>
            <a:off x="5903813" y="2637588"/>
            <a:ext cx="1090029" cy="791980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81A1FB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任意多边形 24"/>
          <p:cNvSpPr/>
          <p:nvPr>
            <p:custDataLst>
              <p:tags r:id="rId15"/>
            </p:custDataLst>
          </p:nvPr>
        </p:nvSpPr>
        <p:spPr>
          <a:xfrm>
            <a:off x="5903813" y="3445238"/>
            <a:ext cx="1090029" cy="462437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81A1FB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>
            <p:custDataLst>
              <p:tags r:id="rId16"/>
            </p:custDataLst>
          </p:nvPr>
        </p:nvSpPr>
        <p:spPr>
          <a:xfrm>
            <a:off x="5683956" y="1176973"/>
            <a:ext cx="1529747" cy="1412284"/>
          </a:xfrm>
          <a:prstGeom prst="rect">
            <a:avLst/>
          </a:prstGeom>
        </p:spPr>
        <p:txBody>
          <a:bodyPr wrap="square" anchor="b" anchorCtr="0"/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全体客户分配到个人客户做分析总结分类</a:t>
            </a:r>
            <a:r>
              <a:rPr 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已完成表格统计</a:t>
            </a: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56586" y="2754869"/>
            <a:ext cx="1144626" cy="672784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学习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8"/>
            </p:custDataLst>
          </p:nvPr>
        </p:nvSpPr>
        <p:spPr>
          <a:xfrm>
            <a:off x="3966551" y="2754869"/>
            <a:ext cx="1144626" cy="672784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拓客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19"/>
            </p:custDataLst>
          </p:nvPr>
        </p:nvSpPr>
        <p:spPr>
          <a:xfrm>
            <a:off x="5876516" y="2754869"/>
            <a:ext cx="1144626" cy="672784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分析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4268290" y="3450164"/>
            <a:ext cx="541149" cy="349717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02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  <p:sp>
        <p:nvSpPr>
          <p:cNvPr id="36" name="文本框 35"/>
          <p:cNvSpPr txBox="1"/>
          <p:nvPr>
            <p:custDataLst>
              <p:tags r:id="rId21"/>
            </p:custDataLst>
          </p:nvPr>
        </p:nvSpPr>
        <p:spPr>
          <a:xfrm>
            <a:off x="2358325" y="3443320"/>
            <a:ext cx="541149" cy="349717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01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22"/>
            </p:custDataLst>
          </p:nvPr>
        </p:nvSpPr>
        <p:spPr>
          <a:xfrm>
            <a:off x="6178254" y="3443322"/>
            <a:ext cx="541149" cy="349717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03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</p:spTree>
    <p:custDataLst>
      <p:tags r:id="rId2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1"/>
            </p:custDataLst>
          </p:nvPr>
        </p:nvSpPr>
        <p:spPr>
          <a:xfrm>
            <a:off x="1187624" y="31744"/>
            <a:ext cx="6723524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  <a:sym typeface="+mn-ea"/>
              </a:rPr>
              <a:t>3.</a:t>
            </a:r>
            <a:r>
              <a:rPr lang="en-US" altLang="zh-CN" b="1" noProof="0" dirty="0">
                <a:ln>
                  <a:noFill/>
                </a:ln>
                <a:solidFill>
                  <a:srgbClr val="1012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 </a:t>
            </a:r>
            <a:r>
              <a:rPr lang="zh-CN" altLang="en-US" b="1" noProof="0" dirty="0">
                <a:ln>
                  <a:noFill/>
                </a:ln>
                <a:solidFill>
                  <a:srgbClr val="1012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非手术科室</a:t>
            </a:r>
            <a:r>
              <a:rPr lang="en-US" altLang="zh-CN" b="1" noProof="0" dirty="0">
                <a:ln>
                  <a:noFill/>
                </a:ln>
                <a:solidFill>
                  <a:srgbClr val="1012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b="1" noProof="0" dirty="0">
                <a:ln>
                  <a:noFill/>
                </a:ln>
                <a:solidFill>
                  <a:srgbClr val="1012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月里程碑工作内容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6"/>
            </p:custDataLst>
          </p:nvPr>
        </p:nvSpPr>
        <p:spPr>
          <a:xfrm>
            <a:off x="899385" y="1338057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F3F3F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4499784" y="-92086"/>
            <a:ext cx="46863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28" name="任意多边形 9"/>
          <p:cNvSpPr/>
          <p:nvPr>
            <p:custDataLst>
              <p:tags r:id="rId8"/>
            </p:custDataLst>
          </p:nvPr>
        </p:nvSpPr>
        <p:spPr>
          <a:xfrm>
            <a:off x="2083885" y="2637588"/>
            <a:ext cx="1090029" cy="791980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628EE3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任意多边形 17"/>
          <p:cNvSpPr/>
          <p:nvPr>
            <p:custDataLst>
              <p:tags r:id="rId9"/>
            </p:custDataLst>
          </p:nvPr>
        </p:nvSpPr>
        <p:spPr>
          <a:xfrm>
            <a:off x="2083885" y="3445238"/>
            <a:ext cx="1090029" cy="462437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628EE3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1864360" y="1491615"/>
            <a:ext cx="1529715" cy="929005"/>
          </a:xfrm>
          <a:prstGeom prst="rect">
            <a:avLst/>
          </a:prstGeom>
        </p:spPr>
        <p:txBody>
          <a:bodyPr wrap="square" anchor="b" anchorCtr="0"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900" noProof="0" dirty="0">
                <a:ln>
                  <a:noFill/>
                </a:ln>
                <a:solidFill>
                  <a:srgbClr val="171A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每日护理早会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rgbClr val="171A1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900" noProof="0" dirty="0">
                <a:ln>
                  <a:noFill/>
                </a:ln>
                <a:solidFill>
                  <a:srgbClr val="171A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每日科室巡检</a:t>
            </a:r>
            <a:endParaRPr lang="zh-CN" altLang="en-US" sz="900" noProof="0" dirty="0">
              <a:ln>
                <a:noFill/>
              </a:ln>
              <a:solidFill>
                <a:srgbClr val="171A1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900" noProof="0" dirty="0">
                <a:ln>
                  <a:noFill/>
                </a:ln>
                <a:solidFill>
                  <a:srgbClr val="171A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求美吐槽会内容整理及改进</a:t>
            </a:r>
            <a:endParaRPr lang="zh-CN" altLang="en-US" sz="900" spc="150">
              <a:solidFill>
                <a:srgbClr val="5F5F5F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20"/>
          <p:cNvSpPr/>
          <p:nvPr>
            <p:custDataLst>
              <p:tags r:id="rId11"/>
            </p:custDataLst>
          </p:nvPr>
        </p:nvSpPr>
        <p:spPr>
          <a:xfrm>
            <a:off x="3993849" y="2637588"/>
            <a:ext cx="1090029" cy="791980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37AFE5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任意多边形 21"/>
          <p:cNvSpPr/>
          <p:nvPr>
            <p:custDataLst>
              <p:tags r:id="rId12"/>
            </p:custDataLst>
          </p:nvPr>
        </p:nvSpPr>
        <p:spPr>
          <a:xfrm>
            <a:off x="3993849" y="3445238"/>
            <a:ext cx="1090029" cy="462437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37AFE5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13"/>
            </p:custDataLst>
          </p:nvPr>
        </p:nvSpPr>
        <p:spPr>
          <a:xfrm>
            <a:off x="3807011" y="1131253"/>
            <a:ext cx="1529747" cy="1412284"/>
          </a:xfrm>
          <a:prstGeom prst="rect">
            <a:avLst/>
          </a:prstGeom>
        </p:spPr>
        <p:txBody>
          <a:bodyPr wrap="square" anchor="b" anchorCtr="0"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900" noProof="0" dirty="0">
                <a:ln>
                  <a:noFill/>
                </a:ln>
                <a:solidFill>
                  <a:srgbClr val="171A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科室配台流程跟进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rgbClr val="171A1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900" noProof="0" dirty="0">
                <a:ln>
                  <a:noFill/>
                </a:ln>
                <a:solidFill>
                  <a:srgbClr val="171A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科室仪器维修跟进</a:t>
            </a:r>
            <a:endParaRPr lang="zh-CN" altLang="en-US" sz="900" noProof="0" dirty="0">
              <a:ln>
                <a:noFill/>
              </a:ln>
              <a:solidFill>
                <a:srgbClr val="171A1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900" noProof="0" dirty="0">
                <a:ln>
                  <a:noFill/>
                </a:ln>
                <a:solidFill>
                  <a:srgbClr val="171A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入科陪同流程制定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rgbClr val="171A1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900" noProof="0" dirty="0">
                <a:ln>
                  <a:noFill/>
                </a:ln>
                <a:solidFill>
                  <a:srgbClr val="171A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科室需求采购申请</a:t>
            </a:r>
            <a:endParaRPr lang="zh-CN" altLang="en-US" sz="900" noProof="0" dirty="0">
              <a:ln>
                <a:noFill/>
              </a:ln>
              <a:solidFill>
                <a:srgbClr val="171A1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900" noProof="0" dirty="0">
                <a:ln>
                  <a:noFill/>
                </a:ln>
                <a:solidFill>
                  <a:srgbClr val="171A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固定配台护士试行方案及实施</a:t>
            </a: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3" name="任意多边形 23"/>
          <p:cNvSpPr/>
          <p:nvPr>
            <p:custDataLst>
              <p:tags r:id="rId14"/>
            </p:custDataLst>
          </p:nvPr>
        </p:nvSpPr>
        <p:spPr>
          <a:xfrm>
            <a:off x="5903813" y="2637588"/>
            <a:ext cx="1090029" cy="791980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81A1FB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任意多边形 24"/>
          <p:cNvSpPr/>
          <p:nvPr>
            <p:custDataLst>
              <p:tags r:id="rId15"/>
            </p:custDataLst>
          </p:nvPr>
        </p:nvSpPr>
        <p:spPr>
          <a:xfrm>
            <a:off x="5903813" y="3445238"/>
            <a:ext cx="1090029" cy="462437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81A1FB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>
            <p:custDataLst>
              <p:tags r:id="rId16"/>
            </p:custDataLst>
          </p:nvPr>
        </p:nvSpPr>
        <p:spPr>
          <a:xfrm>
            <a:off x="5796280" y="1491615"/>
            <a:ext cx="1529715" cy="1094740"/>
          </a:xfrm>
          <a:prstGeom prst="rect">
            <a:avLst/>
          </a:prstGeom>
        </p:spPr>
        <p:txBody>
          <a:bodyPr wrap="square" anchor="b" anchorCtr="0"/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900" noProof="0" dirty="0">
                <a:ln>
                  <a:noFill/>
                </a:ln>
                <a:solidFill>
                  <a:srgbClr val="171A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医生培训时间确认</a:t>
            </a:r>
            <a:endParaRPr lang="zh-CN" altLang="en-US" sz="900" noProof="0" dirty="0">
              <a:ln>
                <a:noFill/>
              </a:ln>
              <a:solidFill>
                <a:srgbClr val="171A1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900" noProof="0" dirty="0">
                <a:ln>
                  <a:noFill/>
                </a:ln>
                <a:solidFill>
                  <a:srgbClr val="171A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每日医生业绩跟进</a:t>
            </a:r>
            <a:endParaRPr lang="zh-CN" altLang="en-US" sz="900" spc="150">
              <a:solidFill>
                <a:srgbClr val="5F5F5F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900" noProof="0" dirty="0">
                <a:ln>
                  <a:noFill/>
                </a:ln>
                <a:solidFill>
                  <a:srgbClr val="171A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医生排班确认</a:t>
            </a:r>
            <a:endParaRPr lang="zh-CN" altLang="en-US" sz="900" spc="150">
              <a:solidFill>
                <a:srgbClr val="5F5F5F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56586" y="2754869"/>
            <a:ext cx="1144626" cy="672784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日常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8"/>
            </p:custDataLst>
          </p:nvPr>
        </p:nvSpPr>
        <p:spPr>
          <a:xfrm>
            <a:off x="3966551" y="2754869"/>
            <a:ext cx="1144626" cy="672784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科室管理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19"/>
            </p:custDataLst>
          </p:nvPr>
        </p:nvSpPr>
        <p:spPr>
          <a:xfrm>
            <a:off x="5876516" y="2754869"/>
            <a:ext cx="1144626" cy="672784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医生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4268290" y="3450164"/>
            <a:ext cx="541149" cy="349717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02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  <p:sp>
        <p:nvSpPr>
          <p:cNvPr id="36" name="文本框 35"/>
          <p:cNvSpPr txBox="1"/>
          <p:nvPr>
            <p:custDataLst>
              <p:tags r:id="rId21"/>
            </p:custDataLst>
          </p:nvPr>
        </p:nvSpPr>
        <p:spPr>
          <a:xfrm>
            <a:off x="2358325" y="3443320"/>
            <a:ext cx="541149" cy="349717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01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22"/>
            </p:custDataLst>
          </p:nvPr>
        </p:nvSpPr>
        <p:spPr>
          <a:xfrm>
            <a:off x="6178254" y="3443322"/>
            <a:ext cx="541149" cy="349717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03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</p:spTree>
    <p:custDataLst>
      <p:tags r:id="rId2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1"/>
            </p:custDataLst>
          </p:nvPr>
        </p:nvSpPr>
        <p:spPr>
          <a:xfrm>
            <a:off x="1187624" y="31744"/>
            <a:ext cx="6723524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noProof="0" dirty="0">
                <a:ln>
                  <a:noFill/>
                </a:ln>
                <a:solidFill>
                  <a:srgbClr val="1012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  </a:t>
            </a:r>
            <a:r>
              <a:rPr lang="zh-CN" altLang="en-US" b="1" noProof="0" dirty="0">
                <a:ln>
                  <a:noFill/>
                </a:ln>
                <a:solidFill>
                  <a:srgbClr val="1012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护理组</a:t>
            </a:r>
            <a:r>
              <a:rPr lang="en-US" altLang="zh-CN" b="1" noProof="0" dirty="0">
                <a:ln>
                  <a:noFill/>
                </a:ln>
                <a:solidFill>
                  <a:srgbClr val="1012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b="1" noProof="0" dirty="0">
                <a:ln>
                  <a:noFill/>
                </a:ln>
                <a:solidFill>
                  <a:srgbClr val="1012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月里程碑工作内容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6"/>
            </p:custDataLst>
          </p:nvPr>
        </p:nvSpPr>
        <p:spPr>
          <a:xfrm>
            <a:off x="899385" y="1338057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F3F3F"/>
              </a:solidFill>
              <a:latin typeface="+mj-ea"/>
              <a:ea typeface="+mj-ea"/>
            </a:endParaRPr>
          </a:p>
        </p:txBody>
      </p:sp>
      <p:sp>
        <p:nvSpPr>
          <p:cNvPr id="28" name="任意多边形 9"/>
          <p:cNvSpPr/>
          <p:nvPr>
            <p:custDataLst>
              <p:tags r:id="rId7"/>
            </p:custDataLst>
          </p:nvPr>
        </p:nvSpPr>
        <p:spPr>
          <a:xfrm>
            <a:off x="1675306" y="3042701"/>
            <a:ext cx="1261167" cy="916323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628EE3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任意多边形 17"/>
          <p:cNvSpPr/>
          <p:nvPr>
            <p:custDataLst>
              <p:tags r:id="rId8"/>
            </p:custDataLst>
          </p:nvPr>
        </p:nvSpPr>
        <p:spPr>
          <a:xfrm>
            <a:off x="1675306" y="3977154"/>
            <a:ext cx="1261167" cy="535041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628EE3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9"/>
            </p:custDataLst>
          </p:nvPr>
        </p:nvSpPr>
        <p:spPr>
          <a:xfrm>
            <a:off x="1475687" y="1924154"/>
            <a:ext cx="1770002" cy="833125"/>
          </a:xfrm>
          <a:prstGeom prst="rect">
            <a:avLst/>
          </a:prstGeom>
        </p:spPr>
        <p:txBody>
          <a:bodyPr wrap="square" anchor="b" anchorCtr="0"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800" noProof="0" dirty="0">
                <a:ln>
                  <a:noFill/>
                </a:ln>
                <a:solidFill>
                  <a:srgbClr val="171A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参与酷雪厂家的培训，三名护士已可独立操作脱毛。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171A1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800" noProof="0" dirty="0">
                <a:ln>
                  <a:noFill/>
                </a:ln>
                <a:solidFill>
                  <a:srgbClr val="171A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完成护理学习计划三月份培训课程及三基护理培训</a:t>
            </a:r>
            <a:endParaRPr lang="zh-CN" altLang="en-US" sz="800" spc="150" noProof="0" dirty="0">
              <a:ln>
                <a:noFill/>
              </a:ln>
              <a:solidFill>
                <a:srgbClr val="171A1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任意多边形 20"/>
          <p:cNvSpPr/>
          <p:nvPr>
            <p:custDataLst>
              <p:tags r:id="rId10"/>
            </p:custDataLst>
          </p:nvPr>
        </p:nvSpPr>
        <p:spPr>
          <a:xfrm>
            <a:off x="3885139" y="3042701"/>
            <a:ext cx="1261167" cy="916323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37AFE5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任意多边形 21"/>
          <p:cNvSpPr/>
          <p:nvPr>
            <p:custDataLst>
              <p:tags r:id="rId11"/>
            </p:custDataLst>
          </p:nvPr>
        </p:nvSpPr>
        <p:spPr>
          <a:xfrm>
            <a:off x="3885139" y="3977154"/>
            <a:ext cx="1261167" cy="535041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37AFE5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12"/>
            </p:custDataLst>
          </p:nvPr>
        </p:nvSpPr>
        <p:spPr>
          <a:xfrm>
            <a:off x="3398520" y="699770"/>
            <a:ext cx="2347595" cy="2385695"/>
          </a:xfrm>
          <a:prstGeom prst="rect">
            <a:avLst/>
          </a:prstGeom>
        </p:spPr>
        <p:txBody>
          <a:bodyPr wrap="square" anchor="b" anchorCtr="0"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800" noProof="0" dirty="0">
                <a:ln>
                  <a:noFill/>
                </a:ln>
                <a:solidFill>
                  <a:srgbClr val="171A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归纳整理科室前两个季度的仪器维养登记表。所有仪器第一季度的维养已完成。</a:t>
            </a:r>
            <a:endParaRPr lang="zh-CN" altLang="en-US" sz="800" noProof="0" dirty="0">
              <a:ln>
                <a:noFill/>
              </a:ln>
              <a:solidFill>
                <a:srgbClr val="171A1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800" noProof="0" dirty="0">
                <a:ln>
                  <a:noFill/>
                </a:ln>
                <a:solidFill>
                  <a:srgbClr val="171A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配合娜总、亚琴老师对科室提出的意见进行整改。仪器摆放固定点，房间备用状态的标准化，并每日检查，房间责任到人。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171A1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800" noProof="0" dirty="0">
                <a:ln>
                  <a:noFill/>
                </a:ln>
                <a:solidFill>
                  <a:srgbClr val="171A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配合亚琴老师完善资料领用表。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171A1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800" noProof="0" dirty="0">
                <a:ln>
                  <a:noFill/>
                </a:ln>
                <a:solidFill>
                  <a:srgbClr val="171A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完善皮肤科，手术室各类台账，及时整改，成功应对卫监检查。</a:t>
            </a:r>
            <a:endParaRPr lang="zh-CN" altLang="en-US" sz="800" noProof="0" dirty="0">
              <a:ln>
                <a:noFill/>
              </a:ln>
              <a:solidFill>
                <a:srgbClr val="171A1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CN" sz="800" noProof="0" dirty="0">
                <a:ln>
                  <a:noFill/>
                </a:ln>
                <a:solidFill>
                  <a:srgbClr val="171A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800" noProof="0" dirty="0">
                <a:ln>
                  <a:noFill/>
                </a:ln>
                <a:solidFill>
                  <a:srgbClr val="171A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区护士全员通过心肺复苏考核。</a:t>
            </a:r>
            <a:endParaRPr lang="zh-CN" altLang="en-US" sz="800" noProof="0" dirty="0">
              <a:ln>
                <a:noFill/>
              </a:ln>
              <a:solidFill>
                <a:srgbClr val="171A1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800" noProof="0" dirty="0">
                <a:ln>
                  <a:noFill/>
                </a:ln>
                <a:solidFill>
                  <a:srgbClr val="171A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配合医务部门对每周二的医务查房结果及时整改。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171A1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171A1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3" name="任意多边形 23"/>
          <p:cNvSpPr/>
          <p:nvPr>
            <p:custDataLst>
              <p:tags r:id="rId13"/>
            </p:custDataLst>
          </p:nvPr>
        </p:nvSpPr>
        <p:spPr>
          <a:xfrm>
            <a:off x="6094973" y="3042701"/>
            <a:ext cx="1261167" cy="916323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81A1FB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任意多边形 24"/>
          <p:cNvSpPr/>
          <p:nvPr>
            <p:custDataLst>
              <p:tags r:id="rId14"/>
            </p:custDataLst>
          </p:nvPr>
        </p:nvSpPr>
        <p:spPr>
          <a:xfrm>
            <a:off x="6094973" y="3977154"/>
            <a:ext cx="1261167" cy="535041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81A1FB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>
            <p:custDataLst>
              <p:tags r:id="rId15"/>
            </p:custDataLst>
          </p:nvPr>
        </p:nvSpPr>
        <p:spPr>
          <a:xfrm>
            <a:off x="5732071" y="1628159"/>
            <a:ext cx="1769922" cy="1634017"/>
          </a:xfrm>
          <a:prstGeom prst="rect">
            <a:avLst/>
          </a:prstGeom>
        </p:spPr>
        <p:txBody>
          <a:bodyPr wrap="square" anchor="b" anchorCtr="0"/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6"/>
            </p:custDataLst>
          </p:nvPr>
        </p:nvSpPr>
        <p:spPr>
          <a:xfrm>
            <a:off x="1643721" y="3178395"/>
            <a:ext cx="1324336" cy="778413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学习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7"/>
            </p:custDataLst>
          </p:nvPr>
        </p:nvSpPr>
        <p:spPr>
          <a:xfrm>
            <a:off x="3853556" y="3178395"/>
            <a:ext cx="1324336" cy="778413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提升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18"/>
            </p:custDataLst>
          </p:nvPr>
        </p:nvSpPr>
        <p:spPr>
          <a:xfrm>
            <a:off x="6063391" y="3178395"/>
            <a:ext cx="1324336" cy="778413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其他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19"/>
            </p:custDataLst>
          </p:nvPr>
        </p:nvSpPr>
        <p:spPr>
          <a:xfrm>
            <a:off x="4202668" y="3982853"/>
            <a:ext cx="626111" cy="404624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02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  <p:sp>
        <p:nvSpPr>
          <p:cNvPr id="36" name="文本框 35"/>
          <p:cNvSpPr txBox="1"/>
          <p:nvPr>
            <p:custDataLst>
              <p:tags r:id="rId20"/>
            </p:custDataLst>
          </p:nvPr>
        </p:nvSpPr>
        <p:spPr>
          <a:xfrm>
            <a:off x="1992833" y="3974935"/>
            <a:ext cx="626111" cy="404624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01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21"/>
            </p:custDataLst>
          </p:nvPr>
        </p:nvSpPr>
        <p:spPr>
          <a:xfrm>
            <a:off x="6412502" y="3974937"/>
            <a:ext cx="626111" cy="404624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03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2"/>
            </p:custDataLst>
          </p:nvPr>
        </p:nvSpPr>
        <p:spPr>
          <a:xfrm>
            <a:off x="6063615" y="1708150"/>
            <a:ext cx="15722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800" noProof="0" dirty="0">
                <a:ln>
                  <a:noFill/>
                </a:ln>
                <a:solidFill>
                  <a:srgbClr val="171A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完成氧流表，血压计计量抢检外送检查工作。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171A1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800" noProof="0" dirty="0">
                <a:ln>
                  <a:noFill/>
                </a:ln>
                <a:solidFill>
                  <a:srgbClr val="171A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配合院区完成吉适学术会活动，提前备好所需物资，场地，顺利完成医生注射这一流程。</a:t>
            </a:r>
            <a:endParaRPr lang="zh-CN" altLang="en-US" sz="800" noProof="0" dirty="0">
              <a:ln>
                <a:noFill/>
              </a:ln>
              <a:solidFill>
                <a:srgbClr val="171A1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1"/>
            </p:custDataLst>
          </p:nvPr>
        </p:nvSpPr>
        <p:spPr>
          <a:xfrm>
            <a:off x="1187624" y="31744"/>
            <a:ext cx="6723524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noProof="0" dirty="0">
                <a:ln>
                  <a:noFill/>
                </a:ln>
                <a:solidFill>
                  <a:srgbClr val="1012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3.5  </a:t>
            </a:r>
            <a:r>
              <a:rPr lang="zh-CN" altLang="en-US" b="1" noProof="0" dirty="0">
                <a:ln>
                  <a:noFill/>
                </a:ln>
                <a:solidFill>
                  <a:srgbClr val="1012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医务部</a:t>
            </a:r>
            <a:r>
              <a:rPr lang="en-US" altLang="zh-CN" b="1" noProof="0" dirty="0">
                <a:ln>
                  <a:noFill/>
                </a:ln>
                <a:solidFill>
                  <a:srgbClr val="1012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b="1" noProof="0" dirty="0">
                <a:ln>
                  <a:noFill/>
                </a:ln>
                <a:solidFill>
                  <a:srgbClr val="1012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月里程碑工作内容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6"/>
            </p:custDataLst>
          </p:nvPr>
        </p:nvSpPr>
        <p:spPr>
          <a:xfrm>
            <a:off x="899385" y="1338057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F3F3F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4499784" y="-92086"/>
            <a:ext cx="46863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28" name="任意多边形 9"/>
          <p:cNvSpPr/>
          <p:nvPr>
            <p:custDataLst>
              <p:tags r:id="rId8"/>
            </p:custDataLst>
          </p:nvPr>
        </p:nvSpPr>
        <p:spPr>
          <a:xfrm>
            <a:off x="1504087" y="2833974"/>
            <a:ext cx="1099258" cy="798686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628EE3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任意多边形 17"/>
          <p:cNvSpPr/>
          <p:nvPr>
            <p:custDataLst>
              <p:tags r:id="rId9"/>
            </p:custDataLst>
          </p:nvPr>
        </p:nvSpPr>
        <p:spPr>
          <a:xfrm>
            <a:off x="1504087" y="3648463"/>
            <a:ext cx="1099258" cy="466352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628EE3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1282365" y="1409888"/>
            <a:ext cx="1542699" cy="1424242"/>
          </a:xfrm>
          <a:prstGeom prst="rect">
            <a:avLst/>
          </a:prstGeom>
        </p:spPr>
        <p:txBody>
          <a:bodyPr wrap="square" anchor="b" anchorCtr="0"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建立医疗质量控制清单管理，每周汇总，包括医疗纠纷及医疗不良反应、肉毒素余液管理、肉毒处方管理、病案管理等；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zh-CN" altLang="en-US" sz="800" spc="150" dirty="0">
              <a:solidFill>
                <a:srgbClr val="5F5F5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任意多边形 20"/>
          <p:cNvSpPr/>
          <p:nvPr>
            <p:custDataLst>
              <p:tags r:id="rId11"/>
            </p:custDataLst>
          </p:nvPr>
        </p:nvSpPr>
        <p:spPr>
          <a:xfrm>
            <a:off x="3430222" y="2833974"/>
            <a:ext cx="1099258" cy="798686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37AFE5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任意多边形 21"/>
          <p:cNvSpPr/>
          <p:nvPr>
            <p:custDataLst>
              <p:tags r:id="rId12"/>
            </p:custDataLst>
          </p:nvPr>
        </p:nvSpPr>
        <p:spPr>
          <a:xfrm>
            <a:off x="3430222" y="3648463"/>
            <a:ext cx="1099258" cy="466352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37AFE5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13"/>
            </p:custDataLst>
          </p:nvPr>
        </p:nvSpPr>
        <p:spPr>
          <a:xfrm>
            <a:off x="3208655" y="1360805"/>
            <a:ext cx="1542415" cy="1292860"/>
          </a:xfrm>
          <a:prstGeom prst="rect">
            <a:avLst/>
          </a:prstGeom>
        </p:spPr>
        <p:txBody>
          <a:bodyPr wrap="square" anchor="b" anchorCtr="0"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配合卫生监督部门做好核算检测和疫苗接种（医疗机构要求应种尽种），目前接种覆盖率达到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80%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，坚持每天日报黄浦卫协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3" name="任意多边形 23"/>
          <p:cNvSpPr/>
          <p:nvPr>
            <p:custDataLst>
              <p:tags r:id="rId14"/>
            </p:custDataLst>
          </p:nvPr>
        </p:nvSpPr>
        <p:spPr>
          <a:xfrm>
            <a:off x="5356357" y="2833974"/>
            <a:ext cx="1099258" cy="798686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81A1FB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任意多边形 24"/>
          <p:cNvSpPr/>
          <p:nvPr>
            <p:custDataLst>
              <p:tags r:id="rId15"/>
            </p:custDataLst>
          </p:nvPr>
        </p:nvSpPr>
        <p:spPr>
          <a:xfrm>
            <a:off x="5356357" y="3648463"/>
            <a:ext cx="1099258" cy="466352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81A1FB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>
            <p:custDataLst>
              <p:tags r:id="rId16"/>
            </p:custDataLst>
          </p:nvPr>
        </p:nvSpPr>
        <p:spPr>
          <a:xfrm>
            <a:off x="6732299" y="1420048"/>
            <a:ext cx="1542699" cy="1424242"/>
          </a:xfrm>
          <a:prstGeom prst="rect">
            <a:avLst/>
          </a:prstGeom>
        </p:spPr>
        <p:txBody>
          <a:bodyPr wrap="square" anchor="b" anchorCtr="0"/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带教新员工医务专员（病案及医疗摄影管理），目前基本掌握病案管理流程，单反相机的操作；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坚持每周二的医务巡检，现场对接负责人及时整改，并将巡检纪要发至中层管理群；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完成护理团队全员应急抢救流程的口述考核；</a:t>
            </a:r>
            <a:endParaRPr sz="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endParaRPr sz="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1476556" y="2952248"/>
            <a:ext cx="1154317" cy="678480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医疗质控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8"/>
            </p:custDataLst>
          </p:nvPr>
        </p:nvSpPr>
        <p:spPr>
          <a:xfrm>
            <a:off x="3402693" y="2952248"/>
            <a:ext cx="1154317" cy="678480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疫情防控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19"/>
            </p:custDataLst>
          </p:nvPr>
        </p:nvSpPr>
        <p:spPr>
          <a:xfrm>
            <a:off x="5328829" y="2952248"/>
            <a:ext cx="1154317" cy="678480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依法执业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3706987" y="3653430"/>
            <a:ext cx="545731" cy="35267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02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  <p:sp>
        <p:nvSpPr>
          <p:cNvPr id="36" name="文本框 35"/>
          <p:cNvSpPr txBox="1"/>
          <p:nvPr>
            <p:custDataLst>
              <p:tags r:id="rId21"/>
            </p:custDataLst>
          </p:nvPr>
        </p:nvSpPr>
        <p:spPr>
          <a:xfrm>
            <a:off x="1780850" y="3646529"/>
            <a:ext cx="545731" cy="35267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01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22"/>
            </p:custDataLst>
          </p:nvPr>
        </p:nvSpPr>
        <p:spPr>
          <a:xfrm>
            <a:off x="5633122" y="3646531"/>
            <a:ext cx="545731" cy="35267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03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  <p:sp>
        <p:nvSpPr>
          <p:cNvPr id="3" name="任意多边形 20"/>
          <p:cNvSpPr/>
          <p:nvPr>
            <p:custDataLst>
              <p:tags r:id="rId23"/>
            </p:custDataLst>
          </p:nvPr>
        </p:nvSpPr>
        <p:spPr>
          <a:xfrm>
            <a:off x="6990075" y="2832096"/>
            <a:ext cx="1099258" cy="798686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37AFE5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任意多边形 21"/>
          <p:cNvSpPr/>
          <p:nvPr>
            <p:custDataLst>
              <p:tags r:id="rId24"/>
            </p:custDataLst>
          </p:nvPr>
        </p:nvSpPr>
        <p:spPr>
          <a:xfrm>
            <a:off x="6990704" y="3647063"/>
            <a:ext cx="1099258" cy="466352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37AFE5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5"/>
            </p:custDataLst>
          </p:nvPr>
        </p:nvSpPr>
        <p:spPr>
          <a:xfrm>
            <a:off x="4932045" y="1455420"/>
            <a:ext cx="22466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机构更名、麻卡申办流程顺利；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26"/>
            </p:custDataLst>
          </p:nvPr>
        </p:nvSpPr>
        <p:spPr>
          <a:xfrm>
            <a:off x="6962684" y="3033528"/>
            <a:ext cx="1154317" cy="678480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日常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7"/>
            </p:custDataLst>
          </p:nvPr>
        </p:nvSpPr>
        <p:spPr>
          <a:xfrm>
            <a:off x="7267612" y="3653516"/>
            <a:ext cx="545731" cy="35267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04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</p:spTree>
    <p:custDataLst>
      <p:tags r:id="rId2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1"/>
            </p:custDataLst>
          </p:nvPr>
        </p:nvSpPr>
        <p:spPr>
          <a:xfrm>
            <a:off x="1187624" y="31744"/>
            <a:ext cx="6723524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  <a:sym typeface="+mn-ea"/>
              </a:rPr>
              <a:t>3.6</a:t>
            </a:r>
            <a:r>
              <a:rPr lang="en-US" altLang="zh-CN" b="1" noProof="0" dirty="0">
                <a:ln>
                  <a:noFill/>
                </a:ln>
                <a:solidFill>
                  <a:srgbClr val="1012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  <a:sym typeface="+mn-ea"/>
              </a:rPr>
              <a:t>企划部</a:t>
            </a: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  <a:sym typeface="+mn-ea"/>
              </a:rPr>
              <a:t>3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  <a:sym typeface="+mn-ea"/>
              </a:rPr>
              <a:t>月里程碑工作内容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6"/>
            </p:custDataLst>
          </p:nvPr>
        </p:nvSpPr>
        <p:spPr>
          <a:xfrm>
            <a:off x="899385" y="1338057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F3F3F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4499784" y="-92086"/>
            <a:ext cx="46863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28" name="任意多边形 9"/>
          <p:cNvSpPr/>
          <p:nvPr>
            <p:custDataLst>
              <p:tags r:id="rId8"/>
            </p:custDataLst>
          </p:nvPr>
        </p:nvSpPr>
        <p:spPr>
          <a:xfrm>
            <a:off x="1472380" y="3392603"/>
            <a:ext cx="1090029" cy="791980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628EE3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任意多边形 17"/>
          <p:cNvSpPr/>
          <p:nvPr>
            <p:custDataLst>
              <p:tags r:id="rId9"/>
            </p:custDataLst>
          </p:nvPr>
        </p:nvSpPr>
        <p:spPr>
          <a:xfrm>
            <a:off x="1472380" y="4200253"/>
            <a:ext cx="1090029" cy="462437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628EE3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1252520" y="1931988"/>
            <a:ext cx="1529747" cy="1412284"/>
          </a:xfrm>
          <a:prstGeom prst="rect">
            <a:avLst/>
          </a:prstGeom>
        </p:spPr>
        <p:txBody>
          <a:bodyPr wrap="square" anchor="b" anchorCtr="0"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latin typeface="+mn-ea"/>
                <a:ea typeface="+mn-ea"/>
                <a:sym typeface="+mn-ea"/>
              </a:rPr>
              <a:t>大众点评：日常店铺维护，上架产品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6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款</a:t>
            </a:r>
            <a:endParaRPr lang="zh-CN" altLang="en-US" sz="8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latin typeface="+mn-ea"/>
                <a:ea typeface="+mn-ea"/>
                <a:sym typeface="+mn-ea"/>
              </a:rPr>
              <a:t>微商城：更换全平台视觉物料，价格调整</a:t>
            </a:r>
            <a:endParaRPr lang="zh-CN" altLang="en-US" sz="8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latin typeface="+mn-ea"/>
                <a:ea typeface="+mn-ea"/>
                <a:sym typeface="+mn-ea"/>
              </a:rPr>
              <a:t>云晰商城：上架产品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6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款，价格调整</a:t>
            </a:r>
            <a:endParaRPr lang="zh-CN" altLang="en-US" sz="8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latin typeface="+mn-ea"/>
                <a:ea typeface="+mn-ea"/>
                <a:sym typeface="+mn-ea"/>
              </a:rPr>
              <a:t>小荷：入驻内容准备，包含不限于全平台视觉素材制作，</a:t>
            </a:r>
            <a:r>
              <a:rPr lang="zh-CN" altLang="en-US" sz="800" dirty="0">
                <a:solidFill>
                  <a:srgbClr val="171A1D"/>
                </a:solidFill>
                <a:effectLst/>
                <a:latin typeface="+mn-ea"/>
                <a:ea typeface="+mn-ea"/>
                <a:sym typeface="+mn-ea"/>
              </a:rPr>
              <a:t>医生、药械资质资历、企业支付账号申请、合同审核等</a:t>
            </a:r>
            <a:endParaRPr lang="zh-CN" altLang="en-US" sz="800" i="0" dirty="0">
              <a:solidFill>
                <a:srgbClr val="171A1D"/>
              </a:solidFill>
              <a:effectLst/>
              <a:latin typeface="+mn-ea"/>
              <a:ea typeface="+mn-ea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zh-CN" altLang="en-US" sz="800" i="0" spc="150" dirty="0">
              <a:solidFill>
                <a:srgbClr val="171A1D"/>
              </a:solidFill>
              <a:effectLst/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8" name="任意多边形 20"/>
          <p:cNvSpPr/>
          <p:nvPr>
            <p:custDataLst>
              <p:tags r:id="rId11"/>
            </p:custDataLst>
          </p:nvPr>
        </p:nvSpPr>
        <p:spPr>
          <a:xfrm>
            <a:off x="3382344" y="3392603"/>
            <a:ext cx="1090029" cy="791980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37AFE5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任意多边形 21"/>
          <p:cNvSpPr/>
          <p:nvPr>
            <p:custDataLst>
              <p:tags r:id="rId12"/>
            </p:custDataLst>
          </p:nvPr>
        </p:nvSpPr>
        <p:spPr>
          <a:xfrm>
            <a:off x="3382344" y="4200253"/>
            <a:ext cx="1090029" cy="462437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37AFE5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13"/>
            </p:custDataLst>
          </p:nvPr>
        </p:nvSpPr>
        <p:spPr>
          <a:xfrm>
            <a:off x="3002915" y="692150"/>
            <a:ext cx="1610360" cy="2734310"/>
          </a:xfrm>
          <a:prstGeom prst="rect">
            <a:avLst/>
          </a:prstGeom>
        </p:spPr>
        <p:txBody>
          <a:bodyPr wrap="square" anchor="b" anchorCtr="0"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latin typeface="+mn-ea"/>
                <a:ea typeface="+mn-ea"/>
                <a:sym typeface="+mn-ea"/>
              </a:rPr>
              <a:t>新增每日早安图：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17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张；大众点评：详情页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6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张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+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头图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6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张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+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店铺头图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2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张；微商城素材：降噪活动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banner12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张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+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头图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banner53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张；云晰商城素材：详情页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6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张，头图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6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张；节日节气：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1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张；产品海报：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5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张；活动物料素材：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20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张；案例对比图：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5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张；医生海报：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4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张；公众号视觉更新：引导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GIF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头图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1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张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+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尾图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2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张，封面图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1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张，配图若干。</a:t>
            </a:r>
            <a:endParaRPr lang="zh-CN" altLang="en-US" sz="800" dirty="0">
              <a:latin typeface="+mn-ea"/>
              <a:ea typeface="+mn-ea"/>
              <a:sym typeface="+mn-ea"/>
            </a:endParaRPr>
          </a:p>
        </p:txBody>
      </p:sp>
      <p:sp>
        <p:nvSpPr>
          <p:cNvPr id="43" name="任意多边形 23"/>
          <p:cNvSpPr/>
          <p:nvPr>
            <p:custDataLst>
              <p:tags r:id="rId14"/>
            </p:custDataLst>
          </p:nvPr>
        </p:nvSpPr>
        <p:spPr>
          <a:xfrm>
            <a:off x="5292308" y="3392603"/>
            <a:ext cx="1090029" cy="791980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81A1FB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任意多边形 24"/>
          <p:cNvSpPr/>
          <p:nvPr>
            <p:custDataLst>
              <p:tags r:id="rId15"/>
            </p:custDataLst>
          </p:nvPr>
        </p:nvSpPr>
        <p:spPr>
          <a:xfrm>
            <a:off x="5292308" y="4200253"/>
            <a:ext cx="1090029" cy="462437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81A1FB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>
            <p:custDataLst>
              <p:tags r:id="rId16"/>
            </p:custDataLst>
          </p:nvPr>
        </p:nvSpPr>
        <p:spPr>
          <a:xfrm>
            <a:off x="5072451" y="1931988"/>
            <a:ext cx="1529747" cy="1412284"/>
          </a:xfrm>
          <a:prstGeom prst="rect">
            <a:avLst/>
          </a:prstGeom>
        </p:spPr>
        <p:txBody>
          <a:bodyPr wrap="square" anchor="b" anchorCtr="0"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latin typeface="+mn-ea"/>
                <a:ea typeface="+mn-ea"/>
                <a:sym typeface="+mn-ea"/>
              </a:rPr>
              <a:t>文章发布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9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篇</a:t>
            </a:r>
            <a:endParaRPr lang="zh-CN" altLang="en-US" sz="8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800" dirty="0" err="1">
                <a:latin typeface="+mn-ea"/>
                <a:ea typeface="+mn-ea"/>
                <a:sym typeface="+mn-ea"/>
              </a:rPr>
              <a:t>reyon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力三步曲包装方案</a:t>
            </a:r>
            <a:endParaRPr lang="zh-CN" altLang="en-US" sz="8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latin typeface="+mn-ea"/>
                <a:ea typeface="+mn-ea"/>
                <a:sym typeface="+mn-ea"/>
              </a:rPr>
              <a:t>给生活降噪活动策划及落地推广</a:t>
            </a:r>
            <a:endParaRPr lang="zh-CN" altLang="en-US" sz="800" dirty="0">
              <a:latin typeface="+mn-ea"/>
              <a:ea typeface="+mn-ea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800" dirty="0">
              <a:latin typeface="+mn-ea"/>
              <a:ea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1445081" y="3509884"/>
            <a:ext cx="1144626" cy="672784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线上平台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8"/>
            </p:custDataLst>
          </p:nvPr>
        </p:nvSpPr>
        <p:spPr>
          <a:xfrm>
            <a:off x="3355046" y="3509884"/>
            <a:ext cx="1144626" cy="672784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视觉物料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19"/>
            </p:custDataLst>
          </p:nvPr>
        </p:nvSpPr>
        <p:spPr>
          <a:xfrm>
            <a:off x="5265011" y="3509884"/>
            <a:ext cx="1144626" cy="672784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活动策划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3656785" y="4205179"/>
            <a:ext cx="541149" cy="349717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02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  <p:sp>
        <p:nvSpPr>
          <p:cNvPr id="36" name="文本框 35"/>
          <p:cNvSpPr txBox="1"/>
          <p:nvPr>
            <p:custDataLst>
              <p:tags r:id="rId21"/>
            </p:custDataLst>
          </p:nvPr>
        </p:nvSpPr>
        <p:spPr>
          <a:xfrm>
            <a:off x="1746820" y="4198335"/>
            <a:ext cx="541149" cy="349717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01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22"/>
            </p:custDataLst>
          </p:nvPr>
        </p:nvSpPr>
        <p:spPr>
          <a:xfrm>
            <a:off x="5566749" y="4198337"/>
            <a:ext cx="541149" cy="349717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03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  <p:sp>
        <p:nvSpPr>
          <p:cNvPr id="3" name="任意多边形 20"/>
          <p:cNvSpPr/>
          <p:nvPr>
            <p:custDataLst>
              <p:tags r:id="rId23"/>
            </p:custDataLst>
          </p:nvPr>
        </p:nvSpPr>
        <p:spPr>
          <a:xfrm>
            <a:off x="6912309" y="3470708"/>
            <a:ext cx="1090029" cy="791980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37AFE5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任意多边形 21"/>
          <p:cNvSpPr/>
          <p:nvPr>
            <p:custDataLst>
              <p:tags r:id="rId24"/>
            </p:custDataLst>
          </p:nvPr>
        </p:nvSpPr>
        <p:spPr>
          <a:xfrm>
            <a:off x="6911674" y="4334873"/>
            <a:ext cx="1090029" cy="462437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37AFE5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5"/>
            </p:custDataLst>
          </p:nvPr>
        </p:nvSpPr>
        <p:spPr>
          <a:xfrm>
            <a:off x="6860540" y="2211705"/>
            <a:ext cx="122237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latin typeface="+mn-ea"/>
                <a:ea typeface="+mn-ea"/>
                <a:sym typeface="+mn-ea"/>
              </a:rPr>
              <a:t>视频拍摄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:12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个</a:t>
            </a:r>
            <a:endParaRPr lang="zh-CN" altLang="en-US" sz="800" dirty="0">
              <a:latin typeface="+mn-ea"/>
              <a:ea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latin typeface="+mn-ea"/>
                <a:ea typeface="+mn-ea"/>
                <a:sym typeface="+mn-ea"/>
              </a:rPr>
              <a:t>视频制作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:16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个</a:t>
            </a:r>
            <a:endParaRPr lang="zh-CN" altLang="en-US" sz="800" dirty="0">
              <a:latin typeface="+mn-ea"/>
              <a:ea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latin typeface="+mn-ea"/>
                <a:ea typeface="+mn-ea"/>
                <a:sym typeface="+mn-ea"/>
              </a:rPr>
              <a:t>视频号发布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:14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个</a:t>
            </a:r>
            <a:endParaRPr lang="zh-CN" altLang="en-US" sz="800" dirty="0">
              <a:latin typeface="+mn-ea"/>
              <a:ea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latin typeface="+mn-ea"/>
                <a:ea typeface="+mn-ea"/>
                <a:sym typeface="+mn-ea"/>
              </a:rPr>
              <a:t>拍照：</a:t>
            </a:r>
            <a:r>
              <a:rPr lang="en-US" altLang="zh-CN" sz="800" dirty="0">
                <a:latin typeface="+mn-ea"/>
                <a:ea typeface="+mn-ea"/>
                <a:sym typeface="+mn-ea"/>
              </a:rPr>
              <a:t>4</a:t>
            </a:r>
            <a:r>
              <a:rPr lang="zh-CN" altLang="en-US" sz="800" dirty="0">
                <a:latin typeface="+mn-ea"/>
                <a:ea typeface="+mn-ea"/>
                <a:sym typeface="+mn-ea"/>
              </a:rPr>
              <a:t>次</a:t>
            </a:r>
            <a:endParaRPr lang="zh-CN" altLang="en-US" sz="800" dirty="0">
              <a:latin typeface="+mn-ea"/>
              <a:ea typeface="+mn-ea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26"/>
            </p:custDataLst>
          </p:nvPr>
        </p:nvSpPr>
        <p:spPr>
          <a:xfrm>
            <a:off x="6885531" y="3589894"/>
            <a:ext cx="1144626" cy="672784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视频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7"/>
            </p:custDataLst>
          </p:nvPr>
        </p:nvSpPr>
        <p:spPr>
          <a:xfrm>
            <a:off x="7200604" y="4334862"/>
            <a:ext cx="541149" cy="349717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04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</p:spTree>
    <p:custDataLst>
      <p:tags r:id="rId2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1"/>
            </p:custDataLst>
          </p:nvPr>
        </p:nvSpPr>
        <p:spPr>
          <a:xfrm>
            <a:off x="1187624" y="31744"/>
            <a:ext cx="6723524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3.7  </a:t>
            </a:r>
            <a:r>
              <a:rPr lang="zh-CN" altLang="en-US" b="1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行政部</a:t>
            </a:r>
            <a:r>
              <a:rPr lang="en-US" altLang="zh-CN" b="1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b="1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月里程碑工作内容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6"/>
            </p:custDataLst>
          </p:nvPr>
        </p:nvSpPr>
        <p:spPr>
          <a:xfrm>
            <a:off x="899385" y="1338057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F3F3F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4499784" y="-92086"/>
            <a:ext cx="46863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28" name="任意多边形 9"/>
          <p:cNvSpPr/>
          <p:nvPr>
            <p:custDataLst>
              <p:tags r:id="rId8"/>
            </p:custDataLst>
          </p:nvPr>
        </p:nvSpPr>
        <p:spPr>
          <a:xfrm>
            <a:off x="2083885" y="2637588"/>
            <a:ext cx="1090029" cy="791980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628EE3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任意多边形 17"/>
          <p:cNvSpPr/>
          <p:nvPr>
            <p:custDataLst>
              <p:tags r:id="rId9"/>
            </p:custDataLst>
          </p:nvPr>
        </p:nvSpPr>
        <p:spPr>
          <a:xfrm>
            <a:off x="2083885" y="3445238"/>
            <a:ext cx="1090029" cy="462437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628EE3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1864025" y="1176973"/>
            <a:ext cx="1529747" cy="1412284"/>
          </a:xfrm>
          <a:prstGeom prst="rect">
            <a:avLst/>
          </a:prstGeom>
        </p:spPr>
        <p:txBody>
          <a:bodyPr wrap="square" anchor="b" anchorCtr="0"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solidFill>
                  <a:srgbClr val="171A1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完成营业执照更名；</a:t>
            </a:r>
            <a:endParaRPr lang="en-US" altLang="zh-CN" sz="800" b="0" i="0" dirty="0">
              <a:solidFill>
                <a:srgbClr val="171A1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solidFill>
                  <a:srgbClr val="171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医疗广告审批线上流程已发起，并成功受理，待发证；</a:t>
            </a:r>
            <a:endParaRPr lang="zh-CN" altLang="en-US" sz="800" dirty="0">
              <a:solidFill>
                <a:srgbClr val="171A1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solidFill>
                  <a:srgbClr val="171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物业相关：</a:t>
            </a:r>
            <a:r>
              <a:rPr lang="zh-CN" altLang="en-US" sz="800" dirty="0">
                <a:solidFill>
                  <a:srgbClr val="171A1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户外广告变更；</a:t>
            </a:r>
            <a:endParaRPr lang="zh-CN" altLang="en-US" sz="800" spc="150" dirty="0">
              <a:solidFill>
                <a:srgbClr val="171A1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任意多边形 20"/>
          <p:cNvSpPr/>
          <p:nvPr>
            <p:custDataLst>
              <p:tags r:id="rId11"/>
            </p:custDataLst>
          </p:nvPr>
        </p:nvSpPr>
        <p:spPr>
          <a:xfrm>
            <a:off x="3993849" y="2637588"/>
            <a:ext cx="1090029" cy="791980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37AFE5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任意多边形 21"/>
          <p:cNvSpPr/>
          <p:nvPr>
            <p:custDataLst>
              <p:tags r:id="rId12"/>
            </p:custDataLst>
          </p:nvPr>
        </p:nvSpPr>
        <p:spPr>
          <a:xfrm>
            <a:off x="3993849" y="3445238"/>
            <a:ext cx="1090029" cy="462437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37AFE5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13"/>
            </p:custDataLst>
          </p:nvPr>
        </p:nvSpPr>
        <p:spPr>
          <a:xfrm>
            <a:off x="3707765" y="1275715"/>
            <a:ext cx="1529715" cy="1108710"/>
          </a:xfrm>
          <a:prstGeom prst="rect">
            <a:avLst/>
          </a:prstGeom>
        </p:spPr>
        <p:txBody>
          <a:bodyPr wrap="square" anchor="b" anchorCtr="0"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solidFill>
                  <a:srgbClr val="171A1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院内空调改造方案已确定；</a:t>
            </a:r>
            <a:endParaRPr lang="en-US" altLang="zh-CN" sz="800" b="0" i="0" dirty="0">
              <a:solidFill>
                <a:srgbClr val="171A1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solidFill>
                  <a:srgbClr val="171A1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卫生间已改造完毕并投入使用；</a:t>
            </a:r>
            <a:endParaRPr lang="en-US" altLang="zh-CN" sz="800" b="0" i="0" dirty="0">
              <a:solidFill>
                <a:srgbClr val="171A1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solidFill>
                  <a:srgbClr val="171A1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塑现场已开始施工；</a:t>
            </a:r>
            <a:endParaRPr lang="zh-CN" altLang="en-US" sz="800" dirty="0">
              <a:solidFill>
                <a:srgbClr val="171A1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3" name="任意多边形 23"/>
          <p:cNvSpPr/>
          <p:nvPr>
            <p:custDataLst>
              <p:tags r:id="rId14"/>
            </p:custDataLst>
          </p:nvPr>
        </p:nvSpPr>
        <p:spPr>
          <a:xfrm>
            <a:off x="5903813" y="2637588"/>
            <a:ext cx="1090029" cy="791980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81A1FB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任意多边形 24"/>
          <p:cNvSpPr/>
          <p:nvPr>
            <p:custDataLst>
              <p:tags r:id="rId15"/>
            </p:custDataLst>
          </p:nvPr>
        </p:nvSpPr>
        <p:spPr>
          <a:xfrm>
            <a:off x="5903813" y="3445238"/>
            <a:ext cx="1090029" cy="462437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81A1FB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>
            <p:custDataLst>
              <p:tags r:id="rId16"/>
            </p:custDataLst>
          </p:nvPr>
        </p:nvSpPr>
        <p:spPr>
          <a:xfrm>
            <a:off x="5652135" y="1337945"/>
            <a:ext cx="1529715" cy="878205"/>
          </a:xfrm>
          <a:prstGeom prst="rect">
            <a:avLst/>
          </a:prstGeom>
        </p:spPr>
        <p:txBody>
          <a:bodyPr wrap="square" anchor="b" anchorCtr="0"/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800" dirty="0">
                <a:solidFill>
                  <a:srgbClr val="171A1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旧工作手机号已注销并更换新号码；</a:t>
            </a:r>
            <a:endParaRPr lang="en-US" altLang="zh-CN" sz="800" b="0" i="0" dirty="0">
              <a:solidFill>
                <a:srgbClr val="171A1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56586" y="2754869"/>
            <a:ext cx="1144626" cy="672784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政府相关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8"/>
            </p:custDataLst>
          </p:nvPr>
        </p:nvSpPr>
        <p:spPr>
          <a:xfrm>
            <a:off x="3966551" y="2754869"/>
            <a:ext cx="1144626" cy="672784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施工相关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19"/>
            </p:custDataLst>
          </p:nvPr>
        </p:nvSpPr>
        <p:spPr>
          <a:xfrm>
            <a:off x="5876516" y="2754869"/>
            <a:ext cx="1144626" cy="672784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其他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4268290" y="3450164"/>
            <a:ext cx="541149" cy="349717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02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  <p:sp>
        <p:nvSpPr>
          <p:cNvPr id="36" name="文本框 35"/>
          <p:cNvSpPr txBox="1"/>
          <p:nvPr>
            <p:custDataLst>
              <p:tags r:id="rId21"/>
            </p:custDataLst>
          </p:nvPr>
        </p:nvSpPr>
        <p:spPr>
          <a:xfrm>
            <a:off x="2358325" y="3443320"/>
            <a:ext cx="541149" cy="349717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01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22"/>
            </p:custDataLst>
          </p:nvPr>
        </p:nvSpPr>
        <p:spPr>
          <a:xfrm>
            <a:off x="6178254" y="3443322"/>
            <a:ext cx="541149" cy="349717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03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</p:spTree>
    <p:custDataLst>
      <p:tags r:id="rId2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/>
        <p:txBody>
          <a:bodyPr/>
          <a:lstStyle/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864618" y="812429"/>
            <a:ext cx="4572000" cy="27787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本月总业绩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项目销售</a:t>
            </a:r>
            <a:r>
              <a:rPr lang="en-US" altLang="zh-CN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</a:t>
            </a:r>
            <a:endParaRPr lang="zh-CN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人员工作量</a:t>
            </a:r>
            <a:r>
              <a:rPr lang="zh-CN" altLang="en-US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产品数据分析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en-US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求美客户池数据分析</a:t>
            </a:r>
            <a:endParaRPr lang="zh-CN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流程图: 过程 1"/>
          <p:cNvSpPr/>
          <p:nvPr>
            <p:custDataLst>
              <p:tags r:id="rId3"/>
            </p:custDataLst>
          </p:nvPr>
        </p:nvSpPr>
        <p:spPr bwMode="auto">
          <a:xfrm>
            <a:off x="35772" y="39988"/>
            <a:ext cx="3131840" cy="5143500"/>
          </a:xfrm>
          <a:prstGeom prst="flowChartProcess">
            <a:avLst/>
          </a:prstGeom>
          <a:solidFill>
            <a:srgbClr val="0C0E6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8"/>
          <p:cNvSpPr/>
          <p:nvPr>
            <p:custDataLst>
              <p:tags r:id="rId4"/>
            </p:custDataLst>
          </p:nvPr>
        </p:nvSpPr>
        <p:spPr>
          <a:xfrm>
            <a:off x="647253" y="1478541"/>
            <a:ext cx="2105694" cy="144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微软雅黑 Light" panose="020B0502040204020203" pitchFamily="34" charset="-122"/>
              </a:rPr>
              <a:t>One</a:t>
            </a:r>
            <a:endParaRPr lang="zh-CN" altLang="en-US" sz="88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微软雅黑 Light" panose="020B0502040204020203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714103" y="2558404"/>
            <a:ext cx="1656184" cy="102235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第一部分：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66002" y="3542154"/>
            <a:ext cx="2351436" cy="589666"/>
          </a:xfrm>
        </p:spPr>
        <p:txBody>
          <a:bodyPr/>
          <a:lstStyle/>
          <a:p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第一季度阶段汇报</a:t>
            </a:r>
            <a:endParaRPr lang="zh-CN" altLang="en-US" sz="20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467497" y="3993320"/>
            <a:ext cx="2700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（数据截止至</a:t>
            </a:r>
            <a:r>
              <a:rPr lang="en-US" altLang="zh-CN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3.31</a:t>
            </a:r>
            <a:r>
              <a:rPr lang="zh-CN" altLang="en-US" sz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/>
          </a:p>
        </p:txBody>
      </p:sp>
    </p:spTree>
    <p:custDataLst>
      <p:tags r:id="rId8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1"/>
            </p:custDataLst>
          </p:nvPr>
        </p:nvSpPr>
        <p:spPr>
          <a:xfrm>
            <a:off x="1187624" y="31744"/>
            <a:ext cx="6723524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012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3.8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012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人力资源部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012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012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月里程碑工作内容</a:t>
            </a:r>
            <a:endParaRPr kumimoji="0" lang="en-US" altLang="zh-CN" sz="1800" b="1" i="0" u="none" strike="noStrike" kern="1200" cap="none" spc="300" normalizeH="0" baseline="0" noProof="0" dirty="0">
              <a:ln>
                <a:noFill/>
              </a:ln>
              <a:solidFill>
                <a:srgbClr val="1012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>
            <p:custDataLst>
              <p:tags r:id="rId6"/>
            </p:custDataLst>
          </p:nvPr>
        </p:nvSpPr>
        <p:spPr>
          <a:xfrm>
            <a:off x="894940" y="1343137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9" y="780800"/>
            <a:ext cx="7316221" cy="35819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1"/>
            </p:custDataLst>
          </p:nvPr>
        </p:nvSpPr>
        <p:spPr>
          <a:xfrm>
            <a:off x="1187624" y="31744"/>
            <a:ext cx="6723524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3.9  </a:t>
            </a:r>
            <a:r>
              <a:rPr lang="zh-CN" altLang="en-US" b="1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财务部</a:t>
            </a:r>
            <a:r>
              <a:rPr lang="en-US" altLang="zh-CN" b="1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b="1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月里程碑工作内容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6"/>
            </p:custDataLst>
          </p:nvPr>
        </p:nvSpPr>
        <p:spPr>
          <a:xfrm>
            <a:off x="899385" y="1338057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F3F3F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4499784" y="-92086"/>
            <a:ext cx="46863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28" name="任意多边形 9"/>
          <p:cNvSpPr/>
          <p:nvPr>
            <p:custDataLst>
              <p:tags r:id="rId8"/>
            </p:custDataLst>
          </p:nvPr>
        </p:nvSpPr>
        <p:spPr>
          <a:xfrm>
            <a:off x="2066645" y="2867222"/>
            <a:ext cx="1127290" cy="819053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628EE3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任意多边形 17"/>
          <p:cNvSpPr/>
          <p:nvPr>
            <p:custDataLst>
              <p:tags r:id="rId9"/>
            </p:custDataLst>
          </p:nvPr>
        </p:nvSpPr>
        <p:spPr>
          <a:xfrm>
            <a:off x="2066645" y="3702480"/>
            <a:ext cx="1127290" cy="478245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628EE3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1839595" y="1474470"/>
            <a:ext cx="1581785" cy="565150"/>
          </a:xfrm>
          <a:prstGeom prst="rect">
            <a:avLst/>
          </a:prstGeom>
        </p:spPr>
        <p:txBody>
          <a:bodyPr wrap="square" anchor="b" anchorCtr="0"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solidFill>
                  <a:srgbClr val="171A1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部门全力配合完成集团审计所需资料；</a:t>
            </a:r>
            <a:endParaRPr lang="zh-CN" altLang="en-US" sz="800" spc="150" dirty="0">
              <a:solidFill>
                <a:srgbClr val="171A1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任意多边形 20"/>
          <p:cNvSpPr/>
          <p:nvPr>
            <p:custDataLst>
              <p:tags r:id="rId11"/>
            </p:custDataLst>
          </p:nvPr>
        </p:nvSpPr>
        <p:spPr>
          <a:xfrm>
            <a:off x="4041898" y="2867222"/>
            <a:ext cx="1127290" cy="819053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37AFE5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任意多边形 21"/>
          <p:cNvSpPr/>
          <p:nvPr>
            <p:custDataLst>
              <p:tags r:id="rId12"/>
            </p:custDataLst>
          </p:nvPr>
        </p:nvSpPr>
        <p:spPr>
          <a:xfrm>
            <a:off x="4041898" y="3702480"/>
            <a:ext cx="1127290" cy="478245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37AFE5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13"/>
            </p:custDataLst>
          </p:nvPr>
        </p:nvSpPr>
        <p:spPr>
          <a:xfrm>
            <a:off x="3752850" y="1356995"/>
            <a:ext cx="1705610" cy="1460500"/>
          </a:xfrm>
          <a:prstGeom prst="rect">
            <a:avLst/>
          </a:prstGeom>
        </p:spPr>
        <p:txBody>
          <a:bodyPr wrap="square" anchor="b" anchorCtr="0"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solidFill>
                  <a:srgbClr val="171A1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完成了从开单到收银结算再到药房取药各个环节的闭环，并形成文字版同步各岗位；</a:t>
            </a:r>
            <a:endParaRPr lang="zh-CN" altLang="en-US" sz="800" b="0" i="0" dirty="0">
              <a:solidFill>
                <a:srgbClr val="171A1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solidFill>
                  <a:srgbClr val="171A1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参加关于财务的业务系统开单培训，学习新营销项目在各个环节的关注点，确保结算取药的正确性；</a:t>
            </a:r>
            <a:endParaRPr lang="zh-CN" altLang="en-US" sz="800" dirty="0">
              <a:solidFill>
                <a:srgbClr val="171A1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3" name="任意多边形 23"/>
          <p:cNvSpPr/>
          <p:nvPr>
            <p:custDataLst>
              <p:tags r:id="rId14"/>
            </p:custDataLst>
          </p:nvPr>
        </p:nvSpPr>
        <p:spPr>
          <a:xfrm>
            <a:off x="6017151" y="2867222"/>
            <a:ext cx="1127290" cy="819053"/>
          </a:xfrm>
          <a:custGeom>
            <a:avLst/>
            <a:gdLst>
              <a:gd name="connsiteX0" fmla="*/ 671514 w 1343026"/>
              <a:gd name="connsiteY0" fmla="*/ 0 h 975800"/>
              <a:gd name="connsiteX1" fmla="*/ 1343026 w 1343026"/>
              <a:gd name="connsiteY1" fmla="*/ 338444 h 975800"/>
              <a:gd name="connsiteX2" fmla="*/ 1343026 w 1343026"/>
              <a:gd name="connsiteY2" fmla="*/ 851193 h 975800"/>
              <a:gd name="connsiteX3" fmla="*/ 1218419 w 1343026"/>
              <a:gd name="connsiteY3" fmla="*/ 975800 h 975800"/>
              <a:gd name="connsiteX4" fmla="*/ 124607 w 1343026"/>
              <a:gd name="connsiteY4" fmla="*/ 975800 h 975800"/>
              <a:gd name="connsiteX5" fmla="*/ 0 w 1343026"/>
              <a:gd name="connsiteY5" fmla="*/ 851193 h 975800"/>
              <a:gd name="connsiteX6" fmla="*/ 0 w 1343026"/>
              <a:gd name="connsiteY6" fmla="*/ 338445 h 9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975800">
                <a:moveTo>
                  <a:pt x="671514" y="0"/>
                </a:moveTo>
                <a:lnTo>
                  <a:pt x="1343026" y="338444"/>
                </a:lnTo>
                <a:lnTo>
                  <a:pt x="1343026" y="851193"/>
                </a:lnTo>
                <a:lnTo>
                  <a:pt x="1218419" y="975800"/>
                </a:lnTo>
                <a:lnTo>
                  <a:pt x="124607" y="975800"/>
                </a:lnTo>
                <a:lnTo>
                  <a:pt x="0" y="851193"/>
                </a:lnTo>
                <a:lnTo>
                  <a:pt x="0" y="338445"/>
                </a:lnTo>
                <a:close/>
              </a:path>
            </a:pathLst>
          </a:custGeom>
          <a:solidFill>
            <a:srgbClr val="81A1FB"/>
          </a:solidFill>
        </p:spPr>
        <p:txBody>
          <a:bodyPr rot="0" spcFirstLastPara="0" vertOverflow="overflow" horzOverflow="overflow" vert="horz" wrap="square" lIns="68580" tIns="18900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任意多边形 24"/>
          <p:cNvSpPr/>
          <p:nvPr>
            <p:custDataLst>
              <p:tags r:id="rId15"/>
            </p:custDataLst>
          </p:nvPr>
        </p:nvSpPr>
        <p:spPr>
          <a:xfrm>
            <a:off x="6017151" y="3702480"/>
            <a:ext cx="1127290" cy="478245"/>
          </a:xfrm>
          <a:custGeom>
            <a:avLst/>
            <a:gdLst>
              <a:gd name="connsiteX0" fmla="*/ 124607 w 1343026"/>
              <a:gd name="connsiteY0" fmla="*/ 0 h 569769"/>
              <a:gd name="connsiteX1" fmla="*/ 1218419 w 1343026"/>
              <a:gd name="connsiteY1" fmla="*/ 0 h 569769"/>
              <a:gd name="connsiteX2" fmla="*/ 1343026 w 1343026"/>
              <a:gd name="connsiteY2" fmla="*/ 124607 h 569769"/>
              <a:gd name="connsiteX3" fmla="*/ 1343026 w 1343026"/>
              <a:gd name="connsiteY3" fmla="*/ 231325 h 569769"/>
              <a:gd name="connsiteX4" fmla="*/ 671514 w 1343026"/>
              <a:gd name="connsiteY4" fmla="*/ 569769 h 569769"/>
              <a:gd name="connsiteX5" fmla="*/ 0 w 1343026"/>
              <a:gd name="connsiteY5" fmla="*/ 231324 h 569769"/>
              <a:gd name="connsiteX6" fmla="*/ 0 w 1343026"/>
              <a:gd name="connsiteY6" fmla="*/ 124607 h 56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6" h="569769">
                <a:moveTo>
                  <a:pt x="124607" y="0"/>
                </a:moveTo>
                <a:lnTo>
                  <a:pt x="1218419" y="0"/>
                </a:lnTo>
                <a:lnTo>
                  <a:pt x="1343026" y="124607"/>
                </a:lnTo>
                <a:lnTo>
                  <a:pt x="1343026" y="231325"/>
                </a:lnTo>
                <a:lnTo>
                  <a:pt x="671514" y="569769"/>
                </a:lnTo>
                <a:lnTo>
                  <a:pt x="0" y="231324"/>
                </a:lnTo>
                <a:lnTo>
                  <a:pt x="0" y="124607"/>
                </a:lnTo>
                <a:close/>
              </a:path>
            </a:pathLst>
          </a:custGeom>
          <a:solidFill>
            <a:srgbClr val="81A1FB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68580" tIns="34290" rIns="68580" bIns="10800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zh-CN" altLang="en-US" b="1" kern="0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>
            <p:custDataLst>
              <p:tags r:id="rId16"/>
            </p:custDataLst>
          </p:nvPr>
        </p:nvSpPr>
        <p:spPr>
          <a:xfrm>
            <a:off x="5796280" y="1337945"/>
            <a:ext cx="1581785" cy="1264285"/>
          </a:xfrm>
          <a:prstGeom prst="rect">
            <a:avLst/>
          </a:prstGeom>
        </p:spPr>
        <p:txBody>
          <a:bodyPr wrap="square" anchor="b" anchorCtr="0"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solidFill>
                  <a:srgbClr val="171A1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加强肉毒素管理，增加补针开单，使每一次的用量都有据可查；</a:t>
            </a:r>
            <a:endParaRPr lang="zh-CN" altLang="en-US" sz="800" b="0" i="0" dirty="0">
              <a:solidFill>
                <a:srgbClr val="171A1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800" dirty="0">
                <a:solidFill>
                  <a:srgbClr val="171A1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严格把控采购，按计划有序进行备货。</a:t>
            </a:r>
            <a:endParaRPr lang="zh-CN" altLang="en-US" sz="800" b="0" i="0" dirty="0">
              <a:solidFill>
                <a:srgbClr val="171A1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800" b="0" i="0" dirty="0">
              <a:solidFill>
                <a:srgbClr val="171A1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2038413" y="2988512"/>
            <a:ext cx="1183753" cy="695782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审计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8"/>
            </p:custDataLst>
          </p:nvPr>
        </p:nvSpPr>
        <p:spPr>
          <a:xfrm>
            <a:off x="4013667" y="2988512"/>
            <a:ext cx="1183753" cy="695782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开单流程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19"/>
            </p:custDataLst>
          </p:nvPr>
        </p:nvSpPr>
        <p:spPr>
          <a:xfrm>
            <a:off x="5988921" y="2988512"/>
            <a:ext cx="1183753" cy="695782"/>
          </a:xfrm>
          <a:prstGeom prst="rect">
            <a:avLst/>
          </a:prstGeom>
        </p:spPr>
        <p:txBody>
          <a:bodyPr wrap="square" anchor="ctr" anchorCtr="0">
            <a:normAutofit lnSpcReduction="1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其他</a:t>
            </a:r>
            <a:endParaRPr lang="zh-CN" altLang="en-US" sz="15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4325720" y="3707575"/>
            <a:ext cx="559647" cy="36167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02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  <p:sp>
        <p:nvSpPr>
          <p:cNvPr id="36" name="文本框 35"/>
          <p:cNvSpPr txBox="1"/>
          <p:nvPr>
            <p:custDataLst>
              <p:tags r:id="rId21"/>
            </p:custDataLst>
          </p:nvPr>
        </p:nvSpPr>
        <p:spPr>
          <a:xfrm>
            <a:off x="2350466" y="3700497"/>
            <a:ext cx="559647" cy="36167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01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22"/>
            </p:custDataLst>
          </p:nvPr>
        </p:nvSpPr>
        <p:spPr>
          <a:xfrm>
            <a:off x="6300974" y="3700499"/>
            <a:ext cx="559647" cy="36167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sz="1650" b="1" dirty="0">
                <a:solidFill>
                  <a:srgbClr val="FFFFFF"/>
                </a:solidFill>
              </a:rPr>
              <a:t>03</a:t>
            </a:r>
            <a:endParaRPr lang="zh-CN" altLang="en-US" sz="1650" b="1" dirty="0">
              <a:solidFill>
                <a:srgbClr val="FFFFFF"/>
              </a:solidFill>
            </a:endParaRPr>
          </a:p>
        </p:txBody>
      </p:sp>
    </p:spTree>
    <p:custDataLst>
      <p:tags r:id="rId2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 bwMode="auto"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b="0" i="0" u="none" kern="1200" baseline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base">
              <a:buClrTx/>
            </a:pPr>
            <a:endParaRPr lang="zh-CN" altLang="en-US" sz="1200" strike="noStrike" noProof="1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780183" y="2211403"/>
            <a:ext cx="4572000" cy="11167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机会点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困难点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流程图: 过程 1"/>
          <p:cNvSpPr/>
          <p:nvPr>
            <p:custDataLst>
              <p:tags r:id="rId3"/>
            </p:custDataLst>
          </p:nvPr>
        </p:nvSpPr>
        <p:spPr bwMode="auto">
          <a:xfrm>
            <a:off x="35772" y="39988"/>
            <a:ext cx="3131840" cy="5143500"/>
          </a:xfrm>
          <a:prstGeom prst="flowChartProcess">
            <a:avLst/>
          </a:prstGeom>
          <a:solidFill>
            <a:srgbClr val="0C0E6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8"/>
          <p:cNvSpPr/>
          <p:nvPr>
            <p:custDataLst>
              <p:tags r:id="rId4"/>
            </p:custDataLst>
          </p:nvPr>
        </p:nvSpPr>
        <p:spPr>
          <a:xfrm>
            <a:off x="647253" y="1478541"/>
            <a:ext cx="2105694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微软雅黑 Light" panose="020B0502040204020203" pitchFamily="34" charset="-122"/>
              </a:rPr>
              <a:t>Four</a:t>
            </a:r>
            <a:endParaRPr lang="zh-CN" altLang="en-US" sz="66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微软雅黑 Light" panose="020B0502040204020203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791817" y="2664402"/>
            <a:ext cx="1656184" cy="102235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第四部分：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39582" y="3147561"/>
            <a:ext cx="2777777" cy="589666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“机会与困难”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Oval 10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1503412" y="1375569"/>
            <a:ext cx="431006" cy="432197"/>
          </a:xfrm>
          <a:prstGeom prst="ellipse">
            <a:avLst/>
          </a:pr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135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3" name="Oval 1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500139" y="2439650"/>
            <a:ext cx="431006" cy="432197"/>
          </a:xfrm>
          <a:prstGeom prst="ellipse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135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9" name="矩形 1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48840" y="1491615"/>
            <a:ext cx="6151880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zh-CN" altLang="en-US" sz="14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客户侧——1/娇兰团购客户复利？2/小荷跑测后尽快落地；</a:t>
            </a:r>
            <a:endParaRPr kumimoji="0" lang="zh-CN" altLang="en-US" sz="14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660" name="矩形 1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48840" y="2487295"/>
            <a:ext cx="628078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产品侧——1/超皮入驻（千人团购跑流量市场）2/飞梭入驻（独一无二）3/激光组合拳产品（特色化）；</a:t>
            </a:r>
            <a:endParaRPr lang="zh-CN" altLang="en-US" sz="14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33"/>
          <p:cNvSpPr/>
          <p:nvPr>
            <p:custDataLst>
              <p:tags r:id="rId5"/>
            </p:custDataLst>
          </p:nvPr>
        </p:nvSpPr>
        <p:spPr>
          <a:xfrm>
            <a:off x="1187624" y="31744"/>
            <a:ext cx="6723524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sz="20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第二季度</a:t>
            </a:r>
            <a:r>
              <a:rPr lang="en-US" altLang="zh-CN" sz="20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机会点</a:t>
            </a:r>
            <a:r>
              <a:rPr lang="en-US" altLang="zh-CN" sz="20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25" descr="logo彩色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6" name="直接连接符 15"/>
          <p:cNvCxnSpPr/>
          <p:nvPr>
            <p:custDataLst>
              <p:tags r:id="rId8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1570782" y="1403089"/>
            <a:ext cx="288032" cy="37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1566779" y="2487475"/>
            <a:ext cx="288032" cy="37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1"/>
    </p:custDataLst>
  </p:cSld>
  <p:clrMapOvr>
    <a:masterClrMapping/>
  </p:clrMapOvr>
  <p:transition spd="slow" advTm="3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Oval 10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1503412" y="1375569"/>
            <a:ext cx="431006" cy="432197"/>
          </a:xfrm>
          <a:prstGeom prst="ellipse">
            <a:avLst/>
          </a:pr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1350">
              <a:solidFill>
                <a:srgbClr val="FFFFFF"/>
              </a:solidFill>
            </a:endParaRPr>
          </a:p>
        </p:txBody>
      </p:sp>
      <p:sp>
        <p:nvSpPr>
          <p:cNvPr id="27653" name="Oval 1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503412" y="2019696"/>
            <a:ext cx="431006" cy="432197"/>
          </a:xfrm>
          <a:prstGeom prst="ellipse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1350">
              <a:solidFill>
                <a:srgbClr val="FFFFFF"/>
              </a:solidFill>
            </a:endParaRPr>
          </a:p>
        </p:txBody>
      </p:sp>
      <p:sp>
        <p:nvSpPr>
          <p:cNvPr id="27656" name="Oval 19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1493753" y="2685488"/>
            <a:ext cx="431006" cy="447838"/>
          </a:xfrm>
          <a:prstGeom prst="ellipse">
            <a:avLst/>
          </a:pr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1350">
              <a:solidFill>
                <a:srgbClr val="FFFFFF"/>
              </a:solidFill>
            </a:endParaRPr>
          </a:p>
        </p:txBody>
      </p:sp>
      <p:sp>
        <p:nvSpPr>
          <p:cNvPr id="27659" name="矩形 1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23440" y="1419860"/>
            <a:ext cx="629602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医生进来难，留下更难；解决方案：俞工作室（吸引集团内优秀医生入沪）大医生上海巡回带教（新进医生培养闭环）；</a:t>
            </a:r>
            <a:endParaRPr lang="zh-CN" altLang="en-US" sz="14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660" name="矩形 1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23728" y="2125583"/>
            <a:ext cx="3801665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客户团队成长速度慢</a:t>
            </a:r>
            <a:endParaRPr lang="zh-CN" altLang="en-US" sz="14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661" name="矩形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23266" y="2787921"/>
            <a:ext cx="3801665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跨机构条线管理，边界不清压力大</a:t>
            </a:r>
            <a:endParaRPr lang="zh-CN" altLang="en-US" sz="14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33"/>
          <p:cNvSpPr/>
          <p:nvPr>
            <p:custDataLst>
              <p:tags r:id="rId7"/>
            </p:custDataLst>
          </p:nvPr>
        </p:nvSpPr>
        <p:spPr>
          <a:xfrm>
            <a:off x="1187624" y="31744"/>
            <a:ext cx="6723524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  </a:t>
            </a:r>
            <a:r>
              <a:rPr lang="zh-CN" altLang="en-US" sz="20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第二季度</a:t>
            </a:r>
            <a:r>
              <a:rPr lang="en-US" altLang="zh-CN" sz="20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20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困难点</a:t>
            </a:r>
            <a:r>
              <a:rPr lang="en-US" altLang="zh-CN" sz="2000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endParaRPr lang="en-US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25" descr="logo彩色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6" name="直接连接符 15"/>
          <p:cNvCxnSpPr/>
          <p:nvPr>
            <p:custDataLst>
              <p:tags r:id="rId10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1570782" y="1403089"/>
            <a:ext cx="288032" cy="37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1570782" y="2022078"/>
            <a:ext cx="288032" cy="37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3"/>
            </p:custDataLst>
          </p:nvPr>
        </p:nvSpPr>
        <p:spPr>
          <a:xfrm>
            <a:off x="1565240" y="2701128"/>
            <a:ext cx="288032" cy="37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Oval 13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1517756" y="3408448"/>
            <a:ext cx="431006" cy="432197"/>
          </a:xfrm>
          <a:prstGeom prst="ellipse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1350">
              <a:solidFill>
                <a:srgbClr val="FFFFFF"/>
              </a:solidFill>
            </a:endParaRPr>
          </a:p>
        </p:txBody>
      </p:sp>
      <p:sp>
        <p:nvSpPr>
          <p:cNvPr id="21" name="矩形 1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138072" y="3507981"/>
            <a:ext cx="6034328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4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施工主导缓慢，最后1个月时间，预计会影响营业</a:t>
            </a:r>
            <a:endParaRPr lang="zh-CN" altLang="en-US" sz="14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6"/>
            </p:custDataLst>
          </p:nvPr>
        </p:nvSpPr>
        <p:spPr>
          <a:xfrm>
            <a:off x="1585126" y="3410830"/>
            <a:ext cx="288032" cy="37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7"/>
    </p:custDataLst>
  </p:cSld>
  <p:clrMapOvr>
    <a:masterClrMapping/>
  </p:clrMapOvr>
  <p:transition spd="slow" advTm="3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2"/>
          <p:cNvSpPr/>
          <p:nvPr>
            <p:custDataLst>
              <p:tags r:id="rId1"/>
            </p:custDataLst>
          </p:nvPr>
        </p:nvSpPr>
        <p:spPr>
          <a:xfrm>
            <a:off x="3359150" y="1635125"/>
            <a:ext cx="2425700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48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Thanks!</a:t>
            </a:r>
            <a:endParaRPr lang="zh-CN" altLang="en-US" sz="48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32138" y="2297113"/>
            <a:ext cx="2881313" cy="414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heMix ExtraLight"/>
              </a:rPr>
              <a:t> www.evercare.com.cn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heMix ExtraLight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 bwMode="auto">
          <a:xfrm>
            <a:off x="3455988" y="2714625"/>
            <a:ext cx="2232025" cy="444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1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40025" y="2868613"/>
            <a:ext cx="3665538" cy="306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heMix Regular Caps"/>
              </a:rPr>
              <a:t>EVERCARE (Beijing) Holding Group AG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heMix Regular Caps"/>
            </a:endParaRPr>
          </a:p>
        </p:txBody>
      </p:sp>
      <p:sp>
        <p:nvSpPr>
          <p:cNvPr id="19461" name="矩形 17"/>
          <p:cNvSpPr/>
          <p:nvPr>
            <p:custDataLst>
              <p:tags r:id="rId5"/>
            </p:custDataLst>
          </p:nvPr>
        </p:nvSpPr>
        <p:spPr>
          <a:xfrm>
            <a:off x="3024188" y="3175000"/>
            <a:ext cx="3097212" cy="276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1200" dirty="0">
                <a:solidFill>
                  <a:srgbClr val="595959"/>
                </a:solidFill>
                <a:latin typeface="Scala Sans LF SC" pitchFamily="50" charset="0"/>
                <a:ea typeface="微软雅黑" panose="020B0503020204020204" pitchFamily="34" charset="-122"/>
              </a:rPr>
              <a:t>伊美尔（北京）控股集团股份公司</a:t>
            </a:r>
            <a:endParaRPr lang="en-US" altLang="zh-CN" sz="1200" dirty="0">
              <a:solidFill>
                <a:srgbClr val="595959"/>
              </a:solidFill>
              <a:latin typeface="Scala Sans LF SC" pitchFamily="50" charset="0"/>
              <a:ea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4"/>
            </p:custDataLst>
          </p:nvPr>
        </p:nvSpPr>
        <p:spPr>
          <a:xfrm>
            <a:off x="1187624" y="31744"/>
            <a:ext cx="6723524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1.1  </a:t>
            </a:r>
            <a:r>
              <a:rPr lang="en-US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总业绩</a:t>
            </a:r>
            <a:r>
              <a:rPr lang="en-US" altLang="zh-CN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收银</a:t>
            </a:r>
            <a:r>
              <a:rPr lang="en-US" altLang="zh-CN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r>
              <a:rPr lang="en-US" altLang="zh-CN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</a:t>
            </a:r>
            <a:endParaRPr lang="zh-CN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7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9"/>
            </p:custDataLst>
          </p:nvPr>
        </p:nvSpPr>
        <p:spPr>
          <a:xfrm>
            <a:off x="838129" y="1343462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F3F3F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826970" y="3363589"/>
            <a:ext cx="8461767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总收银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188.5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万，求美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150.7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），好闺蜜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19.9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），伊美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(9%)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总销售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：总计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185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万，求美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79%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），好闺蜜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），伊美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(10%)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总收入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：总计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143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万，求美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112.1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78%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），好闺蜜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），伊美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(12%)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图表 28"/>
          <p:cNvGraphicFramePr/>
          <p:nvPr>
            <p:custDataLst>
              <p:tags r:id="rId11"/>
            </p:custDataLst>
          </p:nvPr>
        </p:nvGraphicFramePr>
        <p:xfrm>
          <a:off x="782955" y="1016635"/>
          <a:ext cx="2521585" cy="214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1" name="图表 30"/>
          <p:cNvGraphicFramePr/>
          <p:nvPr>
            <p:custDataLst>
              <p:tags r:id="rId12"/>
            </p:custDataLst>
          </p:nvPr>
        </p:nvGraphicFramePr>
        <p:xfrm>
          <a:off x="3503930" y="1016635"/>
          <a:ext cx="2448560" cy="214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图表 31"/>
          <p:cNvGraphicFramePr/>
          <p:nvPr>
            <p:custDataLst>
              <p:tags r:id="rId13"/>
            </p:custDataLst>
          </p:nvPr>
        </p:nvGraphicFramePr>
        <p:xfrm>
          <a:off x="6094730" y="1016635"/>
          <a:ext cx="2400935" cy="214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3"/>
            </p:custDataLst>
          </p:nvPr>
        </p:nvSpPr>
        <p:spPr>
          <a:xfrm>
            <a:off x="1187624" y="31744"/>
            <a:ext cx="6723524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1.1  </a:t>
            </a:r>
            <a:r>
              <a:rPr lang="en-US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zh-CN" altLang="en-US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总业绩</a:t>
            </a:r>
            <a:r>
              <a:rPr lang="en-US" altLang="zh-CN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成交人数</a:t>
            </a:r>
            <a:r>
              <a:rPr lang="en-US" altLang="zh-CN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客单值</a:t>
            </a:r>
            <a:endParaRPr lang="zh-CN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6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495879" y="3467736"/>
            <a:ext cx="8461767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总成交人数：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人，其中求美新客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29%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），求美老客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46%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），好闺蜜新客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6%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），好闺蜜老客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8%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），伊美新客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），伊美老客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8%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客单值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求美新客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8358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元，求美老客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6911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元，好闺蜜新客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5688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元，好闺蜜老客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5331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元，伊美新客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11553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元，伊美老客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4311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元。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（剔除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位购买价值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元以下项目且无升级无转化客户）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" name="图表 35"/>
          <p:cNvGraphicFramePr/>
          <p:nvPr>
            <p:custDataLst>
              <p:tags r:id="rId9"/>
            </p:custDataLst>
          </p:nvPr>
        </p:nvGraphicFramePr>
        <p:xfrm>
          <a:off x="1033780" y="936625"/>
          <a:ext cx="2799715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7" name="图表 36"/>
          <p:cNvGraphicFramePr/>
          <p:nvPr>
            <p:custDataLst>
              <p:tags r:id="rId10"/>
            </p:custDataLst>
          </p:nvPr>
        </p:nvGraphicFramePr>
        <p:xfrm>
          <a:off x="4163695" y="936625"/>
          <a:ext cx="4215765" cy="2437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1"/>
            </p:custDataLst>
          </p:nvPr>
        </p:nvSpPr>
        <p:spPr>
          <a:xfrm>
            <a:off x="1187624" y="31744"/>
            <a:ext cx="6723524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附：</a:t>
            </a:r>
            <a:r>
              <a:rPr lang="zh-CN" altLang="en-US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第一季度（</a:t>
            </a:r>
            <a:r>
              <a:rPr lang="en-US" altLang="zh-CN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1.2.3</a:t>
            </a:r>
            <a:r>
              <a:rPr lang="zh-CN" altLang="en-US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月）总业绩</a:t>
            </a:r>
            <a:endParaRPr lang="zh-CN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6"/>
            </p:custDataLst>
          </p:nvPr>
        </p:nvGraphicFramePr>
        <p:xfrm>
          <a:off x="1381125" y="952500"/>
          <a:ext cx="6381750" cy="323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1133475"/>
                <a:gridCol w="685800"/>
                <a:gridCol w="1133475"/>
                <a:gridCol w="685800"/>
              </a:tblGrid>
              <a:tr h="215900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月份</a:t>
                      </a:r>
                      <a:endParaRPr lang="en-US" altLang="en-US" sz="10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5A87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客户分类</a:t>
                      </a:r>
                      <a:endParaRPr lang="en-US" altLang="en-US" sz="10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5A87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成交量</a:t>
                      </a:r>
                      <a:endParaRPr lang="en-US" altLang="en-US" sz="10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5A87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收银</a:t>
                      </a:r>
                      <a:endParaRPr lang="en-US" altLang="en-US" sz="10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5A87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收入</a:t>
                      </a:r>
                      <a:endParaRPr lang="en-US" altLang="en-US" sz="10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5A87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成交量</a:t>
                      </a:r>
                      <a:endParaRPr lang="en-US" altLang="en-US" sz="10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5A8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成交量占比</a:t>
                      </a:r>
                      <a:endParaRPr lang="en-US" altLang="en-US" sz="10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5A8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 </a:t>
                      </a:r>
                      <a:r>
                        <a:rPr lang="zh-CN" sz="10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收银额</a:t>
                      </a:r>
                      <a:r>
                        <a:rPr lang="en-US" sz="10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5A8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收银额占比</a:t>
                      </a:r>
                      <a:endParaRPr lang="en-US" altLang="en-US" sz="10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5A8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 </a:t>
                      </a:r>
                      <a:r>
                        <a:rPr lang="zh-CN" sz="10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收入额</a:t>
                      </a:r>
                      <a:r>
                        <a:rPr lang="en-US" sz="10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5A8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收入额占比</a:t>
                      </a:r>
                      <a:endParaRPr lang="en-US" altLang="en-US" sz="10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5A87"/>
                    </a:solidFill>
                  </a:tcPr>
                </a:tc>
              </a:tr>
              <a:tr h="215900">
                <a:tc row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1月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伊美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62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23%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162,945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12%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126,280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14%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15900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求美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197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72%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1,096,660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78%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683,196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75%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15900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好闺蜜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13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154,146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11%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99,953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11%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1月总计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272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1,413,750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909,428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15900">
                <a:tc row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2月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伊美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59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16%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128,923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125,240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13%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15900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求美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277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76%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1,295,384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84%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729,477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76%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15900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好闺蜜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27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122,179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105,007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11%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2月总计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363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1,546,485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959,723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15900">
                <a:tc row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3月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伊美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49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19%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158,677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190,597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16%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15900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求美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181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69%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1,145,655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74%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863,110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70%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15900">
                <a:tc vMerge="1"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好闺蜜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33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13%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242,359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16%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171,934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14%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3月总计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263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1,546,691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1,225,642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15900"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总计</a:t>
                      </a:r>
                      <a:endParaRPr lang="en-US" altLang="en-US" sz="10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5A87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898 </a:t>
                      </a:r>
                      <a:endParaRPr lang="en-US" altLang="en-US" sz="9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5A8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9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5A8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4,506,927 </a:t>
                      </a:r>
                      <a:endParaRPr lang="en-US" altLang="en-US" sz="9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5A8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9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5A8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3,094,794 </a:t>
                      </a:r>
                      <a:endParaRPr lang="en-US" altLang="en-US" sz="9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5A8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9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5A87"/>
                    </a:solidFill>
                  </a:tcPr>
                </a:tc>
              </a:tr>
            </a:tbl>
          </a:graphicData>
        </a:graphic>
      </p:graphicFrame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3"/>
            </p:custDataLst>
          </p:nvPr>
        </p:nvSpPr>
        <p:spPr>
          <a:xfrm>
            <a:off x="1138230" y="-18058"/>
            <a:ext cx="6723524" cy="8744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1.2 </a:t>
            </a:r>
            <a:r>
              <a:rPr lang="zh-CN" altLang="en-US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项目销售</a:t>
            </a:r>
            <a:r>
              <a:rPr lang="en-US" altLang="zh-CN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spc="300" dirty="0">
                <a:solidFill>
                  <a:srgbClr val="1012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</a:t>
            </a:r>
            <a:endParaRPr lang="zh-CN" altLang="zh-CN" b="1" spc="300" dirty="0">
              <a:solidFill>
                <a:srgbClr val="1012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6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8"/>
            </p:custDataLst>
          </p:nvPr>
        </p:nvSpPr>
        <p:spPr>
          <a:xfrm>
            <a:off x="838129" y="1343462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F3F3F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5170666" y="4085260"/>
            <a:ext cx="352839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项目收入：总收入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142.9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万，其中微整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72.8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万，占比最大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其次为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皮肤维养和皮肤光电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933282" y="4084647"/>
            <a:ext cx="352839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项目销售：总收入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184.9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万，其中微整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万，占比最大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46%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，其次为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皮肤维养和皮肤光电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8" name="图表 37"/>
          <p:cNvGraphicFramePr/>
          <p:nvPr>
            <p:custDataLst>
              <p:tags r:id="rId11"/>
            </p:custDataLst>
          </p:nvPr>
        </p:nvGraphicFramePr>
        <p:xfrm>
          <a:off x="971550" y="1120140"/>
          <a:ext cx="3089275" cy="2623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0" name="图表 39"/>
          <p:cNvGraphicFramePr/>
          <p:nvPr>
            <p:custDataLst>
              <p:tags r:id="rId12"/>
            </p:custDataLst>
          </p:nvPr>
        </p:nvGraphicFramePr>
        <p:xfrm>
          <a:off x="5067935" y="1143000"/>
          <a:ext cx="3089275" cy="2600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2"/>
            </p:custDataLst>
          </p:nvPr>
        </p:nvSpPr>
        <p:spPr>
          <a:xfrm>
            <a:off x="1187624" y="31744"/>
            <a:ext cx="6723524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1.3  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人员工作量</a:t>
            </a: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----</a:t>
            </a:r>
            <a:r>
              <a:rPr lang="zh-CN" altLang="en-US" b="1" spc="300" dirty="0">
                <a:solidFill>
                  <a:srgbClr val="101289"/>
                </a:solidFill>
                <a:latin typeface="+mj-ea"/>
                <a:ea typeface="+mj-ea"/>
              </a:rPr>
              <a:t>医生工作量</a:t>
            </a:r>
            <a:endParaRPr lang="zh-CN" altLang="en-US" b="1" spc="3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7"/>
            </p:custDataLst>
          </p:nvPr>
        </p:nvSpPr>
        <p:spPr>
          <a:xfrm>
            <a:off x="838129" y="1343462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F3F3F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259840" y="3651885"/>
            <a:ext cx="7405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俞竣渊：第一季度项目总计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97.9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万，主力项目微整项目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50.3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万，其次为光电近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万，符合医生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林恒如：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第一季度项目总计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万，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主力项目光电项目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万，其次为微整近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万，符合医生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庚同举：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第一季度项目总计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万，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主力项目光电项目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万，其次为皮肤维养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万，符合医生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赵志宇：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第一季度项目总计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21.6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万，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主力项目微整项目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16.1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万，其次为皮肤维养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万，符合医生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定位</a:t>
            </a:r>
            <a:endParaRPr lang="zh-CN" altLang="en-US" sz="1600" dirty="0"/>
          </a:p>
        </p:txBody>
      </p:sp>
      <p:graphicFrame>
        <p:nvGraphicFramePr>
          <p:cNvPr id="2" name="图表 1"/>
          <p:cNvGraphicFramePr/>
          <p:nvPr>
            <p:custDataLst>
              <p:tags r:id="rId9"/>
            </p:custDataLst>
          </p:nvPr>
        </p:nvGraphicFramePr>
        <p:xfrm>
          <a:off x="2348230" y="912495"/>
          <a:ext cx="4479925" cy="2662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矩形 33"/>
          <p:cNvSpPr/>
          <p:nvPr>
            <p:custDataLst>
              <p:tags r:id="rId2"/>
            </p:custDataLst>
          </p:nvPr>
        </p:nvSpPr>
        <p:spPr>
          <a:xfrm>
            <a:off x="1187624" y="31744"/>
            <a:ext cx="6723524" cy="4589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1.3  </a:t>
            </a:r>
            <a:r>
              <a:rPr lang="zh-CN" altLang="en-US" b="1" dirty="0">
                <a:solidFill>
                  <a:srgbClr val="101289"/>
                </a:solidFill>
                <a:latin typeface="+mj-ea"/>
                <a:ea typeface="+mj-ea"/>
              </a:rPr>
              <a:t>人员工作量</a:t>
            </a:r>
            <a:r>
              <a:rPr lang="en-US" altLang="zh-CN" b="1" dirty="0">
                <a:solidFill>
                  <a:srgbClr val="101289"/>
                </a:solidFill>
                <a:latin typeface="+mj-ea"/>
                <a:ea typeface="+mj-ea"/>
              </a:rPr>
              <a:t>----</a:t>
            </a:r>
            <a:r>
              <a:rPr lang="zh-CN" altLang="en-US" b="1" spc="300" dirty="0">
                <a:solidFill>
                  <a:srgbClr val="101289"/>
                </a:solidFill>
                <a:latin typeface="+mj-ea"/>
                <a:ea typeface="+mj-ea"/>
              </a:rPr>
              <a:t>医生工作量</a:t>
            </a:r>
            <a:r>
              <a:rPr lang="en-US" altLang="zh-CN" b="1" spc="300" dirty="0">
                <a:solidFill>
                  <a:srgbClr val="101289"/>
                </a:solidFill>
                <a:latin typeface="+mj-ea"/>
                <a:ea typeface="+mj-ea"/>
              </a:rPr>
              <a:t>(</a:t>
            </a:r>
            <a:r>
              <a:rPr lang="zh-CN" altLang="en-US" b="1" spc="300" dirty="0">
                <a:solidFill>
                  <a:srgbClr val="101289"/>
                </a:solidFill>
                <a:latin typeface="+mj-ea"/>
                <a:ea typeface="+mj-ea"/>
              </a:rPr>
              <a:t>治疗项目）</a:t>
            </a:r>
            <a:endParaRPr lang="zh-CN" altLang="en-US" b="1" spc="3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8454" name="图片 25" descr="logo彩色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5247" y="41868"/>
            <a:ext cx="868362" cy="590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 bwMode="auto">
          <a:xfrm>
            <a:off x="971750" y="555610"/>
            <a:ext cx="81722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稻壳儿小白白(http://dwz.cn/Wu2UP)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500166" y="857238"/>
            <a:ext cx="428628" cy="285752"/>
          </a:xfrm>
          <a:custGeom>
            <a:avLst/>
            <a:gdLst>
              <a:gd name="T0" fmla="*/ 2147483647 w 158"/>
              <a:gd name="T1" fmla="*/ 2147483647 h 119"/>
              <a:gd name="T2" fmla="*/ 0 w 158"/>
              <a:gd name="T3" fmla="*/ 2147483647 h 119"/>
              <a:gd name="T4" fmla="*/ 0 w 158"/>
              <a:gd name="T5" fmla="*/ 0 h 119"/>
              <a:gd name="T6" fmla="*/ 2147483647 w 158"/>
              <a:gd name="T7" fmla="*/ 0 h 119"/>
              <a:gd name="T8" fmla="*/ 2147483647 w 158"/>
              <a:gd name="T9" fmla="*/ 2147483647 h 119"/>
              <a:gd name="T10" fmla="*/ 2147483647 w 158"/>
              <a:gd name="T11" fmla="*/ 2147483647 h 119"/>
              <a:gd name="T12" fmla="*/ 2147483647 w 158"/>
              <a:gd name="T13" fmla="*/ 2147483647 h 119"/>
              <a:gd name="T14" fmla="*/ 2147483647 w 158"/>
              <a:gd name="T15" fmla="*/ 2147483647 h 119"/>
              <a:gd name="T16" fmla="*/ 2147483647 w 158"/>
              <a:gd name="T17" fmla="*/ 2147483647 h 119"/>
              <a:gd name="T18" fmla="*/ 2147483647 w 158"/>
              <a:gd name="T19" fmla="*/ 2147483647 h 119"/>
              <a:gd name="T20" fmla="*/ 2147483647 w 158"/>
              <a:gd name="T21" fmla="*/ 2147483647 h 119"/>
              <a:gd name="T22" fmla="*/ 2147483647 w 158"/>
              <a:gd name="T23" fmla="*/ 2147483647 h 119"/>
              <a:gd name="T24" fmla="*/ 2147483647 w 158"/>
              <a:gd name="T25" fmla="*/ 2147483647 h 119"/>
              <a:gd name="T26" fmla="*/ 2147483647 w 158"/>
              <a:gd name="T27" fmla="*/ 2147483647 h 119"/>
              <a:gd name="T28" fmla="*/ 2147483647 w 158"/>
              <a:gd name="T29" fmla="*/ 2147483647 h 119"/>
              <a:gd name="T30" fmla="*/ 2147483647 w 158"/>
              <a:gd name="T31" fmla="*/ 2147483647 h 119"/>
              <a:gd name="T32" fmla="*/ 2147483647 w 158"/>
              <a:gd name="T33" fmla="*/ 2147483647 h 119"/>
              <a:gd name="T34" fmla="*/ 2147483647 w 158"/>
              <a:gd name="T35" fmla="*/ 2147483647 h 119"/>
              <a:gd name="T36" fmla="*/ 2147483647 w 158"/>
              <a:gd name="T37" fmla="*/ 2147483647 h 119"/>
              <a:gd name="T38" fmla="*/ 2147483647 w 158"/>
              <a:gd name="T39" fmla="*/ 2147483647 h 119"/>
              <a:gd name="T40" fmla="*/ 2147483647 w 158"/>
              <a:gd name="T41" fmla="*/ 2147483647 h 119"/>
              <a:gd name="T42" fmla="*/ 2147483647 w 158"/>
              <a:gd name="T43" fmla="*/ 2147483647 h 119"/>
              <a:gd name="T44" fmla="*/ 2147483647 w 158"/>
              <a:gd name="T45" fmla="*/ 2147483647 h 119"/>
              <a:gd name="T46" fmla="*/ 2147483647 w 158"/>
              <a:gd name="T47" fmla="*/ 2147483647 h 119"/>
              <a:gd name="T48" fmla="*/ 2147483647 w 158"/>
              <a:gd name="T49" fmla="*/ 2147483647 h 119"/>
              <a:gd name="T50" fmla="*/ 2147483647 w 158"/>
              <a:gd name="T51" fmla="*/ 2147483647 h 119"/>
              <a:gd name="T52" fmla="*/ 2147483647 w 158"/>
              <a:gd name="T53" fmla="*/ 2147483647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7"/>
            </p:custDataLst>
          </p:nvPr>
        </p:nvSpPr>
        <p:spPr>
          <a:xfrm>
            <a:off x="838129" y="1343462"/>
            <a:ext cx="5256583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F3F3F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477912" y="3734172"/>
            <a:ext cx="7046416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俞竣渊治疗项目人次最多，林恒如次之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俞竣渊最大贡献率在光电项目（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人次），林恒如最大贡献率在光电项目（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人次），</a:t>
            </a:r>
            <a:r>
              <a:rPr lang="zh-CN" altLang="en-US" sz="12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庚同举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最大贡献率在光电项目（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人次），赵志宇最大贡献率在皮肤维养类项目（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人次），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后期将加大力度包装光电项目，特别是基础光电项目，推出符合客户习惯的光电联合项目</a:t>
            </a:r>
            <a:endParaRPr lang="zh-CN" altLang="en-US" sz="1200" b="0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5057874" y="1000767"/>
          <a:ext cx="4050630" cy="1931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105"/>
                <a:gridCol w="675105"/>
                <a:gridCol w="675105"/>
                <a:gridCol w="675105"/>
                <a:gridCol w="675005"/>
                <a:gridCol w="675205"/>
              </a:tblGrid>
              <a:tr h="3218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医生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皮肤维养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皮肤光电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</a:tr>
              <a:tr h="3218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俞竣渊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139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421</a:t>
                      </a:r>
                      <a:endParaRPr lang="en-US" altLang="zh-CN" sz="9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</a:tr>
              <a:tr h="3218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林恒如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9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</a:tr>
              <a:tr h="3218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庚同举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</a:tr>
              <a:tr h="3218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赵志宇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7739841" y="2698363"/>
            <a:ext cx="1368152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+mj-ea"/>
                <a:ea typeface="+mj-ea"/>
              </a:rPr>
              <a:t>总计：</a:t>
            </a:r>
            <a:r>
              <a:rPr lang="en-US" altLang="zh-CN" sz="1100" b="1" dirty="0">
                <a:latin typeface="+mj-ea"/>
                <a:ea typeface="+mj-ea"/>
              </a:rPr>
              <a:t>665</a:t>
            </a:r>
            <a:r>
              <a:rPr lang="zh-CN" altLang="en-US" sz="1100" b="1" dirty="0">
                <a:latin typeface="+mj-ea"/>
                <a:ea typeface="+mj-ea"/>
              </a:rPr>
              <a:t>人次</a:t>
            </a:r>
            <a:endParaRPr lang="zh-CN" altLang="en-US" sz="1100" b="1" dirty="0">
              <a:latin typeface="+mj-ea"/>
              <a:ea typeface="+mj-ea"/>
            </a:endParaRPr>
          </a:p>
        </p:txBody>
      </p:sp>
      <p:graphicFrame>
        <p:nvGraphicFramePr>
          <p:cNvPr id="4" name="图表 3"/>
          <p:cNvGraphicFramePr/>
          <p:nvPr>
            <p:custDataLst>
              <p:tags r:id="rId11"/>
            </p:custDataLst>
          </p:nvPr>
        </p:nvGraphicFramePr>
        <p:xfrm>
          <a:off x="790575" y="1000760"/>
          <a:ext cx="3853180" cy="259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ags/tag1.xml><?xml version="1.0" encoding="utf-8"?>
<p:tagLst xmlns:p="http://schemas.openxmlformats.org/presentationml/2006/main">
  <p:tag name="KSO_WM_FULL_TEXT_BEAUTIFY_COPY_ID" val="9"/>
</p:tagLst>
</file>

<file path=ppt/tags/tag10.xml><?xml version="1.0" encoding="utf-8"?>
<p:tagLst xmlns:p="http://schemas.openxmlformats.org/presentationml/2006/main">
  <p:tag name="KSO_WM_FULL_TEXT_BEAUTIFY_COPY_ID" val="3"/>
</p:tagLst>
</file>

<file path=ppt/tags/tag100.xml><?xml version="1.0" encoding="utf-8"?>
<p:tagLst xmlns:p="http://schemas.openxmlformats.org/presentationml/2006/main">
  <p:tag name="KSO_WM_FULL_TEXT_BEAUTIFY_COPY_ID" val="150998137"/>
</p:tagLst>
</file>

<file path=ppt/tags/tag101.xml><?xml version="1.0" encoding="utf-8"?>
<p:tagLst xmlns:p="http://schemas.openxmlformats.org/presentationml/2006/main">
  <p:tag name="KSO_WM_FULL_TEXT_BEAUTIFY_COPY_ID" val="18445"/>
</p:tagLst>
</file>

<file path=ppt/tags/tag102.xml><?xml version="1.0" encoding="utf-8"?>
<p:tagLst xmlns:p="http://schemas.openxmlformats.org/presentationml/2006/main">
  <p:tag name="KSO_WM_FULL_TEXT_BEAUTIFY_COPY_ID" val="18454"/>
</p:tagLst>
</file>

<file path=ppt/tags/tag103.xml><?xml version="1.0" encoding="utf-8"?>
<p:tagLst xmlns:p="http://schemas.openxmlformats.org/presentationml/2006/main">
  <p:tag name="KSO_WM_FULL_TEXT_BEAUTIFY_COPY_ID" val="5"/>
</p:tagLst>
</file>

<file path=ppt/tags/tag104.xml><?xml version="1.0" encoding="utf-8"?>
<p:tagLst xmlns:p="http://schemas.openxmlformats.org/presentationml/2006/main">
  <p:tag name="KSO_WM_UNIT_TABLE_BEAUTIFY" val="smartTable{afbfe599-62e1-4d93-aa38-9641b2270437}"/>
  <p:tag name="KSO_WM_FULL_TEXT_BEAUTIFY_COPY_ID" val="4"/>
</p:tagLst>
</file>

<file path=ppt/tags/tag105.xml><?xml version="1.0" encoding="utf-8"?>
<p:tagLst xmlns:p="http://schemas.openxmlformats.org/presentationml/2006/main">
  <p:tag name="KSO_WM_FULL_TEXT_BEAUTIFY_COPY_ID" val="7"/>
</p:tagLst>
</file>

<file path=ppt/tags/tag106.xml><?xml version="1.0" encoding="utf-8"?>
<p:tagLst xmlns:p="http://schemas.openxmlformats.org/presentationml/2006/main">
  <p:tag name="KSO_WM_FULL_TEXT_BEAUTIFY_COPY_ID" val="150996888"/>
</p:tagLst>
</file>

<file path=ppt/tags/tag107.xml><?xml version="1.0" encoding="utf-8"?>
<p:tagLst xmlns:p="http://schemas.openxmlformats.org/presentationml/2006/main">
  <p:tag name="KSO_WM_FULL_TEXT_BEAUTIFY_COPY_ID" val="3"/>
</p:tagLst>
</file>

<file path=ppt/tags/tag108.xml><?xml version="1.0" encoding="utf-8"?>
<p:tagLst xmlns:p="http://schemas.openxmlformats.org/presentationml/2006/main">
  <p:tag name="KSO_WM_FULL_TEXT_BEAUTIFY_COPY_ID" val="6"/>
</p:tagLst>
</file>

<file path=ppt/tags/tag109.xml><?xml version="1.0" encoding="utf-8"?>
<p:tagLst xmlns:p="http://schemas.openxmlformats.org/presentationml/2006/main">
  <p:tag name="KSO_WM_FULL_TEXT_BEAUTIFY_COPY_ID" val="2"/>
</p:tagLst>
</file>

<file path=ppt/tags/tag11.xml><?xml version="1.0" encoding="utf-8"?>
<p:tagLst xmlns:p="http://schemas.openxmlformats.org/presentationml/2006/main">
  <p:tag name="KSO_WM_FULL_TEXT_BEAUTIFY_COPY_ID" val="6"/>
</p:tagLst>
</file>

<file path=ppt/tags/tag110.xml><?xml version="1.0" encoding="utf-8"?>
<p:tagLst xmlns:p="http://schemas.openxmlformats.org/presentationml/2006/main">
  <p:tag name="KSO_WM_FULL_TEXT_BEAUTIFY_COPY_ID" val="7"/>
</p:tagLst>
</file>

<file path=ppt/tags/tag111.xml><?xml version="1.0" encoding="utf-8"?>
<p:tagLst xmlns:p="http://schemas.openxmlformats.org/presentationml/2006/main">
  <p:tag name="KSO_WM_FULL_TEXT_BEAUTIFY_COPY_ID" val="5"/>
</p:tagLst>
</file>

<file path=ppt/tags/tag112.xml><?xml version="1.0" encoding="utf-8"?>
<p:tagLst xmlns:p="http://schemas.openxmlformats.org/presentationml/2006/main">
  <p:tag name="KSO_WM_FULL_TEXT_BEAUTIFY_COPY_ID" val="4"/>
</p:tagLst>
</file>

<file path=ppt/tags/tag113.xml><?xml version="1.0" encoding="utf-8"?>
<p:tagLst xmlns:p="http://schemas.openxmlformats.org/presentationml/2006/main">
  <p:tag name="KSO_WM_FULL_TEXT_BEAUTIFY_COPY_ID" val="150996854"/>
</p:tagLst>
</file>

<file path=ppt/tags/tag114.xml><?xml version="1.0" encoding="utf-8"?>
<p:tagLst xmlns:p="http://schemas.openxmlformats.org/presentationml/2006/main">
  <p:tag name="KSO_WM_FULL_TEXT_BEAUTIFY_COPY_ID" val="18445"/>
</p:tagLst>
</file>

<file path=ppt/tags/tag115.xml><?xml version="1.0" encoding="utf-8"?>
<p:tagLst xmlns:p="http://schemas.openxmlformats.org/presentationml/2006/main">
  <p:tag name="KSO_WM_FULL_TEXT_BEAUTIFY_COPY_ID" val="18454"/>
</p:tagLst>
</file>

<file path=ppt/tags/tag116.xml><?xml version="1.0" encoding="utf-8"?>
<p:tagLst xmlns:p="http://schemas.openxmlformats.org/presentationml/2006/main">
  <p:tag name="KSO_WM_FULL_TEXT_BEAUTIFY_COPY_ID" val="5"/>
</p:tagLst>
</file>

<file path=ppt/tags/tag117.xml><?xml version="1.0" encoding="utf-8"?>
<p:tagLst xmlns:p="http://schemas.openxmlformats.org/presentationml/2006/main">
  <p:tag name="KSO_WM_FULL_TEXT_BEAUTIFY_COPY_ID" val="23"/>
</p:tagLst>
</file>

<file path=ppt/tags/tag118.xml><?xml version="1.0" encoding="utf-8"?>
<p:tagLst xmlns:p="http://schemas.openxmlformats.org/presentationml/2006/main">
  <p:tag name="KSO_WM_FULL_TEXT_BEAUTIFY_COPY_ID" val="34"/>
</p:tagLst>
</file>

<file path=ppt/tags/tag119.xml><?xml version="1.0" encoding="utf-8"?>
<p:tagLst xmlns:p="http://schemas.openxmlformats.org/presentationml/2006/main">
  <p:tag name="KSO_WM_FULL_TEXT_BEAUTIFY_COPY_ID" val="4"/>
</p:tagLst>
</file>

<file path=ppt/tags/tag12.xml><?xml version="1.0" encoding="utf-8"?>
<p:tagLst xmlns:p="http://schemas.openxmlformats.org/presentationml/2006/main">
  <p:tag name="KSO_WM_FULL_TEXT_BEAUTIFY_COPY_ID" val="2"/>
</p:tagLst>
</file>

<file path=ppt/tags/tag120.xml><?xml version="1.0" encoding="utf-8"?>
<p:tagLst xmlns:p="http://schemas.openxmlformats.org/presentationml/2006/main">
  <p:tag name="KSO_WM_UNIT_TABLE_BEAUTIFY" val="smartTable{408967c3-419c-4e24-95eb-22be81f4ef02}"/>
  <p:tag name="KSO_WM_FULL_TEXT_BEAUTIFY_COPY_ID" val="3"/>
</p:tagLst>
</file>

<file path=ppt/tags/tag121.xml><?xml version="1.0" encoding="utf-8"?>
<p:tagLst xmlns:p="http://schemas.openxmlformats.org/presentationml/2006/main">
  <p:tag name="KSO_WM_FULL_TEXT_BEAUTIFY_COPY_ID" val="150999464"/>
</p:tagLst>
</file>

<file path=ppt/tags/tag122.xml><?xml version="1.0" encoding="utf-8"?>
<p:tagLst xmlns:p="http://schemas.openxmlformats.org/presentationml/2006/main">
  <p:tag name="KSO_WM_FULL_TEXT_BEAUTIFY_COPY_ID" val="18445"/>
</p:tagLst>
</file>

<file path=ppt/tags/tag123.xml><?xml version="1.0" encoding="utf-8"?>
<p:tagLst xmlns:p="http://schemas.openxmlformats.org/presentationml/2006/main">
  <p:tag name="KSO_WM_FULL_TEXT_BEAUTIFY_COPY_ID" val="18454"/>
</p:tagLst>
</file>

<file path=ppt/tags/tag124.xml><?xml version="1.0" encoding="utf-8"?>
<p:tagLst xmlns:p="http://schemas.openxmlformats.org/presentationml/2006/main">
  <p:tag name="KSO_WM_FULL_TEXT_BEAUTIFY_COPY_ID" val="5"/>
</p:tagLst>
</file>

<file path=ppt/tags/tag125.xml><?xml version="1.0" encoding="utf-8"?>
<p:tagLst xmlns:p="http://schemas.openxmlformats.org/presentationml/2006/main">
  <p:tag name="KSO_WM_FULL_TEXT_BEAUTIFY_COPY_ID" val="23"/>
</p:tagLst>
</file>

<file path=ppt/tags/tag126.xml><?xml version="1.0" encoding="utf-8"?>
<p:tagLst xmlns:p="http://schemas.openxmlformats.org/presentationml/2006/main">
  <p:tag name="KSO_WM_FULL_TEXT_BEAUTIFY_COPY_ID" val="34"/>
</p:tagLst>
</file>

<file path=ppt/tags/tag127.xml><?xml version="1.0" encoding="utf-8"?>
<p:tagLst xmlns:p="http://schemas.openxmlformats.org/presentationml/2006/main">
  <p:tag name="KSO_WM_UNIT_TABLE_BEAUTIFY" val="smartTable{878ad1b7-4b3f-4743-bf60-b4ced2f0987d}"/>
  <p:tag name="KSO_WM_FULL_TEXT_BEAUTIFY_COPY_ID" val="3"/>
</p:tagLst>
</file>

<file path=ppt/tags/tag128.xml><?xml version="1.0" encoding="utf-8"?>
<p:tagLst xmlns:p="http://schemas.openxmlformats.org/presentationml/2006/main">
  <p:tag name="KSO_WM_UNIT_TABLE_BEAUTIFY" val="smartTable{b0ba9a09-053f-48b0-bef9-53c62aee36a5}"/>
  <p:tag name="KSO_WM_FULL_TEXT_BEAUTIFY_COPY_ID" val="4"/>
</p:tagLst>
</file>

<file path=ppt/tags/tag129.xml><?xml version="1.0" encoding="utf-8"?>
<p:tagLst xmlns:p="http://schemas.openxmlformats.org/presentationml/2006/main">
  <p:tag name="KSO_WM_FULL_TEXT_BEAUTIFY_COPY_ID" val="150996928"/>
</p:tagLst>
</file>

<file path=ppt/tags/tag13.xml><?xml version="1.0" encoding="utf-8"?>
<p:tagLst xmlns:p="http://schemas.openxmlformats.org/presentationml/2006/main">
  <p:tag name="KSO_WM_FULL_TEXT_BEAUTIFY_COPY_ID" val="7"/>
</p:tagLst>
</file>

<file path=ppt/tags/tag130.xml><?xml version="1.0" encoding="utf-8"?>
<p:tagLst xmlns:p="http://schemas.openxmlformats.org/presentationml/2006/main">
  <p:tag name="KSO_WM_FULL_TEXT_BEAUTIFY_COPY_ID" val="18445"/>
</p:tagLst>
</file>

<file path=ppt/tags/tag131.xml><?xml version="1.0" encoding="utf-8"?>
<p:tagLst xmlns:p="http://schemas.openxmlformats.org/presentationml/2006/main">
  <p:tag name="KSO_WM_FULL_TEXT_BEAUTIFY_COPY_ID" val="18454"/>
</p:tagLst>
</file>

<file path=ppt/tags/tag132.xml><?xml version="1.0" encoding="utf-8"?>
<p:tagLst xmlns:p="http://schemas.openxmlformats.org/presentationml/2006/main">
  <p:tag name="KSO_WM_FULL_TEXT_BEAUTIFY_COPY_ID" val="5"/>
</p:tagLst>
</file>

<file path=ppt/tags/tag133.xml><?xml version="1.0" encoding="utf-8"?>
<p:tagLst xmlns:p="http://schemas.openxmlformats.org/presentationml/2006/main">
  <p:tag name="KSO_WM_FULL_TEXT_BEAUTIFY_COPY_ID" val="23"/>
</p:tagLst>
</file>

<file path=ppt/tags/tag134.xml><?xml version="1.0" encoding="utf-8"?>
<p:tagLst xmlns:p="http://schemas.openxmlformats.org/presentationml/2006/main">
  <p:tag name="KSO_WM_FULL_TEXT_BEAUTIFY_COPY_ID" val="34"/>
</p:tagLst>
</file>

<file path=ppt/tags/tag135.xml><?xml version="1.0" encoding="utf-8"?>
<p:tagLst xmlns:p="http://schemas.openxmlformats.org/presentationml/2006/main">
  <p:tag name="KSO_WM_FULL_TEXT_BEAUTIFY_COPY_ID" val="4"/>
</p:tagLst>
</file>

<file path=ppt/tags/tag136.xml><?xml version="1.0" encoding="utf-8"?>
<p:tagLst xmlns:p="http://schemas.openxmlformats.org/presentationml/2006/main">
  <p:tag name="KSO_WM_UNIT_TABLE_BEAUTIFY" val="smartTable{0c4620d1-ad40-4dd0-935f-dedaebba89d5}"/>
  <p:tag name="KSO_WM_FULL_TEXT_BEAUTIFY_COPY_ID" val="3"/>
</p:tagLst>
</file>

<file path=ppt/tags/tag137.xml><?xml version="1.0" encoding="utf-8"?>
<p:tagLst xmlns:p="http://schemas.openxmlformats.org/presentationml/2006/main">
  <p:tag name="KSO_WM_FULL_TEXT_BEAUTIFY_COPY_ID" val="150996929"/>
</p:tagLst>
</file>

<file path=ppt/tags/tag138.xml><?xml version="1.0" encoding="utf-8"?>
<p:tagLst xmlns:p="http://schemas.openxmlformats.org/presentationml/2006/main">
  <p:tag name="KSO_WM_FULL_TEXT_BEAUTIFY_COPY_ID" val="18445"/>
</p:tagLst>
</file>

<file path=ppt/tags/tag139.xml><?xml version="1.0" encoding="utf-8"?>
<p:tagLst xmlns:p="http://schemas.openxmlformats.org/presentationml/2006/main">
  <p:tag name="KSO_WM_FULL_TEXT_BEAUTIFY_COPY_ID" val="18454"/>
</p:tagLst>
</file>

<file path=ppt/tags/tag14.xml><?xml version="1.0" encoding="utf-8"?>
<p:tagLst xmlns:p="http://schemas.openxmlformats.org/presentationml/2006/main">
  <p:tag name="KSO_WM_FULL_TEXT_BEAUTIFY_COPY_ID" val="5"/>
</p:tagLst>
</file>

<file path=ppt/tags/tag140.xml><?xml version="1.0" encoding="utf-8"?>
<p:tagLst xmlns:p="http://schemas.openxmlformats.org/presentationml/2006/main">
  <p:tag name="KSO_WM_FULL_TEXT_BEAUTIFY_COPY_ID" val="5"/>
</p:tagLst>
</file>

<file path=ppt/tags/tag141.xml><?xml version="1.0" encoding="utf-8"?>
<p:tagLst xmlns:p="http://schemas.openxmlformats.org/presentationml/2006/main">
  <p:tag name="KSO_WM_FULL_TEXT_BEAUTIFY_COPY_ID" val="23"/>
</p:tagLst>
</file>

<file path=ppt/tags/tag142.xml><?xml version="1.0" encoding="utf-8"?>
<p:tagLst xmlns:p="http://schemas.openxmlformats.org/presentationml/2006/main">
  <p:tag name="KSO_WM_FULL_TEXT_BEAUTIFY_COPY_ID" val="34"/>
</p:tagLst>
</file>

<file path=ppt/tags/tag143.xml><?xml version="1.0" encoding="utf-8"?>
<p:tagLst xmlns:p="http://schemas.openxmlformats.org/presentationml/2006/main">
  <p:tag name="KSO_WM_FULL_TEXT_BEAUTIFY_COPY_ID" val="4"/>
</p:tagLst>
</file>

<file path=ppt/tags/tag144.xml><?xml version="1.0" encoding="utf-8"?>
<p:tagLst xmlns:p="http://schemas.openxmlformats.org/presentationml/2006/main">
  <p:tag name="KSO_WM_UNIT_TABLE_BEAUTIFY" val="smartTable{29e28b09-5d4e-49dc-9736-6379023f3818}"/>
  <p:tag name="KSO_WM_FULL_TEXT_BEAUTIFY_COPY_ID" val="2"/>
</p:tagLst>
</file>

<file path=ppt/tags/tag145.xml><?xml version="1.0" encoding="utf-8"?>
<p:tagLst xmlns:p="http://schemas.openxmlformats.org/presentationml/2006/main">
  <p:tag name="KSO_WM_FULL_TEXT_BEAUTIFY_COPY_ID" val="150998140"/>
</p:tagLst>
</file>

<file path=ppt/tags/tag146.xml><?xml version="1.0" encoding="utf-8"?>
<p:tagLst xmlns:p="http://schemas.openxmlformats.org/presentationml/2006/main">
  <p:tag name="KSO_WM_FULL_TEXT_BEAUTIFY_COPY_ID" val="18445"/>
</p:tagLst>
</file>

<file path=ppt/tags/tag147.xml><?xml version="1.0" encoding="utf-8"?>
<p:tagLst xmlns:p="http://schemas.openxmlformats.org/presentationml/2006/main">
  <p:tag name="KSO_WM_FULL_TEXT_BEAUTIFY_COPY_ID" val="18454"/>
</p:tagLst>
</file>

<file path=ppt/tags/tag148.xml><?xml version="1.0" encoding="utf-8"?>
<p:tagLst xmlns:p="http://schemas.openxmlformats.org/presentationml/2006/main">
  <p:tag name="KSO_WM_FULL_TEXT_BEAUTIFY_COPY_ID" val="5"/>
</p:tagLst>
</file>

<file path=ppt/tags/tag149.xml><?xml version="1.0" encoding="utf-8"?>
<p:tagLst xmlns:p="http://schemas.openxmlformats.org/presentationml/2006/main">
  <p:tag name="KSO_WM_FULL_TEXT_BEAUTIFY_COPY_ID" val="23"/>
</p:tagLst>
</file>

<file path=ppt/tags/tag15.xml><?xml version="1.0" encoding="utf-8"?>
<p:tagLst xmlns:p="http://schemas.openxmlformats.org/presentationml/2006/main">
  <p:tag name="KSO_WM_FULL_TEXT_BEAUTIFY_COPY_ID" val="4"/>
</p:tagLst>
</file>

<file path=ppt/tags/tag150.xml><?xml version="1.0" encoding="utf-8"?>
<p:tagLst xmlns:p="http://schemas.openxmlformats.org/presentationml/2006/main">
  <p:tag name="KSO_WM_FULL_TEXT_BEAUTIFY_COPY_ID" val="34"/>
</p:tagLst>
</file>

<file path=ppt/tags/tag151.xml><?xml version="1.0" encoding="utf-8"?>
<p:tagLst xmlns:p="http://schemas.openxmlformats.org/presentationml/2006/main">
  <p:tag name="KSO_WM_FULL_TEXT_BEAUTIFY_COPY_ID" val="6"/>
</p:tagLst>
</file>

<file path=ppt/tags/tag152.xml><?xml version="1.0" encoding="utf-8"?>
<p:tagLst xmlns:p="http://schemas.openxmlformats.org/presentationml/2006/main">
  <p:tag name="KSO_WM_UNIT_TABLE_BEAUTIFY" val="smartTable{7b7179b4-fd11-48a3-8e2a-ed8a24c0ca64}"/>
  <p:tag name="KSO_WM_FULL_TEXT_BEAUTIFY_COPY_ID" val="2"/>
</p:tagLst>
</file>

<file path=ppt/tags/tag153.xml><?xml version="1.0" encoding="utf-8"?>
<p:tagLst xmlns:p="http://schemas.openxmlformats.org/presentationml/2006/main">
  <p:tag name="KSO_WM_FULL_TEXT_BEAUTIFY_COPY_ID" val="3"/>
</p:tagLst>
</file>

<file path=ppt/tags/tag154.xml><?xml version="1.0" encoding="utf-8"?>
<p:tagLst xmlns:p="http://schemas.openxmlformats.org/presentationml/2006/main">
  <p:tag name="KSO_WM_FULL_TEXT_BEAUTIFY_COPY_ID" val="150996930"/>
</p:tagLst>
</file>

<file path=ppt/tags/tag155.xml><?xml version="1.0" encoding="utf-8"?>
<p:tagLst xmlns:p="http://schemas.openxmlformats.org/presentationml/2006/main">
  <p:tag name="KSO_WM_FULL_TEXT_BEAUTIFY_COPY_ID" val="18445"/>
</p:tagLst>
</file>

<file path=ppt/tags/tag156.xml><?xml version="1.0" encoding="utf-8"?>
<p:tagLst xmlns:p="http://schemas.openxmlformats.org/presentationml/2006/main">
  <p:tag name="KSO_WM_FULL_TEXT_BEAUTIFY_COPY_ID" val="18454"/>
</p:tagLst>
</file>

<file path=ppt/tags/tag157.xml><?xml version="1.0" encoding="utf-8"?>
<p:tagLst xmlns:p="http://schemas.openxmlformats.org/presentationml/2006/main">
  <p:tag name="KSO_WM_FULL_TEXT_BEAUTIFY_COPY_ID" val="5"/>
</p:tagLst>
</file>

<file path=ppt/tags/tag158.xml><?xml version="1.0" encoding="utf-8"?>
<p:tagLst xmlns:p="http://schemas.openxmlformats.org/presentationml/2006/main">
  <p:tag name="KSO_WM_FULL_TEXT_BEAUTIFY_COPY_ID" val="23"/>
</p:tagLst>
</file>

<file path=ppt/tags/tag159.xml><?xml version="1.0" encoding="utf-8"?>
<p:tagLst xmlns:p="http://schemas.openxmlformats.org/presentationml/2006/main">
  <p:tag name="KSO_WM_FULL_TEXT_BEAUTIFY_COPY_ID" val="34"/>
</p:tagLst>
</file>

<file path=ppt/tags/tag16.xml><?xml version="1.0" encoding="utf-8"?>
<p:tagLst xmlns:p="http://schemas.openxmlformats.org/presentationml/2006/main">
  <p:tag name="KSO_WM_FULL_TEXT_BEAUTIFY_COPY_ID" val="8"/>
</p:tagLst>
</file>

<file path=ppt/tags/tag160.xml><?xml version="1.0" encoding="utf-8"?>
<p:tagLst xmlns:p="http://schemas.openxmlformats.org/presentationml/2006/main">
  <p:tag name="KSO_WM_FULL_TEXT_BEAUTIFY_COPY_ID" val="4"/>
</p:tagLst>
</file>

<file path=ppt/tags/tag161.xml><?xml version="1.0" encoding="utf-8"?>
<p:tagLst xmlns:p="http://schemas.openxmlformats.org/presentationml/2006/main">
  <p:tag name="KSO_WM_FULL_TEXT_BEAUTIFY_COPY_ID" val="7"/>
</p:tagLst>
</file>

<file path=ppt/tags/tag162.xml><?xml version="1.0" encoding="utf-8"?>
<p:tagLst xmlns:p="http://schemas.openxmlformats.org/presentationml/2006/main">
  <p:tag name="KSO_WM_FULL_TEXT_BEAUTIFY_COPY_ID" val="150999486"/>
</p:tagLst>
</file>

<file path=ppt/tags/tag163.xml><?xml version="1.0" encoding="utf-8"?>
<p:tagLst xmlns:p="http://schemas.openxmlformats.org/presentationml/2006/main">
  <p:tag name="KSO_WM_FULL_TEXT_BEAUTIFY_COPY_ID" val="3"/>
</p:tagLst>
</file>

<file path=ppt/tags/tag164.xml><?xml version="1.0" encoding="utf-8"?>
<p:tagLst xmlns:p="http://schemas.openxmlformats.org/presentationml/2006/main">
  <p:tag name="KSO_WM_FULL_TEXT_BEAUTIFY_COPY_ID" val="2"/>
</p:tagLst>
</file>

<file path=ppt/tags/tag165.xml><?xml version="1.0" encoding="utf-8"?>
<p:tagLst xmlns:p="http://schemas.openxmlformats.org/presentationml/2006/main">
  <p:tag name="KSO_WM_FULL_TEXT_BEAUTIFY_COPY_ID" val="7"/>
</p:tagLst>
</file>

<file path=ppt/tags/tag166.xml><?xml version="1.0" encoding="utf-8"?>
<p:tagLst xmlns:p="http://schemas.openxmlformats.org/presentationml/2006/main">
  <p:tag name="KSO_WM_FULL_TEXT_BEAUTIFY_COPY_ID" val="5"/>
</p:tagLst>
</file>

<file path=ppt/tags/tag167.xml><?xml version="1.0" encoding="utf-8"?>
<p:tagLst xmlns:p="http://schemas.openxmlformats.org/presentationml/2006/main">
  <p:tag name="KSO_WM_FULL_TEXT_BEAUTIFY_COPY_ID" val="4"/>
</p:tagLst>
</file>

<file path=ppt/tags/tag168.xml><?xml version="1.0" encoding="utf-8"?>
<p:tagLst xmlns:p="http://schemas.openxmlformats.org/presentationml/2006/main">
  <p:tag name="KSO_WM_FULL_TEXT_BEAUTIFY_COPY_ID" val="6"/>
</p:tagLst>
</file>

<file path=ppt/tags/tag169.xml><?xml version="1.0" encoding="utf-8"?>
<p:tagLst xmlns:p="http://schemas.openxmlformats.org/presentationml/2006/main">
  <p:tag name="KSO_WM_FULL_TEXT_BEAUTIFY_COPY_ID" val="8"/>
</p:tagLst>
</file>

<file path=ppt/tags/tag17.xml><?xml version="1.0" encoding="utf-8"?>
<p:tagLst xmlns:p="http://schemas.openxmlformats.org/presentationml/2006/main">
  <p:tag name="KSO_WM_FULL_TEXT_BEAUTIFY_COPY_ID" val="150995887"/>
</p:tagLst>
</file>

<file path=ppt/tags/tag170.xml><?xml version="1.0" encoding="utf-8"?>
<p:tagLst xmlns:p="http://schemas.openxmlformats.org/presentationml/2006/main">
  <p:tag name="KSO_WM_FULL_TEXT_BEAUTIFY_COPY_ID" val="150996899"/>
</p:tagLst>
</file>

<file path=ppt/tags/tag171.xml><?xml version="1.0" encoding="utf-8"?>
<p:tagLst xmlns:p="http://schemas.openxmlformats.org/presentationml/2006/main">
  <p:tag name="KSO_WM_FULL_TEXT_BEAUTIFY_COPY_ID" val="18445"/>
</p:tagLst>
</file>

<file path=ppt/tags/tag172.xml><?xml version="1.0" encoding="utf-8"?>
<p:tagLst xmlns:p="http://schemas.openxmlformats.org/presentationml/2006/main">
  <p:tag name="KSO_WM_FULL_TEXT_BEAUTIFY_COPY_ID" val="18454"/>
</p:tagLst>
</file>

<file path=ppt/tags/tag173.xml><?xml version="1.0" encoding="utf-8"?>
<p:tagLst xmlns:p="http://schemas.openxmlformats.org/presentationml/2006/main">
  <p:tag name="KSO_WM_FULL_TEXT_BEAUTIFY_COPY_ID" val="5"/>
</p:tagLst>
</file>

<file path=ppt/tags/tag174.xml><?xml version="1.0" encoding="utf-8"?>
<p:tagLst xmlns:p="http://schemas.openxmlformats.org/presentationml/2006/main">
  <p:tag name="KSO_WM_FULL_TEXT_BEAUTIFY_COPY_ID" val="23"/>
</p:tagLst>
</file>

<file path=ppt/tags/tag175.xml><?xml version="1.0" encoding="utf-8"?>
<p:tagLst xmlns:p="http://schemas.openxmlformats.org/presentationml/2006/main">
  <p:tag name="KSO_WM_FULL_TEXT_BEAUTIFY_COPY_ID" val="34"/>
</p:tagLst>
</file>

<file path=ppt/tags/tag176.xml><?xml version="1.0" encoding="utf-8"?>
<p:tagLst xmlns:p="http://schemas.openxmlformats.org/presentationml/2006/main">
  <p:tag name="KSO_WM_FULL_TEXT_BEAUTIFY_COPY_ID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80_3*l_h_i*1_1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FULL_TEXT_BEAUTIFY_COPY_ID" val="28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80_3*l_h_i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FULL_TEXT_BEAUTIFY_COPY_ID" val="29"/>
</p:tagLst>
</file>

<file path=ppt/tags/tag179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80_3*l_h_f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26"/>
</p:tagLst>
</file>

<file path=ppt/tags/tag18.xml><?xml version="1.0" encoding="utf-8"?>
<p:tagLst xmlns:p="http://schemas.openxmlformats.org/presentationml/2006/main">
  <p:tag name="KSO_WM_FULL_TEXT_BEAUTIFY_COPY_ID" val="18445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80_3*l_h_i*1_2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FULL_TEXT_BEAUTIFY_COPY_ID" val="8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80_3*l_h_i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FULL_TEXT_BEAUTIFY_COPY_ID" val="35"/>
</p:tagLst>
</file>

<file path=ppt/tags/tag182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80_3*l_h_f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3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80_3*l_h_i*1_3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FULL_TEXT_BEAUTIFY_COPY_ID" val="43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80_3*l_h_i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FULL_TEXT_BEAUTIFY_COPY_ID" val="44"/>
</p:tagLst>
</file>

<file path=ppt/tags/tag185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80_3*l_h_f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41"/>
</p:tagLst>
</file>

<file path=ppt/tags/tag186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80_3*l_h_a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22"/>
</p:tagLst>
</file>

<file path=ppt/tags/tag187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80_3*l_h_a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11"/>
</p:tagLst>
</file>

<file path=ppt/tags/tag188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80_3*l_h_a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24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680_3*l_h_i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25"/>
</p:tagLst>
</file>

<file path=ppt/tags/tag19.xml><?xml version="1.0" encoding="utf-8"?>
<p:tagLst xmlns:p="http://schemas.openxmlformats.org/presentationml/2006/main">
  <p:tag name="KSO_WM_FULL_TEXT_BEAUTIFY_COPY_ID" val="18454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680_3*l_h_i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36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680_3*l_h_i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37"/>
</p:tagLst>
</file>

<file path=ppt/tags/tag192.xml><?xml version="1.0" encoding="utf-8"?>
<p:tagLst xmlns:p="http://schemas.openxmlformats.org/presentationml/2006/main">
  <p:tag name="KSO_WM_FULL_TEXT_BEAUTIFY_COPY_ID" val="150999473"/>
</p:tagLst>
</file>

<file path=ppt/tags/tag193.xml><?xml version="1.0" encoding="utf-8"?>
<p:tagLst xmlns:p="http://schemas.openxmlformats.org/presentationml/2006/main">
  <p:tag name="KSO_WM_FULL_TEXT_BEAUTIFY_COPY_ID" val="18445"/>
</p:tagLst>
</file>

<file path=ppt/tags/tag194.xml><?xml version="1.0" encoding="utf-8"?>
<p:tagLst xmlns:p="http://schemas.openxmlformats.org/presentationml/2006/main">
  <p:tag name="KSO_WM_FULL_TEXT_BEAUTIFY_COPY_ID" val="18454"/>
</p:tagLst>
</file>

<file path=ppt/tags/tag195.xml><?xml version="1.0" encoding="utf-8"?>
<p:tagLst xmlns:p="http://schemas.openxmlformats.org/presentationml/2006/main">
  <p:tag name="KSO_WM_FULL_TEXT_BEAUTIFY_COPY_ID" val="5"/>
</p:tagLst>
</file>

<file path=ppt/tags/tag196.xml><?xml version="1.0" encoding="utf-8"?>
<p:tagLst xmlns:p="http://schemas.openxmlformats.org/presentationml/2006/main">
  <p:tag name="KSO_WM_FULL_TEXT_BEAUTIFY_COPY_ID" val="23"/>
</p:tagLst>
</file>

<file path=ppt/tags/tag197.xml><?xml version="1.0" encoding="utf-8"?>
<p:tagLst xmlns:p="http://schemas.openxmlformats.org/presentationml/2006/main">
  <p:tag name="KSO_WM_FULL_TEXT_BEAUTIFY_COPY_ID" val="34"/>
</p:tagLst>
</file>

<file path=ppt/tags/tag198.xml><?xml version="1.0" encoding="utf-8"?>
<p:tagLst xmlns:p="http://schemas.openxmlformats.org/presentationml/2006/main">
  <p:tag name="KSO_WM_FULL_TEXT_BEAUTIFY_COPY_ID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80_3*l_h_i*1_1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FULL_TEXT_BEAUTIFY_COPY_ID" val="28"/>
</p:tagLst>
</file>

<file path=ppt/tags/tag2.xml><?xml version="1.0" encoding="utf-8"?>
<p:tagLst xmlns:p="http://schemas.openxmlformats.org/presentationml/2006/main">
  <p:tag name="KSO_WM_FULL_TEXT_BEAUTIFY_COPY_ID" val="11"/>
</p:tagLst>
</file>

<file path=ppt/tags/tag20.xml><?xml version="1.0" encoding="utf-8"?>
<p:tagLst xmlns:p="http://schemas.openxmlformats.org/presentationml/2006/main">
  <p:tag name="KSO_WM_FULL_TEXT_BEAUTIFY_COPY_ID" val="5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80_3*l_h_i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FULL_TEXT_BEAUTIFY_COPY_ID" val="29"/>
</p:tagLst>
</file>

<file path=ppt/tags/tag201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80_3*l_h_f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26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80_3*l_h_i*1_2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FULL_TEXT_BEAUTIFY_COPY_ID" val="8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80_3*l_h_i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FULL_TEXT_BEAUTIFY_COPY_ID" val="35"/>
</p:tagLst>
</file>

<file path=ppt/tags/tag204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80_3*l_h_f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3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80_3*l_h_i*1_3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FULL_TEXT_BEAUTIFY_COPY_ID" val="43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80_3*l_h_i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FULL_TEXT_BEAUTIFY_COPY_ID" val="44"/>
</p:tagLst>
</file>

<file path=ppt/tags/tag207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80_3*l_h_f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41"/>
</p:tagLst>
</file>

<file path=ppt/tags/tag208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80_3*l_h_a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22"/>
</p:tagLst>
</file>

<file path=ppt/tags/tag209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80_3*l_h_a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11"/>
</p:tagLst>
</file>

<file path=ppt/tags/tag21.xml><?xml version="1.0" encoding="utf-8"?>
<p:tagLst xmlns:p="http://schemas.openxmlformats.org/presentationml/2006/main">
  <p:tag name="KSO_WM_FULL_TEXT_BEAUTIFY_COPY_ID" val="23"/>
</p:tagLst>
</file>

<file path=ppt/tags/tag21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80_3*l_h_a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24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680_3*l_h_i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25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680_3*l_h_i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36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680_3*l_h_i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37"/>
</p:tagLst>
</file>

<file path=ppt/tags/tag214.xml><?xml version="1.0" encoding="utf-8"?>
<p:tagLst xmlns:p="http://schemas.openxmlformats.org/presentationml/2006/main">
  <p:tag name="KSO_WM_FULL_TEXT_BEAUTIFY_COPY_ID" val="150999518"/>
</p:tagLst>
</file>

<file path=ppt/tags/tag215.xml><?xml version="1.0" encoding="utf-8"?>
<p:tagLst xmlns:p="http://schemas.openxmlformats.org/presentationml/2006/main">
  <p:tag name="KSO_WM_FULL_TEXT_BEAUTIFY_COPY_ID" val="18445"/>
</p:tagLst>
</file>

<file path=ppt/tags/tag216.xml><?xml version="1.0" encoding="utf-8"?>
<p:tagLst xmlns:p="http://schemas.openxmlformats.org/presentationml/2006/main">
  <p:tag name="KSO_WM_FULL_TEXT_BEAUTIFY_COPY_ID" val="18454"/>
</p:tagLst>
</file>

<file path=ppt/tags/tag217.xml><?xml version="1.0" encoding="utf-8"?>
<p:tagLst xmlns:p="http://schemas.openxmlformats.org/presentationml/2006/main">
  <p:tag name="KSO_WM_FULL_TEXT_BEAUTIFY_COPY_ID" val="5"/>
</p:tagLst>
</file>

<file path=ppt/tags/tag218.xml><?xml version="1.0" encoding="utf-8"?>
<p:tagLst xmlns:p="http://schemas.openxmlformats.org/presentationml/2006/main">
  <p:tag name="KSO_WM_FULL_TEXT_BEAUTIFY_COPY_ID" val="23"/>
</p:tagLst>
</file>

<file path=ppt/tags/tag219.xml><?xml version="1.0" encoding="utf-8"?>
<p:tagLst xmlns:p="http://schemas.openxmlformats.org/presentationml/2006/main">
  <p:tag name="KSO_WM_FULL_TEXT_BEAUTIFY_COPY_ID" val="34"/>
</p:tagLst>
</file>

<file path=ppt/tags/tag22.xml><?xml version="1.0" encoding="utf-8"?>
<p:tagLst xmlns:p="http://schemas.openxmlformats.org/presentationml/2006/main">
  <p:tag name="KSO_WM_FULL_TEXT_BEAUTIFY_COPY_ID" val="34"/>
</p:tagLst>
</file>

<file path=ppt/tags/tag220.xml><?xml version="1.0" encoding="utf-8"?>
<p:tagLst xmlns:p="http://schemas.openxmlformats.org/presentationml/2006/main">
  <p:tag name="KSO_WM_FULL_TEXT_BEAUTIFY_COPY_ID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80_3*l_h_i*1_1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FULL_TEXT_BEAUTIFY_COPY_ID" val="28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80_3*l_h_i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FULL_TEXT_BEAUTIFY_COPY_ID" val="29"/>
</p:tagLst>
</file>

<file path=ppt/tags/tag223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80_3*l_h_f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26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80_3*l_h_i*1_2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FULL_TEXT_BEAUTIFY_COPY_ID" val="8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80_3*l_h_i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FULL_TEXT_BEAUTIFY_COPY_ID" val="35"/>
</p:tagLst>
</file>

<file path=ppt/tags/tag226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80_3*l_h_f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3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80_3*l_h_i*1_3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FULL_TEXT_BEAUTIFY_COPY_ID" val="43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80_3*l_h_i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FULL_TEXT_BEAUTIFY_COPY_ID" val="44"/>
</p:tagLst>
</file>

<file path=ppt/tags/tag229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80_3*l_h_f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41"/>
</p:tagLst>
</file>

<file path=ppt/tags/tag23.xml><?xml version="1.0" encoding="utf-8"?>
<p:tagLst xmlns:p="http://schemas.openxmlformats.org/presentationml/2006/main">
  <p:tag name="KSO_WM_FULL_TEXT_BEAUTIFY_COPY_ID" val="3"/>
</p:tagLst>
</file>

<file path=ppt/tags/tag23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80_3*l_h_a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22"/>
</p:tagLst>
</file>

<file path=ppt/tags/tag231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80_3*l_h_a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11"/>
</p:tagLst>
</file>

<file path=ppt/tags/tag232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80_3*l_h_a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24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680_3*l_h_i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25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680_3*l_h_i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36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680_3*l_h_i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37"/>
</p:tagLst>
</file>

<file path=ppt/tags/tag236.xml><?xml version="1.0" encoding="utf-8"?>
<p:tagLst xmlns:p="http://schemas.openxmlformats.org/presentationml/2006/main">
  <p:tag name="KSO_WM_FULL_TEXT_BEAUTIFY_COPY_ID" val="150999532"/>
</p:tagLst>
</file>

<file path=ppt/tags/tag237.xml><?xml version="1.0" encoding="utf-8"?>
<p:tagLst xmlns:p="http://schemas.openxmlformats.org/presentationml/2006/main">
  <p:tag name="KSO_WM_FULL_TEXT_BEAUTIFY_COPY_ID" val="18445"/>
</p:tagLst>
</file>

<file path=ppt/tags/tag238.xml><?xml version="1.0" encoding="utf-8"?>
<p:tagLst xmlns:p="http://schemas.openxmlformats.org/presentationml/2006/main">
  <p:tag name="KSO_WM_FULL_TEXT_BEAUTIFY_COPY_ID" val="18454"/>
</p:tagLst>
</file>

<file path=ppt/tags/tag239.xml><?xml version="1.0" encoding="utf-8"?>
<p:tagLst xmlns:p="http://schemas.openxmlformats.org/presentationml/2006/main">
  <p:tag name="KSO_WM_FULL_TEXT_BEAUTIFY_COPY_ID" val="5"/>
</p:tagLst>
</file>

<file path=ppt/tags/tag24.xml><?xml version="1.0" encoding="utf-8"?>
<p:tagLst xmlns:p="http://schemas.openxmlformats.org/presentationml/2006/main">
  <p:tag name="KSO_WM_FULL_TEXT_BEAUTIFY_COPY_ID" val="29"/>
</p:tagLst>
</file>

<file path=ppt/tags/tag240.xml><?xml version="1.0" encoding="utf-8"?>
<p:tagLst xmlns:p="http://schemas.openxmlformats.org/presentationml/2006/main">
  <p:tag name="KSO_WM_FULL_TEXT_BEAUTIFY_COPY_ID" val="23"/>
</p:tagLst>
</file>

<file path=ppt/tags/tag241.xml><?xml version="1.0" encoding="utf-8"?>
<p:tagLst xmlns:p="http://schemas.openxmlformats.org/presentationml/2006/main">
  <p:tag name="KSO_WM_FULL_TEXT_BEAUTIFY_COPY_ID" val="34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80_3*l_h_i*1_1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FULL_TEXT_BEAUTIFY_COPY_ID" val="28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80_3*l_h_i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FULL_TEXT_BEAUTIFY_COPY_ID" val="29"/>
</p:tagLst>
</file>

<file path=ppt/tags/tag244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80_3*l_h_f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26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80_3*l_h_i*1_2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FULL_TEXT_BEAUTIFY_COPY_ID" val="8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80_3*l_h_i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FULL_TEXT_BEAUTIFY_COPY_ID" val="35"/>
</p:tagLst>
</file>

<file path=ppt/tags/tag247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80_3*l_h_f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3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80_3*l_h_i*1_3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FULL_TEXT_BEAUTIFY_COPY_ID" val="43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80_3*l_h_i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FULL_TEXT_BEAUTIFY_COPY_ID" val="44"/>
</p:tagLst>
</file>

<file path=ppt/tags/tag25.xml><?xml version="1.0" encoding="utf-8"?>
<p:tagLst xmlns:p="http://schemas.openxmlformats.org/presentationml/2006/main">
  <p:tag name="KSO_WM_FULL_TEXT_BEAUTIFY_COPY_ID" val="31"/>
</p:tagLst>
</file>

<file path=ppt/tags/tag250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80_3*l_h_f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41"/>
</p:tagLst>
</file>

<file path=ppt/tags/tag251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80_3*l_h_a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22"/>
</p:tagLst>
</file>

<file path=ppt/tags/tag252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80_3*l_h_a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11"/>
</p:tagLst>
</file>

<file path=ppt/tags/tag253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80_3*l_h_a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24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680_3*l_h_i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25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680_3*l_h_i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36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680_3*l_h_i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37"/>
</p:tagLst>
</file>

<file path=ppt/tags/tag257.xml><?xml version="1.0" encoding="utf-8"?>
<p:tagLst xmlns:p="http://schemas.openxmlformats.org/presentationml/2006/main">
  <p:tag name="KSO_WM_FULL_TEXT_BEAUTIFY_COPY_ID" val="4"/>
</p:tagLst>
</file>

<file path=ppt/tags/tag258.xml><?xml version="1.0" encoding="utf-8"?>
<p:tagLst xmlns:p="http://schemas.openxmlformats.org/presentationml/2006/main">
  <p:tag name="KSO_WM_FULL_TEXT_BEAUTIFY_COPY_ID" val="150999533"/>
</p:tagLst>
</file>

<file path=ppt/tags/tag259.xml><?xml version="1.0" encoding="utf-8"?>
<p:tagLst xmlns:p="http://schemas.openxmlformats.org/presentationml/2006/main">
  <p:tag name="KSO_WM_FULL_TEXT_BEAUTIFY_COPY_ID" val="18445"/>
</p:tagLst>
</file>

<file path=ppt/tags/tag26.xml><?xml version="1.0" encoding="utf-8"?>
<p:tagLst xmlns:p="http://schemas.openxmlformats.org/presentationml/2006/main">
  <p:tag name="KSO_WM_FULL_TEXT_BEAUTIFY_COPY_ID" val="32"/>
</p:tagLst>
</file>

<file path=ppt/tags/tag260.xml><?xml version="1.0" encoding="utf-8"?>
<p:tagLst xmlns:p="http://schemas.openxmlformats.org/presentationml/2006/main">
  <p:tag name="KSO_WM_FULL_TEXT_BEAUTIFY_COPY_ID" val="18454"/>
</p:tagLst>
</file>

<file path=ppt/tags/tag261.xml><?xml version="1.0" encoding="utf-8"?>
<p:tagLst xmlns:p="http://schemas.openxmlformats.org/presentationml/2006/main">
  <p:tag name="KSO_WM_FULL_TEXT_BEAUTIFY_COPY_ID" val="5"/>
</p:tagLst>
</file>

<file path=ppt/tags/tag262.xml><?xml version="1.0" encoding="utf-8"?>
<p:tagLst xmlns:p="http://schemas.openxmlformats.org/presentationml/2006/main">
  <p:tag name="KSO_WM_FULL_TEXT_BEAUTIFY_COPY_ID" val="23"/>
</p:tagLst>
</file>

<file path=ppt/tags/tag263.xml><?xml version="1.0" encoding="utf-8"?>
<p:tagLst xmlns:p="http://schemas.openxmlformats.org/presentationml/2006/main">
  <p:tag name="KSO_WM_FULL_TEXT_BEAUTIFY_COPY_ID" val="34"/>
</p:tagLst>
</file>

<file path=ppt/tags/tag264.xml><?xml version="1.0" encoding="utf-8"?>
<p:tagLst xmlns:p="http://schemas.openxmlformats.org/presentationml/2006/main">
  <p:tag name="KSO_WM_FULL_TEXT_BEAUTIFY_COPY_ID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80_3*l_h_i*1_1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FULL_TEXT_BEAUTIFY_COPY_ID" val="28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80_3*l_h_i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FULL_TEXT_BEAUTIFY_COPY_ID" val="29"/>
</p:tagLst>
</file>

<file path=ppt/tags/tag267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80_3*l_h_f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26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80_3*l_h_i*1_2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FULL_TEXT_BEAUTIFY_COPY_ID" val="8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80_3*l_h_i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FULL_TEXT_BEAUTIFY_COPY_ID" val="35"/>
</p:tagLst>
</file>

<file path=ppt/tags/tag27.xml><?xml version="1.0" encoding="utf-8"?>
<p:tagLst xmlns:p="http://schemas.openxmlformats.org/presentationml/2006/main">
  <p:tag name="KSO_WM_FULL_TEXT_BEAUTIFY_COPY_ID" val="150996856"/>
</p:tagLst>
</file>

<file path=ppt/tags/tag270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80_3*l_h_f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3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80_3*l_h_i*1_3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FULL_TEXT_BEAUTIFY_COPY_ID" val="43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80_3*l_h_i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FULL_TEXT_BEAUTIFY_COPY_ID" val="44"/>
</p:tagLst>
</file>

<file path=ppt/tags/tag273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80_3*l_h_f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41"/>
</p:tagLst>
</file>

<file path=ppt/tags/tag274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80_3*l_h_a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22"/>
</p:tagLst>
</file>

<file path=ppt/tags/tag275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80_3*l_h_a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11"/>
</p:tagLst>
</file>

<file path=ppt/tags/tag276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80_3*l_h_a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24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680_3*l_h_i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25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680_3*l_h_i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36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680_3*l_h_i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37"/>
</p:tagLst>
</file>

<file path=ppt/tags/tag28.xml><?xml version="1.0" encoding="utf-8"?>
<p:tagLst xmlns:p="http://schemas.openxmlformats.org/presentationml/2006/main">
  <p:tag name="KSO_WM_FULL_TEXT_BEAUTIFY_COPY_ID" val="18445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80_3*l_h_i*1_2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FULL_TEXT_BEAUTIFY_COPY_ID" val="3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80_3*l_h_i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FULL_TEXT_BEAUTIFY_COPY_ID" val="4"/>
</p:tagLst>
</file>

<file path=ppt/tags/tag282.xml><?xml version="1.0" encoding="utf-8"?>
<p:tagLst xmlns:p="http://schemas.openxmlformats.org/presentationml/2006/main">
  <p:tag name="KSO_WM_FULL_TEXT_BEAUTIFY_COPY_ID" val="6"/>
</p:tagLst>
</file>

<file path=ppt/tags/tag283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80_3*l_h_a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7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680_3*l_h_i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9"/>
</p:tagLst>
</file>

<file path=ppt/tags/tag285.xml><?xml version="1.0" encoding="utf-8"?>
<p:tagLst xmlns:p="http://schemas.openxmlformats.org/presentationml/2006/main">
  <p:tag name="KSO_WM_FULL_TEXT_BEAUTIFY_COPY_ID" val="150999534"/>
</p:tagLst>
</file>

<file path=ppt/tags/tag286.xml><?xml version="1.0" encoding="utf-8"?>
<p:tagLst xmlns:p="http://schemas.openxmlformats.org/presentationml/2006/main">
  <p:tag name="KSO_WM_FULL_TEXT_BEAUTIFY_COPY_ID" val="18445"/>
</p:tagLst>
</file>

<file path=ppt/tags/tag287.xml><?xml version="1.0" encoding="utf-8"?>
<p:tagLst xmlns:p="http://schemas.openxmlformats.org/presentationml/2006/main">
  <p:tag name="KSO_WM_FULL_TEXT_BEAUTIFY_COPY_ID" val="18454"/>
</p:tagLst>
</file>

<file path=ppt/tags/tag288.xml><?xml version="1.0" encoding="utf-8"?>
<p:tagLst xmlns:p="http://schemas.openxmlformats.org/presentationml/2006/main">
  <p:tag name="KSO_WM_FULL_TEXT_BEAUTIFY_COPY_ID" val="5"/>
</p:tagLst>
</file>

<file path=ppt/tags/tag289.xml><?xml version="1.0" encoding="utf-8"?>
<p:tagLst xmlns:p="http://schemas.openxmlformats.org/presentationml/2006/main">
  <p:tag name="KSO_WM_FULL_TEXT_BEAUTIFY_COPY_ID" val="23"/>
</p:tagLst>
</file>

<file path=ppt/tags/tag29.xml><?xml version="1.0" encoding="utf-8"?>
<p:tagLst xmlns:p="http://schemas.openxmlformats.org/presentationml/2006/main">
  <p:tag name="KSO_WM_FULL_TEXT_BEAUTIFY_COPY_ID" val="18454"/>
</p:tagLst>
</file>

<file path=ppt/tags/tag290.xml><?xml version="1.0" encoding="utf-8"?>
<p:tagLst xmlns:p="http://schemas.openxmlformats.org/presentationml/2006/main">
  <p:tag name="KSO_WM_FULL_TEXT_BEAUTIFY_COPY_ID" val="34"/>
</p:tagLst>
</file>

<file path=ppt/tags/tag291.xml><?xml version="1.0" encoding="utf-8"?>
<p:tagLst xmlns:p="http://schemas.openxmlformats.org/presentationml/2006/main">
  <p:tag name="KSO_WM_FULL_TEXT_BEAUTIFY_COPY_ID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80_3*l_h_i*1_1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FULL_TEXT_BEAUTIFY_COPY_ID" val="28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80_3*l_h_i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FULL_TEXT_BEAUTIFY_COPY_ID" val="29"/>
</p:tagLst>
</file>

<file path=ppt/tags/tag294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80_3*l_h_f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26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80_3*l_h_i*1_2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FULL_TEXT_BEAUTIFY_COPY_ID" val="8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80_3*l_h_i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FULL_TEXT_BEAUTIFY_COPY_ID" val="35"/>
</p:tagLst>
</file>

<file path=ppt/tags/tag297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80_3*l_h_f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3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80_3*l_h_i*1_3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FULL_TEXT_BEAUTIFY_COPY_ID" val="43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80_3*l_h_i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FULL_TEXT_BEAUTIFY_COPY_ID" val="44"/>
</p:tagLst>
</file>

<file path=ppt/tags/tag3.xml><?xml version="1.0" encoding="utf-8"?>
<p:tagLst xmlns:p="http://schemas.openxmlformats.org/presentationml/2006/main">
  <p:tag name="KSO_WM_FULL_TEXT_BEAUTIFY_COPY_ID" val="150995268"/>
</p:tagLst>
</file>

<file path=ppt/tags/tag30.xml><?xml version="1.0" encoding="utf-8"?>
<p:tagLst xmlns:p="http://schemas.openxmlformats.org/presentationml/2006/main">
  <p:tag name="KSO_WM_FULL_TEXT_BEAUTIFY_COPY_ID" val="5"/>
</p:tagLst>
</file>

<file path=ppt/tags/tag300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80_3*l_h_f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41"/>
</p:tagLst>
</file>

<file path=ppt/tags/tag301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80_3*l_h_a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22"/>
</p:tagLst>
</file>

<file path=ppt/tags/tag302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80_3*l_h_a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11"/>
</p:tagLst>
</file>

<file path=ppt/tags/tag303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80_3*l_h_a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24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680_3*l_h_i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25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680_3*l_h_i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36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680_3*l_h_i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37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80_3*l_h_i*1_2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FULL_TEXT_BEAUTIFY_COPY_ID" val="3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80_3*l_h_i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FULL_TEXT_BEAUTIFY_COPY_ID" val="4"/>
</p:tagLst>
</file>

<file path=ppt/tags/tag309.xml><?xml version="1.0" encoding="utf-8"?>
<p:tagLst xmlns:p="http://schemas.openxmlformats.org/presentationml/2006/main">
  <p:tag name="KSO_WM_FULL_TEXT_BEAUTIFY_COPY_ID" val="6"/>
</p:tagLst>
</file>

<file path=ppt/tags/tag31.xml><?xml version="1.0" encoding="utf-8"?>
<p:tagLst xmlns:p="http://schemas.openxmlformats.org/presentationml/2006/main">
  <p:tag name="KSO_WM_FULL_TEXT_BEAUTIFY_COPY_ID" val="23"/>
</p:tagLst>
</file>

<file path=ppt/tags/tag31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80_3*l_h_a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9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680_3*l_h_i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10"/>
</p:tagLst>
</file>

<file path=ppt/tags/tag312.xml><?xml version="1.0" encoding="utf-8"?>
<p:tagLst xmlns:p="http://schemas.openxmlformats.org/presentationml/2006/main">
  <p:tag name="KSO_WM_FULL_TEXT_BEAUTIFY_COPY_ID" val="150999536"/>
</p:tagLst>
</file>

<file path=ppt/tags/tag313.xml><?xml version="1.0" encoding="utf-8"?>
<p:tagLst xmlns:p="http://schemas.openxmlformats.org/presentationml/2006/main">
  <p:tag name="KSO_WM_FULL_TEXT_BEAUTIFY_COPY_ID" val="18445"/>
</p:tagLst>
</file>

<file path=ppt/tags/tag314.xml><?xml version="1.0" encoding="utf-8"?>
<p:tagLst xmlns:p="http://schemas.openxmlformats.org/presentationml/2006/main">
  <p:tag name="KSO_WM_FULL_TEXT_BEAUTIFY_COPY_ID" val="18454"/>
</p:tagLst>
</file>

<file path=ppt/tags/tag315.xml><?xml version="1.0" encoding="utf-8"?>
<p:tagLst xmlns:p="http://schemas.openxmlformats.org/presentationml/2006/main">
  <p:tag name="KSO_WM_FULL_TEXT_BEAUTIFY_COPY_ID" val="5"/>
</p:tagLst>
</file>

<file path=ppt/tags/tag316.xml><?xml version="1.0" encoding="utf-8"?>
<p:tagLst xmlns:p="http://schemas.openxmlformats.org/presentationml/2006/main">
  <p:tag name="KSO_WM_FULL_TEXT_BEAUTIFY_COPY_ID" val="23"/>
</p:tagLst>
</file>

<file path=ppt/tags/tag317.xml><?xml version="1.0" encoding="utf-8"?>
<p:tagLst xmlns:p="http://schemas.openxmlformats.org/presentationml/2006/main">
  <p:tag name="KSO_WM_FULL_TEXT_BEAUTIFY_COPY_ID" val="34"/>
</p:tagLst>
</file>

<file path=ppt/tags/tag318.xml><?xml version="1.0" encoding="utf-8"?>
<p:tagLst xmlns:p="http://schemas.openxmlformats.org/presentationml/2006/main">
  <p:tag name="KSO_WM_FULL_TEXT_BEAUTIFY_COPY_ID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80_3*l_h_i*1_1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FULL_TEXT_BEAUTIFY_COPY_ID" val="28"/>
</p:tagLst>
</file>

<file path=ppt/tags/tag32.xml><?xml version="1.0" encoding="utf-8"?>
<p:tagLst xmlns:p="http://schemas.openxmlformats.org/presentationml/2006/main">
  <p:tag name="KSO_WM_FULL_TEXT_BEAUTIFY_COPY_ID" val="12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80_3*l_h_i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FULL_TEXT_BEAUTIFY_COPY_ID" val="29"/>
</p:tagLst>
</file>

<file path=ppt/tags/tag321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80_3*l_h_f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26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80_3*l_h_i*1_2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FULL_TEXT_BEAUTIFY_COPY_ID" val="8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80_3*l_h_i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FULL_TEXT_BEAUTIFY_COPY_ID" val="35"/>
</p:tagLst>
</file>

<file path=ppt/tags/tag324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80_3*l_h_f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3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80_3*l_h_i*1_3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FULL_TEXT_BEAUTIFY_COPY_ID" val="43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80_3*l_h_i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FULL_TEXT_BEAUTIFY_COPY_ID" val="44"/>
</p:tagLst>
</file>

<file path=ppt/tags/tag327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80_3*l_h_f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41"/>
</p:tagLst>
</file>

<file path=ppt/tags/tag328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80_3*l_h_a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22"/>
</p:tagLst>
</file>

<file path=ppt/tags/tag329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80_3*l_h_a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11"/>
</p:tagLst>
</file>

<file path=ppt/tags/tag33.xml><?xml version="1.0" encoding="utf-8"?>
<p:tagLst xmlns:p="http://schemas.openxmlformats.org/presentationml/2006/main">
  <p:tag name="KSO_WM_FULL_TEXT_BEAUTIFY_COPY_ID" val="36"/>
</p:tagLst>
</file>

<file path=ppt/tags/tag33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80_3*l_h_a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24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680_3*l_h_i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25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680_3*l_h_i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36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680_3*l_h_i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37"/>
</p:tagLst>
</file>

<file path=ppt/tags/tag334.xml><?xml version="1.0" encoding="utf-8"?>
<p:tagLst xmlns:p="http://schemas.openxmlformats.org/presentationml/2006/main">
  <p:tag name="KSO_WM_FULL_TEXT_BEAUTIFY_COPY_ID" val="150999537"/>
</p:tagLst>
</file>

<file path=ppt/tags/tag335.xml><?xml version="1.0" encoding="utf-8"?>
<p:tagLst xmlns:p="http://schemas.openxmlformats.org/presentationml/2006/main">
  <p:tag name="KSO_WM_FULL_TEXT_BEAUTIFY_COPY_ID" val="18445"/>
</p:tagLst>
</file>

<file path=ppt/tags/tag336.xml><?xml version="1.0" encoding="utf-8"?>
<p:tagLst xmlns:p="http://schemas.openxmlformats.org/presentationml/2006/main">
  <p:tag name="KSO_WM_FULL_TEXT_BEAUTIFY_COPY_ID" val="18454"/>
</p:tagLst>
</file>

<file path=ppt/tags/tag337.xml><?xml version="1.0" encoding="utf-8"?>
<p:tagLst xmlns:p="http://schemas.openxmlformats.org/presentationml/2006/main">
  <p:tag name="KSO_WM_FULL_TEXT_BEAUTIFY_COPY_ID" val="5"/>
</p:tagLst>
</file>

<file path=ppt/tags/tag338.xml><?xml version="1.0" encoding="utf-8"?>
<p:tagLst xmlns:p="http://schemas.openxmlformats.org/presentationml/2006/main">
  <p:tag name="KSO_WM_FULL_TEXT_BEAUTIFY_COPY_ID" val="23"/>
</p:tagLst>
</file>

<file path=ppt/tags/tag339.xml><?xml version="1.0" encoding="utf-8"?>
<p:tagLst xmlns:p="http://schemas.openxmlformats.org/presentationml/2006/main">
  <p:tag name="KSO_WM_FULL_TEXT_BEAUTIFY_COPY_ID" val="34"/>
</p:tagLst>
</file>

<file path=ppt/tags/tag34.xml><?xml version="1.0" encoding="utf-8"?>
<p:tagLst xmlns:p="http://schemas.openxmlformats.org/presentationml/2006/main">
  <p:tag name="KSO_WM_FULL_TEXT_BEAUTIFY_COPY_ID" val="37"/>
</p:tagLst>
</file>

<file path=ppt/tags/tag340.xml><?xml version="1.0" encoding="utf-8"?>
<p:tagLst xmlns:p="http://schemas.openxmlformats.org/presentationml/2006/main">
  <p:tag name="KSO_WM_FULL_TEXT_BEAUTIFY_COPY_ID" val="4"/>
</p:tagLst>
</file>

<file path=ppt/tags/tag341.xml><?xml version="1.0" encoding="utf-8"?>
<p:tagLst xmlns:p="http://schemas.openxmlformats.org/presentationml/2006/main">
  <p:tag name="KSO_WM_FULL_TEXT_BEAUTIFY_COPY_ID" val="150999478"/>
</p:tagLst>
</file>

<file path=ppt/tags/tag342.xml><?xml version="1.0" encoding="utf-8"?>
<p:tagLst xmlns:p="http://schemas.openxmlformats.org/presentationml/2006/main">
  <p:tag name="KSO_WM_FULL_TEXT_BEAUTIFY_COPY_ID" val="18445"/>
</p:tagLst>
</file>

<file path=ppt/tags/tag343.xml><?xml version="1.0" encoding="utf-8"?>
<p:tagLst xmlns:p="http://schemas.openxmlformats.org/presentationml/2006/main">
  <p:tag name="KSO_WM_FULL_TEXT_BEAUTIFY_COPY_ID" val="18454"/>
</p:tagLst>
</file>

<file path=ppt/tags/tag344.xml><?xml version="1.0" encoding="utf-8"?>
<p:tagLst xmlns:p="http://schemas.openxmlformats.org/presentationml/2006/main">
  <p:tag name="KSO_WM_FULL_TEXT_BEAUTIFY_COPY_ID" val="5"/>
</p:tagLst>
</file>

<file path=ppt/tags/tag345.xml><?xml version="1.0" encoding="utf-8"?>
<p:tagLst xmlns:p="http://schemas.openxmlformats.org/presentationml/2006/main">
  <p:tag name="KSO_WM_FULL_TEXT_BEAUTIFY_COPY_ID" val="23"/>
</p:tagLst>
</file>

<file path=ppt/tags/tag346.xml><?xml version="1.0" encoding="utf-8"?>
<p:tagLst xmlns:p="http://schemas.openxmlformats.org/presentationml/2006/main">
  <p:tag name="KSO_WM_FULL_TEXT_BEAUTIFY_COPY_ID" val="34"/>
</p:tagLst>
</file>

<file path=ppt/tags/tag347.xml><?xml version="1.0" encoding="utf-8"?>
<p:tagLst xmlns:p="http://schemas.openxmlformats.org/presentationml/2006/main">
  <p:tag name="KSO_WM_FULL_TEXT_BEAUTIFY_COPY_ID" val="2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80_3*l_h_i*1_1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FULL_TEXT_BEAUTIFY_COPY_ID" val="28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80_3*l_h_i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FULL_TEXT_BEAUTIFY_COPY_ID" val="29"/>
</p:tagLst>
</file>

<file path=ppt/tags/tag35.xml><?xml version="1.0" encoding="utf-8"?>
<p:tagLst xmlns:p="http://schemas.openxmlformats.org/presentationml/2006/main">
  <p:tag name="KSO_WM_FULL_TEXT_BEAUTIFY_COPY_ID" val="150998139"/>
</p:tagLst>
</file>

<file path=ppt/tags/tag350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80_3*l_h_f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26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80_3*l_h_i*1_2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FULL_TEXT_BEAUTIFY_COPY_ID" val="8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80_3*l_h_i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FULL_TEXT_BEAUTIFY_COPY_ID" val="35"/>
</p:tagLst>
</file>

<file path=ppt/tags/tag353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80_3*l_h_f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32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80_3*l_h_i*1_3_2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FULL_TEXT_BEAUTIFY_COPY_ID" val="43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80_3*l_h_i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FULL_TEXT_BEAUTIFY_COPY_ID" val="44"/>
</p:tagLst>
</file>

<file path=ppt/tags/tag356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80_3*l_h_f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FULL_TEXT_BEAUTIFY_COPY_ID" val="41"/>
</p:tagLst>
</file>

<file path=ppt/tags/tag357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80_3*l_h_a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22"/>
</p:tagLst>
</file>

<file path=ppt/tags/tag358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80_3*l_h_a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11"/>
</p:tagLst>
</file>

<file path=ppt/tags/tag359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80_3*l_h_a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  <p:tag name="KSO_WM_FULL_TEXT_BEAUTIFY_COPY_ID" val="24"/>
</p:tagLst>
</file>

<file path=ppt/tags/tag36.xml><?xml version="1.0" encoding="utf-8"?>
<p:tagLst xmlns:p="http://schemas.openxmlformats.org/presentationml/2006/main">
  <p:tag name="KSO_WM_FULL_TEXT_BEAUTIFY_COPY_ID" val="18445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680_3*l_h_i*1_2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25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680_3*l_h_i*1_1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36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680_3*l_h_i*1_3_1"/>
  <p:tag name="KSO_WM_TEMPLATE_CATEGORY" val="diagram"/>
  <p:tag name="KSO_WM_TEMPLATE_INDEX" val="680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FULL_TEXT_BEAUTIFY_COPY_ID" val="37"/>
</p:tagLst>
</file>

<file path=ppt/tags/tag363.xml><?xml version="1.0" encoding="utf-8"?>
<p:tagLst xmlns:p="http://schemas.openxmlformats.org/presentationml/2006/main">
  <p:tag name="KSO_WM_FULL_TEXT_BEAUTIFY_COPY_ID" val="150999538"/>
</p:tagLst>
</file>

<file path=ppt/tags/tag364.xml><?xml version="1.0" encoding="utf-8"?>
<p:tagLst xmlns:p="http://schemas.openxmlformats.org/presentationml/2006/main">
  <p:tag name="KSO_WM_FULL_TEXT_BEAUTIFY_COPY_ID" val="3"/>
</p:tagLst>
</file>

<file path=ppt/tags/tag365.xml><?xml version="1.0" encoding="utf-8"?>
<p:tagLst xmlns:p="http://schemas.openxmlformats.org/presentationml/2006/main">
  <p:tag name="KSO_WM_FULL_TEXT_BEAUTIFY_COPY_ID" val="6"/>
</p:tagLst>
</file>

<file path=ppt/tags/tag366.xml><?xml version="1.0" encoding="utf-8"?>
<p:tagLst xmlns:p="http://schemas.openxmlformats.org/presentationml/2006/main">
  <p:tag name="KSO_WM_FULL_TEXT_BEAUTIFY_COPY_ID" val="2"/>
</p:tagLst>
</file>

<file path=ppt/tags/tag367.xml><?xml version="1.0" encoding="utf-8"?>
<p:tagLst xmlns:p="http://schemas.openxmlformats.org/presentationml/2006/main">
  <p:tag name="KSO_WM_FULL_TEXT_BEAUTIFY_COPY_ID" val="7"/>
</p:tagLst>
</file>

<file path=ppt/tags/tag368.xml><?xml version="1.0" encoding="utf-8"?>
<p:tagLst xmlns:p="http://schemas.openxmlformats.org/presentationml/2006/main">
  <p:tag name="KSO_WM_FULL_TEXT_BEAUTIFY_COPY_ID" val="5"/>
</p:tagLst>
</file>

<file path=ppt/tags/tag369.xml><?xml version="1.0" encoding="utf-8"?>
<p:tagLst xmlns:p="http://schemas.openxmlformats.org/presentationml/2006/main">
  <p:tag name="KSO_WM_FULL_TEXT_BEAUTIFY_COPY_ID" val="4"/>
</p:tagLst>
</file>

<file path=ppt/tags/tag37.xml><?xml version="1.0" encoding="utf-8"?>
<p:tagLst xmlns:p="http://schemas.openxmlformats.org/presentationml/2006/main">
  <p:tag name="KSO_WM_FULL_TEXT_BEAUTIFY_COPY_ID" val="18454"/>
</p:tagLst>
</file>

<file path=ppt/tags/tag370.xml><?xml version="1.0" encoding="utf-8"?>
<p:tagLst xmlns:p="http://schemas.openxmlformats.org/presentationml/2006/main">
  <p:tag name="KSO_WM_FULL_TEXT_BEAUTIFY_COPY_ID" val="150998145"/>
</p:tagLst>
</file>

<file path=ppt/tags/tag371.xml><?xml version="1.0" encoding="utf-8"?>
<p:tagLst xmlns:p="http://schemas.openxmlformats.org/presentationml/2006/main">
  <p:tag name="KSO_WM_FULL_TEXT_BEAUTIFY_COPY_ID" val="27652"/>
</p:tagLst>
</file>

<file path=ppt/tags/tag372.xml><?xml version="1.0" encoding="utf-8"?>
<p:tagLst xmlns:p="http://schemas.openxmlformats.org/presentationml/2006/main">
  <p:tag name="KSO_WM_FULL_TEXT_BEAUTIFY_COPY_ID" val="27653"/>
</p:tagLst>
</file>

<file path=ppt/tags/tag373.xml><?xml version="1.0" encoding="utf-8"?>
<p:tagLst xmlns:p="http://schemas.openxmlformats.org/presentationml/2006/main">
  <p:tag name="KSO_WM_FULL_TEXT_BEAUTIFY_COPY_ID" val="27659"/>
</p:tagLst>
</file>

<file path=ppt/tags/tag374.xml><?xml version="1.0" encoding="utf-8"?>
<p:tagLst xmlns:p="http://schemas.openxmlformats.org/presentationml/2006/main">
  <p:tag name="KSO_WM_FULL_TEXT_BEAUTIFY_COPY_ID" val="27660"/>
</p:tagLst>
</file>

<file path=ppt/tags/tag375.xml><?xml version="1.0" encoding="utf-8"?>
<p:tagLst xmlns:p="http://schemas.openxmlformats.org/presentationml/2006/main">
  <p:tag name="KSO_WM_FULL_TEXT_BEAUTIFY_COPY_ID" val="14"/>
</p:tagLst>
</file>

<file path=ppt/tags/tag376.xml><?xml version="1.0" encoding="utf-8"?>
<p:tagLst xmlns:p="http://schemas.openxmlformats.org/presentationml/2006/main">
  <p:tag name="KSO_WM_FULL_TEXT_BEAUTIFY_COPY_ID" val="15"/>
</p:tagLst>
</file>

<file path=ppt/tags/tag377.xml><?xml version="1.0" encoding="utf-8"?>
<p:tagLst xmlns:p="http://schemas.openxmlformats.org/presentationml/2006/main">
  <p:tag name="KSO_WM_FULL_TEXT_BEAUTIFY_COPY_ID" val="16"/>
</p:tagLst>
</file>

<file path=ppt/tags/tag378.xml><?xml version="1.0" encoding="utf-8"?>
<p:tagLst xmlns:p="http://schemas.openxmlformats.org/presentationml/2006/main">
  <p:tag name="KSO_WM_FULL_TEXT_BEAUTIFY_COPY_ID" val="2"/>
</p:tagLst>
</file>

<file path=ppt/tags/tag379.xml><?xml version="1.0" encoding="utf-8"?>
<p:tagLst xmlns:p="http://schemas.openxmlformats.org/presentationml/2006/main">
  <p:tag name="KSO_WM_FULL_TEXT_BEAUTIFY_COPY_ID" val="18"/>
</p:tagLst>
</file>

<file path=ppt/tags/tag38.xml><?xml version="1.0" encoding="utf-8"?>
<p:tagLst xmlns:p="http://schemas.openxmlformats.org/presentationml/2006/main">
  <p:tag name="KSO_WM_FULL_TEXT_BEAUTIFY_COPY_ID" val="5"/>
</p:tagLst>
</file>

<file path=ppt/tags/tag380.xml><?xml version="1.0" encoding="utf-8"?>
<p:tagLst xmlns:p="http://schemas.openxmlformats.org/presentationml/2006/main">
  <p:tag name="KSO_WM_FULL_TEXT_BEAUTIFY_COPY_ID" val="150995224"/>
</p:tagLst>
</file>

<file path=ppt/tags/tag381.xml><?xml version="1.0" encoding="utf-8"?>
<p:tagLst xmlns:p="http://schemas.openxmlformats.org/presentationml/2006/main">
  <p:tag name="KSO_WM_FULL_TEXT_BEAUTIFY_COPY_ID" val="27652"/>
</p:tagLst>
</file>

<file path=ppt/tags/tag382.xml><?xml version="1.0" encoding="utf-8"?>
<p:tagLst xmlns:p="http://schemas.openxmlformats.org/presentationml/2006/main">
  <p:tag name="KSO_WM_FULL_TEXT_BEAUTIFY_COPY_ID" val="27653"/>
</p:tagLst>
</file>

<file path=ppt/tags/tag383.xml><?xml version="1.0" encoding="utf-8"?>
<p:tagLst xmlns:p="http://schemas.openxmlformats.org/presentationml/2006/main">
  <p:tag name="KSO_WM_FULL_TEXT_BEAUTIFY_COPY_ID" val="27656"/>
</p:tagLst>
</file>

<file path=ppt/tags/tag384.xml><?xml version="1.0" encoding="utf-8"?>
<p:tagLst xmlns:p="http://schemas.openxmlformats.org/presentationml/2006/main">
  <p:tag name="KSO_WM_FULL_TEXT_BEAUTIFY_COPY_ID" val="27659"/>
</p:tagLst>
</file>

<file path=ppt/tags/tag385.xml><?xml version="1.0" encoding="utf-8"?>
<p:tagLst xmlns:p="http://schemas.openxmlformats.org/presentationml/2006/main">
  <p:tag name="KSO_WM_FULL_TEXT_BEAUTIFY_COPY_ID" val="27660"/>
</p:tagLst>
</file>

<file path=ppt/tags/tag386.xml><?xml version="1.0" encoding="utf-8"?>
<p:tagLst xmlns:p="http://schemas.openxmlformats.org/presentationml/2006/main">
  <p:tag name="KSO_WM_FULL_TEXT_BEAUTIFY_COPY_ID" val="27661"/>
</p:tagLst>
</file>

<file path=ppt/tags/tag387.xml><?xml version="1.0" encoding="utf-8"?>
<p:tagLst xmlns:p="http://schemas.openxmlformats.org/presentationml/2006/main">
  <p:tag name="KSO_WM_FULL_TEXT_BEAUTIFY_COPY_ID" val="14"/>
</p:tagLst>
</file>

<file path=ppt/tags/tag388.xml><?xml version="1.0" encoding="utf-8"?>
<p:tagLst xmlns:p="http://schemas.openxmlformats.org/presentationml/2006/main">
  <p:tag name="KSO_WM_FULL_TEXT_BEAUTIFY_COPY_ID" val="15"/>
</p:tagLst>
</file>

<file path=ppt/tags/tag389.xml><?xml version="1.0" encoding="utf-8"?>
<p:tagLst xmlns:p="http://schemas.openxmlformats.org/presentationml/2006/main">
  <p:tag name="KSO_WM_FULL_TEXT_BEAUTIFY_COPY_ID" val="16"/>
</p:tagLst>
</file>

<file path=ppt/tags/tag39.xml><?xml version="1.0" encoding="utf-8"?>
<p:tagLst xmlns:p="http://schemas.openxmlformats.org/presentationml/2006/main">
  <p:tag name="KSO_WM_FULL_TEXT_BEAUTIFY_COPY_ID" val="23"/>
</p:tagLst>
</file>

<file path=ppt/tags/tag390.xml><?xml version="1.0" encoding="utf-8"?>
<p:tagLst xmlns:p="http://schemas.openxmlformats.org/presentationml/2006/main">
  <p:tag name="KSO_WM_FULL_TEXT_BEAUTIFY_COPY_ID" val="2"/>
</p:tagLst>
</file>

<file path=ppt/tags/tag391.xml><?xml version="1.0" encoding="utf-8"?>
<p:tagLst xmlns:p="http://schemas.openxmlformats.org/presentationml/2006/main">
  <p:tag name="KSO_WM_FULL_TEXT_BEAUTIFY_COPY_ID" val="18"/>
</p:tagLst>
</file>

<file path=ppt/tags/tag392.xml><?xml version="1.0" encoding="utf-8"?>
<p:tagLst xmlns:p="http://schemas.openxmlformats.org/presentationml/2006/main">
  <p:tag name="KSO_WM_FULL_TEXT_BEAUTIFY_COPY_ID" val="19"/>
</p:tagLst>
</file>

<file path=ppt/tags/tag393.xml><?xml version="1.0" encoding="utf-8"?>
<p:tagLst xmlns:p="http://schemas.openxmlformats.org/presentationml/2006/main">
  <p:tag name="KSO_WM_FULL_TEXT_BEAUTIFY_COPY_ID" val="17"/>
</p:tagLst>
</file>

<file path=ppt/tags/tag394.xml><?xml version="1.0" encoding="utf-8"?>
<p:tagLst xmlns:p="http://schemas.openxmlformats.org/presentationml/2006/main">
  <p:tag name="KSO_WM_FULL_TEXT_BEAUTIFY_COPY_ID" val="21"/>
</p:tagLst>
</file>

<file path=ppt/tags/tag395.xml><?xml version="1.0" encoding="utf-8"?>
<p:tagLst xmlns:p="http://schemas.openxmlformats.org/presentationml/2006/main">
  <p:tag name="KSO_WM_FULL_TEXT_BEAUTIFY_COPY_ID" val="23"/>
</p:tagLst>
</file>

<file path=ppt/tags/tag396.xml><?xml version="1.0" encoding="utf-8"?>
<p:tagLst xmlns:p="http://schemas.openxmlformats.org/presentationml/2006/main">
  <p:tag name="KSO_WM_FULL_TEXT_BEAUTIFY_COPY_ID" val="150999463"/>
</p:tagLst>
</file>

<file path=ppt/tags/tag397.xml><?xml version="1.0" encoding="utf-8"?>
<p:tagLst xmlns:p="http://schemas.openxmlformats.org/presentationml/2006/main">
  <p:tag name="KSO_WM_FULL_TEXT_BEAUTIFY_COPY_ID" val="19457"/>
</p:tagLst>
</file>

<file path=ppt/tags/tag398.xml><?xml version="1.0" encoding="utf-8"?>
<p:tagLst xmlns:p="http://schemas.openxmlformats.org/presentationml/2006/main">
  <p:tag name="KSO_WM_FULL_TEXT_BEAUTIFY_COPY_ID" val="4"/>
</p:tagLst>
</file>

<file path=ppt/tags/tag399.xml><?xml version="1.0" encoding="utf-8"?>
<p:tagLst xmlns:p="http://schemas.openxmlformats.org/presentationml/2006/main">
  <p:tag name="KSO_WM_FULL_TEXT_BEAUTIFY_COPY_ID" val="5"/>
</p:tagLst>
</file>

<file path=ppt/tags/tag4.xml><?xml version="1.0" encoding="utf-8"?>
<p:tagLst xmlns:p="http://schemas.openxmlformats.org/presentationml/2006/main">
  <p:tag name="KSO_WM_FULL_TEXT_BEAUTIFY_COPY_ID" val="3"/>
</p:tagLst>
</file>

<file path=ppt/tags/tag40.xml><?xml version="1.0" encoding="utf-8"?>
<p:tagLst xmlns:p="http://schemas.openxmlformats.org/presentationml/2006/main">
  <p:tag name="KSO_WM_UNIT_TABLE_BEAUTIFY" val="smartTable{f6f61b3e-00cf-4aed-8189-7d2d90940848}"/>
  <p:tag name="KSO_WM_FULL_TEXT_BEAUTIFY_COPY_ID" val="6"/>
</p:tagLst>
</file>

<file path=ppt/tags/tag400.xml><?xml version="1.0" encoding="utf-8"?>
<p:tagLst xmlns:p="http://schemas.openxmlformats.org/presentationml/2006/main">
  <p:tag name="KSO_WM_FULL_TEXT_BEAUTIFY_COPY_ID" val="6"/>
</p:tagLst>
</file>

<file path=ppt/tags/tag401.xml><?xml version="1.0" encoding="utf-8"?>
<p:tagLst xmlns:p="http://schemas.openxmlformats.org/presentationml/2006/main">
  <p:tag name="KSO_WM_FULL_TEXT_BEAUTIFY_COPY_ID" val="19461"/>
</p:tagLst>
</file>

<file path=ppt/tags/tag402.xml><?xml version="1.0" encoding="utf-8"?>
<p:tagLst xmlns:p="http://schemas.openxmlformats.org/presentationml/2006/main">
  <p:tag name="KSO_WM_FULL_TEXT_BEAUTIFY_COPY_ID" val="150995202"/>
</p:tagLst>
</file>

<file path=ppt/tags/tag41.xml><?xml version="1.0" encoding="utf-8"?>
<p:tagLst xmlns:p="http://schemas.openxmlformats.org/presentationml/2006/main">
  <p:tag name="KSO_WM_FULL_TEXT_BEAUTIFY_COPY_ID" val="150998129"/>
</p:tagLst>
</file>

<file path=ppt/tags/tag42.xml><?xml version="1.0" encoding="utf-8"?>
<p:tagLst xmlns:p="http://schemas.openxmlformats.org/presentationml/2006/main">
  <p:tag name="KSO_WM_FULL_TEXT_BEAUTIFY_COPY_ID" val="18445"/>
</p:tagLst>
</file>

<file path=ppt/tags/tag43.xml><?xml version="1.0" encoding="utf-8"?>
<p:tagLst xmlns:p="http://schemas.openxmlformats.org/presentationml/2006/main">
  <p:tag name="KSO_WM_FULL_TEXT_BEAUTIFY_COPY_ID" val="18454"/>
</p:tagLst>
</file>

<file path=ppt/tags/tag44.xml><?xml version="1.0" encoding="utf-8"?>
<p:tagLst xmlns:p="http://schemas.openxmlformats.org/presentationml/2006/main">
  <p:tag name="KSO_WM_FULL_TEXT_BEAUTIFY_COPY_ID" val="5"/>
</p:tagLst>
</file>

<file path=ppt/tags/tag45.xml><?xml version="1.0" encoding="utf-8"?>
<p:tagLst xmlns:p="http://schemas.openxmlformats.org/presentationml/2006/main">
  <p:tag name="KSO_WM_FULL_TEXT_BEAUTIFY_COPY_ID" val="23"/>
</p:tagLst>
</file>

<file path=ppt/tags/tag46.xml><?xml version="1.0" encoding="utf-8"?>
<p:tagLst xmlns:p="http://schemas.openxmlformats.org/presentationml/2006/main">
  <p:tag name="KSO_WM_FULL_TEXT_BEAUTIFY_COPY_ID" val="34"/>
</p:tagLst>
</file>

<file path=ppt/tags/tag47.xml><?xml version="1.0" encoding="utf-8"?>
<p:tagLst xmlns:p="http://schemas.openxmlformats.org/presentationml/2006/main">
  <p:tag name="KSO_WM_FULL_TEXT_BEAUTIFY_COPY_ID" val="2"/>
</p:tagLst>
</file>

<file path=ppt/tags/tag48.xml><?xml version="1.0" encoding="utf-8"?>
<p:tagLst xmlns:p="http://schemas.openxmlformats.org/presentationml/2006/main">
  <p:tag name="KSO_WM_FULL_TEXT_BEAUTIFY_COPY_ID" val="15"/>
</p:tagLst>
</file>

<file path=ppt/tags/tag49.xml><?xml version="1.0" encoding="utf-8"?>
<p:tagLst xmlns:p="http://schemas.openxmlformats.org/presentationml/2006/main">
  <p:tag name="KSO_WM_FULL_TEXT_BEAUTIFY_COPY_ID" val="38"/>
</p:tagLst>
</file>

<file path=ppt/tags/tag5.xml><?xml version="1.0" encoding="utf-8"?>
<p:tagLst xmlns:p="http://schemas.openxmlformats.org/presentationml/2006/main">
  <p:tag name="KSO_WM_FULL_TEXT_BEAUTIFY_COPY_ID" val="6"/>
</p:tagLst>
</file>

<file path=ppt/tags/tag50.xml><?xml version="1.0" encoding="utf-8"?>
<p:tagLst xmlns:p="http://schemas.openxmlformats.org/presentationml/2006/main">
  <p:tag name="KSO_WM_FULL_TEXT_BEAUTIFY_COPY_ID" val="40"/>
</p:tagLst>
</file>

<file path=ppt/tags/tag51.xml><?xml version="1.0" encoding="utf-8"?>
<p:tagLst xmlns:p="http://schemas.openxmlformats.org/presentationml/2006/main">
  <p:tag name="KSO_WM_FULL_TEXT_BEAUTIFY_COPY_ID" val="150996891"/>
</p:tagLst>
</file>

<file path=ppt/tags/tag52.xml><?xml version="1.0" encoding="utf-8"?>
<p:tagLst xmlns:p="http://schemas.openxmlformats.org/presentationml/2006/main">
  <p:tag name="KSO_WM_FULL_TEXT_BEAUTIFY_COPY_ID" val="18445"/>
</p:tagLst>
</file>

<file path=ppt/tags/tag53.xml><?xml version="1.0" encoding="utf-8"?>
<p:tagLst xmlns:p="http://schemas.openxmlformats.org/presentationml/2006/main">
  <p:tag name="KSO_WM_FULL_TEXT_BEAUTIFY_COPY_ID" val="18454"/>
</p:tagLst>
</file>

<file path=ppt/tags/tag54.xml><?xml version="1.0" encoding="utf-8"?>
<p:tagLst xmlns:p="http://schemas.openxmlformats.org/presentationml/2006/main">
  <p:tag name="KSO_WM_FULL_TEXT_BEAUTIFY_COPY_ID" val="5"/>
</p:tagLst>
</file>

<file path=ppt/tags/tag55.xml><?xml version="1.0" encoding="utf-8"?>
<p:tagLst xmlns:p="http://schemas.openxmlformats.org/presentationml/2006/main">
  <p:tag name="KSO_WM_FULL_TEXT_BEAUTIFY_COPY_ID" val="23"/>
</p:tagLst>
</file>

<file path=ppt/tags/tag56.xml><?xml version="1.0" encoding="utf-8"?>
<p:tagLst xmlns:p="http://schemas.openxmlformats.org/presentationml/2006/main">
  <p:tag name="KSO_WM_FULL_TEXT_BEAUTIFY_COPY_ID" val="34"/>
</p:tagLst>
</file>

<file path=ppt/tags/tag57.xml><?xml version="1.0" encoding="utf-8"?>
<p:tagLst xmlns:p="http://schemas.openxmlformats.org/presentationml/2006/main">
  <p:tag name="KSO_WM_FULL_TEXT_BEAUTIFY_COPY_ID" val="4"/>
</p:tagLst>
</file>

<file path=ppt/tags/tag58.xml><?xml version="1.0" encoding="utf-8"?>
<p:tagLst xmlns:p="http://schemas.openxmlformats.org/presentationml/2006/main">
  <p:tag name="KSO_WM_FULL_TEXT_BEAUTIFY_COPY_ID" val="2"/>
</p:tagLst>
</file>

<file path=ppt/tags/tag59.xml><?xml version="1.0" encoding="utf-8"?>
<p:tagLst xmlns:p="http://schemas.openxmlformats.org/presentationml/2006/main">
  <p:tag name="KSO_WM_FULL_TEXT_BEAUTIFY_COPY_ID" val="150996859"/>
</p:tagLst>
</file>

<file path=ppt/tags/tag6.xml><?xml version="1.0" encoding="utf-8"?>
<p:tagLst xmlns:p="http://schemas.openxmlformats.org/presentationml/2006/main">
  <p:tag name="KSO_WM_FULL_TEXT_BEAUTIFY_COPY_ID" val="2"/>
</p:tagLst>
</file>

<file path=ppt/tags/tag60.xml><?xml version="1.0" encoding="utf-8"?>
<p:tagLst xmlns:p="http://schemas.openxmlformats.org/presentationml/2006/main">
  <p:tag name="KSO_WM_FULL_TEXT_BEAUTIFY_COPY_ID" val="18445"/>
</p:tagLst>
</file>

<file path=ppt/tags/tag61.xml><?xml version="1.0" encoding="utf-8"?>
<p:tagLst xmlns:p="http://schemas.openxmlformats.org/presentationml/2006/main">
  <p:tag name="KSO_WM_FULL_TEXT_BEAUTIFY_COPY_ID" val="18454"/>
</p:tagLst>
</file>

<file path=ppt/tags/tag62.xml><?xml version="1.0" encoding="utf-8"?>
<p:tagLst xmlns:p="http://schemas.openxmlformats.org/presentationml/2006/main">
  <p:tag name="KSO_WM_FULL_TEXT_BEAUTIFY_COPY_ID" val="5"/>
</p:tagLst>
</file>

<file path=ppt/tags/tag63.xml><?xml version="1.0" encoding="utf-8"?>
<p:tagLst xmlns:p="http://schemas.openxmlformats.org/presentationml/2006/main">
  <p:tag name="KSO_WM_FULL_TEXT_BEAUTIFY_COPY_ID" val="23"/>
</p:tagLst>
</file>

<file path=ppt/tags/tag64.xml><?xml version="1.0" encoding="utf-8"?>
<p:tagLst xmlns:p="http://schemas.openxmlformats.org/presentationml/2006/main">
  <p:tag name="KSO_WM_FULL_TEXT_BEAUTIFY_COPY_ID" val="34"/>
</p:tagLst>
</file>

<file path=ppt/tags/tag65.xml><?xml version="1.0" encoding="utf-8"?>
<p:tagLst xmlns:p="http://schemas.openxmlformats.org/presentationml/2006/main">
  <p:tag name="KSO_WM_FULL_TEXT_BEAUTIFY_COPY_ID" val="7"/>
</p:tagLst>
</file>

<file path=ppt/tags/tag66.xml><?xml version="1.0" encoding="utf-8"?>
<p:tagLst xmlns:p="http://schemas.openxmlformats.org/presentationml/2006/main">
  <p:tag name="KSO_WM_UNIT_TABLE_BEAUTIFY" val="smartTable{54199ec6-27d4-4517-bd04-3d2a7bf4bf43}"/>
  <p:tag name="KSO_WM_FULL_TEXT_BEAUTIFY_COPY_ID" val="2"/>
</p:tagLst>
</file>

<file path=ppt/tags/tag67.xml><?xml version="1.0" encoding="utf-8"?>
<p:tagLst xmlns:p="http://schemas.openxmlformats.org/presentationml/2006/main">
  <p:tag name="KSO_WM_FULL_TEXT_BEAUTIFY_COPY_ID" val="3"/>
</p:tagLst>
</file>

<file path=ppt/tags/tag68.xml><?xml version="1.0" encoding="utf-8"?>
<p:tagLst xmlns:p="http://schemas.openxmlformats.org/presentationml/2006/main">
  <p:tag name="KSO_WM_FULL_TEXT_BEAUTIFY_COPY_ID" val="4"/>
</p:tagLst>
</file>

<file path=ppt/tags/tag69.xml><?xml version="1.0" encoding="utf-8"?>
<p:tagLst xmlns:p="http://schemas.openxmlformats.org/presentationml/2006/main">
  <p:tag name="KSO_WM_FULL_TEXT_BEAUTIFY_COPY_ID" val="150999490"/>
</p:tagLst>
</file>

<file path=ppt/tags/tag7.xml><?xml version="1.0" encoding="utf-8"?>
<p:tagLst xmlns:p="http://schemas.openxmlformats.org/presentationml/2006/main">
  <p:tag name="KSO_WM_FULL_TEXT_BEAUTIFY_COPY_ID" val="7"/>
</p:tagLst>
</file>

<file path=ppt/tags/tag70.xml><?xml version="1.0" encoding="utf-8"?>
<p:tagLst xmlns:p="http://schemas.openxmlformats.org/presentationml/2006/main">
  <p:tag name="KSO_WM_FULL_TEXT_BEAUTIFY_COPY_ID" val="18445"/>
</p:tagLst>
</file>

<file path=ppt/tags/tag71.xml><?xml version="1.0" encoding="utf-8"?>
<p:tagLst xmlns:p="http://schemas.openxmlformats.org/presentationml/2006/main">
  <p:tag name="KSO_WM_FULL_TEXT_BEAUTIFY_COPY_ID" val="18454"/>
</p:tagLst>
</file>

<file path=ppt/tags/tag72.xml><?xml version="1.0" encoding="utf-8"?>
<p:tagLst xmlns:p="http://schemas.openxmlformats.org/presentationml/2006/main">
  <p:tag name="KSO_WM_FULL_TEXT_BEAUTIFY_COPY_ID" val="5"/>
</p:tagLst>
</file>

<file path=ppt/tags/tag73.xml><?xml version="1.0" encoding="utf-8"?>
<p:tagLst xmlns:p="http://schemas.openxmlformats.org/presentationml/2006/main">
  <p:tag name="KSO_WM_FULL_TEXT_BEAUTIFY_COPY_ID" val="23"/>
</p:tagLst>
</file>

<file path=ppt/tags/tag74.xml><?xml version="1.0" encoding="utf-8"?>
<p:tagLst xmlns:p="http://schemas.openxmlformats.org/presentationml/2006/main">
  <p:tag name="KSO_WM_FULL_TEXT_BEAUTIFY_COPY_ID" val="34"/>
</p:tagLst>
</file>

<file path=ppt/tags/tag75.xml><?xml version="1.0" encoding="utf-8"?>
<p:tagLst xmlns:p="http://schemas.openxmlformats.org/presentationml/2006/main">
  <p:tag name="KSO_WM_UNIT_TABLE_BEAUTIFY" val="smartTable{a48539da-51df-4fc5-8752-cce6e0b00a42}"/>
  <p:tag name="KSO_WM_FULL_TEXT_BEAUTIFY_COPY_ID" val="6"/>
</p:tagLst>
</file>

<file path=ppt/tags/tag76.xml><?xml version="1.0" encoding="utf-8"?>
<p:tagLst xmlns:p="http://schemas.openxmlformats.org/presentationml/2006/main">
  <p:tag name="KSO_WM_FULL_TEXT_BEAUTIFY_COPY_ID" val="7"/>
</p:tagLst>
</file>

<file path=ppt/tags/tag77.xml><?xml version="1.0" encoding="utf-8"?>
<p:tagLst xmlns:p="http://schemas.openxmlformats.org/presentationml/2006/main">
  <p:tag name="KSO_WM_FULL_TEXT_BEAUTIFY_COPY_ID" val="150999485"/>
</p:tagLst>
</file>

<file path=ppt/tags/tag78.xml><?xml version="1.0" encoding="utf-8"?>
<p:tagLst xmlns:p="http://schemas.openxmlformats.org/presentationml/2006/main">
  <p:tag name="KSO_WM_FULL_TEXT_BEAUTIFY_COPY_ID" val="18445"/>
</p:tagLst>
</file>

<file path=ppt/tags/tag79.xml><?xml version="1.0" encoding="utf-8"?>
<p:tagLst xmlns:p="http://schemas.openxmlformats.org/presentationml/2006/main">
  <p:tag name="KSO_WM_FULL_TEXT_BEAUTIFY_COPY_ID" val="18454"/>
</p:tagLst>
</file>

<file path=ppt/tags/tag8.xml><?xml version="1.0" encoding="utf-8"?>
<p:tagLst xmlns:p="http://schemas.openxmlformats.org/presentationml/2006/main">
  <p:tag name="KSO_WM_FULL_TEXT_BEAUTIFY_COPY_ID" val="13"/>
</p:tagLst>
</file>

<file path=ppt/tags/tag80.xml><?xml version="1.0" encoding="utf-8"?>
<p:tagLst xmlns:p="http://schemas.openxmlformats.org/presentationml/2006/main">
  <p:tag name="KSO_WM_FULL_TEXT_BEAUTIFY_COPY_ID" val="5"/>
</p:tagLst>
</file>

<file path=ppt/tags/tag81.xml><?xml version="1.0" encoding="utf-8"?>
<p:tagLst xmlns:p="http://schemas.openxmlformats.org/presentationml/2006/main">
  <p:tag name="KSO_WM_FULL_TEXT_BEAUTIFY_COPY_ID" val="23"/>
</p:tagLst>
</file>

<file path=ppt/tags/tag82.xml><?xml version="1.0" encoding="utf-8"?>
<p:tagLst xmlns:p="http://schemas.openxmlformats.org/presentationml/2006/main">
  <p:tag name="KSO_WM_FULL_TEXT_BEAUTIFY_COPY_ID" val="34"/>
</p:tagLst>
</file>

<file path=ppt/tags/tag83.xml><?xml version="1.0" encoding="utf-8"?>
<p:tagLst xmlns:p="http://schemas.openxmlformats.org/presentationml/2006/main">
  <p:tag name="KSO_WM_FULL_TEXT_BEAUTIFY_COPY_ID" val="4"/>
</p:tagLst>
</file>

<file path=ppt/tags/tag84.xml><?xml version="1.0" encoding="utf-8"?>
<p:tagLst xmlns:p="http://schemas.openxmlformats.org/presentationml/2006/main">
  <p:tag name="KSO_WM_FULL_TEXT_BEAUTIFY_COPY_ID" val="150996890"/>
</p:tagLst>
</file>

<file path=ppt/tags/tag85.xml><?xml version="1.0" encoding="utf-8"?>
<p:tagLst xmlns:p="http://schemas.openxmlformats.org/presentationml/2006/main">
  <p:tag name="KSO_WM_FULL_TEXT_BEAUTIFY_COPY_ID" val="18445"/>
</p:tagLst>
</file>

<file path=ppt/tags/tag86.xml><?xml version="1.0" encoding="utf-8"?>
<p:tagLst xmlns:p="http://schemas.openxmlformats.org/presentationml/2006/main">
  <p:tag name="KSO_WM_FULL_TEXT_BEAUTIFY_COPY_ID" val="18454"/>
</p:tagLst>
</file>

<file path=ppt/tags/tag87.xml><?xml version="1.0" encoding="utf-8"?>
<p:tagLst xmlns:p="http://schemas.openxmlformats.org/presentationml/2006/main">
  <p:tag name="KSO_WM_FULL_TEXT_BEAUTIFY_COPY_ID" val="5"/>
</p:tagLst>
</file>

<file path=ppt/tags/tag88.xml><?xml version="1.0" encoding="utf-8"?>
<p:tagLst xmlns:p="http://schemas.openxmlformats.org/presentationml/2006/main">
  <p:tag name="KSO_WM_FULL_TEXT_BEAUTIFY_COPY_ID" val="23"/>
</p:tagLst>
</file>

<file path=ppt/tags/tag89.xml><?xml version="1.0" encoding="utf-8"?>
<p:tagLst xmlns:p="http://schemas.openxmlformats.org/presentationml/2006/main">
  <p:tag name="KSO_WM_FULL_TEXT_BEAUTIFY_COPY_ID" val="34"/>
</p:tagLst>
</file>

<file path=ppt/tags/tag9.xml><?xml version="1.0" encoding="utf-8"?>
<p:tagLst xmlns:p="http://schemas.openxmlformats.org/presentationml/2006/main">
  <p:tag name="KSO_WM_FULL_TEXT_BEAUTIFY_COPY_ID" val="150995781"/>
</p:tagLst>
</file>

<file path=ppt/tags/tag90.xml><?xml version="1.0" encoding="utf-8"?>
<p:tagLst xmlns:p="http://schemas.openxmlformats.org/presentationml/2006/main">
  <p:tag name="KSO_WM_UNIT_TABLE_BEAUTIFY" val="smartTable{51c8919d-3dce-4175-97fd-46d9efcdc18c}"/>
  <p:tag name="KSO_WM_FULL_TEXT_BEAUTIFY_COPY_ID" val="6"/>
</p:tagLst>
</file>

<file path=ppt/tags/tag91.xml><?xml version="1.0" encoding="utf-8"?>
<p:tagLst xmlns:p="http://schemas.openxmlformats.org/presentationml/2006/main">
  <p:tag name="KSO_WM_FULL_TEXT_BEAUTIFY_COPY_ID" val="8"/>
</p:tagLst>
</file>

<file path=ppt/tags/tag92.xml><?xml version="1.0" encoding="utf-8"?>
<p:tagLst xmlns:p="http://schemas.openxmlformats.org/presentationml/2006/main">
  <p:tag name="KSO_WM_FULL_TEXT_BEAUTIFY_COPY_ID" val="150996920"/>
</p:tagLst>
</file>

<file path=ppt/tags/tag93.xml><?xml version="1.0" encoding="utf-8"?>
<p:tagLst xmlns:p="http://schemas.openxmlformats.org/presentationml/2006/main">
  <p:tag name="KSO_WM_FULL_TEXT_BEAUTIFY_COPY_ID" val="18445"/>
</p:tagLst>
</file>

<file path=ppt/tags/tag94.xml><?xml version="1.0" encoding="utf-8"?>
<p:tagLst xmlns:p="http://schemas.openxmlformats.org/presentationml/2006/main">
  <p:tag name="KSO_WM_FULL_TEXT_BEAUTIFY_COPY_ID" val="18454"/>
</p:tagLst>
</file>

<file path=ppt/tags/tag95.xml><?xml version="1.0" encoding="utf-8"?>
<p:tagLst xmlns:p="http://schemas.openxmlformats.org/presentationml/2006/main">
  <p:tag name="KSO_WM_FULL_TEXT_BEAUTIFY_COPY_ID" val="5"/>
</p:tagLst>
</file>

<file path=ppt/tags/tag96.xml><?xml version="1.0" encoding="utf-8"?>
<p:tagLst xmlns:p="http://schemas.openxmlformats.org/presentationml/2006/main">
  <p:tag name="KSO_WM_FULL_TEXT_BEAUTIFY_COPY_ID" val="23"/>
</p:tagLst>
</file>

<file path=ppt/tags/tag97.xml><?xml version="1.0" encoding="utf-8"?>
<p:tagLst xmlns:p="http://schemas.openxmlformats.org/presentationml/2006/main">
  <p:tag name="KSO_WM_FULL_TEXT_BEAUTIFY_COPY_ID" val="34"/>
</p:tagLst>
</file>

<file path=ppt/tags/tag98.xml><?xml version="1.0" encoding="utf-8"?>
<p:tagLst xmlns:p="http://schemas.openxmlformats.org/presentationml/2006/main">
  <p:tag name="KSO_WM_UNIT_TABLE_BEAUTIFY" val="smartTable{f7d4ada4-848c-4d42-8722-30ff63bd7a24}"/>
  <p:tag name="KSO_WM_FULL_TEXT_BEAUTIFY_COPY_ID" val="4"/>
</p:tagLst>
</file>

<file path=ppt/tags/tag99.xml><?xml version="1.0" encoding="utf-8"?>
<p:tagLst xmlns:p="http://schemas.openxmlformats.org/presentationml/2006/main">
  <p:tag name="KSO_WM_FULL_TEXT_BEAUTIFY_COPY_ID" val="2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0008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273A4F"/>
      </a:accent1>
      <a:accent2>
        <a:srgbClr val="FFC32B"/>
      </a:accent2>
      <a:accent3>
        <a:srgbClr val="273A4F"/>
      </a:accent3>
      <a:accent4>
        <a:srgbClr val="FFC32B"/>
      </a:accent4>
      <a:accent5>
        <a:srgbClr val="273A4F"/>
      </a:accent5>
      <a:accent6>
        <a:srgbClr val="FFC32B"/>
      </a:accent6>
      <a:hlink>
        <a:srgbClr val="273A4F"/>
      </a:hlink>
      <a:folHlink>
        <a:srgbClr val="FFC32B"/>
      </a:folHlink>
    </a:clrScheme>
    <a:fontScheme name="vnqhzbk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</a:spPr>
      <a:bodyPr anchor="ctr"/>
      <a:lstStyle>
        <a:defPPr algn="ctr">
          <a:defRPr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8429</Words>
  <Application>WPS 演示</Application>
  <PresentationFormat>全屏显示(16:9)</PresentationFormat>
  <Paragraphs>2110</Paragraphs>
  <Slides>35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6" baseType="lpstr">
      <vt:lpstr>Arial</vt:lpstr>
      <vt:lpstr>宋体</vt:lpstr>
      <vt:lpstr>Wingdings</vt:lpstr>
      <vt:lpstr>Calibri</vt:lpstr>
      <vt:lpstr>微软雅黑</vt:lpstr>
      <vt:lpstr>黑体</vt:lpstr>
      <vt:lpstr>微软雅黑 Light</vt:lpstr>
      <vt:lpstr>Calibri Light</vt:lpstr>
      <vt:lpstr>等线</vt:lpstr>
      <vt:lpstr>Arial Unicode MS</vt:lpstr>
      <vt:lpstr>Franklin Gothic Medium</vt:lpstr>
      <vt:lpstr>Franklin Gothic Book</vt:lpstr>
      <vt:lpstr>Wingdings</vt:lpstr>
      <vt:lpstr>TheMix ExtraLight</vt:lpstr>
      <vt:lpstr>Segoe Print</vt:lpstr>
      <vt:lpstr>TheMix Regular Caps</vt:lpstr>
      <vt:lpstr>Scala Sans LF SC</vt:lpstr>
      <vt:lpstr>等线 Light</vt:lpstr>
      <vt:lpstr>Office 主题</vt:lpstr>
      <vt:lpstr>2_Office 主题​​</vt:lpstr>
      <vt:lpstr>1_Office 主题​​</vt:lpstr>
      <vt:lpstr>PowerPoint 演示文稿</vt:lpstr>
      <vt:lpstr>PowerPoint 演示文稿</vt:lpstr>
      <vt:lpstr>第一季度阶段汇报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4月预算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各部门工作汇总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“机会与困难”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YME</dc:creator>
  <cp:lastModifiedBy>Shjiron</cp:lastModifiedBy>
  <cp:revision>3351</cp:revision>
  <dcterms:created xsi:type="dcterms:W3CDTF">2020-11-06T04:08:00Z</dcterms:created>
  <dcterms:modified xsi:type="dcterms:W3CDTF">2021-05-03T09:25:25Z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ICV">
    <vt:lpwstr>5DC48B9FA5EA4656BA37D823858A168C</vt:lpwstr>
  </property>
</Properties>
</file>