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sldIdLst>
    <p:sldId id="264" r:id="rId2"/>
    <p:sldId id="324" r:id="rId3"/>
    <p:sldId id="366" r:id="rId4"/>
    <p:sldId id="381" r:id="rId5"/>
    <p:sldId id="365" r:id="rId6"/>
    <p:sldId id="382" r:id="rId7"/>
    <p:sldId id="385" r:id="rId8"/>
    <p:sldId id="386" r:id="rId9"/>
    <p:sldId id="379" r:id="rId10"/>
    <p:sldId id="391" r:id="rId11"/>
    <p:sldId id="394" r:id="rId12"/>
    <p:sldId id="383" r:id="rId13"/>
    <p:sldId id="384" r:id="rId14"/>
    <p:sldId id="387" r:id="rId15"/>
    <p:sldId id="389" r:id="rId16"/>
    <p:sldId id="390" r:id="rId17"/>
    <p:sldId id="388" r:id="rId18"/>
    <p:sldId id="395" r:id="rId19"/>
    <p:sldId id="380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3535"/>
    <a:srgbClr val="E6AF00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3" autoAdjust="0"/>
    <p:restoredTop sz="85145" autoAdjust="0"/>
  </p:normalViewPr>
  <p:slideViewPr>
    <p:cSldViewPr>
      <p:cViewPr varScale="1">
        <p:scale>
          <a:sx n="60" d="100"/>
          <a:sy n="60" d="100"/>
        </p:scale>
        <p:origin x="16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US$ Billions</c:v>
                </c:pt>
              </c:strCache>
            </c:strRef>
          </c:tx>
          <c:spPr>
            <a:solidFill>
              <a:srgbClr val="E6AF00"/>
            </a:solidFill>
            <a:ln w="9525" cap="flat" cmpd="sng" algn="ctr">
              <a:solidFill>
                <a:srgbClr val="E6AF00"/>
              </a:solidFill>
              <a:round/>
            </a:ln>
            <a:effectLst/>
          </c:spPr>
          <c:invertIfNegative val="0"/>
          <c:cat>
            <c:numRef>
              <c:f>Sheet1!$B$3:$B$5</c:f>
              <c:numCache>
                <c:formatCode>General</c:formatCode>
                <c:ptCount val="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</c:numCache>
            </c:numRef>
          </c:cat>
          <c:val>
            <c:numRef>
              <c:f>Sheet1!$C$3:$C$5</c:f>
              <c:numCache>
                <c:formatCode>General</c:formatCode>
                <c:ptCount val="3"/>
                <c:pt idx="0">
                  <c:v>29.4</c:v>
                </c:pt>
                <c:pt idx="1">
                  <c:v>32.700000000000003</c:v>
                </c:pt>
                <c:pt idx="2">
                  <c:v>30.5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7819544"/>
        <c:axId val="197820328"/>
      </c:barChart>
      <c:catAx>
        <c:axId val="197819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>
                    <a:solidFill>
                      <a:schemeClr val="tx1"/>
                    </a:solidFill>
                  </a:rPr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820328"/>
        <c:crosses val="autoZero"/>
        <c:auto val="1"/>
        <c:lblAlgn val="ctr"/>
        <c:lblOffset val="100"/>
        <c:noMultiLvlLbl val="0"/>
      </c:catAx>
      <c:valAx>
        <c:axId val="197820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>
                    <a:solidFill>
                      <a:schemeClr val="tx1"/>
                    </a:solidFill>
                  </a:rPr>
                  <a:t>US$ Billions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819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="1" cap="all" baseline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ODA to Africa</a:t>
            </a:r>
            <a:endParaRPr lang="en-US" sz="1500" b="1" cap="all" baseline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c:rich>
      </c:tx>
      <c:layout>
        <c:manualLayout>
          <c:xMode val="edge"/>
          <c:yMode val="edge"/>
          <c:x val="3.133974193771983E-2"/>
          <c:y val="3.2428495327392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US$ Billions</c:v>
                </c:pt>
              </c:strCache>
            </c:strRef>
          </c:tx>
          <c:spPr>
            <a:solidFill>
              <a:srgbClr val="E6AF00"/>
            </a:solidFill>
            <a:ln w="9525" cap="flat" cmpd="sng" algn="ctr">
              <a:solidFill>
                <a:srgbClr val="E6AF00"/>
              </a:solidFill>
              <a:round/>
            </a:ln>
            <a:effectLst/>
          </c:spPr>
          <c:invertIfNegative val="0"/>
          <c:cat>
            <c:numRef>
              <c:f>Sheet1!$B$3:$B$5</c:f>
              <c:numCache>
                <c:formatCode>General</c:formatCode>
                <c:ptCount val="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</c:numCache>
            </c:numRef>
          </c:cat>
          <c:val>
            <c:numRef>
              <c:f>Sheet1!$C$3:$C$5</c:f>
              <c:numCache>
                <c:formatCode>General</c:formatCode>
                <c:ptCount val="3"/>
                <c:pt idx="0">
                  <c:v>29.4</c:v>
                </c:pt>
                <c:pt idx="1">
                  <c:v>32.700000000000003</c:v>
                </c:pt>
                <c:pt idx="2">
                  <c:v>30.5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2987496"/>
        <c:axId val="222983968"/>
      </c:barChart>
      <c:catAx>
        <c:axId val="222987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>
                    <a:solidFill>
                      <a:schemeClr val="tx1"/>
                    </a:solidFill>
                  </a:rPr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983968"/>
        <c:crosses val="autoZero"/>
        <c:auto val="1"/>
        <c:lblAlgn val="ctr"/>
        <c:lblOffset val="100"/>
        <c:noMultiLvlLbl val="0"/>
      </c:catAx>
      <c:valAx>
        <c:axId val="22298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>
                    <a:solidFill>
                      <a:schemeClr val="tx1"/>
                    </a:solidFill>
                  </a:rPr>
                  <a:t>US$ Billions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987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8312E90-1D0B-4CED-B344-B93A1BBB6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13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9F9F245-7649-4A02-8087-D5AA671F9300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44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09F9EDA-118C-40DD-A7A3-481D1D8523C4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072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09F9EDA-118C-40DD-A7A3-481D1D8523C4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>
                <a:latin typeface="Arial" pitchFamily="34" charset="0"/>
              </a:rPr>
              <a:t>Usual suspects include lack</a:t>
            </a:r>
            <a:r>
              <a:rPr lang="en-US" baseline="0" dirty="0" smtClean="0">
                <a:latin typeface="Arial" pitchFamily="34" charset="0"/>
              </a:rPr>
              <a:t> of capacity, policy gaps…</a:t>
            </a:r>
          </a:p>
          <a:p>
            <a:pPr marL="0" indent="0" eaLnBrk="1" hangingPunct="1">
              <a:buFontTx/>
              <a:buNone/>
            </a:pPr>
            <a:r>
              <a:rPr lang="en-US" baseline="0" dirty="0" smtClean="0">
                <a:latin typeface="Arial" pitchFamily="34" charset="0"/>
              </a:rPr>
              <a:t>Give the BEL example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75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09F9EDA-118C-40DD-A7A3-481D1D8523C4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>
                <a:latin typeface="Arial" pitchFamily="34" charset="0"/>
              </a:rPr>
              <a:t>Not just statistics, give examples</a:t>
            </a:r>
          </a:p>
        </p:txBody>
      </p:sp>
    </p:spTree>
    <p:extLst>
      <p:ext uri="{BB962C8B-B14F-4D97-AF65-F5344CB8AC3E}">
        <p14:creationId xmlns:p14="http://schemas.microsoft.com/office/powerpoint/2010/main" val="2986692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09F9EDA-118C-40DD-A7A3-481D1D8523C4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82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09F9EDA-118C-40DD-A7A3-481D1D8523C4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r>
              <a:rPr lang="en-US" dirty="0" smtClean="0">
                <a:latin typeface="Arial" pitchFamily="34" charset="0"/>
              </a:rPr>
              <a:t>Climate</a:t>
            </a:r>
            <a:r>
              <a:rPr lang="en-US" baseline="0" dirty="0" smtClean="0">
                <a:latin typeface="Arial" pitchFamily="34" charset="0"/>
              </a:rPr>
              <a:t> change mitigation push with limited support and waning commitments to meaningfully mitigate</a:t>
            </a:r>
          </a:p>
          <a:p>
            <a:pPr marL="171450" indent="-171450" eaLnBrk="1" hangingPunct="1">
              <a:buFontTx/>
              <a:buChar char="-"/>
            </a:pPr>
            <a:r>
              <a:rPr lang="en-US" baseline="0" dirty="0" smtClean="0">
                <a:latin typeface="Arial" pitchFamily="34" charset="0"/>
              </a:rPr>
              <a:t>CIF to Uganda = US$ 50 million</a:t>
            </a:r>
          </a:p>
          <a:p>
            <a:pPr marL="171450" indent="-171450" eaLnBrk="1" hangingPunct="1">
              <a:buFontTx/>
              <a:buChar char="-"/>
            </a:pPr>
            <a:r>
              <a:rPr lang="en-US" baseline="0" dirty="0" smtClean="0">
                <a:latin typeface="Arial" pitchFamily="34" charset="0"/>
              </a:rPr>
              <a:t>Funds allocate to deal with flooding damage in Germany in 2013 = US 10.9 B. Total funds allocated to all developing countries to deal with adaptation since 2003 = US 2.8B</a:t>
            </a:r>
          </a:p>
          <a:p>
            <a:pPr marL="171450" indent="-171450" eaLnBrk="1" hangingPunct="1">
              <a:buFontTx/>
              <a:buChar char="-"/>
            </a:pPr>
            <a:r>
              <a:rPr lang="en-US" baseline="0" dirty="0" smtClean="0">
                <a:latin typeface="Arial" pitchFamily="34" charset="0"/>
              </a:rPr>
              <a:t>Discovery of fossil fuels: coal and natural gas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260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09F9EDA-118C-40DD-A7A3-481D1D8523C4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945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09F9EDA-118C-40DD-A7A3-481D1D8523C4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28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09F9EDA-118C-40DD-A7A3-481D1D8523C4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>
                <a:latin typeface="Arial" pitchFamily="34" charset="0"/>
              </a:rPr>
              <a:t>Example of the private sector e.g. apple products e.g. </a:t>
            </a:r>
            <a:r>
              <a:rPr lang="en-US" dirty="0" err="1" smtClean="0">
                <a:latin typeface="Arial" pitchFamily="34" charset="0"/>
              </a:rPr>
              <a:t>macbook</a:t>
            </a:r>
            <a:r>
              <a:rPr lang="en-US" dirty="0" smtClean="0">
                <a:latin typeface="Arial" pitchFamily="34" charset="0"/>
              </a:rPr>
              <a:t> air versus </a:t>
            </a:r>
            <a:r>
              <a:rPr lang="en-US" smtClean="0">
                <a:latin typeface="Arial" pitchFamily="34" charset="0"/>
              </a:rPr>
              <a:t>ipads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88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09F9EDA-118C-40DD-A7A3-481D1D8523C4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r>
              <a:rPr lang="en-US" baseline="0" dirty="0" smtClean="0">
                <a:latin typeface="Arial" pitchFamily="34" charset="0"/>
              </a:rPr>
              <a:t>Emotional seesaw swinging from inspiration to despair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>
                <a:latin typeface="Arial" pitchFamily="34" charset="0"/>
              </a:rPr>
              <a:t>There are many positive steps but we really do need a leap &gt; in 10 years from less than 5% to 97% with telephones; a few thousands with bank accounts to millions in less than a year through </a:t>
            </a:r>
            <a:r>
              <a:rPr lang="en-US" baseline="0" dirty="0" err="1" smtClean="0">
                <a:latin typeface="Arial" pitchFamily="34" charset="0"/>
              </a:rPr>
              <a:t>Mshwari</a:t>
            </a:r>
            <a:endParaRPr lang="en-US" baseline="0" dirty="0" smtClean="0">
              <a:latin typeface="Arial" pitchFamily="34" charset="0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>
                <a:latin typeface="Arial" pitchFamily="34" charset="0"/>
              </a:rPr>
              <a:t>We will see that leap in this generation</a:t>
            </a:r>
            <a:endParaRPr lang="en-US" dirty="0" smtClean="0">
              <a:latin typeface="Arial" pitchFamily="34" charset="0"/>
            </a:endParaRPr>
          </a:p>
          <a:p>
            <a:pPr marL="171450" indent="-171450" eaLnBrk="1" hangingPunct="1">
              <a:buFontTx/>
              <a:buChar char="-"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02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09F9EDA-118C-40DD-A7A3-481D1D8523C4}" type="slidenum">
              <a:rPr lang="en-US" smtClean="0"/>
              <a:pPr eaLnBrk="1" hangingPunct="1"/>
              <a:t>19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779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09F9EDA-118C-40DD-A7A3-481D1D8523C4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Main motivation is to solve problems through </a:t>
            </a:r>
            <a:r>
              <a:rPr lang="en-US" dirty="0" err="1" smtClean="0">
                <a:latin typeface="Arial" pitchFamily="34" charset="0"/>
              </a:rPr>
              <a:t>entreprise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87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09F9EDA-118C-40DD-A7A3-481D1D8523C4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36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09F9EDA-118C-40DD-A7A3-481D1D8523C4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To become a leading local voice on local energy issues in the region</a:t>
            </a:r>
          </a:p>
        </p:txBody>
      </p:sp>
    </p:spTree>
    <p:extLst>
      <p:ext uri="{BB962C8B-B14F-4D97-AF65-F5344CB8AC3E}">
        <p14:creationId xmlns:p14="http://schemas.microsoft.com/office/powerpoint/2010/main" val="643681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09F9EDA-118C-40DD-A7A3-481D1D8523C4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Personal opinion:</a:t>
            </a:r>
            <a:r>
              <a:rPr lang="en-US" baseline="0" dirty="0" smtClean="0">
                <a:latin typeface="Arial" pitchFamily="34" charset="0"/>
              </a:rPr>
              <a:t> It is not the anyone else’s responsibility to assist Africa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921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09F9EDA-118C-40DD-A7A3-481D1D8523C4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505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09F9EDA-118C-40DD-A7A3-481D1D8523C4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02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09F9EDA-118C-40DD-A7A3-481D1D8523C4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GAVI – Global Vaccine Alliance</a:t>
            </a:r>
          </a:p>
        </p:txBody>
      </p:sp>
    </p:spTree>
    <p:extLst>
      <p:ext uri="{BB962C8B-B14F-4D97-AF65-F5344CB8AC3E}">
        <p14:creationId xmlns:p14="http://schemas.microsoft.com/office/powerpoint/2010/main" val="3074964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09F9EDA-118C-40DD-A7A3-481D1D8523C4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78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763" y="4341813"/>
            <a:ext cx="9139237" cy="2517775"/>
          </a:xfrm>
          <a:prstGeom prst="rect">
            <a:avLst/>
          </a:prstGeom>
          <a:solidFill>
            <a:schemeClr val="tx2"/>
          </a:solidFill>
          <a:ln w="63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147" tIns="40074" rIns="80147" bIns="40074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68749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FF07C-B1CA-4413-9E55-862989B13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22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5913" y="274638"/>
            <a:ext cx="2092325" cy="2379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5763" y="274638"/>
            <a:ext cx="6127750" cy="2379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CF439-BC75-4CAF-9355-72449BB7CB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35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950" y="274638"/>
            <a:ext cx="7634288" cy="487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5763" y="1143000"/>
            <a:ext cx="8372475" cy="15113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0612B-D72D-4E9E-960E-D4A2E1FE3D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68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763" y="4341813"/>
            <a:ext cx="9139237" cy="2517775"/>
          </a:xfrm>
          <a:prstGeom prst="rect">
            <a:avLst/>
          </a:prstGeom>
          <a:solidFill>
            <a:schemeClr val="tx2"/>
          </a:solidFill>
          <a:ln w="6350">
            <a:solidFill>
              <a:schemeClr val="tx2"/>
            </a:solidFill>
            <a:miter lim="800000"/>
            <a:headEnd/>
            <a:tailEnd/>
          </a:ln>
        </p:spPr>
        <p:txBody>
          <a:bodyPr wrap="none" lIns="80147" tIns="40074" rIns="80147" bIns="40074" anchor="ctr"/>
          <a:lstStyle/>
          <a:p>
            <a:pPr algn="ctr"/>
            <a:endParaRPr lang="en-US" sz="1600"/>
          </a:p>
        </p:txBody>
      </p:sp>
      <p:sp>
        <p:nvSpPr>
          <p:cNvPr id="2" name="AutoShape 4" descr="data:image/jpeg;base64,/9j/4AAQSkZJRgABAQAAAQABAAD/2wCEAAkGBwgHBgkIBwgKCgkLDRYPDQwMDRsUFRAWIB0iIiAdHx8kKDQsJCYxJx8fLT0tMTU3Ojo6Iys/RD84QzQ5OjcBCgoKDQwNGg8PGjclHyU3Nzc3Nzc3Nzc3Nzc3Nzc3Nzc3Nzc3Nzc3Nzc3Nzc3Nzc3Nzc3Nzc3Nzc3Nzc3Nzc3N//AABEIAI8ARgMBEQACEQEDEQH/xAAbAAACAwEBAQAAAAAAAAAAAAAABgQFBwMCAf/EAEcQAAEDAwICBQcIBwUJAAAAAAECAwQABREGEiExBxMUQVEWIjJVcZHRFTdSYXSBk7M2Q2KEobHBIzM0dZQkJUJjcnOSssL/xAAaAQADAQEBAQAAAAAAAAAAAAAAAwQCBQEG/8QANREAAQMCAwQIBQUAAwAAAAAAAQACAwQREiExE0FRcRQiM1JhgaGxBTSR0fAjMkLB8USy4f/aAAwDAQACEQMRAD8AzevsFxEUIRQhFCEUIRQhFCEUIRQhFCEUIXoIWUFYQopSQCoDgCeQry4Xtja6sbdYLncY5kx42IoODJeWlpr/AM1kA+wUt87GGxOfDettic7NTXNJTEMMPCfZ1pkZ6kC4tjrMHB2kkA4PDnSxVNJIwnLwTDTuAvdVVytk61vJauMR2OtQynengseKTyUPrBNOZIyQXabpT43N1CjutOMr2PNrbXgK2rSQcHkceFaBBFwslpGq8V6vEUIRQhNmidLC8F2ZOQ52JoBKEIBKnXCpKRgDiQN2Tjwx41HVVOz6rdVTBDizKY7pGtqr3CalMBNrZe7FbrZGR1gU/nz1rAI3hJKQvB4qynJ2kmVjn7Mkfu1J8NwHC+7wz4KgtbcX03KJPtUkTSblHTepjTSXFS5TxYtkRB9EIwU7hwxgFI4EAHjW2SNw9Q4RwGbjzXhad+Z9FZPz5LenrZEiyNLKakofQ7GbddjtvjrCNra/N8cHJ4nxpIY3auc4OytwJGW9bJ6oAspnk1Dt+lzIXHkojNoL9ysrrhkFKSk7eqxjYcjIXzxnJOMVjpDnzWvnudp9ePJGABv9KBY4EC4Wb5NmD5ThIBlW1Z4SG2CcLQMcykhSVAeiracFJ81sz3sfjb1ToeF/zPxz3rLWNLbHMJD1TYntP3Z2G6d7W9fUuj9YgKIBP18OIroU8wmYHBRyx4DZVFPSkUIWzWpfyDoaPIUQFxIrofjoO1TrnF5Kc9w2kqUeePbXCk/VqCOJH2/xdRvVYErTw/CkXQxgoyLXDjWyHgY/tXgescHgrg9xH0qsYWuDcWjiXHy0/pLIIJtuyTpZtGqnQnLfLREVaoB2W9h1slRfQVBb68EHapW/zM4I28scYZKrC7EL4jry4DlxTBHcW3L3EslvvKI9nM60XFVuUpufHbhttpaCic9VtTlJBBSMEd5VkjB8dK+MmSxGLTM+vv7LWEOGFfdRwrnpa3PTLU80oQkIVDZSgpSGAQlbC0D004IUFE7s7uWeJC6Od4a/frz4/m5eOBaLhKtuxbrpNajx3FRGJ8eTFQnzCGpSQlSEK7iCtkjGOKKrf12NJOZBB5t4+v1S2jCTYfhXTpTjpkWe3ym30SFMrW846lOCpt9R6skdx8w5HiDyrygdZ5ba1/6191mpF23WYV1lAg8qELZJbCZ2knGmnf8AeUi3tw9uOCv7IrLo8esaaSM/s45g1w2uwTAkdUG/ra3kSup/HLVXWmIMi7uvXJ2/Slw5hjSmIbchaSykNklPBXBJUrBA4eZSJniMBgYLi4J81povndd5s6RbNQ3BiShsw30tLZW+pA7UopWDGSpSgN2RkdwGc88nLWNfG0jUX8tM+S9JsUaYagt3Nd4kQHrVcprfVKglGAAlWSo7eCiVZO88cHuBonLsOzBxAb/z2Q0C97WUDpC1FMZYkQ4LTjb8kNxra8xKUlT7jhBWQkcMJwBu48VYBGTTaSBriHO0GZy0t91mR9hZKy5E+7T7jCbucp5h24Q7fDLjylp6xkBbjgBOP1QVnv3jxqrC2NrXFovYk+enusgkk2XbpFkRX9Ll2B5iJUhiW8CPRW4jclkfX5zjhHdkfSFeUTXCazt1x9N/sP8AFicgsyWWV11z0UIWs9G12RNtcZia05IVbVKQHGRucYaUlQG5I4rbwojIyUkcRjjXGrYsLyRli9T9/fmujA7E3PcvLEPsD9ldblOQihtLkeVFKVI3KOH4hJO3apxJKCrzQVEeFBfjDxa/EH0dzA1t91q1rLzqHU69S4hTIdsQtnKX7NdcsO7+WWnyQMnkPRPE861DT7HrAnP+QzHmP9XhkxZehWhaevjsmHDTcYKbctxshKDJQtOUq2hIKeBJHHhXNmiAccBuOSe12WaWdUaghTb3ItkPrHOoQe0XNO3q7WrapJcClcM+dggEd+MqqqCBzYw92/Qd7w/PZLc8F2EKv0vAZgG1voYfS1HkLbiNKaJedQGyXHtnMKW4Whg+ihIBxxpk7y/EL668PAeQvzK8Y0CyUOke475ESzsoTHYgJOYqFhfVrP01DgpzHpEZAJwCcEm2ijyMhzvv/NylqH6NSbVylRQhTbNc5NnuTE+GtSHWjnzVFOR3jPgaXLG2Rha5bjeWOutftuoIGoIQfW648kbkPxlWdx9xQUBvSss5TtVgcdoyUg92K4r4HwusP+wH0v8AddFjw8XChXDTcktN4dQ9alHZGj36Ipx9OeOxkoIeP/ScEAffTGVDb6WdvwnLz3LxzL8vFQBb7PNDVrjN2V162hZbZBkvFvcdy8pDnn4I4hKl48K3jlbd5vZ3Ict2X0COqerwVxbbIuKhidc1rnRW/wC0gN2qCHYDSj6K+qaO9ZHMEj76S+bES1gsd9z1vqcgtNadSoGrNYizROwQJcpUxbZ3ARuzbdxJJc3Zc3Ekqx5uScngcFlPS7U4nAW53+m73S5ZgwWGqyckniTk+JrsrnE3XyhCKEIoQusaTIiPB6I+6w6BgONLKFD7xXjmhws4XXrXFuhU9vUN2QJWZzzjklrqVvOqK3AjOSlKzxSD3gc6UYIzbLT6JgmeBqq5h5yO828w4pt1tQUhaDgpI5EGmkBwsUsOINwrCVqC6yZkiV259hyQrc8IyyylZxgkpTgZOOPjS2wRhoba9uOa2Znk3uqwkkkk5JOSfE01LJuihCKEJk8gdV+o5PvR8al6bT95P6PJwR5A6r9Ryfej40dNp+8jo8nBHkDqv1HJ96PjR02n7yOjycEeQOq/Ucn3o+NHTafvI6PJwR5A6r9Ryfej40dNp++jo8nBHkDqv1HJ96PjR02n7yOjycEeQOq/Ucn3o+NHTafvI6PJwR5A6r9Ryfej40dNp+8jo8nBHkDqv1HJ96PjR02n7yOjycFUfLF077nO/wBSv407ZR90fRL2j+Ksru3qeyiObpJuEcSUb2czCrenhx4KPiOdKjMEt8ABt4Jj9qzUqNbZN+uk5mDAnT3pLxIbbEtQ3EAnmVAcga29sLGlzgLclljpHGwK+T5d9t0x6HNnz2pDKtriDLUdp8MhWKGNie0OaBY+CHOkabEpk1HcJzeg9IuonSkuOdr3rS+oKVhwYyc8alhjYaiUEDd7J8j3CJpuqWyMaqvzjrdneuMpbICnAmYU7QeXpKHgafKaeKxeAPJKj2r9Cq9y63dtam3LjPStBKVJVIWCCOYPGmiOM54QsF7wbEqcBqU2c3gSbh8nBzqzI7Ycbs4xjdu/hS/0MezsL8LLf6mDHfJV/wAsXT1nO/1K/jTNlH3R9EvaP4qCr0T7KYFkarS+mX+6019iV/8AFcv4b/Pn91ZVaBLnRn+ntm/7q/y1VTXfLu/N4SabtAuPSD+m15+0q/pWqPsGcl5UdoVP1P8AN9o398/NFLg+Zl8vZMk7JquOhuQ5FTqWSyAXGYKXEA8sjeR/KkfEgDsweP2W6TIFR+kq1Rp0aJrKzJ/2G5AdoSP1TvifDJBB/aH11uilcwmnfq3Tl+eizUMBG0aujXzIvf5iP/YVk/Pjl/S1/wAdZ3XTUS+HiCKEBaV0vnrrfpWU35zLsJW1Q5cmz/I1y/h2TpGnW/3VtVm1pVB0XNLd17adgJ2LWpWO4BtVU15Ap3fm9Kpu0UPXjqHtZ3lbatye1rTn6wcH+INbpARAwHgs1HaFWWp/m+0b++fmilQfMy+XsmSdk1WnRJ/hNVf5d/RdK+I6x8/stUv7XLj0XXqOsyNKXnzrbdAUt7j6Dp7h4Z4Y/aA8a9r4SLTs1aineDdjlaXm1v2TosutrlcXIt2CArHppJQpKvvBBpMcglrGvG8Lb24YS1ZbXXUCKEJ5ser7TJ061p7WEF+TEYVmLJjkdYzzxzI5ZIyO7hiufLSyCXawGxOqrjmaW4ZFLj6q0rpVqQvSECY/cnm9gmTcbWwfAZ8eOMDOBk1g0089hOQG8AtbWOMHBqs9cWtxanHFFa1EqUpRySTzJrpAAZBRkkm5Tdqf5vtG/vn5oqOD5mXy9lTJ2TVx0PqWHp5i9NzGZDhnxepb6lKTtOFcVZI4cRyzXtVTumLC3cVmCRrAbpWQVIUFJJSpPEFJwQasOaRexutA1H0gsX/RKLTKjyBdSWy88Ep6pZSfSznOSAO7n9Vc2GhMVRjB6ufNVvnD47b1n1dJRpw7V0e+rtRfitfGosNZ3m+qqvT8CjtPR76u1F+K18aMNZ3m+qLwcCjtPR76u1F+K18aMNZ3m+qL0/Ao7V0e+rtRfitfGjDWd5vqi9PwKY74/o9OkNNKlw7yqCrtPZEtuN9Ynzxu38cHjyxUsTanbSYSL5XTnmLA2+iXO1dHvq/UX4rXxqrDWd5vqk3p+BR2no99Xai/Fa+NGGs7zfVF4OBR2ro99Xai/Fa+NGGs7zfVF6fgUdq6PfV2ovxWvjRhrO831Ren4FJyjhJI8KtUw1WqamtOhtKdhauFlny3JTHW7m5SgB4/8QrkQSVc98LgLeH/AIrpGxR2uFBt9j0Tq0mJYH5touhSS0xLO9DmB7Tn7iDz4HFMfNVU/WkAc3wWQyGXJuRSJdLfJtVwkQJzfVyGF7Fpznj4j6iMEfUa6Eb2yNDm6FSPYWGxTPqj5vtG+yX+YKkg+Zl8vZUS9k1UmlIDF01JbYMsKLEh9KHAlWCQfrqioeWROc3UJMLQ54BTtfGujqy3qRZ5dmunWR1JSt9uQogZSFZA3+Ch3VBEa2WMPa4Z/nBVvEDHYSFQ660pGsbUG52eUqVaLgnLK1+kk4yAeWcjlwzwINUUlS6UljxZwSZ4Q2zm6FKNWqZfF+gr2UBejVaV01/4yx/Yv6iuX8M0fzVlXuWf2yQ9EuMWTHKg8y8haNvPIUCK6MjQ5hBUsZIcCE9dODLberWHEABbsJBXjxCljPu/lUHwsnYkeKoq/wBwVbqj5vtG+yX+YKZB8zL5ey8l7JqrdA/ppZftaabV9g7kl0/aBN+tdA6jvOtLlMhw2xDkLQUSHH0JTgNpByM7hxB7qjpq2GOBrXHMbreKpmhc99woPSJcIESw2bSkCWiYu3edJfb4p34IwPvUo47uArdEx7pHzuFr6LFQ5oaGBZ/XSUa+L9BXsoC9Gq1fpdtNzuMmyrt9umS0Jh4UqPHW4EnI4HaDiuR8OkYwPxOAz4q6pY51rBVWkNBzI0xq86pQm2WuEoPK7SoJU4U8QMdwzzzz5AcabU1rXN2cObisRU5BxOyS7rm/jUupZNwbBTH4NRwoYPVp5E+0kn76ppYNjEGb0meTG64Vlqj5vtG+yX+YKVB8zL5eyZL2TVW6B/TSy/a002r7B3JLp+0CmdJz73lzemuuc6rrEeZvO3+6R3VihaOjsNvy5TKlxD7JUqxSooQg8Rg0IV+3rTUzaAhF8mhIGAOszipjSQH+ITukScVWXG63G6KCrlOkyiDlPXOqVt9gPKnMjYz9ossOkc7UqHW1hOmpGlu9H+jQgZwJeeP/ADBUEJAqZb+CrkBMTbJWipmRJDciKpTTzatyHEKwUnxFVuLHCx0SGte03C9TDOnSnJU1xb8hwgrdcVlSsDHE+wCvGljBhbovXNe43K4dle+h/EVrG1Z2buCOyvfQ/iKMbUbN3Bf/2Q=="/>
          <p:cNvSpPr>
            <a:spLocks noChangeAspect="1" noChangeArrowheads="1"/>
          </p:cNvSpPr>
          <p:nvPr userDrawn="1"/>
        </p:nvSpPr>
        <p:spPr bwMode="auto">
          <a:xfrm>
            <a:off x="155575" y="-647700"/>
            <a:ext cx="6667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529" y="188641"/>
            <a:ext cx="1800200" cy="11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78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3" y="332656"/>
            <a:ext cx="7634288" cy="487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EC30A-8BD7-4F72-95D2-F751EA17DB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37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B6AEE-8D89-4E90-AA07-B78E40474C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54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763" y="1143000"/>
            <a:ext cx="4110037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0038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9B748-A262-411D-8093-7325E98AE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8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33CA8-8117-4391-ACE4-BF0935C508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17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369B1-87C1-450B-80E8-32DC939AAB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53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8045A-6BAC-4E93-A91C-41BDEEC5CB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17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575BC-1BBB-4853-8D2C-DC84A58E0A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2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F8CF0-669E-450B-9C09-35D93D11B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9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175" y="6525344"/>
            <a:ext cx="9139238" cy="334244"/>
          </a:xfrm>
          <a:prstGeom prst="rect">
            <a:avLst/>
          </a:prstGeom>
          <a:solidFill>
            <a:schemeClr val="tx2"/>
          </a:solidFill>
          <a:ln w="63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23950" y="274638"/>
            <a:ext cx="7634288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143000"/>
            <a:ext cx="8372475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8356" y="6598749"/>
            <a:ext cx="21800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53FF84E-C8F8-4018-8754-1284992D4D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96991" y="6597352"/>
            <a:ext cx="850745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sz="1400" b="1" dirty="0" smtClean="0">
                <a:solidFill>
                  <a:schemeClr val="bg1"/>
                </a:solidFill>
                <a:latin typeface="Calibri" pitchFamily="34" charset="0"/>
              </a:rPr>
              <a:t>GNF Conference,</a:t>
            </a:r>
            <a:r>
              <a:rPr lang="en-GB" sz="1400" b="1" baseline="0" dirty="0" smtClean="0">
                <a:solidFill>
                  <a:schemeClr val="bg1"/>
                </a:solidFill>
                <a:latin typeface="Calibri" pitchFamily="34" charset="0"/>
              </a:rPr>
              <a:t> Oct. 16-17, Radolfzell, Germany | Modern Development Cooperation Between Europe and Africa </a:t>
            </a:r>
            <a:endParaRPr lang="en-GB" sz="14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596336" y="188640"/>
            <a:ext cx="1142020" cy="7063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157163" indent="-15557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317500" indent="-158750" algn="l" rtl="0" eaLnBrk="0" fontAlgn="base" hangingPunct="0">
        <a:spcBef>
          <a:spcPct val="5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cs typeface="+mn-cs"/>
        </a:defRPr>
      </a:lvl3pPr>
      <a:lvl4pPr marL="474663" indent="-155575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4pPr>
      <a:lvl5pPr marL="631825" indent="-155575" algn="l" rtl="0" eaLnBrk="0" fontAlgn="base" hangingPunct="0">
        <a:spcBef>
          <a:spcPct val="5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5pPr>
      <a:lvl6pPr marL="1089025" indent="-155575" algn="l" rtl="0" fontAlgn="base">
        <a:spcBef>
          <a:spcPct val="5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1546225" indent="-155575" algn="l" rtl="0" fontAlgn="base">
        <a:spcBef>
          <a:spcPct val="5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2003425" indent="-155575" algn="l" rtl="0" fontAlgn="base">
        <a:spcBef>
          <a:spcPct val="5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2460625" indent="-155575" algn="l" rtl="0" fontAlgn="base">
        <a:spcBef>
          <a:spcPct val="5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enideas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hyperlink" Target="http://www.guardian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enidea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hyperlink" Target="http://www.guardian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6"/>
          <p:cNvSpPr txBox="1">
            <a:spLocks noChangeArrowheads="1"/>
          </p:cNvSpPr>
          <p:nvPr/>
        </p:nvSpPr>
        <p:spPr bwMode="auto">
          <a:xfrm>
            <a:off x="323528" y="4509120"/>
            <a:ext cx="8496944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2800" b="1" dirty="0" smtClean="0">
                <a:solidFill>
                  <a:schemeClr val="bg1"/>
                </a:solidFill>
                <a:latin typeface="Calibri" pitchFamily="34" charset="0"/>
              </a:rPr>
              <a:t>GNF Conference, Energy and Water Solutions in Sub Saharan Africa</a:t>
            </a:r>
          </a:p>
          <a:p>
            <a:pPr algn="ctr" eaLnBrk="1" hangingPunct="1"/>
            <a:r>
              <a:rPr lang="en-US" sz="2400" b="1" i="1" dirty="0" smtClean="0">
                <a:solidFill>
                  <a:schemeClr val="bg1"/>
                </a:solidFill>
                <a:latin typeface="Calibri" pitchFamily="34" charset="0"/>
              </a:rPr>
              <a:t>Modern Development Cooperation Between Europe and Africa</a:t>
            </a:r>
          </a:p>
          <a:p>
            <a:pPr algn="ctr" eaLnBrk="1" hangingPunct="1"/>
            <a:r>
              <a:rPr lang="en-US" sz="2800" b="1" dirty="0" smtClean="0">
                <a:solidFill>
                  <a:schemeClr val="bg1"/>
                </a:solidFill>
                <a:latin typeface="Calibri" pitchFamily="34" charset="0"/>
              </a:rPr>
              <a:t>Murefu Barasa, EED Advisory Limited</a:t>
            </a:r>
          </a:p>
          <a:p>
            <a:pPr algn="ctr" eaLnBrk="1" hangingPunct="1"/>
            <a:r>
              <a:rPr lang="en-US" sz="2800" b="1" dirty="0" smtClean="0">
                <a:solidFill>
                  <a:schemeClr val="bg1"/>
                </a:solidFill>
                <a:latin typeface="Calibri" pitchFamily="34" charset="0"/>
              </a:rPr>
              <a:t>Radolfzell, Germany: October 16-17 2014</a:t>
            </a:r>
          </a:p>
        </p:txBody>
      </p:sp>
      <p:pic>
        <p:nvPicPr>
          <p:cNvPr id="6" name="Picture 2" descr="http://upload.wikimedia.org/wikipedia/commons/thumb/d/d4/DAC_members.svg/863px-DAC_member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908720"/>
            <a:ext cx="631248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320579"/>
              </p:ext>
            </p:extLst>
          </p:nvPr>
        </p:nvGraphicFramePr>
        <p:xfrm>
          <a:off x="323528" y="1772816"/>
          <a:ext cx="5216574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2EC30A-8BD7-4F72-95D2-F751EA17DB0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24152" y="980728"/>
            <a:ext cx="8007028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163" indent="-1555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317500" indent="-158750" algn="l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3pPr>
            <a:lvl4pPr marL="474663" indent="-155575" algn="l" rtl="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631825" indent="-155575" algn="l" rtl="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0890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15462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0034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24606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lvl="1" indent="-457200" eaLnBrk="1" hangingPunct="1">
              <a:buFont typeface="+mj-lt"/>
              <a:buAutoNum type="arabicPeriod" startAt="3"/>
            </a:pPr>
            <a:r>
              <a:rPr lang="en-US" sz="2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Opportunities for experimental blue-sky initiatives that results in great successes e.g. investment in the geothermal exploration in Kenya in the 1950s and 1960s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23950" y="274638"/>
            <a:ext cx="763428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kern="0" dirty="0" smtClean="0">
                <a:latin typeface="Calibri" pitchFamily="34" charset="0"/>
                <a:cs typeface="Calibri" pitchFamily="34" charset="0"/>
              </a:rPr>
              <a:t>Current Nature of Cooperation</a:t>
            </a:r>
            <a:endParaRPr lang="en-US" kern="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5362" name="Picture 2" descr="A sketch of the 280MW Olkaria geothermal project. The geothermal field currently produces 198 megawatts of pow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62020"/>
            <a:ext cx="7140793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107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2EC30A-8BD7-4F72-95D2-F751EA17DB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24152" y="980728"/>
            <a:ext cx="8007028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163" indent="-1555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317500" indent="-158750" algn="l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3pPr>
            <a:lvl4pPr marL="474663" indent="-155575" algn="l" rtl="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631825" indent="-155575" algn="l" rtl="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0890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15462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0034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24606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lvl="1" indent="-457200" eaLnBrk="1" hangingPunct="1">
              <a:buFont typeface="+mj-lt"/>
              <a:buAutoNum type="arabicPeriod" startAt="4"/>
            </a:pPr>
            <a:r>
              <a:rPr lang="en-US" sz="2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Driven by “crisis narratives” and trends e.g. </a:t>
            </a:r>
            <a:r>
              <a:rPr lang="en-US" sz="23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woodfuel</a:t>
            </a:r>
            <a:r>
              <a:rPr lang="en-US" sz="2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crisis of the late 1970s, briquette for charcoal, current discourse on mini-grids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23950" y="274638"/>
            <a:ext cx="763428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kern="0" dirty="0" smtClean="0">
                <a:latin typeface="Calibri" pitchFamily="34" charset="0"/>
                <a:cs typeface="Calibri" pitchFamily="34" charset="0"/>
              </a:rPr>
              <a:t>Current Nature of Cooperation</a:t>
            </a:r>
            <a:endParaRPr lang="en-US" kern="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http://postconflict.unep.ch/sudanreport/sudan_website/doccatcher/data/Photographs%20Figures%20and%20Captions%20by%20Chapter/Ch9/Chapter%20photos/9.8a%20Illegal%20charcoal%20DSC_006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60396"/>
            <a:ext cx="5544616" cy="368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580034" y="5995539"/>
            <a:ext cx="65923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Source: http://www.postconflict.unep.ch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658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2EC30A-8BD7-4F72-95D2-F751EA17DB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23950" y="274638"/>
            <a:ext cx="763428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kern="0" dirty="0" smtClean="0">
                <a:latin typeface="Calibri" pitchFamily="34" charset="0"/>
                <a:cs typeface="Calibri" pitchFamily="34" charset="0"/>
              </a:rPr>
              <a:t>Cooperation in the Energy Sector</a:t>
            </a:r>
            <a:endParaRPr lang="en-US" kern="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 descr="http://www.worldmapper.org/images/smallpng/1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231" y="1538930"/>
            <a:ext cx="6619876" cy="325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75978" y="4941168"/>
            <a:ext cx="65923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Source: http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://www.worldmapper.org/display.php?selected=117</a:t>
            </a:r>
          </a:p>
        </p:txBody>
      </p:sp>
      <p:sp>
        <p:nvSpPr>
          <p:cNvPr id="7" name="Rectangle 6"/>
          <p:cNvSpPr/>
          <p:nvPr/>
        </p:nvSpPr>
        <p:spPr>
          <a:xfrm>
            <a:off x="1760984" y="957395"/>
            <a:ext cx="5366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energy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starved continent…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19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2EC30A-8BD7-4F72-95D2-F751EA17DB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23950" y="274638"/>
            <a:ext cx="763428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kern="0" dirty="0" smtClean="0">
                <a:latin typeface="Calibri" pitchFamily="34" charset="0"/>
                <a:cs typeface="Calibri" pitchFamily="34" charset="0"/>
              </a:rPr>
              <a:t>Cooperation in the Energy Sector</a:t>
            </a:r>
            <a:endParaRPr lang="en-US" kern="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3644" y="5445224"/>
            <a:ext cx="65923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Source: International Energy Agency (2010)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18580" y="1023119"/>
            <a:ext cx="4251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Electricity Use Per Year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644" y="1419060"/>
            <a:ext cx="6301049" cy="4021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5220072" y="4797152"/>
            <a:ext cx="1008112" cy="79208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000" tIns="54000" rIns="54000" bIns="54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167863" y="2670807"/>
            <a:ext cx="1008112" cy="79208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000" tIns="54000" rIns="54000" bIns="54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20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2EC30A-8BD7-4F72-95D2-F751EA17DB0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23950" y="274638"/>
            <a:ext cx="763428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kern="0" dirty="0" smtClean="0">
                <a:latin typeface="Calibri" pitchFamily="34" charset="0"/>
                <a:cs typeface="Calibri" pitchFamily="34" charset="0"/>
              </a:rPr>
              <a:t>Cooperation in the Energy Sector</a:t>
            </a:r>
            <a:endParaRPr lang="en-US" kern="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7664" y="5851699"/>
            <a:ext cx="6592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Source: EED Advisory (2014) Energy Access Review QTR 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584" y="908720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Stylized Preference of Electricity Generation Options</a:t>
            </a:r>
            <a:endParaRPr lang="en-US" sz="2300" b="1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402776"/>
            <a:ext cx="6872064" cy="444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096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2EC30A-8BD7-4F72-95D2-F751EA17DB0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24152" y="980728"/>
            <a:ext cx="800702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163" indent="-1555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317500" indent="-158750" algn="l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3pPr>
            <a:lvl4pPr marL="474663" indent="-155575" algn="l" rtl="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631825" indent="-155575" algn="l" rtl="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0890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15462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0034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24606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1" indent="0" eaLnBrk="1" hangingPunct="1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Not substituting aid with trade, but targeting aid that spurs trade and entrepreneurship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23950" y="274638"/>
            <a:ext cx="763428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kern="0" dirty="0" smtClean="0">
                <a:latin typeface="Calibri" pitchFamily="34" charset="0"/>
                <a:cs typeface="Calibri" pitchFamily="34" charset="0"/>
              </a:rPr>
              <a:t>Three Suggestions</a:t>
            </a:r>
            <a:endParaRPr lang="en-US" kern="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42" name="Picture 2" descr="http://i.imgur.com/XllZKv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62564"/>
            <a:ext cx="2911744" cy="447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5148064" y="2134743"/>
            <a:ext cx="2952328" cy="3096344"/>
            <a:chOff x="4499992" y="2134743"/>
            <a:chExt cx="2952328" cy="3096344"/>
          </a:xfrm>
        </p:grpSpPr>
        <p:sp>
          <p:nvSpPr>
            <p:cNvPr id="25" name="Oval 24"/>
            <p:cNvSpPr/>
            <p:nvPr/>
          </p:nvSpPr>
          <p:spPr bwMode="auto">
            <a:xfrm>
              <a:off x="4499992" y="2134743"/>
              <a:ext cx="2952328" cy="3096344"/>
            </a:xfrm>
            <a:prstGeom prst="ellipse">
              <a:avLst/>
            </a:prstGeom>
            <a:solidFill>
              <a:srgbClr val="92D050"/>
            </a:solidFill>
            <a:ln w="63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54000" tIns="54000" rIns="54000" bIns="540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42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850077" y="2911705"/>
              <a:ext cx="2252157" cy="1309383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54000" tIns="54000" rIns="54000" bIns="540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42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Is</a:t>
              </a:r>
              <a:r>
                <a:rPr kumimoji="0" lang="en-US" sz="26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it commercially sustainable?</a:t>
              </a:r>
              <a:endParaRPr kumimoji="0" 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46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2EC30A-8BD7-4F72-95D2-F751EA17DB0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24152" y="980728"/>
            <a:ext cx="800702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163" indent="-1555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317500" indent="-158750" algn="l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3pPr>
            <a:lvl4pPr marL="474663" indent="-155575" algn="l" rtl="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631825" indent="-155575" algn="l" rtl="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0890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15462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0034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24606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1" indent="0" eaLnBrk="1" hangingPunct="1"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Cultivate peer to peer relations: Most people are moving away from the “West is to blame” notion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23950" y="274638"/>
            <a:ext cx="763428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kern="0" dirty="0" smtClean="0">
                <a:latin typeface="Calibri" pitchFamily="34" charset="0"/>
                <a:cs typeface="Calibri" pitchFamily="34" charset="0"/>
              </a:rPr>
              <a:t>Three Suggestions</a:t>
            </a:r>
            <a:endParaRPr lang="en-US" kern="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314" name="Picture 2" descr="https://encrypted-tbn2.gstatic.com/images?q=tbn:ANd9GcR1Vv0wbsR55UkBFpWa25yyYPkM3IgoWqdiNfN6bSQTGVzMNLUU8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5518643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1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2EC30A-8BD7-4F72-95D2-F751EA17DB0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24152" y="980728"/>
            <a:ext cx="800702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163" indent="-1555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317500" indent="-158750" algn="l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3pPr>
            <a:lvl4pPr marL="474663" indent="-155575" algn="l" rtl="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631825" indent="-155575" algn="l" rtl="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0890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15462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0034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24606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lvl="1" indent="-457200" eaLnBrk="1" hangingPunct="1">
              <a:buFont typeface="+mj-lt"/>
              <a:buAutoNum type="arabicPeriod" startAt="3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Reorient the feedback loop: Decision making power to the recipients countries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23950" y="274638"/>
            <a:ext cx="763428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kern="0" dirty="0" smtClean="0">
                <a:latin typeface="Calibri" pitchFamily="34" charset="0"/>
                <a:cs typeface="Calibri" pitchFamily="34" charset="0"/>
              </a:rPr>
              <a:t>Three Suggestions</a:t>
            </a:r>
            <a:endParaRPr lang="en-US" kern="0" dirty="0" smtClean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214428" y="3702686"/>
            <a:ext cx="6729836" cy="1296144"/>
            <a:chOff x="2275583" y="3623441"/>
            <a:chExt cx="6729836" cy="1296144"/>
          </a:xfrm>
        </p:grpSpPr>
        <p:grpSp>
          <p:nvGrpSpPr>
            <p:cNvPr id="23" name="Group 22"/>
            <p:cNvGrpSpPr/>
            <p:nvPr/>
          </p:nvGrpSpPr>
          <p:grpSpPr>
            <a:xfrm>
              <a:off x="2275583" y="3623441"/>
              <a:ext cx="6729836" cy="1296144"/>
              <a:chOff x="1257964" y="3695466"/>
              <a:chExt cx="6729836" cy="1296144"/>
            </a:xfrm>
          </p:grpSpPr>
          <p:sp>
            <p:nvSpPr>
              <p:cNvPr id="14" name="Oval 13"/>
              <p:cNvSpPr/>
              <p:nvPr/>
            </p:nvSpPr>
            <p:spPr bwMode="auto">
              <a:xfrm>
                <a:off x="1257964" y="3695466"/>
                <a:ext cx="1327568" cy="1296144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54000" tIns="54000" rIns="54000" bIns="54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6660232" y="3695466"/>
                <a:ext cx="1327568" cy="1296144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54000" tIns="54000" rIns="54000" bIns="54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3959098" y="3695466"/>
                <a:ext cx="1327568" cy="1296144"/>
              </a:xfrm>
              <a:prstGeom prst="ellipse">
                <a:avLst/>
              </a:prstGeom>
              <a:solidFill>
                <a:srgbClr val="92D050"/>
              </a:solidFill>
              <a:ln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54000" tIns="54000" rIns="54000" bIns="54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7" name="Right Arrow 16"/>
              <p:cNvSpPr/>
              <p:nvPr/>
            </p:nvSpPr>
            <p:spPr bwMode="auto">
              <a:xfrm>
                <a:off x="2840267" y="4078998"/>
                <a:ext cx="864096" cy="529080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54000" tIns="54000" rIns="54000" bIns="54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8" name="Right Arrow 17"/>
              <p:cNvSpPr/>
              <p:nvPr/>
            </p:nvSpPr>
            <p:spPr bwMode="auto">
              <a:xfrm rot="10800000">
                <a:off x="5541401" y="4078998"/>
                <a:ext cx="864096" cy="529080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54000" tIns="54000" rIns="54000" bIns="54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4063524" y="4150511"/>
                <a:ext cx="1223142" cy="386054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54000" tIns="54000" rIns="54000" bIns="54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anose="02040502050505030304" pitchFamily="18" charset="0"/>
                    <a:cs typeface="Arial" charset="0"/>
                  </a:rPr>
                  <a:t>Recipients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1489713" y="4150511"/>
                <a:ext cx="891320" cy="386054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54000" tIns="54000" rIns="54000" bIns="54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anose="02040502050505030304" pitchFamily="18" charset="0"/>
                    <a:cs typeface="Arial" charset="0"/>
                  </a:rPr>
                  <a:t>Donors</a:t>
                </a:r>
              </a:p>
            </p:txBody>
          </p:sp>
        </p:grpSp>
        <p:sp>
          <p:nvSpPr>
            <p:cNvPr id="20" name="Rectangle 19"/>
            <p:cNvSpPr/>
            <p:nvPr/>
          </p:nvSpPr>
          <p:spPr bwMode="auto">
            <a:xfrm>
              <a:off x="7851741" y="4078486"/>
              <a:ext cx="1070856" cy="386054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54000" tIns="54000" rIns="54000" bIns="540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42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Palatino Linotype" panose="02040502050505030304" pitchFamily="18" charset="0"/>
                  <a:cs typeface="Arial" charset="0"/>
                </a:rPr>
                <a:t>Agencies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46846" y="2167398"/>
            <a:ext cx="6729836" cy="1296144"/>
            <a:chOff x="1257964" y="1963816"/>
            <a:chExt cx="6729836" cy="1296144"/>
          </a:xfrm>
        </p:grpSpPr>
        <p:grpSp>
          <p:nvGrpSpPr>
            <p:cNvPr id="10" name="Group 9"/>
            <p:cNvGrpSpPr/>
            <p:nvPr/>
          </p:nvGrpSpPr>
          <p:grpSpPr>
            <a:xfrm>
              <a:off x="1257964" y="1963816"/>
              <a:ext cx="6729836" cy="1296144"/>
              <a:chOff x="1257964" y="1963816"/>
              <a:chExt cx="6729836" cy="1296144"/>
            </a:xfrm>
          </p:grpSpPr>
          <p:sp>
            <p:nvSpPr>
              <p:cNvPr id="3" name="Oval 2"/>
              <p:cNvSpPr/>
              <p:nvPr/>
            </p:nvSpPr>
            <p:spPr bwMode="auto">
              <a:xfrm>
                <a:off x="1257964" y="1963816"/>
                <a:ext cx="1327568" cy="1296144"/>
              </a:xfrm>
              <a:prstGeom prst="ellipse">
                <a:avLst/>
              </a:prstGeom>
              <a:solidFill>
                <a:srgbClr val="FFC000"/>
              </a:solidFill>
              <a:ln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54000" tIns="54000" rIns="54000" bIns="54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6" name="Oval 5"/>
              <p:cNvSpPr/>
              <p:nvPr/>
            </p:nvSpPr>
            <p:spPr bwMode="auto">
              <a:xfrm>
                <a:off x="6660232" y="1963816"/>
                <a:ext cx="1327568" cy="1296144"/>
              </a:xfrm>
              <a:prstGeom prst="ellipse">
                <a:avLst/>
              </a:prstGeom>
              <a:solidFill>
                <a:srgbClr val="92D050"/>
              </a:solidFill>
              <a:ln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54000" tIns="54000" rIns="54000" bIns="54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3959098" y="1963816"/>
                <a:ext cx="1327568" cy="1296144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54000" tIns="54000" rIns="54000" bIns="54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4" name="Right Arrow 3"/>
              <p:cNvSpPr/>
              <p:nvPr/>
            </p:nvSpPr>
            <p:spPr bwMode="auto">
              <a:xfrm>
                <a:off x="2840267" y="2347348"/>
                <a:ext cx="864096" cy="529080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54000" tIns="54000" rIns="54000" bIns="54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9" name="Right Arrow 8"/>
              <p:cNvSpPr/>
              <p:nvPr/>
            </p:nvSpPr>
            <p:spPr bwMode="auto">
              <a:xfrm>
                <a:off x="5541401" y="2347348"/>
                <a:ext cx="864096" cy="529080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54000" tIns="54000" rIns="54000" bIns="54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104298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 bwMode="auto">
            <a:xfrm>
              <a:off x="1489713" y="2399322"/>
              <a:ext cx="891320" cy="386054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54000" tIns="54000" rIns="54000" bIns="540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42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Palatino Linotype" panose="02040502050505030304" pitchFamily="18" charset="0"/>
                  <a:cs typeface="Arial" charset="0"/>
                </a:rPr>
                <a:t>Donors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087454" y="2399322"/>
              <a:ext cx="1070856" cy="386054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54000" tIns="54000" rIns="54000" bIns="540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42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Palatino Linotype" panose="02040502050505030304" pitchFamily="18" charset="0"/>
                  <a:cs typeface="Arial" charset="0"/>
                </a:rPr>
                <a:t>Agencies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6732240" y="2394874"/>
              <a:ext cx="1223142" cy="386054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54000" tIns="54000" rIns="54000" bIns="540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42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Palatino Linotype" panose="02040502050505030304" pitchFamily="18" charset="0"/>
                  <a:cs typeface="Arial" charset="0"/>
                </a:rPr>
                <a:t>Recipients</a:t>
              </a:r>
            </a:p>
          </p:txBody>
        </p:sp>
      </p:grpSp>
      <p:sp>
        <p:nvSpPr>
          <p:cNvPr id="26" name="Rectangle 25"/>
          <p:cNvSpPr/>
          <p:nvPr/>
        </p:nvSpPr>
        <p:spPr bwMode="auto">
          <a:xfrm>
            <a:off x="232630" y="2167660"/>
            <a:ext cx="1852387" cy="121705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54000" tIns="54000" rIns="54000" bIns="54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Current Model: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Donors allocates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support then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select Agencies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97756" y="3704239"/>
            <a:ext cx="1852387" cy="1494049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54000" tIns="54000" rIns="54000" bIns="54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Proposed Model: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Donors allocates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support then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Recipients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select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Agencies</a:t>
            </a:r>
          </a:p>
        </p:txBody>
      </p:sp>
    </p:spTree>
    <p:extLst>
      <p:ext uri="{BB962C8B-B14F-4D97-AF65-F5344CB8AC3E}">
        <p14:creationId xmlns:p14="http://schemas.microsoft.com/office/powerpoint/2010/main" val="205281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74638"/>
            <a:ext cx="7634288" cy="492443"/>
          </a:xfrm>
        </p:spPr>
        <p:txBody>
          <a:bodyPr/>
          <a:lstStyle/>
          <a:p>
            <a:pPr eaLnBrk="1" hangingPunct="1"/>
            <a:r>
              <a:rPr lang="en-GB" dirty="0" smtClean="0">
                <a:latin typeface="Calibri" pitchFamily="34" charset="0"/>
                <a:cs typeface="Calibri" pitchFamily="34" charset="0"/>
              </a:rPr>
              <a:t>The Tale of Two Professors…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2EC30A-8BD7-4F72-95D2-F751EA17DB0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04317" y="6206108"/>
            <a:ext cx="46746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/>
              <a:t>Picture credits: </a:t>
            </a:r>
            <a:r>
              <a:rPr lang="en-US" sz="1000" b="1" dirty="0" smtClean="0">
                <a:hlinkClick r:id="rId3"/>
              </a:rPr>
              <a:t>http</a:t>
            </a:r>
            <a:r>
              <a:rPr lang="en-US" sz="1000" b="1" dirty="0">
                <a:hlinkClick r:id="rId3"/>
              </a:rPr>
              <a:t>://</a:t>
            </a:r>
            <a:r>
              <a:rPr lang="en-US" sz="1000" b="1" dirty="0" smtClean="0">
                <a:hlinkClick r:id="rId3"/>
              </a:rPr>
              <a:t>www.aspenideas.org</a:t>
            </a:r>
            <a:r>
              <a:rPr lang="en-US" sz="1000" b="1" dirty="0" smtClean="0"/>
              <a:t> and </a:t>
            </a:r>
            <a:r>
              <a:rPr lang="en-US" sz="1000" b="1" dirty="0" smtClean="0">
                <a:hlinkClick r:id="rId4"/>
              </a:rPr>
              <a:t>http://www.guardian.com/</a:t>
            </a:r>
            <a:r>
              <a:rPr lang="en-US" sz="1000" b="1" dirty="0" smtClean="0"/>
              <a:t> </a:t>
            </a:r>
            <a:endParaRPr lang="en-US" sz="1000" b="1" dirty="0"/>
          </a:p>
        </p:txBody>
      </p:sp>
      <p:pic>
        <p:nvPicPr>
          <p:cNvPr id="1028" name="Picture 4" descr="http://cdn.theguardian.tv/brightcove/poster/2011/12/6/111206JeffreySachsEuro_5553925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4" r="3311"/>
          <a:stretch/>
        </p:blipFill>
        <p:spPr bwMode="auto">
          <a:xfrm>
            <a:off x="6372200" y="3374662"/>
            <a:ext cx="2649246" cy="257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spenideas.org/sites/default/files/pictures/people/Professor_William_Easterly.jpe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"/>
          <a:stretch/>
        </p:blipFill>
        <p:spPr bwMode="auto">
          <a:xfrm>
            <a:off x="107504" y="3356992"/>
            <a:ext cx="2448272" cy="263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Callout 10"/>
          <p:cNvSpPr/>
          <p:nvPr/>
        </p:nvSpPr>
        <p:spPr bwMode="auto">
          <a:xfrm>
            <a:off x="107504" y="1006449"/>
            <a:ext cx="4320480" cy="1884520"/>
          </a:xfrm>
          <a:prstGeom prst="wedgeEllipseCallout">
            <a:avLst>
              <a:gd name="adj1" fmla="val -25700"/>
              <a:gd name="adj2" fmla="val 68931"/>
            </a:avLst>
          </a:prstGeom>
          <a:noFill/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54000" tIns="54000" rIns="54000" bIns="54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“…the West’s efforts to aid the rest have done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so much ill and so little good.”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Oval Callout 16"/>
          <p:cNvSpPr/>
          <p:nvPr/>
        </p:nvSpPr>
        <p:spPr bwMode="auto">
          <a:xfrm>
            <a:off x="4572000" y="751647"/>
            <a:ext cx="4359580" cy="2317313"/>
          </a:xfrm>
          <a:prstGeom prst="wedgeEllipseCallout">
            <a:avLst>
              <a:gd name="adj1" fmla="val 30665"/>
              <a:gd name="adj2" fmla="val 59700"/>
            </a:avLst>
          </a:prstGeom>
          <a:noFill/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54000" tIns="54000" rIns="54000" bIns="540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042988"/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“…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he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rich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need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to invest enough so that these countries can get their foot on the economic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ladder.”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3768" y="3284984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Prof. William Easterly,</a:t>
            </a: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New York University,</a:t>
            </a:r>
          </a:p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“Whiteman’s burden”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1880" y="4725046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Prof. Jeffrey Sachs,</a:t>
            </a: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Columbia University,</a:t>
            </a:r>
          </a:p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“End of Poverty”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8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2EC30A-8BD7-4F72-95D2-F751EA17DB0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339752" y="2492896"/>
            <a:ext cx="471194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163" indent="-1555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317500" indent="-158750" algn="l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3pPr>
            <a:lvl4pPr marL="474663" indent="-155575" algn="l" rtl="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631825" indent="-155575" algn="l" rtl="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0890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15462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0034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24606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1" indent="0" eaLnBrk="1" hangingPunct="1">
              <a:buNone/>
            </a:pPr>
            <a:r>
              <a:rPr lang="en-US" sz="6000" dirty="0" smtClean="0">
                <a:latin typeface="Palatino Linotype" panose="0204050205050503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9258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74638"/>
            <a:ext cx="7634288" cy="492443"/>
          </a:xfrm>
        </p:spPr>
        <p:txBody>
          <a:bodyPr/>
          <a:lstStyle/>
          <a:p>
            <a:pPr eaLnBrk="1" hangingPunct="1"/>
            <a:r>
              <a:rPr lang="en-GB" dirty="0" smtClean="0">
                <a:latin typeface="Calibri" pitchFamily="34" charset="0"/>
                <a:cs typeface="Calibri" pitchFamily="34" charset="0"/>
              </a:rPr>
              <a:t>Introduction to EED Advisory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2EC30A-8BD7-4F72-95D2-F751EA17DB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95535" y="952852"/>
            <a:ext cx="836270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163" indent="-1555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317500" indent="-158750" algn="l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3pPr>
            <a:lvl4pPr marL="474663" indent="-155575" algn="l" rtl="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631825" indent="-155575" algn="l" rtl="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0890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15462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0034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24606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1" indent="-342900" algn="just" eaLnBrk="1" hangingPunct="1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EED is an advisory firm with services offerings in the </a:t>
            </a:r>
            <a:r>
              <a:rPr lang="en-US" sz="2400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energy and environment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space delivered through four practice lines: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733689"/>
            <a:ext cx="2151765" cy="28548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2733689"/>
            <a:ext cx="2119702" cy="28548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8" y="2733688"/>
            <a:ext cx="2105430" cy="28548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8455" y="2733688"/>
            <a:ext cx="2130463" cy="285481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827584" y="5636246"/>
            <a:ext cx="936104" cy="889098"/>
          </a:xfrm>
          <a:prstGeom prst="ellipse">
            <a:avLst/>
          </a:prstGeom>
          <a:solidFill>
            <a:srgbClr val="FFC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54000" tIns="54000" rIns="54000" bIns="54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charset="0"/>
              </a:rPr>
              <a:t>1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059832" y="5636246"/>
            <a:ext cx="936104" cy="88909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54000" tIns="54000" rIns="54000" bIns="54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charset="0"/>
              </a:rPr>
              <a:t>2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5228671" y="5636246"/>
            <a:ext cx="936104" cy="8890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54000" tIns="54000" rIns="54000" bIns="54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charset="0"/>
              </a:rPr>
              <a:t>3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7415634" y="5636246"/>
            <a:ext cx="936104" cy="8890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54000" tIns="54000" rIns="54000" bIns="54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charset="0"/>
              </a:rPr>
              <a:t>4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75653" y="2123564"/>
            <a:ext cx="83627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163" indent="-1555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317500" indent="-158750" algn="l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3pPr>
            <a:lvl4pPr marL="474663" indent="-155575" algn="l" rtl="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631825" indent="-155575" algn="l" rtl="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0890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15462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0034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24606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lvl="1" indent="-342900" algn="just" eaLnBrk="1" hangingPunct="1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 aspire to be a premier </a:t>
            </a:r>
            <a:r>
              <a:rPr lang="en-US" sz="2400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solutions center </a:t>
            </a:r>
          </a:p>
        </p:txBody>
      </p:sp>
    </p:spTree>
    <p:extLst>
      <p:ext uri="{BB962C8B-B14F-4D97-AF65-F5344CB8AC3E}">
        <p14:creationId xmlns:p14="http://schemas.microsoft.com/office/powerpoint/2010/main" val="350946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74638"/>
            <a:ext cx="7634288" cy="492443"/>
          </a:xfrm>
        </p:spPr>
        <p:txBody>
          <a:bodyPr/>
          <a:lstStyle/>
          <a:p>
            <a:pPr eaLnBrk="1" hangingPunct="1"/>
            <a:r>
              <a:rPr lang="en-GB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en-GB" dirty="0">
                <a:latin typeface="Calibri" pitchFamily="34" charset="0"/>
                <a:cs typeface="Calibri" pitchFamily="34" charset="0"/>
              </a:rPr>
              <a:t>to EED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Advisory: Clients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2EC30A-8BD7-4F72-95D2-F751EA17DB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2050" name="Picture 2" descr="https://encrypted-tbn2.gstatic.com/images?q=tbn:ANd9GcQo9VWbtl_eQWERUcxjad0W1g796wjB7u6y9y1yG9QmgqUxhy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76" y="3025467"/>
            <a:ext cx="1499170" cy="138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0.gstatic.com/images?q=tbn:ANd9GcTPjGdimyUecyIRuPCxG-NnHT4Re4KNIs_brQWwOOXvE3grcm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7" y="1176392"/>
            <a:ext cx="31813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data:image/jpeg;base64,/9j/4AAQSkZJRgABAQAAAQABAAD/2wCEAAkGBwgHBgkIBwgKCgkLDRYPDQwMDRsUFRAWIB0iIiAdHx8kKDQsJCYxJx8fLT0tMTU3Ojo6Iys/RD84QzQ5OjcBCgoKDQwNGg8PGjclHyU3Nzc3Nzc3Nzc3Nzc3Nzc3Nzc3Nzc3Nzc3Nzc3Nzc3Nzc3Nzc3Nzc3Nzc3Nzc3Nzc3N//AABEIAMcAYgMBIgACEQEDEQH/xAAcAAADAAMBAQEAAAAAAAAAAAAABgcBBAUDAgj/xABKEAABAwMBBAQHDAcHBQEAAAABAgMEAAURBgcSITETQVFhFBUicXSRkhcyNTZTVVaBssLS4hYjQnKxs9EzNFJic6HDN4KDlMQk/8QAGgEAAwEBAQEAAAAAAAAAAAAAAAIEAwEFBv/EADYRAAEEAAMDCQcDBQAAAAAAAAEAAgMRBBIhEzFxIjM0QVGBkaHBFDJSYbHh8AVT0SNCQ3KC/9oADAMBAAIRAxEAPwCb0UUV9gvERRRRQhFFFFCEUVmsUIRRRRQhFFFFCEUUUUIRRRX0hKlrSlCSpSiAlIGSSeQoQvnhgk8MVvybPOhwGps1kxmnz+oS8d1x0dako57vfy4jtqi6S0vBtLdqeucQTblL6SQGEpDhAbUkIQkchlSkqK+WE4zjnpXkxZGoJmptVLMm3xn0xY8Rk5D7iffoQTjLaDvZP7RHVyqE4wF+Vo0HnwVQw/JspTtOmZk+ILhJdYt1szjw2arcQv8AcHNf1cO+tnc0bDWEOSrxdHM82W0R0HzBWVUw6ntjDLqdRapuL8+2yMeLIkdCmi4gp3gk54MgA4IHE4zX1Hf1SiEJFshWbSttUPIXJDbJV51OArJ78CkM7nC79B/JKcRhpqljUGkrFbZE1C4GoGIsMjenIcZUhQ3QchK8FQGcHd7KW3NLmWwuRpy4s3hptO8thtCm5KB2lk8SO8Zqgasc1U7qK4tWx6z3WGlSSLW6WnXGxuJzvIICuJ4jB6xXpaNHwLtYXZkS1mwahWCpr9av9StJBSpAJykHhnHLJBzisW4l0bA5zvXx6/BO6JrjVKUWi0SrxIXFgFpcpIJTHUsJW7jOQjPAkYORnPqNajzDsd5xh9tbTzZ3VtuJKVJPYQaf72iFdLm/Isrz/wCkFn3VyXUNdEbh0fBxaEDktJB4Y8odtNl0t0DVPgDdwQ0HbkypDE1lOUurCCtt1B6jupUFIPcOIANbnGFpBcND4hZezgjRRCitq4wJFtkmLLRuuhIVwOQQeRB7P6GtWrwQRYUpBGhRRRRXVxFNmy2E1N1xbUvo30NFTwBGQFJSSk+vB+qlOnrZkhSGbrcY4zJty48oJ61NJKw6B50FX14qfFOqF1LWAXIE4XKXKjaR6KMoRl9Em2NyE5Dsh8qKAhHWlKSSSes5xjGaVZLMGXq1UN8b9h0tFUHEHk50WN4d6lucD2gUzX15M6/aZedKTGdu4RAa4cG2s7zveVLKfqCe00ux7daTZtXKGqGiZD8fwh7xe+Ogy8tWCMZVvK4ZHDhxrzIeSOPqaVzha9bDqCTDhvX6/tv3FV4mpTDtiQFgbh4uISQcbvvUgYyQPPX1ftKtQrkl2+eO9SXCcpRiMNgtAJwSEuOHISf8qcY7MU5WC1wrS9Y1JAmyEwWYzAWyW1NJ4l14JUMpKitGRwPIc+FMWpJd2bt7ybBEQ9NKU9Ct5QDWSrBzxySBk9nDnWJxFScjr7uHD1TBmmqn2qtMwrxq99tcOfbrlKczEnodDjTyktJJUUcFIA4JyOsdpxXVjuXWPPjWsiSq6QIqzEuc4J3bjxBdZxkHdOEYOd7ycnOOO/swvc2+W+WLupty4wZKo7jqWwCR2ZHA8QeXZTNeiyiKhbwHB5sJV0SnMKK0gcEjPPr5Dr4ZrOSVzTs3a0utaCLCjOqLsxP8W64sbBjT40hLNxY57ru7kcesEbySRzBHZTTpJ4Q7nNhWpYfjLUi6RYLh/tIzwCv1RPvVIVvcORBwccwvO2qxNw9bR06jbQyqU0Xki3O4hqTJO6nA9/xJR5P8K2oEZsXvTUe03FDkl2yLbgzSypsFbSypAKTxCSkLSR2E1W/KY8o6vpV+WqQAh1rnbTILXibTtxaQrfcYcDiijB3SrfTvZ4jitXA9pqeVW9cyDd9MXa6utlllpEaIzHVjLb/SBb3EcyCUo7PINSQ1bgCTFR6ipMSKfaKKKKtU6Ke9lcpVuk3G4JbU82w2gS2UAlRjqKt9YHWUkJOOze68UiV3NF3eTZdSQpURxCVLX0Kw5ndWlRHkqPUCccernxxisMSzPEQFrCaeCn3WammRHucLdVC04u3CMpvkoLOVgdxSWaatMae07Gl3ERng/Llvplutrcz5IdLrJSn/AAjeHEdlc6WLTL07fPBGlJSHWX5tsfHlxihSStBT1JKU5GOHMg8RS5cbLKTdmbJbZoY1DZwDaJC17hkwlk4ST/iQN4cuIzwPHHjDlsyXVfb1/lehuN0nvaJbLjNgQZViCfGUOY262oq3U7vJQUf8PIkf5e6uDIu0+U2ljZ5Jtk5tD7hlxZLpUQVHjuAlP6kZJG6fN2Vuo14qUy7brK5Dn32NhtaHyWG5SgPLLPPPHIwSPVSfZ9VWLTl+8OvunZVpu3RKbe8HQAyvOCVBtRBTxA97n681yKJ+SiLrd+dnYguF6FVG1zIcNSLVBtkmO3HHvUQ1paSnmSlWMEZ7Mnu6642rr1PtU5u7+Glqxxo6itoBIMqQeCGhkZ45BPm89NUO4Rpj8tiOsqciOhp4EY3VFKVAd/BQpd11eLZZkJXd3UORn2HGnIOd5ckEYASnkOZyrI7PNNHrINLTncpDKcfZ0c87K3nblqWalzd61tNKyD9biuHaKY47Ji3iS7HUHXNKW2EySORWHAp4jvKekFeM9tEa9M6oW/HmolJbb07EQnc3lHyWwpH7KW8jzkjtxTPb7VAssS/RrnN6OOtuPGlylHCn31bzjqk44laulAAHHljlXoyyjLx+30GixY3Vc7aZKZl2K4IjpCbbDk4S7yEiYpzygntCEleT/iOOaTUhNPO1G7uTJMC3tsKhQ47XSNQlJAU0DwSVjqURk7vUCOsmkarsEwthHzUuJdb0UUUVWp0UEAgg8QeqiihCp+itSxb2yLdqGM49Kis7sefGBMjojwIIHlKA4ZxnI5jma7t5/R+4ogJk3uM6uIgNLkpeS3KYA/s3scCCk8FcACFE8hgReO87GeQ/HcW082d5DiFYUk9oNU7TO0WdKjJiXS42xuUngHrjHIbcHetBASfOB5+zysThSx2ePcroZg4ZXb1ztUxIrc0Rdax3I01eOhv0BoFqWOpTjfIq4cd3j9WDWYrmqUsmPZdXWi7RgPIZkSW1q/7kPJ3k+bNOT9zgpin9IdV2bwNXFMC1tIPSjs476ldXvQD30v3+VYLC0gu6fgsb6d5i2LYQuS6nqW+tQV0STx4DKjjnzAybI5wDavzHdfpotC0DW10NRXLU8TUsmXbLxYYVq30FBlvsoDo3Eg75AKzxzjHGliTKg3G/dM4t7Vt/dwG2WWi3DZweAP7SkjPcnnk9demmr3ZLgtEJdmstumKUQ0HIyTGkknghSiCttXUCCR3chTg1NslvU5CiXEaRnoP62JLQ2WXO/wAvgpJ7UKHfg5FcNxcnLr+b6s+CBT9QdF426LBgXpqRfbrDfvDeFzXekAS0QMtxmUDiEjO8cDPAZ99XlqC/W+wQnrtBiuzLm64roJtwaUhIWsje6JKgDgDHvQBhIBUTXxdddu2eIoJv1jnu4w2m1xSoqPerfKE/7+Y1KbrdJ94mKl3SU5KfUMb6+QHYAOAHcKbD4Z0rsz931+yWWUMFDevCXJemSXZMp1Tz7qitxxZ4qV2mvGiivYAoUF55NoooorqEUUUUIRRRRQhZQSghSSUqByCk4IPbmvaZLkTpLkqY8t+Q4crccOSqvGsVyhdrtncjGeBGRXvMmSprodmSHZDgSEBbqyohIGAONeNYooXaLRRRRXVxFFFFCEUUVmhConjfZj8wXD2j+Os+N9mPzBP9o/jqc0zaN0ZM1cJfgUmOx4Lub3Tb3lb2cYwP8tRSQRxtzOe4DiqWyucaAC7/AI32Y/ME/wBo/jo8b7MfmC4e0fx1PXUFtxbZ4lCikkd3CvuFHVMmxoiCkLkPIZSVcgVKCQT66b2ZtXmd4rm2ddUFQPG+zH5gn+0fx19x7lszkSGWG7BP33XEtpyo4ySAP2++lfWOk5ekpMaPNfYfVIQpaSznAAOOOcdtcm0/C9v9La+2KRsDHszte6uKbaODsrgFT9TMbPNN3VVunWOUt5KEry0tRGDnHNfdXK8b7MfmCf7R/HWntm+PTvorX3qV9P2h+/XePbIrjbbz5ISpzO6MAnjgHspIYQ6ESOed3auvkIeWgBOvjfZj8wT/AGj+OseN9mPzBcPaP46XNX6OuWk1xvGCmXW5GQh1kkp3hzScgYOOPfx7KXa0jgjkbma8kcUrpXtNEBUbxvsx+YJ/tH8dY8b7MfmC4e0fx0vJ0bOOjzqfwiN4Gnj0WVdJ7/c7Mc++lw0MgY+8rzp80Oke3eAqJ432Y/MFw9o/joqdUU/so+J3il257Aiq5sD5Xz/wf8lSOq5sD5Xz/wAH/JSfqHRz3LuG5xSmZ/e3/wDVX/E1s2D4w2n0+P8AzU1rTP73I/1V/wATWzp/4w2j0+P/ADU1Seb7lm3nBxVC29fDFo9Hc+0KnNp+F7f6W19sVRtvPwxaPR3PtCpzafhe3+ltfbFTYLoo71rNzybts3x5d9FZ+9Wjst+Ptq/eX/LVW9tm+PLvorP3q0dlvx9tX7y/5aqVvQv+V13SO9V28JhauXf9KSyESIvRuNLxxAUgKSseZWQe7z1+f7hDkW6c/Cmt9HIYWUOJ7x2do680+63vUjT21d25xRvFoNBxHyjZbTvJ+sf7gV1tqtlj3uzRtYWb9YgtIMjdB8to+9VjtSTg93P3tYYUmAtB91wHitJRtASN4WW/+gjnm/8AoFSM1W2lA7BHcdQwf/YFSQ1Tgv8AJ/sVliP7eCKKKKtUyKp2wme2zeLlAWcLkMJcQO3cJz9upjWzbp0m2TmJsF4syGF76FjqPeOsdWKxxEW1iLB1rSJ+R4K39XWp6zaluMJ5BTuvKW1w4KbUSUkfUcecGtzZ5anbvrC3NNtlTcd5Mh5XUhKDvAnzkADz04+6Tp29xWkas06XnmxwU2hLiR5skFPIcK8n9plotEBcXR1hTEUvm46lKAD27qclR85FSbWcx7PJyt19XFb5Iw7Nm0WjtsuCJeq2IjZBEOMAsg/tqJJHq3fXSRafhe3+ltfbFeMh96VIdkSXVOvurK3HFc1KPEk17Wn4Xt/pbX2xVUUeyhDOwLJz88mZN22b48u+is/erR2W/H21fvL/AJaq3ts/x5d9Fa+9S/pC8NWHUcO5vtLdbYKiUIIBOUkcM+esIwXYMAdid5qeyuztc+Pk/wDcZ/liu3se1Iht1zTFzIXEl7xjBfIKI8pB7lDiO/PbSfrW+M6j1FJukdlxlt1KAEOY3hupA4481cRta23EONrKXEKCkKScFJHIimEG0wwjdvrzXNpllLgrXqGyq0/spvFrKipph49Co9ban0qT9YBwe8VEqpOodpbN90a9aZEF9M95ttLjw3ejKgpJJHHODipuaXAskY1203kruIc1xGVYoooq5TKje5WfpTavV+ase5WfpTavV+apv0TfyaPVW1CtUmeSINuflYOFdBGU5jz4BxUhimGpl8gqA+M7mp/9ys/Sm1er81HuVn6U2r1fmpR/Q2/lO8NPzcc/7ua5ky2vwXNybAejKPJL8dTZPmyONKGyO3TeQTHIN7FQfcrP0ptXq/NXtB2YKYnRnv0mti+ieQvdA4qwoHA8ruqY9C38mj2a3LK02LzbilCQRLZ5D/OK66GbKf6nkFxr47HJVe1/oVWoNRuT/HkGHllCOieHlDGePMdtLnuVn6U2r1fmrR20IQrXTu8lJ/8Aytcx+9SL0TXW2j2RWWGimMLSJK07AnlfGHkFqpPuVn6U2r1fmrHuVn6U2r1fmpHh6duc1CXIdlmPNqGUrRFUUqHccYNfczTN3hI35dkmNIxnfVFVujzkDhWmWS623kEvI+BOvuVH6U2r1fmo9yo/Sm1er81Tfomzx6NHs0dE38mj1U+ym/c8gl2kfwqk+5UfpTavV+asVN+ib+TR6qKNjN+55BG0i+FfdWHYOcWy9HseR9k1HqsOwn4Lvf8ArI+yaT9Q6Oe5GG5xKrm1LVnTKIlxgAo+T4MnHOmHTu05m8LTatYQIi2JB6Pp0N5byeW+hWcDvB4dgFSlz+1X+8f418njwPHqpnYOFzdBSNu8OTttN0a3piezJt+94tlkhAUc9E4OJRnsxxHmPZSrZvhm3eltfbFVrVbqrjsUhzJJ330sRVlZ5lW8lJP15NSWzfDNv9La+2KXCyOfCQ7eLC7KwNkFdabds/x5d9Fa+9SOevzU8bZ/jy76K196kfr+qtcJzDOCSfnCrk7e5mntj9tuVu6LwhEeOhPSpKk+UpKTwyO2lG1bX74xKQbqxEkxSfLDTZbcA7Qd7H1Ece0UxXyLImbEbezEYdfdLEUhtpBUogLSTwHdU5s2i9QXiShhm2yGUKOFPyGy2hsdpzz8wqDDxwOY8y1vKpkdIC0NTdti09AjswtQ2ttLaJaw28ltOEqJSVJXjqJxg/VUwqr7ZrlEjWy16aiub7kcpcd453UpQUpB7znP1d9Siq8CXGAZvwKfE1n0RRRRViwRVh2E/Bd7/wBZH2TUeqrbFLnboUO6sTp8WM486gtpeeSgqASckAnjUX6gCYDXyVGG5xStz+1X+8f419xYz0yS1GitqdfeWENoSMlSjyqlL2cabQpTr+tIqWskqILSSB5yvH+1bkK56A0MlT9qeXd7mUbqXkK6Q+1wQkduOPnrhxjS2owSeCbYa246LZ2nrZ0/s9tenEr33VpaZ58ShoAqUf8AuCfXUns3wzb/AEtr7YrZ1Jf5upLqu43BQCyN1ttJO60jqSP69da1m+Gbd6W19sVpBCYoSHbzZKWSQPkBCbds/wAeXfRWvvUj9f1U8bZ/jy76K196kY02E5hvBLPzhVyfvUzT+yC2XK3FAkNx4yU9IneGFKSDw8xqfT9puq5jRbE9uMDzMdlKVEec5I+rjTHqG8Wt7Y5BtzNxhrnJbihUZL6S4CFpzlIOeHXUrqXCQRuDnPbrZW08jhWUr6ccW6tTji1LWslSlKOSonrJ6zXzRRXpKNFFFFCEUYyMHlRRQhYCQOQFZ41miuWhYrcs3wzb/S2vtiiiuO90pme8E57Yozz2t3S23vDwVrjkDtpJ8BlfIn2k/wBaKKmwrjsW8FvMBtCjwGV8ifaT/WjwGV8ifaT/AFoorfMVkWhHgMr5E+0n+tHgMr5E+0n+tFFGYrmUI8BlfIn2k/1oooozFGUL/9k="/>
          <p:cNvSpPr>
            <a:spLocks noChangeAspect="1" noChangeArrowheads="1"/>
          </p:cNvSpPr>
          <p:nvPr/>
        </p:nvSpPr>
        <p:spPr bwMode="auto">
          <a:xfrm>
            <a:off x="6372200" y="213285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 descr="SNV_blue_300dp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584" y="1316662"/>
            <a:ext cx="2104300" cy="1238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 descr="https://encrypted-tbn0.gstatic.com/images?q=tbn:ANd9GcQ3ylpK7ysQT7vo24jhMgkrmAvLdyf82MBchcnyibIUd0xluH01bHtQn4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63" y="2924944"/>
            <a:ext cx="1339109" cy="271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7701" y="2559728"/>
            <a:ext cx="2185456" cy="16390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5908" y="3892447"/>
            <a:ext cx="2200275" cy="2076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7701" y="1239263"/>
            <a:ext cx="2174379" cy="14923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89961" y="4722232"/>
            <a:ext cx="3233861" cy="10978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01940" y="2838490"/>
            <a:ext cx="2120306" cy="1413537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 bwMode="auto">
          <a:xfrm>
            <a:off x="144379" y="1052736"/>
            <a:ext cx="5777867" cy="5040560"/>
          </a:xfrm>
          <a:custGeom>
            <a:avLst/>
            <a:gdLst>
              <a:gd name="connsiteX0" fmla="*/ 64168 w 5807242"/>
              <a:gd name="connsiteY0" fmla="*/ 0 h 5021179"/>
              <a:gd name="connsiteX1" fmla="*/ 5807242 w 5807242"/>
              <a:gd name="connsiteY1" fmla="*/ 0 h 5021179"/>
              <a:gd name="connsiteX2" fmla="*/ 5775158 w 5807242"/>
              <a:gd name="connsiteY2" fmla="*/ 1780674 h 5021179"/>
              <a:gd name="connsiteX3" fmla="*/ 3641558 w 5807242"/>
              <a:gd name="connsiteY3" fmla="*/ 1780674 h 5021179"/>
              <a:gd name="connsiteX4" fmla="*/ 3641558 w 5807242"/>
              <a:gd name="connsiteY4" fmla="*/ 3400926 h 5021179"/>
              <a:gd name="connsiteX5" fmla="*/ 1700463 w 5807242"/>
              <a:gd name="connsiteY5" fmla="*/ 3400926 h 5021179"/>
              <a:gd name="connsiteX6" fmla="*/ 1684421 w 5807242"/>
              <a:gd name="connsiteY6" fmla="*/ 5021179 h 5021179"/>
              <a:gd name="connsiteX7" fmla="*/ 0 w 5807242"/>
              <a:gd name="connsiteY7" fmla="*/ 5021179 h 5021179"/>
              <a:gd name="connsiteX8" fmla="*/ 64168 w 5807242"/>
              <a:gd name="connsiteY8" fmla="*/ 0 h 502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07242" h="5021179">
                <a:moveTo>
                  <a:pt x="64168" y="0"/>
                </a:moveTo>
                <a:lnTo>
                  <a:pt x="5807242" y="0"/>
                </a:lnTo>
                <a:lnTo>
                  <a:pt x="5775158" y="1780674"/>
                </a:lnTo>
                <a:lnTo>
                  <a:pt x="3641558" y="1780674"/>
                </a:lnTo>
                <a:lnTo>
                  <a:pt x="3641558" y="3400926"/>
                </a:lnTo>
                <a:lnTo>
                  <a:pt x="1700463" y="3400926"/>
                </a:lnTo>
                <a:lnTo>
                  <a:pt x="1684421" y="5021179"/>
                </a:lnTo>
                <a:lnTo>
                  <a:pt x="0" y="5021179"/>
                </a:lnTo>
                <a:lnTo>
                  <a:pt x="64168" y="0"/>
                </a:lnTo>
                <a:close/>
              </a:path>
            </a:pathLst>
          </a:custGeom>
          <a:solidFill>
            <a:srgbClr val="FFFF00">
              <a:alpha val="25000"/>
            </a:srgbClr>
          </a:solidFill>
          <a:ln w="571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54000" tIns="54000" rIns="54000" bIns="54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67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74638"/>
            <a:ext cx="7634288" cy="492443"/>
          </a:xfrm>
        </p:spPr>
        <p:txBody>
          <a:bodyPr/>
          <a:lstStyle/>
          <a:p>
            <a:pPr eaLnBrk="1" hangingPunct="1"/>
            <a:r>
              <a:rPr lang="en-GB" dirty="0">
                <a:latin typeface="Calibri" pitchFamily="34" charset="0"/>
                <a:cs typeface="Calibri" pitchFamily="34" charset="0"/>
              </a:rPr>
              <a:t>Introduction to EED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Advisory: EAR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2EC30A-8BD7-4F72-95D2-F751EA17DB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AutoShape 10" descr="data:image/jpeg;base64,/9j/4AAQSkZJRgABAQAAAQABAAD/2wCEAAkGBwgHBgkIBwgKCgkLDRYPDQwMDRsUFRAWIB0iIiAdHx8kKDQsJCYxJx8fLT0tMTU3Ojo6Iys/RD84QzQ5OjcBCgoKDQwNGg8PGjclHyU3Nzc3Nzc3Nzc3Nzc3Nzc3Nzc3Nzc3Nzc3Nzc3Nzc3Nzc3Nzc3Nzc3Nzc3Nzc3Nzc3N//AABEIAMcAYgMBIgACEQEDEQH/xAAcAAADAAMBAQEAAAAAAAAAAAAABgcBBAUDAgj/xABKEAABAwMBBAQHDAcHBQEAAAABAgMEAAURBgcSITETQVFhFBUicXSRkhcyNTZTVVaBssLS4hYjQnKxs9EzNFJic6HDN4KDlMQk/8QAGgEAAwEBAQEAAAAAAAAAAAAAAAIEAwEFBv/EADYRAAEEAAMDCQcDBQAAAAAAAAEAAgMRBBIhEzFxIjM0QVGBkaHBFDJSYbHh8AVT0SNCQ3KC/9oADAMBAAIRAxEAPwCb0UUV9gvERRRRQhFFFFCEUVmsUIRRRRQhFFFFCEUUUUIRRRX0hKlrSlCSpSiAlIGSSeQoQvnhgk8MVvybPOhwGps1kxmnz+oS8d1x0dako57vfy4jtqi6S0vBtLdqeucQTblL6SQGEpDhAbUkIQkchlSkqK+WE4zjnpXkxZGoJmptVLMm3xn0xY8Rk5D7iffoQTjLaDvZP7RHVyqE4wF+Vo0HnwVQw/JspTtOmZk+ILhJdYt1szjw2arcQv8AcHNf1cO+tnc0bDWEOSrxdHM82W0R0HzBWVUw6ntjDLqdRapuL8+2yMeLIkdCmi4gp3gk54MgA4IHE4zX1Hf1SiEJFshWbSttUPIXJDbJV51OArJ78CkM7nC79B/JKcRhpqljUGkrFbZE1C4GoGIsMjenIcZUhQ3QchK8FQGcHd7KW3NLmWwuRpy4s3hptO8thtCm5KB2lk8SO8Zqgasc1U7qK4tWx6z3WGlSSLW6WnXGxuJzvIICuJ4jB6xXpaNHwLtYXZkS1mwahWCpr9av9StJBSpAJykHhnHLJBzisW4l0bA5zvXx6/BO6JrjVKUWi0SrxIXFgFpcpIJTHUsJW7jOQjPAkYORnPqNajzDsd5xh9tbTzZ3VtuJKVJPYQaf72iFdLm/Isrz/wCkFn3VyXUNdEbh0fBxaEDktJB4Y8odtNl0t0DVPgDdwQ0HbkypDE1lOUurCCtt1B6jupUFIPcOIANbnGFpBcND4hZezgjRRCitq4wJFtkmLLRuuhIVwOQQeRB7P6GtWrwQRYUpBGhRRRRXVxFNmy2E1N1xbUvo30NFTwBGQFJSSk+vB+qlOnrZkhSGbrcY4zJty48oJ61NJKw6B50FX14qfFOqF1LWAXIE4XKXKjaR6KMoRl9Em2NyE5Dsh8qKAhHWlKSSSes5xjGaVZLMGXq1UN8b9h0tFUHEHk50WN4d6lucD2gUzX15M6/aZedKTGdu4RAa4cG2s7zveVLKfqCe00ux7daTZtXKGqGiZD8fwh7xe+Ogy8tWCMZVvK4ZHDhxrzIeSOPqaVzha9bDqCTDhvX6/tv3FV4mpTDtiQFgbh4uISQcbvvUgYyQPPX1ftKtQrkl2+eO9SXCcpRiMNgtAJwSEuOHISf8qcY7MU5WC1wrS9Y1JAmyEwWYzAWyW1NJ4l14JUMpKitGRwPIc+FMWpJd2bt7ybBEQ9NKU9Ct5QDWSrBzxySBk9nDnWJxFScjr7uHD1TBmmqn2qtMwrxq99tcOfbrlKczEnodDjTyktJJUUcFIA4JyOsdpxXVjuXWPPjWsiSq6QIqzEuc4J3bjxBdZxkHdOEYOd7ycnOOO/swvc2+W+WLupty4wZKo7jqWwCR2ZHA8QeXZTNeiyiKhbwHB5sJV0SnMKK0gcEjPPr5Dr4ZrOSVzTs3a0utaCLCjOqLsxP8W64sbBjT40hLNxY57ru7kcesEbySRzBHZTTpJ4Q7nNhWpYfjLUi6RYLh/tIzwCv1RPvVIVvcORBwccwvO2qxNw9bR06jbQyqU0Xki3O4hqTJO6nA9/xJR5P8K2oEZsXvTUe03FDkl2yLbgzSypsFbSypAKTxCSkLSR2E1W/KY8o6vpV+WqQAh1rnbTILXibTtxaQrfcYcDiijB3SrfTvZ4jitXA9pqeVW9cyDd9MXa6utlllpEaIzHVjLb/SBb3EcyCUo7PINSQ1bgCTFR6ipMSKfaKKKKtU6Ke9lcpVuk3G4JbU82w2gS2UAlRjqKt9YHWUkJOOze68UiV3NF3eTZdSQpURxCVLX0Kw5ndWlRHkqPUCccernxxisMSzPEQFrCaeCn3WammRHucLdVC04u3CMpvkoLOVgdxSWaatMae07Gl3ERng/Llvplutrcz5IdLrJSn/AAjeHEdlc6WLTL07fPBGlJSHWX5tsfHlxihSStBT1JKU5GOHMg8RS5cbLKTdmbJbZoY1DZwDaJC17hkwlk4ST/iQN4cuIzwPHHjDlsyXVfb1/lehuN0nvaJbLjNgQZViCfGUOY262oq3U7vJQUf8PIkf5e6uDIu0+U2ljZ5Jtk5tD7hlxZLpUQVHjuAlP6kZJG6fN2Vuo14qUy7brK5Dn32NhtaHyWG5SgPLLPPPHIwSPVSfZ9VWLTl+8OvunZVpu3RKbe8HQAyvOCVBtRBTxA97n681yKJ+SiLrd+dnYguF6FVG1zIcNSLVBtkmO3HHvUQ1paSnmSlWMEZ7Mnu6642rr1PtU5u7+Glqxxo6itoBIMqQeCGhkZ45BPm89NUO4Rpj8tiOsqciOhp4EY3VFKVAd/BQpd11eLZZkJXd3UORn2HGnIOd5ckEYASnkOZyrI7PNNHrINLTncpDKcfZ0c87K3nblqWalzd61tNKyD9biuHaKY47Ji3iS7HUHXNKW2EySORWHAp4jvKekFeM9tEa9M6oW/HmolJbb07EQnc3lHyWwpH7KW8jzkjtxTPb7VAssS/RrnN6OOtuPGlylHCn31bzjqk44laulAAHHljlXoyyjLx+30GixY3Vc7aZKZl2K4IjpCbbDk4S7yEiYpzygntCEleT/iOOaTUhNPO1G7uTJMC3tsKhQ47XSNQlJAU0DwSVjqURk7vUCOsmkarsEwthHzUuJdb0UUUVWp0UEAgg8QeqiihCp+itSxb2yLdqGM49Kis7sefGBMjojwIIHlKA4ZxnI5jma7t5/R+4ogJk3uM6uIgNLkpeS3KYA/s3scCCk8FcACFE8hgReO87GeQ/HcW082d5DiFYUk9oNU7TO0WdKjJiXS42xuUngHrjHIbcHetBASfOB5+zysThSx2ePcroZg4ZXb1ztUxIrc0Rdax3I01eOhv0BoFqWOpTjfIq4cd3j9WDWYrmqUsmPZdXWi7RgPIZkSW1q/7kPJ3k+bNOT9zgpin9IdV2bwNXFMC1tIPSjs476ldXvQD30v3+VYLC0gu6fgsb6d5i2LYQuS6nqW+tQV0STx4DKjjnzAybI5wDavzHdfpotC0DW10NRXLU8TUsmXbLxYYVq30FBlvsoDo3Eg75AKzxzjHGliTKg3G/dM4t7Vt/dwG2WWi3DZweAP7SkjPcnnk9demmr3ZLgtEJdmstumKUQ0HIyTGkknghSiCttXUCCR3chTg1NslvU5CiXEaRnoP62JLQ2WXO/wAvgpJ7UKHfg5FcNxcnLr+b6s+CBT9QdF426LBgXpqRfbrDfvDeFzXekAS0QMtxmUDiEjO8cDPAZ99XlqC/W+wQnrtBiuzLm64roJtwaUhIWsje6JKgDgDHvQBhIBUTXxdddu2eIoJv1jnu4w2m1xSoqPerfKE/7+Y1KbrdJ94mKl3SU5KfUMb6+QHYAOAHcKbD4Z0rsz931+yWWUMFDevCXJemSXZMp1Tz7qitxxZ4qV2mvGiivYAoUF55NoooorqEUUUUIRRRRQhZQSghSSUqByCk4IPbmvaZLkTpLkqY8t+Q4crccOSqvGsVyhdrtncjGeBGRXvMmSprodmSHZDgSEBbqyohIGAONeNYooXaLRRRRXVxFFFFCEUUVmhConjfZj8wXD2j+Os+N9mPzBP9o/jqc0zaN0ZM1cJfgUmOx4Lub3Tb3lb2cYwP8tRSQRxtzOe4DiqWyucaAC7/AI32Y/ME/wBo/jo8b7MfmC4e0fx1PXUFtxbZ4lCikkd3CvuFHVMmxoiCkLkPIZSVcgVKCQT66b2ZtXmd4rm2ddUFQPG+zH5gn+0fx19x7lszkSGWG7BP33XEtpyo4ySAP2++lfWOk5ekpMaPNfYfVIQpaSznAAOOOcdtcm0/C9v9La+2KRsDHszte6uKbaODsrgFT9TMbPNN3VVunWOUt5KEry0tRGDnHNfdXK8b7MfmCf7R/HWntm+PTvorX3qV9P2h+/XePbIrjbbz5ISpzO6MAnjgHspIYQ6ESOed3auvkIeWgBOvjfZj8wT/AGj+OseN9mPzBcPaP46XNX6OuWk1xvGCmXW5GQh1kkp3hzScgYOOPfx7KXa0jgjkbma8kcUrpXtNEBUbxvsx+YJ/tH8dY8b7MfmC4e0fx0vJ0bOOjzqfwiN4Gnj0WVdJ7/c7Mc++lw0MgY+8rzp80Oke3eAqJ432Y/MFw9o/joqdUU/so+J3il257Aiq5sD5Xz/wf8lSOq5sD5Xz/wAH/JSfqHRz3LuG5xSmZ/e3/wDVX/E1s2D4w2n0+P8AzU1rTP73I/1V/wATWzp/4w2j0+P/ADU1Seb7lm3nBxVC29fDFo9Hc+0KnNp+F7f6W19sVRtvPwxaPR3PtCpzafhe3+ltfbFTYLoo71rNzybts3x5d9FZ+9Wjst+Ptq/eX/LVW9tm+PLvorP3q0dlvx9tX7y/5aqVvQv+V13SO9V28JhauXf9KSyESIvRuNLxxAUgKSseZWQe7z1+f7hDkW6c/Cmt9HIYWUOJ7x2do680+63vUjT21d25xRvFoNBxHyjZbTvJ+sf7gV1tqtlj3uzRtYWb9YgtIMjdB8to+9VjtSTg93P3tYYUmAtB91wHitJRtASN4WW/+gjnm/8AoFSM1W2lA7BHcdQwf/YFSQ1Tgv8AJ/sVliP7eCKKKKtUyKp2wme2zeLlAWcLkMJcQO3cJz9upjWzbp0m2TmJsF4syGF76FjqPeOsdWKxxEW1iLB1rSJ+R4K39XWp6zaluMJ5BTuvKW1w4KbUSUkfUcecGtzZ5anbvrC3NNtlTcd5Mh5XUhKDvAnzkADz04+6Tp29xWkas06XnmxwU2hLiR5skFPIcK8n9plotEBcXR1hTEUvm46lKAD27qclR85FSbWcx7PJyt19XFb5Iw7Nm0WjtsuCJeq2IjZBEOMAsg/tqJJHq3fXSRafhe3+ltfbFeMh96VIdkSXVOvurK3HFc1KPEk17Wn4Xt/pbX2xVUUeyhDOwLJz88mZN22b48u+is/erR2W/H21fvL/AJaq3ts/x5d9Fa+9S/pC8NWHUcO5vtLdbYKiUIIBOUkcM+esIwXYMAdid5qeyuztc+Pk/wDcZ/liu3se1Iht1zTFzIXEl7xjBfIKI8pB7lDiO/PbSfrW+M6j1FJukdlxlt1KAEOY3hupA4481cRta23EONrKXEKCkKScFJHIimEG0wwjdvrzXNpllLgrXqGyq0/spvFrKipph49Co9ban0qT9YBwe8VEqpOodpbN90a9aZEF9M95ttLjw3ejKgpJJHHODipuaXAskY1203kruIc1xGVYoooq5TKje5WfpTavV+ase5WfpTavV+apv0TfyaPVW1CtUmeSINuflYOFdBGU5jz4BxUhimGpl8gqA+M7mp/9ys/Sm1er81HuVn6U2r1fmpR/Q2/lO8NPzcc/7ua5ky2vwXNybAejKPJL8dTZPmyONKGyO3TeQTHIN7FQfcrP0ptXq/NXtB2YKYnRnv0mti+ieQvdA4qwoHA8ruqY9C38mj2a3LK02LzbilCQRLZ5D/OK66GbKf6nkFxr47HJVe1/oVWoNRuT/HkGHllCOieHlDGePMdtLnuVn6U2r1fmrR20IQrXTu8lJ/8Aytcx+9SL0TXW2j2RWWGimMLSJK07AnlfGHkFqpPuVn6U2r1fmrHuVn6U2r1fmpHh6duc1CXIdlmPNqGUrRFUUqHccYNfczTN3hI35dkmNIxnfVFVujzkDhWmWS623kEvI+BOvuVH6U2r1fmo9yo/Sm1er81Tfomzx6NHs0dE38mj1U+ym/c8gl2kfwqk+5UfpTavV+asVN+ib+TR6qKNjN+55BG0i+FfdWHYOcWy9HseR9k1HqsOwn4Lvf8ArI+yaT9Q6Oe5GG5xKrm1LVnTKIlxgAo+T4MnHOmHTu05m8LTatYQIi2JB6Pp0N5byeW+hWcDvB4dgFSlz+1X+8f418njwPHqpnYOFzdBSNu8OTttN0a3piezJt+94tlkhAUc9E4OJRnsxxHmPZSrZvhm3eltfbFVrVbqrjsUhzJJ330sRVlZ5lW8lJP15NSWzfDNv9La+2KXCyOfCQ7eLC7KwNkFdabds/x5d9Fa+9SOevzU8bZ/jy76K196kfr+qtcJzDOCSfnCrk7e5mntj9tuVu6LwhEeOhPSpKk+UpKTwyO2lG1bX74xKQbqxEkxSfLDTZbcA7Qd7H1Ece0UxXyLImbEbezEYdfdLEUhtpBUogLSTwHdU5s2i9QXiShhm2yGUKOFPyGy2hsdpzz8wqDDxwOY8y1vKpkdIC0NTdti09AjswtQ2ttLaJaw28ltOEqJSVJXjqJxg/VUwqr7ZrlEjWy16aiub7kcpcd453UpQUpB7znP1d9Siq8CXGAZvwKfE1n0RRRRViwRVh2E/Bd7/wBZH2TUeqrbFLnboUO6sTp8WM486gtpeeSgqASckAnjUX6gCYDXyVGG5xStz+1X+8f419xYz0yS1GitqdfeWENoSMlSjyqlL2cabQpTr+tIqWskqILSSB5yvH+1bkK56A0MlT9qeXd7mUbqXkK6Q+1wQkduOPnrhxjS2owSeCbYa246LZ2nrZ0/s9tenEr33VpaZ58ShoAqUf8AuCfXUns3wzb/AEtr7YrZ1Jf5upLqu43BQCyN1ttJO60jqSP69da1m+Gbd6W19sVpBCYoSHbzZKWSQPkBCbds/wAeXfRWvvUj9f1U8bZ/jy76K196kY02E5hvBLPzhVyfvUzT+yC2XK3FAkNx4yU9IneGFKSDw8xqfT9puq5jRbE9uMDzMdlKVEec5I+rjTHqG8Wt7Y5BtzNxhrnJbihUZL6S4CFpzlIOeHXUrqXCQRuDnPbrZW08jhWUr6ccW6tTji1LWslSlKOSonrJ6zXzRRXpKNFFFFCEUYyMHlRRQhYCQOQFZ41miuWhYrcs3wzb/S2vtiiiuO90pme8E57Yozz2t3S23vDwVrjkDtpJ8BlfIn2k/wBaKKmwrjsW8FvMBtCjwGV8ifaT/WjwGV8ifaT/AFoorfMVkWhHgMr5E+0n+tHgMr5E+0n+tFFGYrmUI8BlfIn2k/1oooozFGUL/9k="/>
          <p:cNvSpPr>
            <a:spLocks noChangeAspect="1" noChangeArrowheads="1"/>
          </p:cNvSpPr>
          <p:nvPr/>
        </p:nvSpPr>
        <p:spPr bwMode="auto">
          <a:xfrm>
            <a:off x="6372200" y="213285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9512" y="5837940"/>
            <a:ext cx="8653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http://www.eedadvisory.com/resources/energy-access-review/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70" y="997874"/>
            <a:ext cx="8109372" cy="45456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218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74638"/>
            <a:ext cx="7634288" cy="492443"/>
          </a:xfrm>
        </p:spPr>
        <p:txBody>
          <a:bodyPr/>
          <a:lstStyle/>
          <a:p>
            <a:pPr eaLnBrk="1" hangingPunct="1"/>
            <a:r>
              <a:rPr lang="en-GB" dirty="0" smtClean="0">
                <a:latin typeface="Calibri" pitchFamily="34" charset="0"/>
                <a:cs typeface="Calibri" pitchFamily="34" charset="0"/>
              </a:rPr>
              <a:t>The Tale of Two Professors…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2EC30A-8BD7-4F72-95D2-F751EA17DB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04317" y="6206108"/>
            <a:ext cx="46746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/>
              <a:t>Picture credits: </a:t>
            </a:r>
            <a:r>
              <a:rPr lang="en-US" sz="1000" b="1" dirty="0" smtClean="0">
                <a:hlinkClick r:id="rId3"/>
              </a:rPr>
              <a:t>http</a:t>
            </a:r>
            <a:r>
              <a:rPr lang="en-US" sz="1000" b="1" dirty="0">
                <a:hlinkClick r:id="rId3"/>
              </a:rPr>
              <a:t>://</a:t>
            </a:r>
            <a:r>
              <a:rPr lang="en-US" sz="1000" b="1" dirty="0" smtClean="0">
                <a:hlinkClick r:id="rId3"/>
              </a:rPr>
              <a:t>www.aspenideas.org</a:t>
            </a:r>
            <a:r>
              <a:rPr lang="en-US" sz="1000" b="1" dirty="0" smtClean="0"/>
              <a:t> and </a:t>
            </a:r>
            <a:r>
              <a:rPr lang="en-US" sz="1000" b="1" dirty="0" smtClean="0">
                <a:hlinkClick r:id="rId4"/>
              </a:rPr>
              <a:t>http://www.guardian.com/</a:t>
            </a:r>
            <a:r>
              <a:rPr lang="en-US" sz="1000" b="1" dirty="0" smtClean="0"/>
              <a:t> </a:t>
            </a:r>
            <a:endParaRPr lang="en-US" sz="1000" b="1" dirty="0"/>
          </a:p>
        </p:txBody>
      </p:sp>
      <p:pic>
        <p:nvPicPr>
          <p:cNvPr id="1028" name="Picture 4" descr="http://cdn.theguardian.tv/brightcove/poster/2011/12/6/111206JeffreySachsEuro_5553925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4" r="3311"/>
          <a:stretch/>
        </p:blipFill>
        <p:spPr bwMode="auto">
          <a:xfrm>
            <a:off x="6372200" y="3374662"/>
            <a:ext cx="2649246" cy="257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spenideas.org/sites/default/files/pictures/people/Professor_William_Easterly.jpe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"/>
          <a:stretch/>
        </p:blipFill>
        <p:spPr bwMode="auto">
          <a:xfrm>
            <a:off x="107504" y="3356992"/>
            <a:ext cx="2448272" cy="263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Callout 10"/>
          <p:cNvSpPr/>
          <p:nvPr/>
        </p:nvSpPr>
        <p:spPr bwMode="auto">
          <a:xfrm>
            <a:off x="107504" y="1006449"/>
            <a:ext cx="4320480" cy="1884520"/>
          </a:xfrm>
          <a:prstGeom prst="wedgeEllipseCallout">
            <a:avLst>
              <a:gd name="adj1" fmla="val -25700"/>
              <a:gd name="adj2" fmla="val 68931"/>
            </a:avLst>
          </a:prstGeom>
          <a:noFill/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54000" tIns="54000" rIns="54000" bIns="54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“…the West’s efforts to aid the rest have done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so much ill and so little good.”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Oval Callout 16"/>
          <p:cNvSpPr/>
          <p:nvPr/>
        </p:nvSpPr>
        <p:spPr bwMode="auto">
          <a:xfrm>
            <a:off x="4572000" y="751647"/>
            <a:ext cx="4359580" cy="2317313"/>
          </a:xfrm>
          <a:prstGeom prst="wedgeEllipseCallout">
            <a:avLst>
              <a:gd name="adj1" fmla="val 30665"/>
              <a:gd name="adj2" fmla="val 59700"/>
            </a:avLst>
          </a:prstGeom>
          <a:noFill/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54000" tIns="54000" rIns="54000" bIns="540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042988"/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“…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he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rich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need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to invest enough so that these countries can get their foot on the economic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ladder.”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3768" y="3284984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Prof. William Easterly,</a:t>
            </a: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New York University,</a:t>
            </a:r>
          </a:p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“Whiteman’s burden”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1880" y="4725046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Prof. Jeffrey Sachs,</a:t>
            </a: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Columbia University,</a:t>
            </a:r>
          </a:p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“End of Poverty”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04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5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74638"/>
            <a:ext cx="7634288" cy="492443"/>
          </a:xfrm>
        </p:spPr>
        <p:txBody>
          <a:bodyPr/>
          <a:lstStyle/>
          <a:p>
            <a:pPr eaLnBrk="1" hangingPunct="1"/>
            <a:r>
              <a:rPr lang="en-GB" dirty="0" smtClean="0">
                <a:latin typeface="Calibri" pitchFamily="34" charset="0"/>
                <a:cs typeface="Calibri" pitchFamily="34" charset="0"/>
              </a:rPr>
              <a:t>Current Cooperation in Numbers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2EC30A-8BD7-4F72-95D2-F751EA17DB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050" name="Picture 2" descr="http://upload.wikimedia.org/wikipedia/commons/thumb/d/d4/DAC_members.svg/863px-DAC_member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38" y="1196752"/>
            <a:ext cx="8697201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986747"/>
              </p:ext>
            </p:extLst>
          </p:nvPr>
        </p:nvGraphicFramePr>
        <p:xfrm>
          <a:off x="0" y="3033246"/>
          <a:ext cx="6000646" cy="3565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Rectangle 11"/>
          <p:cNvSpPr/>
          <p:nvPr/>
        </p:nvSpPr>
        <p:spPr>
          <a:xfrm>
            <a:off x="1123921" y="827420"/>
            <a:ext cx="6904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OECD (2014) Development Statistics at a Glance: Africa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319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74638"/>
            <a:ext cx="7634288" cy="492443"/>
          </a:xfrm>
        </p:spPr>
        <p:txBody>
          <a:bodyPr/>
          <a:lstStyle/>
          <a:p>
            <a:pPr eaLnBrk="1" hangingPunct="1"/>
            <a:r>
              <a:rPr lang="en-GB" dirty="0" smtClean="0">
                <a:latin typeface="Calibri" pitchFamily="34" charset="0"/>
                <a:cs typeface="Calibri" pitchFamily="34" charset="0"/>
              </a:rPr>
              <a:t>Current Cooperation in Numbers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2EC30A-8BD7-4F72-95D2-F751EA17DB0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124744"/>
            <a:ext cx="7120458" cy="42798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23950" y="5577591"/>
            <a:ext cx="6904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OECD (2014) Development Statistics at a Glance: Africa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650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74638"/>
            <a:ext cx="7634288" cy="492443"/>
          </a:xfrm>
        </p:spPr>
        <p:txBody>
          <a:bodyPr/>
          <a:lstStyle/>
          <a:p>
            <a:pPr eaLnBrk="1" hangingPunct="1"/>
            <a:r>
              <a:rPr lang="en-GB" dirty="0" smtClean="0">
                <a:latin typeface="Calibri" pitchFamily="34" charset="0"/>
                <a:cs typeface="Calibri" pitchFamily="34" charset="0"/>
              </a:rPr>
              <a:t>Current Cooperation in Numbers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2EC30A-8BD7-4F72-95D2-F751EA17DB0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1" y="1196752"/>
            <a:ext cx="7120458" cy="42798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23950" y="5577591"/>
            <a:ext cx="6904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OECD (2014) Development Statistics at a Glance: Africa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2EC30A-8BD7-4F72-95D2-F751EA17DB0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24152" y="980728"/>
            <a:ext cx="8007028" cy="1592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7163" indent="-1555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317500" indent="-158750" algn="l" rtl="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3pPr>
            <a:lvl4pPr marL="474663" indent="-155575" algn="l" rtl="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631825" indent="-155575" algn="l" rtl="0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0890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15462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0034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2460625" indent="-155575" algn="l" rtl="0" fontAlgn="base">
              <a:spcBef>
                <a:spcPct val="5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lvl="1" indent="-457200" eaLnBrk="1" hangingPunct="1">
              <a:buFont typeface="+mj-lt"/>
              <a:buAutoNum type="arabicPeriod"/>
            </a:pPr>
            <a:r>
              <a:rPr lang="en-US" sz="2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Top down initiatives e.g. green growth strategies, mini-grids, national climate change legislation.</a:t>
            </a:r>
          </a:p>
          <a:p>
            <a:pPr marL="457200" lvl="1" indent="-457200" eaLnBrk="1" hangingPunct="1">
              <a:buFont typeface="+mj-lt"/>
              <a:buAutoNum type="arabicPeriod"/>
            </a:pPr>
            <a:r>
              <a:rPr lang="en-US" sz="2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Tethered assistance e.g. technical assistance, equipment supply, service provision, leading to general skepticism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23950" y="274638"/>
            <a:ext cx="763428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kern="0" dirty="0" smtClean="0">
                <a:latin typeface="Calibri" pitchFamily="34" charset="0"/>
                <a:cs typeface="Calibri" pitchFamily="34" charset="0"/>
              </a:rPr>
              <a:t>Current Nature of Cooperation</a:t>
            </a:r>
            <a:endParaRPr lang="en-US" kern="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290" name="Picture 2" descr="http://www.pambazuka.org/images/articles/500/hakima_abbas/gado_aid_c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87118"/>
            <a:ext cx="5040560" cy="364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4975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ED PPT presentation temp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mco PPT presentation 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54000" tIns="54000" rIns="54000" bIns="54000" numCol="1" anchor="t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54000" tIns="54000" rIns="54000" bIns="54000" numCol="1" anchor="t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amco PPT presentation template 1">
        <a:dk1>
          <a:srgbClr val="000000"/>
        </a:dk1>
        <a:lt1>
          <a:srgbClr val="FFFFFF"/>
        </a:lt1>
        <a:dk2>
          <a:srgbClr val="E31937"/>
        </a:dk2>
        <a:lt2>
          <a:srgbClr val="808080"/>
        </a:lt2>
        <a:accent1>
          <a:srgbClr val="80A1B6"/>
        </a:accent1>
        <a:accent2>
          <a:srgbClr val="BFD0DA"/>
        </a:accent2>
        <a:accent3>
          <a:srgbClr val="FFFFFF"/>
        </a:accent3>
        <a:accent4>
          <a:srgbClr val="000000"/>
        </a:accent4>
        <a:accent5>
          <a:srgbClr val="C0CDD7"/>
        </a:accent5>
        <a:accent6>
          <a:srgbClr val="ADBCC5"/>
        </a:accent6>
        <a:hlink>
          <a:srgbClr val="DFE7ED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Camco PPT presentation template</Template>
  <TotalTime>6057</TotalTime>
  <Words>781</Words>
  <Application>Microsoft Office PowerPoint</Application>
  <PresentationFormat>On-screen Show (4:3)</PresentationFormat>
  <Paragraphs>130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Palatino Linotype</vt:lpstr>
      <vt:lpstr>Segoe UI</vt:lpstr>
      <vt:lpstr>EED PPT presentation template</vt:lpstr>
      <vt:lpstr>PowerPoint Presentation</vt:lpstr>
      <vt:lpstr>Introduction to EED Advisory</vt:lpstr>
      <vt:lpstr>Introduction to EED Advisory: Clients</vt:lpstr>
      <vt:lpstr>Introduction to EED Advisory: EAR</vt:lpstr>
      <vt:lpstr>The Tale of Two Professors…</vt:lpstr>
      <vt:lpstr>Current Cooperation in Numbers</vt:lpstr>
      <vt:lpstr>Current Cooperation in Numbers</vt:lpstr>
      <vt:lpstr>Current Cooperation in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Tale of Two Professors…</vt:lpstr>
      <vt:lpstr>PowerPoint Presentation</vt:lpstr>
    </vt:vector>
  </TitlesOfParts>
  <Company>ESD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 OFF MEETING</dc:title>
  <dc:creator>Murefu.Barasa</dc:creator>
  <cp:lastModifiedBy>Murefu</cp:lastModifiedBy>
  <cp:revision>318</cp:revision>
  <cp:lastPrinted>2013-10-31T06:45:32Z</cp:lastPrinted>
  <dcterms:created xsi:type="dcterms:W3CDTF">2010-04-20T04:52:06Z</dcterms:created>
  <dcterms:modified xsi:type="dcterms:W3CDTF">2014-10-16T06:32:39Z</dcterms:modified>
</cp:coreProperties>
</file>