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6" r:id="rId2"/>
    <p:sldId id="279" r:id="rId3"/>
    <p:sldId id="275" r:id="rId4"/>
    <p:sldId id="26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02" r:id="rId14"/>
    <p:sldId id="288" r:id="rId15"/>
    <p:sldId id="290" r:id="rId16"/>
    <p:sldId id="303" r:id="rId17"/>
    <p:sldId id="304" r:id="rId18"/>
    <p:sldId id="305" r:id="rId19"/>
    <p:sldId id="306" r:id="rId20"/>
    <p:sldId id="299" r:id="rId21"/>
    <p:sldId id="300" r:id="rId22"/>
    <p:sldId id="268" r:id="rId23"/>
  </p:sldIdLst>
  <p:sldSz cx="9610725" cy="5403850"/>
  <p:notesSz cx="6858000" cy="9144000"/>
  <p:defaultTextStyle>
    <a:defPPr>
      <a:defRPr lang="zh-CN"/>
    </a:defPPr>
    <a:lvl1pPr marL="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365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73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1095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146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1825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219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2555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292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2">
          <p15:clr>
            <a:srgbClr val="A4A3A4"/>
          </p15:clr>
        </p15:guide>
        <p15:guide id="2" pos="30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406"/>
    <a:srgbClr val="F7AC25"/>
    <a:srgbClr val="FF7900"/>
    <a:srgbClr val="FFC91D"/>
    <a:srgbClr val="F9970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7" autoAdjust="0"/>
    <p:restoredTop sz="94535" autoAdjust="0"/>
  </p:normalViewPr>
  <p:slideViewPr>
    <p:cSldViewPr snapToGrid="0" snapToObjects="1">
      <p:cViewPr varScale="1">
        <p:scale>
          <a:sx n="66" d="100"/>
          <a:sy n="66" d="100"/>
        </p:scale>
        <p:origin x="830" y="53"/>
      </p:cViewPr>
      <p:guideLst>
        <p:guide orient="horz" pos="1702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76FD-0F8C-4D72-8B67-633D1076A0DF}" type="datetimeFigureOut">
              <a:rPr lang="zh-CN" altLang="en-US" smtClean="0"/>
              <a:pPr/>
              <a:t>2020/5/29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9560-D3D1-482E-83D1-C56490B3D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9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29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5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5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5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5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56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56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92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6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4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07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02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63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4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80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10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1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 userDrawn="1"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22" y="3452774"/>
            <a:ext cx="3094640" cy="1944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" y="5245201"/>
            <a:ext cx="9636603" cy="1673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82" y="36965"/>
            <a:ext cx="858637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06" y="80095"/>
            <a:ext cx="763233" cy="34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35" y="152862"/>
            <a:ext cx="741201" cy="2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12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7776" y="180128"/>
            <a:ext cx="2162413" cy="38427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80536" y="180128"/>
            <a:ext cx="6327061" cy="38427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986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 userDrawn="1"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22" y="3452774"/>
            <a:ext cx="3094640" cy="1944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377"/>
            <a:ext cx="9610725" cy="167370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82" y="36965"/>
            <a:ext cx="858637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06" y="80095"/>
            <a:ext cx="763233" cy="34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35" y="152862"/>
            <a:ext cx="741201" cy="20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3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182" y="3472477"/>
            <a:ext cx="8169116" cy="107326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9182" y="2290382"/>
            <a:ext cx="8169116" cy="1182092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7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10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18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21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25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29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2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0536" y="1050750"/>
            <a:ext cx="4244737" cy="297211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5452" y="1050750"/>
            <a:ext cx="4244737" cy="297211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7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537" y="216405"/>
            <a:ext cx="8649653" cy="9006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0536" y="1209612"/>
            <a:ext cx="4246406" cy="5041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365" indent="0">
              <a:buNone/>
              <a:defRPr sz="1600" b="1"/>
            </a:lvl2pPr>
            <a:lvl3pPr marL="720730" indent="0">
              <a:buNone/>
              <a:defRPr sz="1400" b="1"/>
            </a:lvl3pPr>
            <a:lvl4pPr marL="1081095" indent="0">
              <a:buNone/>
              <a:defRPr sz="1300" b="1"/>
            </a:lvl4pPr>
            <a:lvl5pPr marL="1441460" indent="0">
              <a:buNone/>
              <a:defRPr sz="1300" b="1"/>
            </a:lvl5pPr>
            <a:lvl6pPr marL="1801825" indent="0">
              <a:buNone/>
              <a:defRPr sz="1300" b="1"/>
            </a:lvl6pPr>
            <a:lvl7pPr marL="2162190" indent="0">
              <a:buNone/>
              <a:defRPr sz="1300" b="1"/>
            </a:lvl7pPr>
            <a:lvl8pPr marL="2522555" indent="0">
              <a:buNone/>
              <a:defRPr sz="1300" b="1"/>
            </a:lvl8pPr>
            <a:lvl9pPr marL="2882920" indent="0">
              <a:buNone/>
              <a:defRPr sz="13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536" y="1713721"/>
            <a:ext cx="4246406" cy="31134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82117" y="1209612"/>
            <a:ext cx="4248074" cy="5041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365" indent="0">
              <a:buNone/>
              <a:defRPr sz="1600" b="1"/>
            </a:lvl2pPr>
            <a:lvl3pPr marL="720730" indent="0">
              <a:buNone/>
              <a:defRPr sz="1400" b="1"/>
            </a:lvl3pPr>
            <a:lvl4pPr marL="1081095" indent="0">
              <a:buNone/>
              <a:defRPr sz="1300" b="1"/>
            </a:lvl4pPr>
            <a:lvl5pPr marL="1441460" indent="0">
              <a:buNone/>
              <a:defRPr sz="1300" b="1"/>
            </a:lvl5pPr>
            <a:lvl6pPr marL="1801825" indent="0">
              <a:buNone/>
              <a:defRPr sz="1300" b="1"/>
            </a:lvl6pPr>
            <a:lvl7pPr marL="2162190" indent="0">
              <a:buNone/>
              <a:defRPr sz="1300" b="1"/>
            </a:lvl7pPr>
            <a:lvl8pPr marL="2522555" indent="0">
              <a:buNone/>
              <a:defRPr sz="1300" b="1"/>
            </a:lvl8pPr>
            <a:lvl9pPr marL="2882920" indent="0">
              <a:buNone/>
              <a:defRPr sz="13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82117" y="1713721"/>
            <a:ext cx="4248074" cy="31134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0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97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540" y="215155"/>
            <a:ext cx="3161862" cy="91565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7527" y="215156"/>
            <a:ext cx="5372662" cy="461203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0540" y="1130808"/>
            <a:ext cx="3161862" cy="3696384"/>
          </a:xfrm>
        </p:spPr>
        <p:txBody>
          <a:bodyPr/>
          <a:lstStyle>
            <a:lvl1pPr marL="0" indent="0">
              <a:buNone/>
              <a:defRPr sz="1100"/>
            </a:lvl1pPr>
            <a:lvl2pPr marL="360365" indent="0">
              <a:buNone/>
              <a:defRPr sz="900"/>
            </a:lvl2pPr>
            <a:lvl3pPr marL="720730" indent="0">
              <a:buNone/>
              <a:defRPr sz="800"/>
            </a:lvl3pPr>
            <a:lvl4pPr marL="1081095" indent="0">
              <a:buNone/>
              <a:defRPr sz="700"/>
            </a:lvl4pPr>
            <a:lvl5pPr marL="1441460" indent="0">
              <a:buNone/>
              <a:defRPr sz="700"/>
            </a:lvl5pPr>
            <a:lvl6pPr marL="1801825" indent="0">
              <a:buNone/>
              <a:defRPr sz="700"/>
            </a:lvl6pPr>
            <a:lvl7pPr marL="2162190" indent="0">
              <a:buNone/>
              <a:defRPr sz="700"/>
            </a:lvl7pPr>
            <a:lvl8pPr marL="2522555" indent="0">
              <a:buNone/>
              <a:defRPr sz="700"/>
            </a:lvl8pPr>
            <a:lvl9pPr marL="2882920" indent="0">
              <a:buNone/>
              <a:defRPr sz="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87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3771" y="3782696"/>
            <a:ext cx="5766435" cy="446569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83771" y="482844"/>
            <a:ext cx="5766435" cy="3242310"/>
          </a:xfrm>
        </p:spPr>
        <p:txBody>
          <a:bodyPr/>
          <a:lstStyle>
            <a:lvl1pPr marL="0" indent="0">
              <a:buNone/>
              <a:defRPr sz="2500"/>
            </a:lvl1pPr>
            <a:lvl2pPr marL="360365" indent="0">
              <a:buNone/>
              <a:defRPr sz="2200"/>
            </a:lvl2pPr>
            <a:lvl3pPr marL="720730" indent="0">
              <a:buNone/>
              <a:defRPr sz="1900"/>
            </a:lvl3pPr>
            <a:lvl4pPr marL="1081095" indent="0">
              <a:buNone/>
              <a:defRPr sz="1600"/>
            </a:lvl4pPr>
            <a:lvl5pPr marL="1441460" indent="0">
              <a:buNone/>
              <a:defRPr sz="1600"/>
            </a:lvl5pPr>
            <a:lvl6pPr marL="1801825" indent="0">
              <a:buNone/>
              <a:defRPr sz="1600"/>
            </a:lvl6pPr>
            <a:lvl7pPr marL="2162190" indent="0">
              <a:buNone/>
              <a:defRPr sz="1600"/>
            </a:lvl7pPr>
            <a:lvl8pPr marL="2522555" indent="0">
              <a:buNone/>
              <a:defRPr sz="1600"/>
            </a:lvl8pPr>
            <a:lvl9pPr marL="2882920" indent="0">
              <a:buNone/>
              <a:defRPr sz="16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3771" y="4229265"/>
            <a:ext cx="5766435" cy="634201"/>
          </a:xfrm>
        </p:spPr>
        <p:txBody>
          <a:bodyPr/>
          <a:lstStyle>
            <a:lvl1pPr marL="0" indent="0">
              <a:buNone/>
              <a:defRPr sz="1100"/>
            </a:lvl1pPr>
            <a:lvl2pPr marL="360365" indent="0">
              <a:buNone/>
              <a:defRPr sz="900"/>
            </a:lvl2pPr>
            <a:lvl3pPr marL="720730" indent="0">
              <a:buNone/>
              <a:defRPr sz="800"/>
            </a:lvl3pPr>
            <a:lvl4pPr marL="1081095" indent="0">
              <a:buNone/>
              <a:defRPr sz="700"/>
            </a:lvl4pPr>
            <a:lvl5pPr marL="1441460" indent="0">
              <a:buNone/>
              <a:defRPr sz="700"/>
            </a:lvl5pPr>
            <a:lvl6pPr marL="1801825" indent="0">
              <a:buNone/>
              <a:defRPr sz="700"/>
            </a:lvl6pPr>
            <a:lvl7pPr marL="2162190" indent="0">
              <a:buNone/>
              <a:defRPr sz="700"/>
            </a:lvl7pPr>
            <a:lvl8pPr marL="2522555" indent="0">
              <a:buNone/>
              <a:defRPr sz="700"/>
            </a:lvl8pPr>
            <a:lvl9pPr marL="2882920" indent="0">
              <a:buNone/>
              <a:defRPr sz="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7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0537" y="216405"/>
            <a:ext cx="8649653" cy="900642"/>
          </a:xfrm>
          <a:prstGeom prst="rect">
            <a:avLst/>
          </a:prstGeom>
        </p:spPr>
        <p:txBody>
          <a:bodyPr vert="horz" lIns="72073" tIns="36037" rIns="72073" bIns="36037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0537" y="1260899"/>
            <a:ext cx="8649653" cy="3566291"/>
          </a:xfrm>
          <a:prstGeom prst="rect">
            <a:avLst/>
          </a:prstGeom>
        </p:spPr>
        <p:txBody>
          <a:bodyPr vert="horz" lIns="72073" tIns="36037" rIns="72073" bIns="36037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0537" y="5008570"/>
            <a:ext cx="2242502" cy="287705"/>
          </a:xfrm>
          <a:prstGeom prst="rect">
            <a:avLst/>
          </a:prstGeom>
        </p:spPr>
        <p:txBody>
          <a:bodyPr vert="horz" lIns="72073" tIns="36037" rIns="72073" bIns="3603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92DE-85B5-C741-BAD5-392C3C3DC931}" type="datetimeFigureOut">
              <a:rPr kumimoji="1" lang="zh-CN" altLang="en-US" smtClean="0"/>
              <a:pPr/>
              <a:t>2020/5/29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3665" y="5008570"/>
            <a:ext cx="3043397" cy="287705"/>
          </a:xfrm>
          <a:prstGeom prst="rect">
            <a:avLst/>
          </a:prstGeom>
        </p:spPr>
        <p:txBody>
          <a:bodyPr vert="horz" lIns="72073" tIns="36037" rIns="72073" bIns="3603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87688" y="5008570"/>
            <a:ext cx="2242502" cy="287705"/>
          </a:xfrm>
          <a:prstGeom prst="rect">
            <a:avLst/>
          </a:prstGeom>
        </p:spPr>
        <p:txBody>
          <a:bodyPr vert="horz" lIns="72073" tIns="36037" rIns="72073" bIns="3603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86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036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274" indent="-270274" algn="l" defTabSz="36036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593" indent="-225228" algn="l" defTabSz="360365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913" indent="-180183" algn="l" defTabSz="3603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278" indent="-180183" algn="l" defTabSz="360365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1643" indent="-180183" algn="l" defTabSz="36036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2008" indent="-180183" algn="l" defTabSz="3603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2373" indent="-180183" algn="l" defTabSz="3603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2738" indent="-180183" algn="l" defTabSz="3603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3103" indent="-180183" algn="l" defTabSz="3603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5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3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95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146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1825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219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2555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292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-9525" y="-19051"/>
            <a:ext cx="9674852" cy="5422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文本框 4"/>
          <p:cNvSpPr txBox="1"/>
          <p:nvPr/>
        </p:nvSpPr>
        <p:spPr bwMode="auto">
          <a:xfrm>
            <a:off x="8654176" y="-47626"/>
            <a:ext cx="99097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kern="100" dirty="0" smtClean="0">
                <a:solidFill>
                  <a:schemeClr val="bg1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  <a:endParaRPr lang="zh-CN" altLang="en-US" sz="4000" b="1" kern="100" dirty="0">
              <a:solidFill>
                <a:schemeClr val="bg1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60373" y="547126"/>
            <a:ext cx="73314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4"/>
          <p:cNvSpPr txBox="1"/>
          <p:nvPr/>
        </p:nvSpPr>
        <p:spPr bwMode="auto">
          <a:xfrm>
            <a:off x="8660144" y="586103"/>
            <a:ext cx="915635" cy="2385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5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聚米络共未来</a:t>
            </a:r>
            <a:endParaRPr lang="zh-CN" altLang="en-US" sz="95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381260" y="923939"/>
            <a:ext cx="1053382" cy="1053382"/>
          </a:xfrm>
          <a:prstGeom prst="ellipse">
            <a:avLst/>
          </a:pr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28" y="1163839"/>
            <a:ext cx="508533" cy="56329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3105514"/>
            <a:ext cx="9680633" cy="8635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9525" y="3942272"/>
            <a:ext cx="9680633" cy="1461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576924" y="3745527"/>
            <a:ext cx="6326416" cy="900642"/>
          </a:xfrm>
          <a:prstGeom prst="rect">
            <a:avLst/>
          </a:prstGeom>
        </p:spPr>
        <p:txBody>
          <a:bodyPr vert="horz" lIns="72073" tIns="36037" rIns="72073" bIns="36037" rtlCol="0" anchor="ctr">
            <a:no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b="1" dirty="0" smtClean="0">
                <a:solidFill>
                  <a:srgbClr val="F7AC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述职</a:t>
            </a:r>
            <a:r>
              <a:rPr kumimoji="1" lang="zh-CN" altLang="en-US" sz="3600" b="1" dirty="0">
                <a:solidFill>
                  <a:srgbClr val="F7AC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报告</a:t>
            </a: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848923" y="4563744"/>
            <a:ext cx="5782419" cy="460720"/>
          </a:xfrm>
          <a:prstGeom prst="rect">
            <a:avLst/>
          </a:prstGeom>
        </p:spPr>
        <p:txBody>
          <a:bodyPr vert="horz" lIns="72073" tIns="36037" rIns="72073" bIns="36037" rtlCol="0" anchor="ctr">
            <a:no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22" y="3452774"/>
            <a:ext cx="3094640" cy="1944197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2915728" y="1450630"/>
            <a:ext cx="138022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509403" y="1450630"/>
            <a:ext cx="138022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39" y="1951098"/>
            <a:ext cx="2335456" cy="14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95100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监控系统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038" y="1089941"/>
            <a:ext cx="6330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038" y="1089941"/>
            <a:ext cx="6542088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4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95100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监控系统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038" y="1089941"/>
            <a:ext cx="6330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 startAt="2"/>
            </a:pPr>
            <a:r>
              <a:rPr lang="zh-CN" altLang="en-US" dirty="0" smtClean="0"/>
              <a:t>日报数据监控模块</a:t>
            </a:r>
            <a:r>
              <a:rPr lang="en-US" altLang="zh-CN" dirty="0" smtClean="0"/>
              <a:t>:</a:t>
            </a:r>
          </a:p>
          <a:p>
            <a:pPr lvl="0"/>
            <a:r>
              <a:rPr lang="en-US" altLang="zh-CN" dirty="0" smtClean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	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主要对</a:t>
            </a:r>
            <a:r>
              <a:rPr lang="en-US" dirty="0" smtClean="0"/>
              <a:t>ETL</a:t>
            </a:r>
            <a:r>
              <a:rPr lang="zh-CN" altLang="en-US" dirty="0" smtClean="0"/>
              <a:t>脚本计算得出后的各类指标数据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进行预警</a:t>
            </a:r>
            <a:endParaRPr lang="en-US" altLang="zh-CN" dirty="0" smtClean="0">
              <a:solidFill>
                <a:srgbClr val="000000"/>
              </a:solidFill>
              <a:latin typeface="+mn-ea"/>
              <a:sym typeface="微软雅黑" panose="020B0503020204020204" pitchFamily="34" charset="-122"/>
            </a:endParaRPr>
          </a:p>
          <a:p>
            <a:pPr lvl="0"/>
            <a:endParaRPr lang="en-US" altLang="zh-CN" dirty="0" smtClean="0">
              <a:solidFill>
                <a:srgbClr val="000000"/>
              </a:solidFill>
              <a:latin typeface="+mn-ea"/>
              <a:sym typeface="微软雅黑" panose="020B0503020204020204" pitchFamily="34" charset="-122"/>
            </a:endParaRPr>
          </a:p>
          <a:p>
            <a:pPr lvl="0"/>
            <a:endParaRPr lang="en-US" altLang="zh-CN" dirty="0" smtClean="0">
              <a:solidFill>
                <a:srgbClr val="000000"/>
              </a:solidFill>
              <a:latin typeface="+mn-ea"/>
              <a:sym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+mn-ea"/>
                <a:sym typeface="微软雅黑" panose="020B0503020204020204" pitchFamily="34" charset="-122"/>
              </a:rPr>
              <a:t>    </a:t>
            </a:r>
            <a:endParaRPr lang="zh-CN" altLang="en-US" dirty="0" smtClean="0">
              <a:solidFill>
                <a:srgbClr val="000000"/>
              </a:solidFill>
              <a:latin typeface="+mn-ea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4962" y="1695157"/>
            <a:ext cx="7252132" cy="181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3676" y="3652520"/>
            <a:ext cx="7323418" cy="12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921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95100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监控系统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038" y="1089941"/>
            <a:ext cx="6330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3.</a:t>
            </a:r>
            <a:r>
              <a:rPr lang="zh-CN" altLang="en-US" dirty="0" smtClean="0"/>
              <a:t>实时数据监控模块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</a:p>
          <a:p>
            <a:pPr lvl="0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6860" y="2060918"/>
            <a:ext cx="8902165" cy="172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00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95100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监控系统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8038" y="1089941"/>
            <a:ext cx="70654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4.</a:t>
            </a:r>
            <a:r>
              <a:rPr lang="zh-CN" altLang="en-US" dirty="0" smtClean="0"/>
              <a:t>数据采集监控模块</a:t>
            </a:r>
            <a:endParaRPr lang="en-US" altLang="zh-CN" dirty="0" smtClean="0"/>
          </a:p>
          <a:p>
            <a:pPr lvl="0"/>
            <a:r>
              <a:rPr lang="en-US" dirty="0" smtClean="0"/>
              <a:t>     </a:t>
            </a:r>
            <a:r>
              <a:rPr lang="zh-CN" altLang="en-US" dirty="0" smtClean="0"/>
              <a:t>对</a:t>
            </a:r>
            <a:r>
              <a:rPr lang="en-US" altLang="zh-CN" dirty="0" err="1" smtClean="0"/>
              <a:t>Datax</a:t>
            </a:r>
            <a:r>
              <a:rPr lang="zh-CN" altLang="en-US" dirty="0" smtClean="0"/>
              <a:t>采集至</a:t>
            </a:r>
            <a:r>
              <a:rPr lang="en-US" dirty="0" smtClean="0"/>
              <a:t>HDFS</a:t>
            </a:r>
            <a:r>
              <a:rPr lang="zh-CN" altLang="en-US" dirty="0" smtClean="0"/>
              <a:t>数据、</a:t>
            </a:r>
            <a:r>
              <a:rPr lang="en-US" dirty="0" smtClean="0"/>
              <a:t>Flume</a:t>
            </a:r>
            <a:r>
              <a:rPr lang="zh-CN" altLang="en-US" dirty="0" smtClean="0"/>
              <a:t>采集至</a:t>
            </a:r>
            <a:r>
              <a:rPr lang="en-US" dirty="0" smtClean="0"/>
              <a:t>HDFS</a:t>
            </a:r>
            <a:r>
              <a:rPr lang="zh-CN" altLang="en-US" dirty="0" smtClean="0"/>
              <a:t>数据进行文件大小及个数监控与预警</a:t>
            </a:r>
            <a:endParaRPr lang="en-US" altLang="zh-CN" dirty="0" smtClean="0"/>
          </a:p>
          <a:p>
            <a:pPr lvl="0"/>
            <a:endParaRPr 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</a:t>
            </a:r>
          </a:p>
          <a:p>
            <a:pPr lvl="0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/>
            <a:endParaRPr lang="en-US" altLang="zh-CN" dirty="0" smtClean="0"/>
          </a:p>
          <a:p>
            <a:pPr lvl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803" y="2271871"/>
            <a:ext cx="8775751" cy="198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00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105637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推荐系统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780" y="1303072"/>
            <a:ext cx="6586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主播标签提取</a:t>
            </a: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主播相似度计算</a:t>
            </a: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后台数据对接设计</a:t>
            </a: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18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78901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推荐系统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3021" y="1033975"/>
            <a:ext cx="63307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主播标签提取</a:t>
            </a: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r>
              <a:rPr lang="en-US" sz="1200" dirty="0" smtClean="0"/>
              <a:t>1</a:t>
            </a:r>
            <a:r>
              <a:rPr lang="zh-CN" altLang="en-US" sz="1200" dirty="0" smtClean="0"/>
              <a:t>、 提取每个主播的动态评论和弹幕信息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2</a:t>
            </a:r>
            <a:r>
              <a:rPr lang="zh-CN" altLang="en-US" sz="1200" dirty="0" smtClean="0"/>
              <a:t>、 对提取的评论和弹幕利用结巴进行分词。字典及停用词为自定义字典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3</a:t>
            </a:r>
            <a:r>
              <a:rPr lang="zh-CN" altLang="en-US" sz="1200" dirty="0" smtClean="0"/>
              <a:t>、 设定匹配文本，根据主播的外貌，技能，性格等设定文本。一共设定了</a:t>
            </a:r>
            <a:r>
              <a:rPr lang="en-US" sz="1200" dirty="0" smtClean="0"/>
              <a:t>54</a:t>
            </a:r>
            <a:r>
              <a:rPr lang="zh-CN" altLang="en-US" sz="1200" dirty="0" smtClean="0"/>
              <a:t>个文本。。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4</a:t>
            </a:r>
            <a:r>
              <a:rPr lang="zh-CN" altLang="en-US" sz="1200" dirty="0" smtClean="0"/>
              <a:t>、 将分词和文本进行词匹配，得到主播的标签和词频。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5</a:t>
            </a:r>
            <a:r>
              <a:rPr lang="zh-CN" altLang="en-US" sz="1200" dirty="0" smtClean="0"/>
              <a:t>、 根据性别将标签中与性别不匹配的标签去掉。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6</a:t>
            </a:r>
            <a:r>
              <a:rPr lang="zh-CN" altLang="en-US" sz="1200" dirty="0" smtClean="0"/>
              <a:t>、 设定规则，将词频少的标签去掉，得到主播的有效标签及其权重（权重为：有效标签词频</a:t>
            </a:r>
            <a:r>
              <a:rPr lang="en-US" sz="1200" dirty="0" smtClean="0"/>
              <a:t>/</a:t>
            </a:r>
            <a:r>
              <a:rPr lang="zh-CN" altLang="en-US" sz="1200" dirty="0" smtClean="0"/>
              <a:t>总有效标签词频）。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7</a:t>
            </a:r>
            <a:r>
              <a:rPr lang="zh-CN" altLang="en-US" sz="1200" dirty="0" smtClean="0"/>
              <a:t>、 漂亮和美女占的比重太大，计算相似度时，将他们去掉考虑。此时进一步计算剩下的标签及其权重，权重计算参考</a:t>
            </a:r>
            <a:r>
              <a:rPr lang="en-US" sz="1200" dirty="0" smtClean="0"/>
              <a:t>6.</a:t>
            </a:r>
            <a:br>
              <a:rPr lang="en-US" sz="1200" dirty="0" smtClean="0"/>
            </a:br>
            <a:endParaRPr lang="en-US" altLang="zh-CN" sz="1200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 smtClean="0"/>
              <a:t>  </a:t>
            </a:r>
            <a:endParaRPr lang="zh-CN" altLang="zh-CN" dirty="0"/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78901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推荐系统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3021" y="1033975"/>
            <a:ext cx="6330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一</a:t>
            </a:r>
            <a:r>
              <a:rPr lang="en-US" altLang="zh-CN" dirty="0" smtClean="0"/>
              <a:t>.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主播标签提取</a:t>
            </a: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altLang="zh-CN" sz="1200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 smtClean="0"/>
              <a:t>  </a:t>
            </a:r>
            <a:endParaRPr lang="zh-CN" altLang="zh-CN" dirty="0"/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804" y="2025749"/>
            <a:ext cx="8360238" cy="1906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78901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推荐系统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3021" y="1033975"/>
            <a:ext cx="63307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主播相似度计算</a:t>
            </a: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zh-CN" altLang="en-US" dirty="0" smtClean="0"/>
              <a:t>计算两两主播间的相似度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公式</a:t>
            </a:r>
            <a:r>
              <a:rPr lang="en-US" altLang="zh-CN" dirty="0" smtClean="0"/>
              <a:t>:</a:t>
            </a:r>
            <a:r>
              <a:rPr lang="en-US" dirty="0" smtClean="0"/>
              <a:t>  Similar=1/(1+distance)</a:t>
            </a: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altLang="zh-CN" sz="1200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 smtClean="0"/>
              <a:t>  </a:t>
            </a:r>
            <a:endParaRPr lang="zh-CN" altLang="zh-CN" dirty="0"/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0473" y="2405576"/>
            <a:ext cx="6560008" cy="26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78901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推荐系统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3021" y="1033975"/>
            <a:ext cx="63307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后台数据对接设计</a:t>
            </a: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设计接口与业务部门对接数据</a:t>
            </a: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主要采用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Netty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框架实现高性能的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RPC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服务器</a:t>
            </a: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接口采用 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Http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请求格式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    192.168.89.58:6767/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recomment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userid</a:t>
            </a: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altLang="zh-CN" sz="1200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 smtClean="0"/>
              <a:t>  </a:t>
            </a:r>
            <a:endParaRPr lang="zh-CN" altLang="zh-CN" dirty="0"/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78901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推荐系统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3021" y="1033975"/>
            <a:ext cx="6330799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三</a:t>
            </a:r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后台数据对接设计</a:t>
            </a:r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altLang="zh-CN" sz="1200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CN" dirty="0" smtClean="0"/>
              <a:t>  </a:t>
            </a:r>
            <a:endParaRPr lang="zh-CN" altLang="zh-CN" dirty="0"/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021" y="1624818"/>
            <a:ext cx="8516815" cy="311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7" y="-19051"/>
            <a:ext cx="9645153" cy="540385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-4831" y="-19051"/>
            <a:ext cx="9641358" cy="5422900"/>
          </a:xfrm>
          <a:prstGeom prst="rect">
            <a:avLst/>
          </a:prstGeom>
          <a:gradFill>
            <a:gsLst>
              <a:gs pos="0">
                <a:schemeClr val="tx1">
                  <a:alpha val="92000"/>
                </a:schemeClr>
              </a:gs>
              <a:gs pos="79000">
                <a:schemeClr val="tx1">
                  <a:alpha val="33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文本框 4"/>
          <p:cNvSpPr txBox="1"/>
          <p:nvPr/>
        </p:nvSpPr>
        <p:spPr bwMode="auto">
          <a:xfrm>
            <a:off x="8654176" y="-47626"/>
            <a:ext cx="99097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kern="100" dirty="0" smtClean="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2017</a:t>
            </a:r>
            <a:endParaRPr lang="zh-CN" altLang="en-US" sz="4000" b="1" kern="100" dirty="0">
              <a:solidFill>
                <a:srgbClr val="F9C206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60373" y="547126"/>
            <a:ext cx="73314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4"/>
          <p:cNvSpPr txBox="1"/>
          <p:nvPr/>
        </p:nvSpPr>
        <p:spPr bwMode="auto">
          <a:xfrm>
            <a:off x="8660144" y="586103"/>
            <a:ext cx="915635" cy="2385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5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聚米络共未来</a:t>
            </a:r>
            <a:endParaRPr lang="zh-CN" altLang="en-US" sz="95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3942272"/>
            <a:ext cx="9644249" cy="1461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576924" y="3745527"/>
            <a:ext cx="6326416" cy="900642"/>
          </a:xfrm>
          <a:prstGeom prst="rect">
            <a:avLst/>
          </a:prstGeom>
        </p:spPr>
        <p:txBody>
          <a:bodyPr vert="horz" lIns="72073" tIns="36037" rIns="72073" bIns="36037" rtlCol="0" anchor="ctr">
            <a:no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b="1" dirty="0" smtClean="0">
                <a:solidFill>
                  <a:srgbClr val="F7AC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述职</a:t>
            </a:r>
            <a:r>
              <a:rPr kumimoji="1" lang="zh-CN" altLang="en-US" sz="3600" b="1" dirty="0">
                <a:solidFill>
                  <a:srgbClr val="F7AC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报告</a:t>
            </a:r>
            <a:endParaRPr kumimoji="1" lang="en-US" altLang="zh-CN" sz="3600" b="1" dirty="0">
              <a:solidFill>
                <a:srgbClr val="F7AC2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848923" y="4572370"/>
            <a:ext cx="5782419" cy="460720"/>
          </a:xfrm>
          <a:prstGeom prst="rect">
            <a:avLst/>
          </a:prstGeom>
        </p:spPr>
        <p:txBody>
          <a:bodyPr vert="horz" lIns="72073" tIns="36037" rIns="72073" bIns="36037" rtlCol="0" anchor="ctr">
            <a:no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        </a:t>
            </a:r>
          </a:p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                                    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数据中心 石金普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53" y="3440602"/>
            <a:ext cx="3094640" cy="194419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40" y="3105514"/>
            <a:ext cx="9680633" cy="86352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381260" y="932565"/>
            <a:ext cx="1053382" cy="1053382"/>
          </a:xfrm>
          <a:prstGeom prst="ellipse">
            <a:avLst/>
          </a:prstGeom>
          <a:noFill/>
          <a:ln w="444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28" y="1172465"/>
            <a:ext cx="508533" cy="563298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2915728" y="1450630"/>
            <a:ext cx="1380224" cy="0"/>
          </a:xfrm>
          <a:prstGeom prst="line">
            <a:avLst/>
          </a:prstGeom>
          <a:ln w="3175">
            <a:solidFill>
              <a:srgbClr val="FAB406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09403" y="1450630"/>
            <a:ext cx="1380224" cy="0"/>
          </a:xfrm>
          <a:prstGeom prst="line">
            <a:avLst/>
          </a:prstGeom>
          <a:ln w="3175">
            <a:solidFill>
              <a:srgbClr val="FAB406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7877" y="2543175"/>
            <a:ext cx="378563" cy="378563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79730" y="2543174"/>
            <a:ext cx="378563" cy="378563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4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03" y="2625675"/>
            <a:ext cx="298103" cy="262017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5463302" y="2549421"/>
            <a:ext cx="378563" cy="37856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5761" y="1481470"/>
            <a:ext cx="2002646" cy="1971304"/>
          </a:xfrm>
          <a:prstGeom prst="rect">
            <a:avLst/>
          </a:prstGeom>
          <a:noFill/>
          <a:ln w="12700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3065968" y="423915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遇到的问题</a:t>
            </a:r>
            <a:endParaRPr kumimoji="1"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6" name="文本框 36"/>
          <p:cNvSpPr txBox="1"/>
          <p:nvPr/>
        </p:nvSpPr>
        <p:spPr bwMode="auto">
          <a:xfrm>
            <a:off x="1317635" y="1632707"/>
            <a:ext cx="12706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36"/>
          <p:cNvSpPr txBox="1"/>
          <p:nvPr/>
        </p:nvSpPr>
        <p:spPr bwMode="auto">
          <a:xfrm>
            <a:off x="1505660" y="2058232"/>
            <a:ext cx="8178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8000" dirty="0">
                <a:solidFill>
                  <a:srgbClr val="FFC000"/>
                </a:solidFill>
                <a:latin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65968" y="1451459"/>
            <a:ext cx="6330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" indent="0">
              <a:buFontTx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1</a:t>
            </a:r>
            <a:r>
              <a:rPr lang="zh-CN" altLang="en-US" noProof="1" smtClean="0"/>
              <a:t>）代码规范性问题</a:t>
            </a:r>
            <a:endParaRPr lang="en-US" altLang="zh-CN" noProof="1" smtClean="0"/>
          </a:p>
          <a:p>
            <a:pPr marL="635" indent="0">
              <a:buFontTx/>
              <a:buNone/>
            </a:pPr>
            <a:endParaRPr lang="en-US" altLang="zh-CN" noProof="1" smtClean="0"/>
          </a:p>
          <a:p>
            <a:pPr marL="635" indent="0">
              <a:buFontTx/>
              <a:buNone/>
            </a:pPr>
            <a:r>
              <a:rPr lang="en-US" altLang="zh-CN" noProof="1" smtClean="0"/>
              <a:t> </a:t>
            </a:r>
            <a:r>
              <a:rPr lang="zh-CN" altLang="en-US" noProof="1" smtClean="0"/>
              <a:t>（</a:t>
            </a:r>
            <a:r>
              <a:rPr lang="en-US" altLang="zh-CN" noProof="1" smtClean="0"/>
              <a:t>2</a:t>
            </a:r>
            <a:r>
              <a:rPr lang="zh-CN" altLang="en-US" noProof="1" smtClean="0"/>
              <a:t>）多人协作问题</a:t>
            </a:r>
            <a:endParaRPr lang="en-US" altLang="zh-CN" noProof="1" smtClean="0"/>
          </a:p>
          <a:p>
            <a:pPr marL="635" indent="0">
              <a:buFontTx/>
              <a:buNone/>
            </a:pPr>
            <a:endParaRPr lang="en-US" altLang="zh-CN" noProof="1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35" indent="0">
              <a:buFontTx/>
              <a:buNone/>
            </a:pPr>
            <a:r>
              <a:rPr lang="zh-CN" altLang="en-US" noProof="1" smtClean="0">
                <a:sym typeface="微软雅黑" panose="020B0503020204020204" pitchFamily="34" charset="-122"/>
              </a:rPr>
              <a:t> （</a:t>
            </a:r>
            <a:r>
              <a:rPr lang="en-US" altLang="zh-CN" noProof="1" smtClean="0">
                <a:sym typeface="微软雅黑" panose="020B0503020204020204" pitchFamily="34" charset="-122"/>
              </a:rPr>
              <a:t>3</a:t>
            </a:r>
            <a:r>
              <a:rPr lang="zh-CN" altLang="en-US" noProof="1" smtClean="0">
                <a:sym typeface="微软雅黑" panose="020B0503020204020204" pitchFamily="34" charset="-122"/>
              </a:rPr>
              <a:t>）计算处理平台单机瓶颈</a:t>
            </a:r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0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25761" y="1481470"/>
            <a:ext cx="2002646" cy="1971304"/>
          </a:xfrm>
          <a:prstGeom prst="rect">
            <a:avLst/>
          </a:prstGeom>
          <a:noFill/>
          <a:ln w="12700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3065968" y="423915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工作规划</a:t>
            </a:r>
            <a:endParaRPr kumimoji="1"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6" name="文本框 36"/>
          <p:cNvSpPr txBox="1"/>
          <p:nvPr/>
        </p:nvSpPr>
        <p:spPr bwMode="auto">
          <a:xfrm>
            <a:off x="1317635" y="1632707"/>
            <a:ext cx="12706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36"/>
          <p:cNvSpPr txBox="1"/>
          <p:nvPr/>
        </p:nvSpPr>
        <p:spPr bwMode="auto">
          <a:xfrm>
            <a:off x="1505660" y="2058232"/>
            <a:ext cx="8178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8000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3</a:t>
            </a:r>
            <a:endParaRPr lang="zh-CN" altLang="en-US" sz="8000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65968" y="1451459"/>
            <a:ext cx="633079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" indent="0">
              <a:buFontTx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1</a:t>
            </a:r>
            <a:r>
              <a:rPr lang="zh-CN" altLang="en-US" noProof="1" smtClean="0"/>
              <a:t>）继续跟进推荐系统的优化</a:t>
            </a:r>
            <a:r>
              <a:rPr lang="en-US" altLang="zh-CN" noProof="1" smtClean="0"/>
              <a:t>, </a:t>
            </a:r>
            <a:r>
              <a:rPr lang="zh-CN" altLang="en-US" noProof="1" smtClean="0"/>
              <a:t>主播个性化系统上线版</a:t>
            </a:r>
            <a:r>
              <a:rPr lang="en-US" altLang="zh-CN" noProof="1" smtClean="0"/>
              <a:t>V1</a:t>
            </a:r>
            <a:r>
              <a:rPr lang="zh-CN" altLang="en-US" noProof="1" smtClean="0"/>
              <a:t>开发</a:t>
            </a:r>
            <a:endParaRPr lang="en-US" altLang="zh-CN" noProof="1" smtClean="0"/>
          </a:p>
          <a:p>
            <a:pPr marL="635" indent="0">
              <a:buFontTx/>
              <a:buNone/>
            </a:pPr>
            <a:endParaRPr lang="zh-CN" altLang="en-US" noProof="1"/>
          </a:p>
          <a:p>
            <a:pPr marL="635" indent="0">
              <a:buFontTx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2</a:t>
            </a:r>
            <a:r>
              <a:rPr lang="zh-CN" altLang="en-US" noProof="1" smtClean="0"/>
              <a:t>）跟进用户画像</a:t>
            </a:r>
            <a:endParaRPr lang="zh-CN" altLang="en-US" noProof="1"/>
          </a:p>
          <a:p>
            <a:pPr marL="635" indent="0">
              <a:buFontTx/>
              <a:buNone/>
            </a:pPr>
            <a:endParaRPr lang="en-US" altLang="zh-CN" noProof="1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35" indent="0">
              <a:buFontTx/>
              <a:buNone/>
            </a:pPr>
            <a:r>
              <a:rPr lang="zh-CN" altLang="en-US" noProof="1" smtClean="0">
                <a:sym typeface="微软雅黑" panose="020B0503020204020204" pitchFamily="34" charset="-122"/>
              </a:rPr>
              <a:t>（</a:t>
            </a:r>
            <a:r>
              <a:rPr lang="en-US" altLang="zh-CN" noProof="1" smtClean="0">
                <a:sym typeface="微软雅黑" panose="020B0503020204020204" pitchFamily="34" charset="-122"/>
              </a:rPr>
              <a:t>3</a:t>
            </a:r>
            <a:r>
              <a:rPr lang="zh-CN" altLang="en-US" noProof="1" smtClean="0">
                <a:sym typeface="微软雅黑" panose="020B0503020204020204" pitchFamily="34" charset="-122"/>
              </a:rPr>
              <a:t>）推荐系统</a:t>
            </a:r>
            <a:r>
              <a:rPr lang="en-US" altLang="zh-CN" noProof="1" smtClean="0">
                <a:sym typeface="微软雅黑" panose="020B0503020204020204" pitchFamily="34" charset="-122"/>
              </a:rPr>
              <a:t>,</a:t>
            </a:r>
            <a:r>
              <a:rPr lang="zh-CN" altLang="en-US" noProof="1" smtClean="0">
                <a:sym typeface="微软雅黑" panose="020B0503020204020204" pitchFamily="34" charset="-122"/>
              </a:rPr>
              <a:t>用户画像系统</a:t>
            </a:r>
            <a:r>
              <a:rPr lang="en-US" altLang="zh-CN" noProof="1" smtClean="0">
                <a:sym typeface="微软雅黑" panose="020B0503020204020204" pitchFamily="34" charset="-122"/>
              </a:rPr>
              <a:t>Scala</a:t>
            </a:r>
            <a:r>
              <a:rPr lang="zh-CN" altLang="en-US" noProof="1" smtClean="0">
                <a:sym typeface="微软雅黑" panose="020B0503020204020204" pitchFamily="34" charset="-122"/>
              </a:rPr>
              <a:t>重构</a:t>
            </a:r>
            <a:endParaRPr lang="en-US" altLang="zh-CN" noProof="1" smtClean="0">
              <a:sym typeface="微软雅黑" panose="020B0503020204020204" pitchFamily="34" charset="-122"/>
            </a:endParaRPr>
          </a:p>
          <a:p>
            <a:pPr marL="635" indent="0">
              <a:buFontTx/>
              <a:buNone/>
            </a:pPr>
            <a:endParaRPr lang="en-US" altLang="zh-CN" noProof="1">
              <a:sym typeface="微软雅黑" panose="020B0503020204020204" pitchFamily="34" charset="-122"/>
            </a:endParaRPr>
          </a:p>
          <a:p>
            <a:pPr marL="635"/>
            <a:r>
              <a:rPr lang="zh-CN" altLang="en-US" noProof="1" smtClean="0">
                <a:sym typeface="微软雅黑" panose="020B0503020204020204" pitchFamily="34" charset="-122"/>
              </a:rPr>
              <a:t>（</a:t>
            </a:r>
            <a:r>
              <a:rPr lang="en-US" altLang="zh-CN" noProof="1" smtClean="0">
                <a:sym typeface="微软雅黑" panose="020B0503020204020204" pitchFamily="34" charset="-122"/>
              </a:rPr>
              <a:t>4</a:t>
            </a:r>
            <a:r>
              <a:rPr lang="zh-CN" altLang="en-US" noProof="1" smtClean="0">
                <a:sym typeface="微软雅黑" panose="020B0503020204020204" pitchFamily="34" charset="-122"/>
              </a:rPr>
              <a:t>）监控系统实现对房间实时监控</a:t>
            </a:r>
            <a:r>
              <a:rPr lang="en-US" altLang="zh-CN" noProof="1" smtClean="0">
                <a:sym typeface="微软雅黑" panose="020B0503020204020204" pitchFamily="34" charset="-122"/>
              </a:rPr>
              <a:t>,</a:t>
            </a:r>
            <a:r>
              <a:rPr lang="zh-CN" altLang="en-US" noProof="1" smtClean="0">
                <a:sym typeface="微软雅黑" panose="020B0503020204020204" pitchFamily="34" charset="-122"/>
              </a:rPr>
              <a:t>分析</a:t>
            </a:r>
            <a:r>
              <a:rPr lang="en-US" altLang="zh-CN" noProof="1" smtClean="0">
                <a:sym typeface="微软雅黑" panose="020B0503020204020204" pitchFamily="34" charset="-122"/>
              </a:rPr>
              <a:t>,</a:t>
            </a:r>
            <a:r>
              <a:rPr lang="zh-CN" altLang="en-US" noProof="1" smtClean="0">
                <a:sym typeface="微软雅黑" panose="020B0503020204020204" pitchFamily="34" charset="-122"/>
              </a:rPr>
              <a:t>流量作弊预警</a:t>
            </a:r>
            <a:r>
              <a:rPr lang="en-US" altLang="zh-CN" noProof="1" smtClean="0">
                <a:sym typeface="微软雅黑" panose="020B0503020204020204" pitchFamily="34" charset="-122"/>
              </a:rPr>
              <a:t>; </a:t>
            </a:r>
            <a:r>
              <a:rPr lang="zh-CN" altLang="en-US" noProof="1" smtClean="0">
                <a:sym typeface="微软雅黑" panose="020B0503020204020204" pitchFamily="34" charset="-122"/>
              </a:rPr>
              <a:t>资源分析</a:t>
            </a:r>
            <a:r>
              <a:rPr lang="en-US" altLang="zh-CN" noProof="1" smtClean="0">
                <a:sym typeface="微软雅黑" panose="020B0503020204020204" pitchFamily="34" charset="-122"/>
              </a:rPr>
              <a:t>,job</a:t>
            </a:r>
            <a:r>
              <a:rPr lang="zh-CN" altLang="en-US" noProof="1" smtClean="0">
                <a:sym typeface="微软雅黑" panose="020B0503020204020204" pitchFamily="34" charset="-122"/>
              </a:rPr>
              <a:t>监控</a:t>
            </a:r>
            <a:endParaRPr lang="en-US" altLang="zh-CN" noProof="1" smtClean="0">
              <a:sym typeface="微软雅黑" panose="020B0503020204020204" pitchFamily="34" charset="-122"/>
            </a:endParaRPr>
          </a:p>
          <a:p>
            <a:pPr marL="635"/>
            <a:endParaRPr lang="en-US" altLang="zh-CN" noProof="1">
              <a:sym typeface="微软雅黑" panose="020B0503020204020204" pitchFamily="34" charset="-122"/>
            </a:endParaRPr>
          </a:p>
          <a:p>
            <a:pPr marL="635"/>
            <a:endParaRPr lang="en-US" altLang="zh-CN" noProof="1" smtClean="0">
              <a:sym typeface="微软雅黑" panose="020B0503020204020204" pitchFamily="34" charset="-122"/>
            </a:endParaRPr>
          </a:p>
          <a:p>
            <a:pPr marL="635" indent="0">
              <a:buFontTx/>
              <a:buNone/>
            </a:pPr>
            <a:r>
              <a:rPr lang="zh-CN" altLang="en-US" dirty="0" smtClean="0"/>
              <a:t>今后其他工作也要紧密结合业务，</a:t>
            </a:r>
            <a:r>
              <a:rPr lang="zh-CN" altLang="en-US" dirty="0"/>
              <a:t>做到</a:t>
            </a:r>
            <a:r>
              <a:rPr lang="zh-CN" altLang="en-US" dirty="0" smtClean="0"/>
              <a:t>从业务中来到业务中去。</a:t>
            </a:r>
            <a:endParaRPr lang="en-US" altLang="zh-CN" noProof="1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35" indent="0">
              <a:buFontTx/>
              <a:buNone/>
            </a:pPr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29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2"/>
            <a:ext cx="9613773" cy="54038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048" y="-5352"/>
            <a:ext cx="9617745" cy="5409201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685844" y="1753618"/>
            <a:ext cx="83767" cy="837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96070" y="1393658"/>
            <a:ext cx="65322" cy="653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957970" y="1583066"/>
            <a:ext cx="87288" cy="87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53438" y="1396034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770770" y="3830966"/>
            <a:ext cx="104514" cy="104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590170" y="4059566"/>
            <a:ext cx="104514" cy="104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298070" y="857344"/>
            <a:ext cx="122930" cy="1229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088270" y="3716666"/>
            <a:ext cx="87288" cy="87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4926721" y="4117898"/>
            <a:ext cx="62056" cy="6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18880" y="2372106"/>
            <a:ext cx="45724" cy="457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813690" y="3841500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20480" y="2289008"/>
            <a:ext cx="65322" cy="653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123918" y="1802421"/>
            <a:ext cx="5217998" cy="900642"/>
          </a:xfrm>
        </p:spPr>
        <p:txBody>
          <a:bodyPr>
            <a:noAutofit/>
          </a:bodyPr>
          <a:lstStyle/>
          <a:p>
            <a:r>
              <a:rPr kumimoji="1" lang="en-US" altLang="zh-CN" sz="6000" b="1" dirty="0" smtClean="0">
                <a:solidFill>
                  <a:srgbClr val="FAB40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Hebrew"/>
              </a:rPr>
              <a:t>THANKS</a:t>
            </a:r>
            <a:endParaRPr kumimoji="1" lang="zh-CN" altLang="en-US" sz="6000" b="1" dirty="0">
              <a:solidFill>
                <a:srgbClr val="FAB40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Hebrew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22619" y="2918772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06" y="3044675"/>
            <a:ext cx="253221" cy="280491"/>
          </a:xfrm>
          <a:prstGeom prst="rect">
            <a:avLst/>
          </a:prstGeom>
        </p:spPr>
      </p:pic>
      <p:sp>
        <p:nvSpPr>
          <p:cNvPr id="44" name="椭圆 43"/>
          <p:cNvSpPr/>
          <p:nvPr/>
        </p:nvSpPr>
        <p:spPr>
          <a:xfrm>
            <a:off x="4666371" y="1138929"/>
            <a:ext cx="76377" cy="763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990220" y="1514636"/>
            <a:ext cx="53563" cy="535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284101" y="1208779"/>
            <a:ext cx="76377" cy="763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579751" y="2320029"/>
            <a:ext cx="76377" cy="763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869311" y="1560277"/>
            <a:ext cx="85107" cy="851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152521" y="175361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042030" y="1851785"/>
            <a:ext cx="54870" cy="548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253485" y="1855864"/>
            <a:ext cx="139700" cy="139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986150" y="2033664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123310" y="1576464"/>
            <a:ext cx="67935" cy="679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178430" y="1995564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455040" y="1685684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082930" y="1789824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799585" y="1560589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54305" y="1306589"/>
            <a:ext cx="76367" cy="763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025019" y="1089943"/>
            <a:ext cx="79105" cy="791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083190" y="3405702"/>
            <a:ext cx="52257" cy="522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037610" y="168372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03250" y="980274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>
          <a:xfrm>
            <a:off x="3079622" y="3184456"/>
            <a:ext cx="1380224" cy="0"/>
          </a:xfrm>
          <a:prstGeom prst="line">
            <a:avLst/>
          </a:prstGeom>
          <a:ln w="3175">
            <a:solidFill>
              <a:schemeClr val="bg1">
                <a:alpha val="49000"/>
              </a:schemeClr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103981" y="3184456"/>
            <a:ext cx="1380224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文本框 4"/>
          <p:cNvSpPr txBox="1"/>
          <p:nvPr/>
        </p:nvSpPr>
        <p:spPr bwMode="auto">
          <a:xfrm>
            <a:off x="4025746" y="3618138"/>
            <a:ext cx="153118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聚  米  络       共  未  来</a:t>
            </a:r>
            <a:endParaRPr lang="zh-CN" altLang="en-US" sz="1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4762" y="4856015"/>
            <a:ext cx="378563" cy="378563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5301" y="4856014"/>
            <a:ext cx="378563" cy="378563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4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70" y="4932268"/>
            <a:ext cx="298103" cy="262017"/>
          </a:xfrm>
          <a:prstGeom prst="rect">
            <a:avLst/>
          </a:prstGeom>
        </p:spPr>
      </p:pic>
      <p:sp>
        <p:nvSpPr>
          <p:cNvPr id="45" name="椭圆 44"/>
          <p:cNvSpPr/>
          <p:nvPr/>
        </p:nvSpPr>
        <p:spPr>
          <a:xfrm>
            <a:off x="5481569" y="4856014"/>
            <a:ext cx="378563" cy="37856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75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739859" y="1377173"/>
            <a:ext cx="409575" cy="409575"/>
          </a:xfrm>
          <a:prstGeom prst="ellipse">
            <a:avLst/>
          </a:prstGeom>
          <a:solidFill>
            <a:srgbClr val="F9C20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ctrTitle" idx="4294967295"/>
          </p:nvPr>
        </p:nvSpPr>
        <p:spPr>
          <a:xfrm>
            <a:off x="2311085" y="1235521"/>
            <a:ext cx="6258304" cy="66912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主要工作内容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816058" y="1453372"/>
            <a:ext cx="257175" cy="257175"/>
          </a:xfrm>
          <a:prstGeom prst="ellipse">
            <a:avLst/>
          </a:prstGeom>
          <a:solidFill>
            <a:srgbClr val="F9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737884" y="2052073"/>
            <a:ext cx="409575" cy="409575"/>
          </a:xfrm>
          <a:prstGeom prst="ellipse">
            <a:avLst/>
          </a:prstGeom>
          <a:solidFill>
            <a:srgbClr val="F9C20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2309110" y="1910421"/>
            <a:ext cx="6258304" cy="669127"/>
          </a:xfrm>
          <a:prstGeom prst="rect">
            <a:avLst/>
          </a:prstGeom>
        </p:spPr>
        <p:txBody>
          <a:bodyPr vert="horz" lIns="72073" tIns="36037" rIns="72073" bIns="36037" rtlCol="0" anchor="ctr">
            <a:norm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遇到的问题</a:t>
            </a:r>
            <a:endParaRPr kumimoji="1"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14083" y="2128272"/>
            <a:ext cx="257175" cy="257175"/>
          </a:xfrm>
          <a:prstGeom prst="ellipse">
            <a:avLst/>
          </a:prstGeom>
          <a:solidFill>
            <a:srgbClr val="F9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747784" y="2726973"/>
            <a:ext cx="409575" cy="409575"/>
          </a:xfrm>
          <a:prstGeom prst="ellipse">
            <a:avLst/>
          </a:prstGeom>
          <a:solidFill>
            <a:srgbClr val="F9C20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2319010" y="2585321"/>
            <a:ext cx="6258304" cy="669127"/>
          </a:xfrm>
          <a:prstGeom prst="rect">
            <a:avLst/>
          </a:prstGeom>
        </p:spPr>
        <p:txBody>
          <a:bodyPr vert="horz" lIns="72073" tIns="36037" rIns="72073" bIns="36037" rtlCol="0" anchor="ctr">
            <a:norm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工作规划</a:t>
            </a:r>
            <a:endParaRPr kumimoji="1" lang="zh-CN" altLang="en-US" sz="28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823983" y="2803172"/>
            <a:ext cx="257175" cy="257175"/>
          </a:xfrm>
          <a:prstGeom prst="ellipse">
            <a:avLst/>
          </a:prstGeom>
          <a:solidFill>
            <a:srgbClr val="F9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6"/>
          <p:cNvSpPr txBox="1"/>
          <p:nvPr/>
        </p:nvSpPr>
        <p:spPr bwMode="auto">
          <a:xfrm>
            <a:off x="1798429" y="1422208"/>
            <a:ext cx="3113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文本框 36"/>
          <p:cNvSpPr txBox="1"/>
          <p:nvPr/>
        </p:nvSpPr>
        <p:spPr bwMode="auto">
          <a:xfrm>
            <a:off x="1788904" y="2079433"/>
            <a:ext cx="3113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文本框 36"/>
          <p:cNvSpPr txBox="1"/>
          <p:nvPr/>
        </p:nvSpPr>
        <p:spPr bwMode="auto">
          <a:xfrm>
            <a:off x="1788904" y="2755708"/>
            <a:ext cx="3113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25761" y="1481470"/>
            <a:ext cx="2002646" cy="1971304"/>
          </a:xfrm>
          <a:prstGeom prst="rect">
            <a:avLst/>
          </a:prstGeom>
          <a:noFill/>
          <a:ln w="12700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2928407" y="901002"/>
            <a:ext cx="5475137" cy="66912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主要工作内容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6" name="文本框 36"/>
          <p:cNvSpPr txBox="1"/>
          <p:nvPr/>
        </p:nvSpPr>
        <p:spPr bwMode="auto">
          <a:xfrm>
            <a:off x="1317635" y="1632707"/>
            <a:ext cx="12706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36"/>
          <p:cNvSpPr txBox="1"/>
          <p:nvPr/>
        </p:nvSpPr>
        <p:spPr bwMode="auto">
          <a:xfrm>
            <a:off x="1505660" y="2058232"/>
            <a:ext cx="8178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8000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1</a:t>
            </a:r>
            <a:endParaRPr lang="zh-CN" altLang="en-US" sz="8000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03412" y="1613511"/>
            <a:ext cx="4803775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" indent="0">
              <a:buFontTx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1</a:t>
            </a:r>
            <a:r>
              <a:rPr lang="zh-CN" altLang="en-US" noProof="1" smtClean="0"/>
              <a:t>）业务部门主播忠实粉丝评分需求</a:t>
            </a:r>
            <a:endParaRPr lang="zh-CN" altLang="en-US" noProof="1"/>
          </a:p>
          <a:p>
            <a:pPr marL="635" indent="0">
              <a:buFontTx/>
              <a:buNone/>
            </a:pPr>
            <a:endParaRPr lang="zh-CN" altLang="en-US" noProof="1"/>
          </a:p>
          <a:p>
            <a:pPr marL="635" indent="0">
              <a:buFontTx/>
              <a:buNone/>
            </a:pPr>
            <a:r>
              <a:rPr lang="zh-CN" altLang="en-US" noProof="1"/>
              <a:t>（</a:t>
            </a:r>
            <a:r>
              <a:rPr lang="en-US" altLang="zh-CN" noProof="1"/>
              <a:t>2</a:t>
            </a:r>
            <a:r>
              <a:rPr lang="zh-CN" altLang="en-US" noProof="1" smtClean="0"/>
              <a:t>）监控系统</a:t>
            </a:r>
            <a:endParaRPr lang="en-US" altLang="zh-CN" noProof="1"/>
          </a:p>
          <a:p>
            <a:pPr marL="635" indent="0">
              <a:buFontTx/>
              <a:buNone/>
            </a:pPr>
            <a:endParaRPr lang="en-US" altLang="zh-CN" noProof="1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35" indent="0">
              <a:buFontTx/>
              <a:buNone/>
            </a:pPr>
            <a:r>
              <a:rPr lang="zh-CN" altLang="en-US" noProof="1">
                <a:sym typeface="微软雅黑" panose="020B0503020204020204" pitchFamily="34" charset="-122"/>
              </a:rPr>
              <a:t>（</a:t>
            </a:r>
            <a:r>
              <a:rPr lang="en-US" altLang="zh-CN" noProof="1">
                <a:sym typeface="微软雅黑" panose="020B0503020204020204" pitchFamily="34" charset="-122"/>
              </a:rPr>
              <a:t>3</a:t>
            </a:r>
            <a:r>
              <a:rPr lang="zh-CN" altLang="en-US" noProof="1">
                <a:sym typeface="微软雅黑" panose="020B0503020204020204" pitchFamily="34" charset="-122"/>
              </a:rPr>
              <a:t>）推荐系统</a:t>
            </a:r>
            <a:endParaRPr lang="en-US" altLang="zh-CN" noProof="1">
              <a:sym typeface="微软雅黑" panose="020B0503020204020204" pitchFamily="34" charset="-122"/>
            </a:endParaRPr>
          </a:p>
          <a:p>
            <a:pPr marL="635" indent="0">
              <a:buFontTx/>
              <a:buNone/>
            </a:pPr>
            <a:endParaRPr lang="en-US" altLang="zh-CN" noProof="1"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1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22494" y="95100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noProof="1" smtClean="0"/>
              <a:t>业务部门主播忠实粉丝评分需求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780" y="1303072"/>
            <a:ext cx="6330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1. </a:t>
            </a:r>
            <a:r>
              <a:rPr lang="zh-CN" altLang="en-US" dirty="0" smtClean="0">
                <a:sym typeface="微软雅黑" panose="020B0503020204020204" pitchFamily="34" charset="-122"/>
              </a:rPr>
              <a:t>日任务</a:t>
            </a:r>
            <a:r>
              <a:rPr lang="en-US" altLang="zh-CN" dirty="0" smtClean="0">
                <a:sym typeface="微软雅黑" panose="020B0503020204020204" pitchFamily="34" charset="-122"/>
              </a:rPr>
              <a:t>,</a:t>
            </a:r>
            <a:r>
              <a:rPr lang="zh-CN" altLang="en-US" dirty="0" smtClean="0">
                <a:sym typeface="微软雅黑" panose="020B0503020204020204" pitchFamily="34" charset="-122"/>
              </a:rPr>
              <a:t>跑取近</a:t>
            </a:r>
            <a:r>
              <a:rPr lang="en-US" altLang="zh-CN" dirty="0" smtClean="0">
                <a:sym typeface="微软雅黑" panose="020B0503020204020204" pitchFamily="34" charset="-122"/>
              </a:rPr>
              <a:t>7</a:t>
            </a:r>
            <a:r>
              <a:rPr lang="zh-CN" altLang="en-US" dirty="0" smtClean="0">
                <a:sym typeface="微软雅黑" panose="020B0503020204020204" pitchFamily="34" charset="-122"/>
              </a:rPr>
              <a:t>日符合条件的主播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pPr lvl="0" indent="0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2. </a:t>
            </a:r>
            <a:r>
              <a:rPr lang="zh-CN" altLang="en-US" dirty="0" smtClean="0"/>
              <a:t>主播</a:t>
            </a:r>
            <a:r>
              <a:rPr lang="en-US" dirty="0" smtClean="0"/>
              <a:t>ID</a:t>
            </a:r>
            <a:r>
              <a:rPr lang="zh-CN" altLang="en-US" dirty="0" smtClean="0"/>
              <a:t>、昵称、近</a:t>
            </a:r>
            <a:r>
              <a:rPr lang="en-US" dirty="0" smtClean="0"/>
              <a:t>7</a:t>
            </a:r>
            <a:r>
              <a:rPr lang="zh-CN" altLang="en-US" dirty="0" smtClean="0"/>
              <a:t>日开播天数、总开播时长（</a:t>
            </a:r>
            <a:r>
              <a:rPr lang="en-US" dirty="0" smtClean="0"/>
              <a:t>h</a:t>
            </a:r>
            <a:r>
              <a:rPr lang="zh-CN" altLang="en-US" dirty="0" smtClean="0"/>
              <a:t>）、平均每日开播时长（总开播时长</a:t>
            </a:r>
            <a:r>
              <a:rPr lang="en-US" dirty="0" smtClean="0"/>
              <a:t>/</a:t>
            </a:r>
            <a:r>
              <a:rPr lang="zh-CN" altLang="en-US" dirty="0" smtClean="0"/>
              <a:t>近</a:t>
            </a:r>
            <a:r>
              <a:rPr lang="en-US" dirty="0" smtClean="0"/>
              <a:t>7</a:t>
            </a:r>
            <a:r>
              <a:rPr lang="zh-CN" altLang="en-US" dirty="0" smtClean="0"/>
              <a:t>日开播天数）、总进房</a:t>
            </a:r>
            <a:r>
              <a:rPr lang="en-US" dirty="0" smtClean="0"/>
              <a:t>UV</a:t>
            </a:r>
            <a:r>
              <a:rPr lang="zh-CN" altLang="en-US" dirty="0" smtClean="0"/>
              <a:t>（只统计</a:t>
            </a:r>
            <a:r>
              <a:rPr lang="en-US" dirty="0" smtClean="0"/>
              <a:t>APP</a:t>
            </a:r>
            <a:r>
              <a:rPr lang="zh-CN" altLang="en-US" dirty="0" smtClean="0"/>
              <a:t>进房）、单位小时进房</a:t>
            </a:r>
            <a:r>
              <a:rPr lang="en-US" dirty="0" smtClean="0"/>
              <a:t>UV</a:t>
            </a:r>
            <a:r>
              <a:rPr lang="zh-CN" altLang="en-US" dirty="0" smtClean="0"/>
              <a:t>、单位小时粉丝进房</a:t>
            </a:r>
            <a:r>
              <a:rPr lang="en-US" dirty="0" smtClean="0"/>
              <a:t>UV</a:t>
            </a:r>
            <a:r>
              <a:rPr lang="zh-CN" altLang="en-US" dirty="0" smtClean="0"/>
              <a:t>、粉丝进房ＵＶ占比</a:t>
            </a:r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2494" y="2390291"/>
            <a:ext cx="7056438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41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95100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noProof="1" smtClean="0"/>
              <a:t>业务部门主播忠实粉丝评分需求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780" y="1303072"/>
            <a:ext cx="6330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/>
            <a:r>
              <a:rPr lang="en-US" altLang="zh-CN" dirty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忠实粉丝分公式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lvl="0" indent="0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9678" y="1811192"/>
            <a:ext cx="4781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19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95100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noProof="1" smtClean="0"/>
              <a:t>业务部门主播忠实粉丝评分需求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780" y="1303072"/>
            <a:ext cx="63307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4. 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结果展示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" name="图片 6" descr="0000000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80" y="1738633"/>
            <a:ext cx="8350913" cy="30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3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95100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监控系统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8038" y="1303072"/>
            <a:ext cx="6330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/>
            <a:r>
              <a:rPr lang="zh-CN" altLang="en-US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监控系统主要负责模块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lvl="0" indent="0"/>
            <a:endParaRPr lang="en-US" altLang="zh-CN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r>
              <a:rPr lang="en-US" altLang="zh-CN" dirty="0" smtClean="0">
                <a:solidFill>
                  <a:srgbClr val="000000"/>
                </a:solidFill>
                <a:latin typeface="+mn-ea"/>
                <a:ea typeface="微软雅黑" panose="020B0503020204020204" pitchFamily="34" charset="-122"/>
                <a:sym typeface="微软雅黑" panose="020B0503020204020204" pitchFamily="34" charset="-122"/>
              </a:rPr>
              <a:t>1.  </a:t>
            </a:r>
            <a:r>
              <a:rPr lang="zh-CN" altLang="en-US" dirty="0" smtClean="0"/>
              <a:t>数据预测算法模块：</a:t>
            </a:r>
            <a:r>
              <a:rPr lang="en-US" dirty="0" smtClean="0"/>
              <a:t>Holt-Winters</a:t>
            </a:r>
          </a:p>
          <a:p>
            <a:pPr marL="342900" lvl="0" indent="-342900">
              <a:buAutoNum type="arabicPeriod" startAt="2"/>
            </a:pPr>
            <a:r>
              <a:rPr lang="zh-CN" altLang="en-US" dirty="0" smtClean="0"/>
              <a:t>日报数据监控模块</a:t>
            </a:r>
            <a:endParaRPr lang="en-US" altLang="zh-CN" dirty="0" smtClean="0"/>
          </a:p>
          <a:p>
            <a:pPr marL="342900" lvl="0" indent="-342900">
              <a:buAutoNum type="arabicPeriod" startAt="2"/>
            </a:pPr>
            <a:r>
              <a:rPr lang="zh-CN" altLang="en-US" dirty="0" smtClean="0"/>
              <a:t>实时数据监控模块</a:t>
            </a:r>
            <a:endParaRPr lang="en-US" altLang="zh-CN" dirty="0" smtClean="0"/>
          </a:p>
          <a:p>
            <a:pPr marL="342900" lvl="0" indent="-342900">
              <a:buAutoNum type="arabicPeriod" startAt="2"/>
            </a:pPr>
            <a:r>
              <a:rPr lang="zh-CN" altLang="en-US" dirty="0" smtClean="0"/>
              <a:t>数据采集监控模块</a:t>
            </a:r>
            <a:endParaRPr lang="en-US" dirty="0" smtClean="0"/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lang="zh-CN" altLang="en-US"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/>
            <a:endParaRPr dirty="0" smtClean="0">
              <a:solidFill>
                <a:srgbClr val="000000"/>
              </a:solidFill>
              <a:latin typeface="+mn-ea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8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10505"/>
            <a:ext cx="9591040" cy="793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810906" y="95100"/>
            <a:ext cx="5474970" cy="84518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监控系统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906" y="940285"/>
            <a:ext cx="74890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ea1ChsPeriod"/>
            </a:pPr>
            <a:r>
              <a:rPr lang="zh-CN" altLang="en-US" dirty="0" smtClean="0"/>
              <a:t>数据预测算法模块：</a:t>
            </a:r>
            <a:endParaRPr lang="en-US" altLang="zh-CN" dirty="0" smtClean="0"/>
          </a:p>
          <a:p>
            <a:pPr marL="342900" indent="-342900"/>
            <a:r>
              <a:rPr lang="zh-CN" altLang="en-US" dirty="0" smtClean="0"/>
              <a:t>     </a:t>
            </a:r>
            <a:r>
              <a:rPr lang="zh-CN" altLang="en-US" sz="1200" dirty="0" smtClean="0"/>
              <a:t>采用</a:t>
            </a:r>
            <a:r>
              <a:rPr lang="en-US" sz="1200" dirty="0" smtClean="0"/>
              <a:t>Holt-Winters</a:t>
            </a:r>
            <a:r>
              <a:rPr lang="zh-CN" altLang="en-US" sz="1200" dirty="0" smtClean="0"/>
              <a:t>算法实现对具有周期性规律及趋势数据的建模与预测</a:t>
            </a:r>
            <a:r>
              <a:rPr lang="en-US" sz="1200" dirty="0" smtClean="0"/>
              <a:t>, </a:t>
            </a:r>
            <a:r>
              <a:rPr lang="zh-CN" altLang="en-US" sz="1200" dirty="0" smtClean="0"/>
              <a:t>在异常数据检测中通过</a:t>
            </a:r>
            <a:r>
              <a:rPr lang="en-US" sz="1200" dirty="0" smtClean="0"/>
              <a:t>Holt-Winter</a:t>
            </a:r>
          </a:p>
          <a:p>
            <a:pPr marL="342900" indent="-342900"/>
            <a:r>
              <a:rPr lang="zh-CN" altLang="en-US" sz="1200" dirty="0" smtClean="0"/>
              <a:t>预测器实时预测下周期数据量，根据不同的数据表</a:t>
            </a:r>
            <a:r>
              <a:rPr lang="en-US" sz="1200" dirty="0" smtClean="0"/>
              <a:t>,</a:t>
            </a:r>
            <a:r>
              <a:rPr lang="zh-CN" altLang="en-US" sz="1200" dirty="0" smtClean="0"/>
              <a:t>每次需要</a:t>
            </a:r>
            <a:r>
              <a:rPr lang="en-US" sz="1200" dirty="0" smtClean="0"/>
              <a:t>60</a:t>
            </a:r>
            <a:r>
              <a:rPr lang="zh-CN" altLang="en-US" sz="1200" dirty="0" smtClean="0"/>
              <a:t>个周期以上数据值进行预测。</a:t>
            </a:r>
            <a:endParaRPr lang="en-US" altLang="zh-CN" sz="1200" dirty="0" smtClean="0"/>
          </a:p>
          <a:p>
            <a:pPr marL="342900" indent="-342900"/>
            <a:r>
              <a:rPr lang="en-US" altLang="zh-CN" sz="1200" dirty="0" smtClean="0"/>
              <a:t>  </a:t>
            </a:r>
          </a:p>
          <a:p>
            <a:pPr marL="342900" indent="-342900"/>
            <a:r>
              <a:rPr lang="zh-CN" altLang="en-US" sz="1200" dirty="0" smtClean="0"/>
              <a:t>相关公式及效果如下</a:t>
            </a:r>
            <a:r>
              <a:rPr lang="en-US" altLang="zh-CN" sz="1200" dirty="0" smtClean="0"/>
              <a:t>:</a:t>
            </a:r>
          </a:p>
          <a:p>
            <a:pPr marL="342900" indent="-342900"/>
            <a:endParaRPr lang="en-US" altLang="zh-CN" sz="1200" dirty="0" smtClean="0"/>
          </a:p>
          <a:p>
            <a:pPr marL="342900" indent="-342900"/>
            <a:endParaRPr lang="en-US" sz="1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2803" y="1997937"/>
            <a:ext cx="3715942" cy="278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3324" y="2255650"/>
            <a:ext cx="5517716" cy="271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101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532</Words>
  <Application>Microsoft Office PowerPoint</Application>
  <PresentationFormat>自定义</PresentationFormat>
  <Paragraphs>166</Paragraphs>
  <Slides>22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Hebrew</vt:lpstr>
      <vt:lpstr>Heiti SC Light</vt:lpstr>
      <vt:lpstr>Heiti SC Medium</vt:lpstr>
      <vt:lpstr>宋体</vt:lpstr>
      <vt:lpstr>微软雅黑</vt:lpstr>
      <vt:lpstr>Agency FB</vt:lpstr>
      <vt:lpstr>Arial</vt:lpstr>
      <vt:lpstr>Calibri</vt:lpstr>
      <vt:lpstr>Office 主题</vt:lpstr>
      <vt:lpstr>PowerPoint 演示文稿</vt:lpstr>
      <vt:lpstr>PowerPoint 演示文稿</vt:lpstr>
      <vt:lpstr>主要工作内容</vt:lpstr>
      <vt:lpstr>主要工作内容</vt:lpstr>
      <vt:lpstr>业务部门主播忠实粉丝评分需求</vt:lpstr>
      <vt:lpstr>业务部门主播忠实粉丝评分需求</vt:lpstr>
      <vt:lpstr>业务部门主播忠实粉丝评分需求</vt:lpstr>
      <vt:lpstr>监控系统</vt:lpstr>
      <vt:lpstr>监控系统</vt:lpstr>
      <vt:lpstr>监控系统</vt:lpstr>
      <vt:lpstr>监控系统</vt:lpstr>
      <vt:lpstr>监控系统</vt:lpstr>
      <vt:lpstr>监控系统</vt:lpstr>
      <vt:lpstr>推荐系统</vt:lpstr>
      <vt:lpstr>推荐系统</vt:lpstr>
      <vt:lpstr>推荐系统</vt:lpstr>
      <vt:lpstr>推荐系统</vt:lpstr>
      <vt:lpstr>推荐系统</vt:lpstr>
      <vt:lpstr>推荐系统</vt:lpstr>
      <vt:lpstr>遇到的问题</vt:lpstr>
      <vt:lpstr>工作规划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wader 徐</dc:creator>
  <cp:lastModifiedBy>Shi JinPu</cp:lastModifiedBy>
  <cp:revision>114</cp:revision>
  <dcterms:created xsi:type="dcterms:W3CDTF">2017-02-15T09:27:55Z</dcterms:created>
  <dcterms:modified xsi:type="dcterms:W3CDTF">2020-05-29T10:20:02Z</dcterms:modified>
</cp:coreProperties>
</file>