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aleway SemiBold"/>
      <p:regular r:id="rId22"/>
      <p:bold r:id="rId23"/>
      <p:italic r:id="rId24"/>
      <p:boldItalic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alewaySemiBold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alewaySemiBold-italic.fntdata"/><Relationship Id="rId23" Type="http://schemas.openxmlformats.org/officeDocument/2006/relationships/font" Target="fonts/Raleway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regular.fntdata"/><Relationship Id="rId25" Type="http://schemas.openxmlformats.org/officeDocument/2006/relationships/font" Target="fonts/RalewaySemiBold-boldItalic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fedb14c4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fedb14c4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fedb14c4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fedb14c4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fedb14c4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fedb14c4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fedb14c4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fedb14c4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fedb14c4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fedb14c4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fedb14c4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fedb14c4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fedb14c4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fedb14c4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fedb14c4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fedb14c4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fedb14c4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fedb14c4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fedb14c4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fedb14c4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fedb14c4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fedb14c4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Курсовой проект по разработке компьютерной сети для офиса компании </a:t>
            </a:r>
            <a:r>
              <a:rPr lang="ru" sz="2500">
                <a:solidFill>
                  <a:schemeClr val="dk1"/>
                </a:solidFill>
              </a:rPr>
              <a:t>"Odium"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 </a:t>
            </a:r>
            <a:r>
              <a:rPr lang="ru">
                <a:solidFill>
                  <a:schemeClr val="dk1"/>
                </a:solidFill>
              </a:rPr>
              <a:t>Султанов Шакир</a:t>
            </a:r>
            <a:r>
              <a:rPr lang="ru"/>
              <a:t> 4 курс КА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факультат МФИТ имени И.И. Мечникова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2346150" y="461300"/>
            <a:ext cx="44517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Политика безопасности 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директор имеет полный доступ ко всем узлам сети, к нему имеют доступ только секретарь и бухгалтер;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секретарь имеет доступ ко всем узлам сети, кроме охраны, к нему имеют доступ директор и бухгалтер;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 бухгалтеру имеет доступ только директор и секретарь;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все узлы имеют доступ в Интернет, но из интернета доступ только к web-серверу;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каждый пользователь имеет доступ в Интернет, кроме охраны;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доступ к файловому серверу компании разрешен всем узлам, кроме охраны;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серверам заблокирован доступ в Интернет;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доступ к серверу службы безопасности разрешен только компьютеру для охраны и директора;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отсутствует доступ между виртуальными сетями.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2777700" y="322875"/>
            <a:ext cx="34503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Безопасность </a:t>
            </a:r>
            <a:r>
              <a:rPr lang="ru">
                <a:solidFill>
                  <a:schemeClr val="dk1"/>
                </a:solidFill>
              </a:rPr>
              <a:t>сети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2217025" y="1095475"/>
            <a:ext cx="9342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2"/>
                </a:solidFill>
              </a:rPr>
              <a:t>NAT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2"/>
                </a:solidFill>
              </a:rPr>
              <a:t>DMZ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2"/>
                </a:solidFill>
              </a:rPr>
              <a:t>ACL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501225" y="1095475"/>
            <a:ext cx="3354900" cy="34164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2"/>
                </a:solidFill>
              </a:rPr>
              <a:t>ОС для ПК - </a:t>
            </a:r>
            <a:r>
              <a:rPr lang="ru" sz="2000">
                <a:solidFill>
                  <a:schemeClr val="dk1"/>
                </a:solidFill>
              </a:rPr>
              <a:t>Windows 10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ОС для Серверов -</a:t>
            </a:r>
            <a:r>
              <a:rPr lang="ru" sz="2000">
                <a:solidFill>
                  <a:schemeClr val="dk1"/>
                </a:solidFill>
              </a:rPr>
              <a:t> Linux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2"/>
                </a:solidFill>
              </a:rPr>
              <a:t>Antivirus - </a:t>
            </a:r>
            <a:r>
              <a:rPr lang="ru" sz="2000">
                <a:solidFill>
                  <a:schemeClr val="dk1"/>
                </a:solidFill>
              </a:rPr>
              <a:t>Norton AntiVirus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2"/>
                </a:solidFill>
              </a:rPr>
              <a:t>МЭ -</a:t>
            </a:r>
            <a:r>
              <a:rPr lang="ru" sz="2000">
                <a:solidFill>
                  <a:schemeClr val="dk1"/>
                </a:solidFill>
              </a:rPr>
              <a:t> pfSense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IDS,IPS </a:t>
            </a:r>
            <a:r>
              <a:rPr lang="ru" sz="2000">
                <a:solidFill>
                  <a:schemeClr val="dk1"/>
                </a:solidFill>
              </a:rPr>
              <a:t>- Snort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Вывод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ходе выполнения курсового проекта была спроектирована сеть для компании Odium, оборудованные рабочие места сотрудникам, возможность видеонаблюдения и серверы (веб-сервер, сервер компании для хранения всей необходимой информации и сервер записей видеонаблюдения). Спроектированы планы помещений и схемы сети, а именно структурно-логическая топология и смоделированная сеть в Cisco Packet Tracer. Кроме того, в смоделированной сети обеспечена безопасность сети, в частности настроек NAT, обособленная ДМЗ для веб-сервера. Настроен DHCP раздачу адресов. В будущем можно масштабировать и модернизировать спроектированную сеть путем добавления оборудования.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Вступление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ru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ru" sz="24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Цель проекта - проектирование и реализация компьютерной сети в компании «</a:t>
            </a:r>
            <a:r>
              <a:rPr lang="ru" sz="24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Odium</a:t>
            </a:r>
            <a:r>
              <a:rPr lang="ru" sz="24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».</a:t>
            </a:r>
            <a:endParaRPr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45833"/>
              <a:buFont typeface="Arial"/>
              <a:buNone/>
            </a:pPr>
            <a:r>
              <a:rPr lang="ru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ru" sz="24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В процессе выполнения курсового проекта была спроектирована компьютерная сеть с топологией «звезда». Приведены примеры планов помещения, оборудованные компьютерные места для всех сотрудников, которым они нужны, установлен отдельный файловый сервер для хранения и сервер с сайтом компании. Также установлены камеры видеонаблюдения и необходимое для их функционирования сервер. Построена структурно-логическая схема компьютерной сети</a:t>
            </a:r>
            <a:endParaRPr sz="24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</a:t>
            </a:r>
            <a:r>
              <a:rPr lang="ru">
                <a:solidFill>
                  <a:schemeClr val="dk1"/>
                </a:solidFill>
              </a:rPr>
              <a:t>и</a:t>
            </a:r>
            <a:r>
              <a:rPr lang="ru"/>
              <a:t> задачи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ru" sz="2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построение компьютерной сети;</a:t>
            </a:r>
            <a:endParaRPr sz="2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ru" sz="2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разделить сеть на подсети и виртуальные сети в соответствии с существующими отделов и их назначению;</a:t>
            </a:r>
            <a:endParaRPr sz="2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ru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2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установление веб-сервера компании;</a:t>
            </a:r>
            <a:endParaRPr sz="2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ru" sz="2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установление камер и отдельного сервера для видеонаблюдения;</a:t>
            </a:r>
            <a:endParaRPr sz="2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ru" sz="2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установление файлового сервера;</a:t>
            </a:r>
            <a:endParaRPr sz="2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ru" sz="2800">
                <a:solidFill>
                  <a:srgbClr val="434343"/>
                </a:solidFill>
                <a:latin typeface="Trebuchet MS"/>
                <a:ea typeface="Trebuchet MS"/>
                <a:cs typeface="Trebuchet MS"/>
                <a:sym typeface="Trebuchet MS"/>
              </a:rPr>
              <a:t> обеспечение возможности выхода в интернет.</a:t>
            </a:r>
            <a:endParaRPr sz="2800">
              <a:solidFill>
                <a:srgbClr val="43434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370125" y="-107450"/>
            <a:ext cx="4403775" cy="56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2775013" y="265900"/>
            <a:ext cx="35940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3043"/>
              <a:buNone/>
            </a:pPr>
            <a:r>
              <a:rPr lang="ru" sz="2300"/>
              <a:t>План помещения </a:t>
            </a:r>
            <a:r>
              <a:rPr lang="ru" sz="2300">
                <a:solidFill>
                  <a:schemeClr val="dk1"/>
                </a:solidFill>
              </a:rPr>
              <a:t>офиса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148413" y="0"/>
            <a:ext cx="52275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Физическая топология офиса </a:t>
            </a:r>
            <a:r>
              <a:rPr lang="ru" sz="2000">
                <a:solidFill>
                  <a:schemeClr val="accent2"/>
                </a:solidFill>
              </a:rPr>
              <a:t>компании</a:t>
            </a:r>
            <a:endParaRPr sz="2000">
              <a:solidFill>
                <a:schemeClr val="accent2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113" y="425700"/>
            <a:ext cx="5399775" cy="42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97700" y="448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Активное </a:t>
            </a:r>
            <a:r>
              <a:rPr lang="ru">
                <a:solidFill>
                  <a:schemeClr val="dk1"/>
                </a:solidFill>
              </a:rPr>
              <a:t>оборудование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75" y="1826738"/>
            <a:ext cx="505777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1725" y="235600"/>
            <a:ext cx="2889175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8000" y="2571750"/>
            <a:ext cx="1759008" cy="17173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1042880" y="3550100"/>
            <a:ext cx="42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Коммутатор TP-Link (TL-SG1024D)</a:t>
            </a:r>
            <a:endParaRPr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6009150" y="668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Маршрутизатор Cisco SB RV130</a:t>
            </a:r>
            <a:endParaRPr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986313" y="4331825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Точка доступа MikroTik RBcAPGi-5acD2nD</a:t>
            </a:r>
            <a:endParaRPr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2629650" y="0"/>
            <a:ext cx="38847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Смета </a:t>
            </a:r>
            <a:r>
              <a:rPr lang="ru">
                <a:solidFill>
                  <a:schemeClr val="dk1"/>
                </a:solidFill>
              </a:rPr>
              <a:t>оборудования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976" y="623400"/>
            <a:ext cx="4036222" cy="452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154750" y="0"/>
            <a:ext cx="48345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00"/>
              <a:t>Структурно-логическая </a:t>
            </a:r>
            <a:r>
              <a:rPr lang="ru" sz="2400">
                <a:solidFill>
                  <a:schemeClr val="dk1"/>
                </a:solidFill>
              </a:rPr>
              <a:t>схема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650" y="539675"/>
            <a:ext cx="6756700" cy="436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2920200" y="46050"/>
            <a:ext cx="3303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Таблица </a:t>
            </a:r>
            <a:r>
              <a:rPr lang="ru">
                <a:solidFill>
                  <a:schemeClr val="dk1"/>
                </a:solidFill>
              </a:rPr>
              <a:t>подсетей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451" y="711050"/>
            <a:ext cx="4556901" cy="42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